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57" r:id="rId3"/>
    <p:sldId id="302" r:id="rId4"/>
    <p:sldId id="303" r:id="rId5"/>
    <p:sldId id="260" r:id="rId6"/>
    <p:sldId id="305" r:id="rId7"/>
    <p:sldId id="307" r:id="rId8"/>
    <p:sldId id="306" r:id="rId9"/>
    <p:sldId id="308" r:id="rId10"/>
    <p:sldId id="310" r:id="rId11"/>
    <p:sldId id="309" r:id="rId12"/>
    <p:sldId id="311" r:id="rId13"/>
    <p:sldId id="312" r:id="rId14"/>
    <p:sldId id="300" r:id="rId15"/>
    <p:sldId id="314" r:id="rId16"/>
  </p:sldIdLst>
  <p:sldSz cx="9144000" cy="5143500" type="screen16x9"/>
  <p:notesSz cx="6858000" cy="9144000"/>
  <p:custDataLst>
    <p:tags r:id="rId1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p15:clr>
            <a:srgbClr val="A4A3A4"/>
          </p15:clr>
        </p15:guide>
        <p15:guide id="2" pos="2880">
          <p15:clr>
            <a:srgbClr val="A4A3A4"/>
          </p15:clr>
        </p15:guide>
        <p15:guide id="3" orient="horz" pos="2119">
          <p15:clr>
            <a:srgbClr val="A4A3A4"/>
          </p15:clr>
        </p15:guide>
        <p15:guide id="4" pos="90">
          <p15:clr>
            <a:srgbClr val="A4A3A4"/>
          </p15:clr>
        </p15:guide>
        <p15:guide id="5" pos="2109">
          <p15:clr>
            <a:srgbClr val="A4A3A4"/>
          </p15:clr>
        </p15:guide>
        <p15:guide id="6" orient="horz" pos="2663">
          <p15:clr>
            <a:srgbClr val="A4A3A4"/>
          </p15:clr>
        </p15:guide>
        <p15:guide id="7" pos="5670">
          <p15:clr>
            <a:srgbClr val="A4A3A4"/>
          </p15:clr>
        </p15:guide>
        <p15:guide id="8"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C4E"/>
    <a:srgbClr val="F2F2F2"/>
    <a:srgbClr val="212834"/>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91142" autoAdjust="0"/>
  </p:normalViewPr>
  <p:slideViewPr>
    <p:cSldViewPr snapToGrid="0" showGuides="1">
      <p:cViewPr varScale="1">
        <p:scale>
          <a:sx n="108" d="100"/>
          <a:sy n="108" d="100"/>
        </p:scale>
        <p:origin x="942" y="102"/>
      </p:cViewPr>
      <p:guideLst>
        <p:guide orient="horz" pos="55"/>
        <p:guide pos="2880"/>
        <p:guide orient="horz" pos="2119"/>
        <p:guide pos="90"/>
        <p:guide pos="2109"/>
        <p:guide orient="horz" pos="2663"/>
        <p:guide pos="5670"/>
        <p:guide orient="horz" pos="1620"/>
      </p:guideLst>
    </p:cSldViewPr>
  </p:slideViewPr>
  <p:notesTextViewPr>
    <p:cViewPr>
      <p:scale>
        <a:sx n="1" d="1"/>
        <a:sy n="1" d="1"/>
      </p:scale>
      <p:origin x="0" y="0"/>
    </p:cViewPr>
  </p:notesTextViewPr>
  <p:notesViewPr>
    <p:cSldViewPr snapToGrid="0">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2" Type="http://schemas.openxmlformats.org/officeDocument/2006/relationships/slide" Target="slides/slide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2022-07-02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2022-07-02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Picture Placeholder 7"/>
          <p:cNvSpPr>
            <a:spLocks noGrp="1"/>
          </p:cNvSpPr>
          <p:nvPr>
            <p:ph type="pic" sz="quarter" idx="15"/>
          </p:nvPr>
        </p:nvSpPr>
        <p:spPr>
          <a:xfrm>
            <a:off x="6947804" y="2440221"/>
            <a:ext cx="2000251" cy="2405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6"/>
          </p:nvPr>
        </p:nvSpPr>
        <p:spPr>
          <a:xfrm>
            <a:off x="6947805" y="1232722"/>
            <a:ext cx="2000251" cy="10858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7"/>
          </p:nvPr>
        </p:nvSpPr>
        <p:spPr>
          <a:xfrm>
            <a:off x="4816928" y="1232722"/>
            <a:ext cx="2000251" cy="2405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8"/>
          </p:nvPr>
        </p:nvSpPr>
        <p:spPr>
          <a:xfrm>
            <a:off x="4816928" y="3759568"/>
            <a:ext cx="2000251" cy="10858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134396" y="921223"/>
            <a:ext cx="2980593" cy="2022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114989" y="921223"/>
            <a:ext cx="5894615" cy="20229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4" name="Picture Placeholder 7"/>
          <p:cNvSpPr>
            <a:spLocks noGrp="1"/>
          </p:cNvSpPr>
          <p:nvPr>
            <p:ph type="pic" sz="quarter" idx="14"/>
          </p:nvPr>
        </p:nvSpPr>
        <p:spPr>
          <a:xfrm>
            <a:off x="0" y="1388880"/>
            <a:ext cx="2987040" cy="1650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5"/>
          </p:nvPr>
        </p:nvSpPr>
        <p:spPr>
          <a:xfrm>
            <a:off x="3078480" y="1388880"/>
            <a:ext cx="2987040" cy="1650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6"/>
          </p:nvPr>
        </p:nvSpPr>
        <p:spPr>
          <a:xfrm>
            <a:off x="6156960" y="1388880"/>
            <a:ext cx="2987040" cy="1650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Picture Placeholder 7"/>
          <p:cNvSpPr>
            <a:spLocks noGrp="1"/>
          </p:cNvSpPr>
          <p:nvPr>
            <p:ph type="pic" sz="quarter" idx="16"/>
          </p:nvPr>
        </p:nvSpPr>
        <p:spPr>
          <a:xfrm>
            <a:off x="188941" y="3071520"/>
            <a:ext cx="2227684" cy="142108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8"/>
          </p:nvPr>
        </p:nvSpPr>
        <p:spPr>
          <a:xfrm>
            <a:off x="188942" y="1466655"/>
            <a:ext cx="2227684" cy="142108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p:cNvSpPr>
            <a:spLocks noGrp="1"/>
          </p:cNvSpPr>
          <p:nvPr>
            <p:ph type="pic" sz="quarter" idx="19"/>
          </p:nvPr>
        </p:nvSpPr>
        <p:spPr>
          <a:xfrm>
            <a:off x="4658304" y="3071520"/>
            <a:ext cx="2227684" cy="142108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Picture Placeholder 7"/>
          <p:cNvSpPr>
            <a:spLocks noGrp="1"/>
          </p:cNvSpPr>
          <p:nvPr>
            <p:ph type="pic" sz="quarter" idx="20"/>
          </p:nvPr>
        </p:nvSpPr>
        <p:spPr>
          <a:xfrm>
            <a:off x="4658305" y="1466655"/>
            <a:ext cx="2227684" cy="142108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2537924" y="1466655"/>
            <a:ext cx="1978090" cy="1421081"/>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2537924" y="3071520"/>
            <a:ext cx="1978090" cy="1421081"/>
          </a:xfrm>
          <a:prstGeom prst="rect">
            <a:avLst/>
          </a:prstGeom>
          <a:solidFill>
            <a:schemeClr val="accent3"/>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7028278" y="1466655"/>
            <a:ext cx="1978090" cy="1421081"/>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7028278" y="3071520"/>
            <a:ext cx="1978090" cy="1421081"/>
          </a:xfrm>
          <a:prstGeom prst="rect">
            <a:avLst/>
          </a:prstGeom>
          <a:solidFill>
            <a:schemeClr val="accent3"/>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D91E25-9CE8-4AFD-B4D8-4BFE903D8EB4}" type="datetimeFigureOut">
              <a:rPr lang="zh-CN" altLang="en-US" smtClean="0"/>
              <a:t>2022-07-02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9D91E25-9CE8-4AFD-B4D8-4BFE903D8EB4}" type="datetimeFigureOut">
              <a:rPr lang="zh-CN" altLang="en-US" smtClean="0"/>
              <a:t>2022-07-02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microsoft.com/office/2007/relationships/hdphoto" Target="../media/hdphoto2.wdp"/><Relationship Id="rId5" Type="http://schemas.openxmlformats.org/officeDocument/2006/relationships/image" Target="../media/image4.jpeg"/><Relationship Id="rId6" Type="http://schemas.openxmlformats.org/officeDocument/2006/relationships/image" Target="../media/image5.png"/><Relationship Id="rId7"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SVmode:HSV">
            <a:extLst>
              <a:ext uri="{FF2B5EF4-FFF2-40B4-BE49-F238E27FC236}">
                <a16:creationId xmlns:a16="http://schemas.microsoft.com/office/drawing/2014/main" id="{BFE9D111-4241-7817-EF5D-7B07CB46D486}"/>
              </a:ext>
            </a:extLst>
          </p:cNvPr>
          <p:cNvSpPr txBox="1"/>
          <p:nvPr/>
        </p:nvSpPr>
        <p:spPr>
          <a:xfrm>
            <a:off x="-1282700" y="152400"/>
            <a:ext cx="1189108" cy="300082"/>
          </a:xfrm>
          <a:prstGeom prst="rect">
            <a:avLst/>
          </a:prstGeom>
          <a:noFill/>
        </p:spPr>
        <p:txBody>
          <a:bodyPr wrap="none" rtlCol="0">
            <a:spAutoFit/>
          </a:bodyPr>
          <a:lstStyle/>
          <a:p>
            <a:r>
              <a:rPr lang="en-US" altLang="zh-CN" dirty="0" err="1">
                <a:solidFill/>
              </a:rPr>
              <a:t>HSVmode:HSV</a:t>
            </a:r>
            <a:endParaRPr lang="zh-CN" altLang="en-US" dirty="0"/>
          </a:p>
        </p:txBody>
      </p:sp>
      <p:sp>
        <p:nvSpPr>
          <p:cNvPr id="3" name="矩形 2"/>
          <p:cNvSpPr/>
          <p:nvPr/>
        </p:nvSpPr>
        <p:spPr>
          <a:xfrm>
            <a:off x="2351899" y="0"/>
            <a:ext cx="3755938" cy="51435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670017" y="18617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4000" b="1" dirty="0">
                <a:solidFill>
                  <a:srgbClr val="6B1554"/>
                </a:solidFill>
                <a:latin typeface="+mj-ea"/>
                <a:ea typeface="+mj-ea"/>
                <a:sym typeface="Calibri" panose="020F0502020204030204" pitchFamily="34" charset="0"/>
              </a:rPr>
              <a:t>南开大学模板</a:t>
            </a:r>
            <a:r>
              <a:rPr lang="zh-CN" altLang="en-US" sz="4000" b="1" dirty="0">
                <a:solidFill>
                  <a:srgbClr val="6B1554"/>
                </a:solidFill>
                <a:latin typeface="+mj-ea"/>
                <a:ea typeface="+mj-ea"/>
                <a:sym typeface="Calibri" panose="020F0502020204030204" pitchFamily="34" charset="0"/>
              </a:rPr>
              <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368055" y="26363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5186792" y="2983936"/>
            <a:ext cx="279543"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3470342" y="3169801"/>
            <a:ext cx="351052" cy="351052"/>
          </a:xfrm>
          <a:prstGeom prst="ellipse">
            <a:avLst/>
          </a:prstGeom>
          <a:solidFill>
            <a:srgbClr val="6B1554"/>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212834"/>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808099" y="3213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日期：2019.5.25</a:t>
            </a:r>
            <a:r>
              <a:rPr lang="en-US" altLang="zh-CN"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
            </a:r>
            <a:endParaRPr lang="zh-CN" altLang="en-US" sz="14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5528947" y="3166749"/>
            <a:ext cx="351052" cy="351052"/>
          </a:xfrm>
          <a:prstGeom prst="ellipse">
            <a:avLst/>
          </a:prstGeom>
          <a:solidFill>
            <a:srgbClr val="6B1554"/>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212834"/>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866704" y="321002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答辩人：xxx</a:t>
            </a:r>
            <a:r>
              <a:rPr lang="en-US" altLang="zh-CN"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
            </a:r>
            <a:endParaRPr lang="zh-CN" altLang="en-US" sz="14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3534471" y="322502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grpSp>
      <p:grpSp>
        <p:nvGrpSpPr>
          <p:cNvPr id="79" name="Group 66"/>
          <p:cNvGrpSpPr>
            <a:grpSpLocks noChangeAspect="1"/>
          </p:cNvGrpSpPr>
          <p:nvPr/>
        </p:nvGrpSpPr>
        <p:grpSpPr bwMode="auto">
          <a:xfrm>
            <a:off x="5608430" y="324029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rgbClr val="212834"/>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rgbClr val="212834"/>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rgbClr val="212834"/>
                </a:solidFill>
              </a:endParaRPr>
            </a:p>
          </p:txBody>
        </p:sp>
      </p:grpSp>
      <p:sp>
        <p:nvSpPr>
          <p:cNvPr id="2" name="文本框 1">
            <a:extLst>
              <a:ext uri="{FF2B5EF4-FFF2-40B4-BE49-F238E27FC236}">
                <a16:creationId xmlns:a16="http://schemas.microsoft.com/office/drawing/2014/main" id="{C040DE53-3EEA-2314-BE90-F900BBEA0657}"/>
              </a:ext>
            </a:extLst>
          </p:cNvPr>
          <p:cNvSpPr txBox="1"/>
          <p:nvPr/>
        </p:nvSpPr>
        <p:spPr>
          <a:xfrm>
            <a:off x="-1435100" y="0"/>
            <a:ext cx="1189108" cy="300082"/>
          </a:xfrm>
          <a:prstGeom prst="rect">
            <a:avLst/>
          </a:prstGeom>
          <a:noFill/>
        </p:spPr>
        <p:txBody>
          <a:bodyPr wrap="none" rtlCol="0">
            <a:spAutoFit/>
          </a:bodyPr>
          <a:lstStyle/>
          <a:p>
            <a:r>
              <a:rPr lang="en-US" altLang="zh-CN" dirty="0" err="1">
                <a:solidFill/>
              </a:rPr>
              <a:t>HSVmode:HSV</a:t>
            </a:r>
            <a:endParaRPr lang="zh-CN" altLang="en-US" dirty="0"/>
          </a:p>
        </p:txBody>
      </p:sp>
      <p:pic>
        <p:nvPicPr>
          <p:cNvPr id="84" name="Picture 83" descr="59-南开大学-logo.png"/>
          <p:cNvPicPr>
            <a:picLocks noChangeAspect="1"/>
          </p:cNvPicPr>
          <p:nvPr/>
        </p:nvPicPr>
        <p:blipFill>
          <a:blip r:embed="rId4"/>
          <a:stretch>
            <a:fillRect/>
          </a:stretch>
        </p:blipFill>
        <p:spPr>
          <a:xfrm>
            <a:off x="998588" y="1985594"/>
            <a:ext cx="1355179" cy="13551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9F451F1-7C1E-5CB4-F105-EBC354ED25B2}"/>
              </a:ext>
            </a:extLst>
          </p:cNvPr>
          <p:cNvSpPr/>
          <p:nvPr/>
        </p:nvSpPr>
        <p:spPr>
          <a:xfrm>
            <a:off x="0" y="3168309"/>
            <a:ext cx="2987040" cy="1539875"/>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679CA93-DF85-DE49-BE7F-EF0CA8CB585C}"/>
              </a:ext>
            </a:extLst>
          </p:cNvPr>
          <p:cNvSpPr/>
          <p:nvPr/>
        </p:nvSpPr>
        <p:spPr>
          <a:xfrm>
            <a:off x="3078480" y="3168310"/>
            <a:ext cx="2987040" cy="1539875"/>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2E36062-825E-E217-E965-CEEAB1A91B57}"/>
              </a:ext>
            </a:extLst>
          </p:cNvPr>
          <p:cNvSpPr/>
          <p:nvPr/>
        </p:nvSpPr>
        <p:spPr>
          <a:xfrm>
            <a:off x="6156959" y="3168309"/>
            <a:ext cx="2987040" cy="1539875"/>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pic>
        <p:nvPicPr>
          <p:cNvPr id="6" name="图片占位符 5"/>
          <p:cNvPicPr>
            <a:picLocks noGrp="1" noChangeAspect="1"/>
          </p:cNvPicPr>
          <p:nvPr>
            <p:ph type="pic" sz="quarter" idx="14"/>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8595" b="8595"/>
          <a:stretch>
            <a:fillRect/>
          </a:stretch>
        </p:blipFill>
        <p:spPr/>
      </p:pic>
      <p:pic>
        <p:nvPicPr>
          <p:cNvPr id="8" name="图片占位符 7"/>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t="8595" b="8595"/>
          <a:stretch>
            <a:fillRect/>
          </a:stretch>
        </p:blipFill>
        <p:spPr/>
      </p:pic>
      <p:pic>
        <p:nvPicPr>
          <p:cNvPr id="10" name="图片占位符 9"/>
          <p:cNvPicPr>
            <a:picLocks noGrp="1" noChangeAspect="1"/>
          </p:cNvPicPr>
          <p:nvPr>
            <p:ph type="pic" sz="quarter" idx="16"/>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8595" b="8595"/>
          <a:stretch>
            <a:fillRect/>
          </a:stretch>
        </p:blipFill>
        <p:spPr/>
      </p:pic>
      <p:sp>
        <p:nvSpPr>
          <p:cNvPr id="70" name="矩形 69"/>
          <p:cNvSpPr/>
          <p:nvPr/>
        </p:nvSpPr>
        <p:spPr>
          <a:xfrm>
            <a:off x="266847" y="3831574"/>
            <a:ext cx="2282745" cy="632481"/>
          </a:xfrm>
          <a:prstGeom prst="rect">
            <a:avLst/>
          </a:prstGeom>
        </p:spPr>
        <p:txBody>
          <a:bodyPr wrap="square">
            <a:spAutoFit/>
          </a:bodyPr>
          <a:lstStyle/>
          <a:p>
            <a:pPr algn="ctr">
              <a:lnSpc>
                <a:spcPct val="130000"/>
              </a:lnSpc>
              <a:spcBef>
                <a:spcPts val="600"/>
              </a:spcBef>
            </a:pPr>
            <a:r>
              <a:rPr lang="en-US" altLang="zh-CN" sz="900">
                <a:solidFill>
                  <a:schemeClr val="bg1"/>
                </a:solidFill>
              </a:rPr>
              <a:t>Lorem ipsum dolor sit amet, consectetuer adipiscing elit. Aenean commodo ligula eget dolor. </a:t>
            </a:r>
          </a:p>
        </p:txBody>
      </p:sp>
      <p:cxnSp>
        <p:nvCxnSpPr>
          <p:cNvPr id="71" name="直接连接符 70"/>
          <p:cNvCxnSpPr/>
          <p:nvPr/>
        </p:nvCxnSpPr>
        <p:spPr>
          <a:xfrm>
            <a:off x="1321499" y="3818716"/>
            <a:ext cx="173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44931" y="3462242"/>
            <a:ext cx="1126577" cy="369332"/>
          </a:xfrm>
          <a:prstGeom prst="rect">
            <a:avLst/>
          </a:prstGeom>
        </p:spPr>
        <p:txBody>
          <a:bodyPr wrap="square">
            <a:spAutoFit/>
          </a:bodyPr>
          <a:lstStyle/>
          <a:p>
            <a:pPr algn="ctr"/>
            <a:r>
              <a:rPr lang="zh-CN" altLang="en-US" sz="1800">
                <a:solidFill>
                  <a:schemeClr val="bg1"/>
                </a:solidFill>
                <a:latin typeface="+mj-ea"/>
                <a:ea typeface="+mj-ea"/>
              </a:rPr>
              <a:t>研究成果</a:t>
            </a:r>
          </a:p>
        </p:txBody>
      </p:sp>
      <p:sp>
        <p:nvSpPr>
          <p:cNvPr id="76" name="矩形 75"/>
          <p:cNvSpPr/>
          <p:nvPr/>
        </p:nvSpPr>
        <p:spPr>
          <a:xfrm>
            <a:off x="3455860" y="3831574"/>
            <a:ext cx="2282745" cy="632481"/>
          </a:xfrm>
          <a:prstGeom prst="rect">
            <a:avLst/>
          </a:prstGeom>
        </p:spPr>
        <p:txBody>
          <a:bodyPr wrap="square">
            <a:spAutoFit/>
          </a:bodyPr>
          <a:lstStyle/>
          <a:p>
            <a:pPr algn="ctr">
              <a:lnSpc>
                <a:spcPct val="130000"/>
              </a:lnSpc>
              <a:spcBef>
                <a:spcPts val="600"/>
              </a:spcBef>
            </a:pPr>
            <a:r>
              <a:rPr lang="en-US" altLang="zh-CN" sz="900">
                <a:solidFill>
                  <a:schemeClr val="bg1"/>
                </a:solidFill>
              </a:rPr>
              <a:t>Lorem ipsum dolor sit amet, consectetuer adipiscing elit. Aenean commodo ligula eget dolor. </a:t>
            </a:r>
          </a:p>
        </p:txBody>
      </p:sp>
      <p:cxnSp>
        <p:nvCxnSpPr>
          <p:cNvPr id="77" name="直接连接符 76"/>
          <p:cNvCxnSpPr/>
          <p:nvPr/>
        </p:nvCxnSpPr>
        <p:spPr>
          <a:xfrm>
            <a:off x="4510512" y="3818716"/>
            <a:ext cx="173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4033944" y="3462242"/>
            <a:ext cx="1126577" cy="369332"/>
          </a:xfrm>
          <a:prstGeom prst="rect">
            <a:avLst/>
          </a:prstGeom>
        </p:spPr>
        <p:txBody>
          <a:bodyPr wrap="square">
            <a:spAutoFit/>
          </a:bodyPr>
          <a:lstStyle/>
          <a:p>
            <a:pPr algn="ctr"/>
            <a:r>
              <a:rPr lang="zh-CN" altLang="en-US" sz="1800">
                <a:solidFill>
                  <a:schemeClr val="bg1"/>
                </a:solidFill>
                <a:latin typeface="+mj-ea"/>
                <a:ea typeface="+mj-ea"/>
              </a:rPr>
              <a:t>研究成果</a:t>
            </a:r>
          </a:p>
        </p:txBody>
      </p:sp>
      <p:sp>
        <p:nvSpPr>
          <p:cNvPr id="79" name="矩形 78"/>
          <p:cNvSpPr/>
          <p:nvPr/>
        </p:nvSpPr>
        <p:spPr>
          <a:xfrm>
            <a:off x="6503860" y="3831574"/>
            <a:ext cx="2282745" cy="632481"/>
          </a:xfrm>
          <a:prstGeom prst="rect">
            <a:avLst/>
          </a:prstGeom>
        </p:spPr>
        <p:txBody>
          <a:bodyPr wrap="square">
            <a:spAutoFit/>
          </a:bodyPr>
          <a:lstStyle/>
          <a:p>
            <a:pPr algn="ctr">
              <a:lnSpc>
                <a:spcPct val="130000"/>
              </a:lnSpc>
              <a:spcBef>
                <a:spcPts val="600"/>
              </a:spcBef>
            </a:pPr>
            <a:r>
              <a:rPr lang="en-US" altLang="zh-CN" sz="900">
                <a:solidFill>
                  <a:schemeClr val="bg1"/>
                </a:solidFill>
              </a:rPr>
              <a:t>Lorem ipsum dolor sit amet, consectetuer adipiscing elit. Aenean commodo ligula eget dolor. </a:t>
            </a:r>
          </a:p>
        </p:txBody>
      </p:sp>
      <p:cxnSp>
        <p:nvCxnSpPr>
          <p:cNvPr id="80" name="直接连接符 79"/>
          <p:cNvCxnSpPr/>
          <p:nvPr/>
        </p:nvCxnSpPr>
        <p:spPr>
          <a:xfrm>
            <a:off x="7558512" y="3818716"/>
            <a:ext cx="173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7081944" y="3462242"/>
            <a:ext cx="1126577" cy="369332"/>
          </a:xfrm>
          <a:prstGeom prst="rect">
            <a:avLst/>
          </a:prstGeom>
        </p:spPr>
        <p:txBody>
          <a:bodyPr wrap="square">
            <a:spAutoFit/>
          </a:bodyPr>
          <a:lstStyle/>
          <a:p>
            <a:pPr algn="ctr"/>
            <a:r>
              <a:rPr lang="zh-CN" altLang="en-US" sz="1800">
                <a:solidFill>
                  <a:schemeClr val="bg1"/>
                </a:solidFill>
                <a:latin typeface="+mj-ea"/>
                <a:ea typeface="+mj-ea"/>
              </a:rPr>
              <a:t>研究成果</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081106" y="1465518"/>
            <a:ext cx="2981788" cy="2981788"/>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3076344" y="1872545"/>
            <a:ext cx="523219" cy="523219"/>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544439" y="1872545"/>
            <a:ext cx="523219" cy="523219"/>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539675" y="3593016"/>
            <a:ext cx="523219" cy="523219"/>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086428" y="3593015"/>
            <a:ext cx="523219" cy="523219"/>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274629" y="1986036"/>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86" name="文本框 5"/>
          <p:cNvSpPr txBox="1">
            <a:spLocks noChangeArrowheads="1"/>
          </p:cNvSpPr>
          <p:nvPr/>
        </p:nvSpPr>
        <p:spPr bwMode="auto">
          <a:xfrm>
            <a:off x="1140291" y="1561024"/>
            <a:ext cx="1723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rgbClr val="6B1554"/>
                </a:solidFill>
                <a:latin typeface="+mj-ea"/>
                <a:ea typeface="+mj-ea"/>
              </a:rPr>
              <a:t>研究成果应用</a:t>
            </a:r>
          </a:p>
        </p:txBody>
      </p:sp>
      <p:cxnSp>
        <p:nvCxnSpPr>
          <p:cNvPr id="87" name="直接连接符 86"/>
          <p:cNvCxnSpPr/>
          <p:nvPr/>
        </p:nvCxnSpPr>
        <p:spPr>
          <a:xfrm>
            <a:off x="2531659" y="1986036"/>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274629" y="3712807"/>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89" name="文本框 5"/>
          <p:cNvSpPr txBox="1">
            <a:spLocks noChangeArrowheads="1"/>
          </p:cNvSpPr>
          <p:nvPr/>
        </p:nvSpPr>
        <p:spPr bwMode="auto">
          <a:xfrm>
            <a:off x="1140291" y="3287795"/>
            <a:ext cx="1723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rgbClr val="6B1554"/>
                </a:solidFill>
                <a:latin typeface="+mj-ea"/>
                <a:ea typeface="+mj-ea"/>
              </a:rPr>
              <a:t>研究成果应用</a:t>
            </a:r>
          </a:p>
        </p:txBody>
      </p:sp>
      <p:cxnSp>
        <p:nvCxnSpPr>
          <p:cNvPr id="90" name="直接连接符 89"/>
          <p:cNvCxnSpPr/>
          <p:nvPr/>
        </p:nvCxnSpPr>
        <p:spPr>
          <a:xfrm>
            <a:off x="2531659" y="3712807"/>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6193074" y="1986036"/>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92" name="文本框 5"/>
          <p:cNvSpPr txBox="1">
            <a:spLocks noChangeArrowheads="1"/>
          </p:cNvSpPr>
          <p:nvPr/>
        </p:nvSpPr>
        <p:spPr bwMode="auto">
          <a:xfrm>
            <a:off x="6193074" y="1561024"/>
            <a:ext cx="1723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6B1554"/>
                </a:solidFill>
                <a:latin typeface="+mj-ea"/>
                <a:ea typeface="+mj-ea"/>
              </a:rPr>
              <a:t>研究成果应用</a:t>
            </a:r>
          </a:p>
        </p:txBody>
      </p:sp>
      <p:cxnSp>
        <p:nvCxnSpPr>
          <p:cNvPr id="93" name="直接连接符 92"/>
          <p:cNvCxnSpPr/>
          <p:nvPr/>
        </p:nvCxnSpPr>
        <p:spPr>
          <a:xfrm>
            <a:off x="6312817" y="1986036"/>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280159" y="3731473"/>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95" name="文本框 5"/>
          <p:cNvSpPr txBox="1">
            <a:spLocks noChangeArrowheads="1"/>
          </p:cNvSpPr>
          <p:nvPr/>
        </p:nvSpPr>
        <p:spPr bwMode="auto">
          <a:xfrm>
            <a:off x="6280159" y="3306461"/>
            <a:ext cx="1723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6B1554"/>
                </a:solidFill>
                <a:latin typeface="+mj-ea"/>
                <a:ea typeface="+mj-ea"/>
              </a:rPr>
              <a:t>研究成果应用</a:t>
            </a:r>
          </a:p>
        </p:txBody>
      </p:sp>
      <p:cxnSp>
        <p:nvCxnSpPr>
          <p:cNvPr id="96" name="直接连接符 95"/>
          <p:cNvCxnSpPr/>
          <p:nvPr/>
        </p:nvCxnSpPr>
        <p:spPr>
          <a:xfrm>
            <a:off x="6399902" y="3731473"/>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3285066" y="-715433"/>
            <a:ext cx="2573867" cy="9144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3556337" y="188806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论文总结</a:t>
            </a:r>
          </a:p>
        </p:txBody>
      </p:sp>
      <p:sp>
        <p:nvSpPr>
          <p:cNvPr id="21" name="文本框 6"/>
          <p:cNvSpPr txBox="1">
            <a:spLocks noChangeArrowheads="1"/>
          </p:cNvSpPr>
          <p:nvPr/>
        </p:nvSpPr>
        <p:spPr bwMode="auto">
          <a:xfrm>
            <a:off x="3646234" y="2503133"/>
            <a:ext cx="18515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300">
                <a:solidFill>
                  <a:schemeClr val="accent1"/>
                </a:solidFill>
                <a:latin typeface="方正准圆简体" panose="03000509000000000000" pitchFamily="65" charset="-122"/>
                <a:ea typeface="方正准圆简体" panose="03000509000000000000" pitchFamily="65" charset="-122"/>
              </a:rPr>
              <a:t>Paper Summary</a:t>
            </a:r>
          </a:p>
        </p:txBody>
      </p:sp>
      <p:sp>
        <p:nvSpPr>
          <p:cNvPr id="22" name="矩形 21"/>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p:cNvCxnSpPr/>
          <p:nvPr/>
        </p:nvCxnSpPr>
        <p:spPr>
          <a:xfrm>
            <a:off x="4463537" y="2819169"/>
            <a:ext cx="21692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22" name="任意多边形 46"/>
          <p:cNvSpPr/>
          <p:nvPr/>
        </p:nvSpPr>
        <p:spPr>
          <a:xfrm rot="16200000">
            <a:off x="3279125" y="1446566"/>
            <a:ext cx="1260915" cy="1480065"/>
          </a:xfrm>
          <a:custGeom>
            <a:avLst/>
            <a:gdLst>
              <a:gd name="connsiteX0" fmla="*/ 1310781 w 1310781"/>
              <a:gd name="connsiteY0" fmla="*/ 672655 h 1538599"/>
              <a:gd name="connsiteX1" fmla="*/ 1310781 w 1310781"/>
              <a:gd name="connsiteY1" fmla="*/ 1307618 h 1538599"/>
              <a:gd name="connsiteX2" fmla="*/ 1185196 w 1310781"/>
              <a:gd name="connsiteY2" fmla="*/ 1307618 h 1538599"/>
              <a:gd name="connsiteX3" fmla="*/ 958977 w 1310781"/>
              <a:gd name="connsiteY3" fmla="*/ 1538599 h 1538599"/>
              <a:gd name="connsiteX4" fmla="*/ 735140 w 1310781"/>
              <a:gd name="connsiteY4" fmla="*/ 1312380 h 1538599"/>
              <a:gd name="connsiteX5" fmla="*/ 601790 w 1310781"/>
              <a:gd name="connsiteY5" fmla="*/ 1312380 h 1538599"/>
              <a:gd name="connsiteX6" fmla="*/ 601790 w 1310781"/>
              <a:gd name="connsiteY6" fmla="*/ 967755 h 1538599"/>
              <a:gd name="connsiteX7" fmla="*/ 343026 w 1310781"/>
              <a:gd name="connsiteY7" fmla="*/ 708991 h 1538599"/>
              <a:gd name="connsiteX8" fmla="*/ 5522 w 1310781"/>
              <a:gd name="connsiteY8" fmla="*/ 708991 h 1538599"/>
              <a:gd name="connsiteX9" fmla="*/ 7144 w 1310781"/>
              <a:gd name="connsiteY9" fmla="*/ 600387 h 1538599"/>
              <a:gd name="connsiteX10" fmla="*/ 150018 w 1310781"/>
              <a:gd name="connsiteY10" fmla="*/ 362263 h 1538599"/>
              <a:gd name="connsiteX11" fmla="*/ 0 w 1310781"/>
              <a:gd name="connsiteY11" fmla="*/ 95563 h 1538599"/>
              <a:gd name="connsiteX12" fmla="*/ 0 w 1310781"/>
              <a:gd name="connsiteY12" fmla="*/ 0 h 1538599"/>
              <a:gd name="connsiteX13" fmla="*/ 638126 w 1310781"/>
              <a:gd name="connsiteY13" fmla="*/ 0 h 1538599"/>
              <a:gd name="connsiteX14" fmla="*/ 1310781 w 1310781"/>
              <a:gd name="connsiteY14" fmla="*/ 672655 h 153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0781" h="1538599">
                <a:moveTo>
                  <a:pt x="1310781" y="672655"/>
                </a:moveTo>
                <a:lnTo>
                  <a:pt x="1310781" y="1307618"/>
                </a:lnTo>
                <a:lnTo>
                  <a:pt x="1185196" y="1307618"/>
                </a:lnTo>
                <a:cubicBezTo>
                  <a:pt x="1183609" y="1498913"/>
                  <a:pt x="1046289" y="1537805"/>
                  <a:pt x="958977" y="1538599"/>
                </a:cubicBezTo>
                <a:cubicBezTo>
                  <a:pt x="863728" y="1537012"/>
                  <a:pt x="739902" y="1499705"/>
                  <a:pt x="735140" y="1312380"/>
                </a:cubicBezTo>
                <a:lnTo>
                  <a:pt x="601790" y="1312380"/>
                </a:lnTo>
                <a:lnTo>
                  <a:pt x="601790" y="967755"/>
                </a:lnTo>
                <a:cubicBezTo>
                  <a:pt x="601790" y="824844"/>
                  <a:pt x="485937" y="708991"/>
                  <a:pt x="343026" y="708991"/>
                </a:cubicBezTo>
                <a:lnTo>
                  <a:pt x="5522" y="708991"/>
                </a:lnTo>
                <a:lnTo>
                  <a:pt x="7144" y="600387"/>
                </a:lnTo>
                <a:cubicBezTo>
                  <a:pt x="108744" y="553557"/>
                  <a:pt x="150812" y="442431"/>
                  <a:pt x="150018" y="362263"/>
                </a:cubicBezTo>
                <a:cubicBezTo>
                  <a:pt x="147637" y="278126"/>
                  <a:pt x="142875" y="177319"/>
                  <a:pt x="0" y="95563"/>
                </a:cubicBezTo>
                <a:lnTo>
                  <a:pt x="0" y="0"/>
                </a:lnTo>
                <a:lnTo>
                  <a:pt x="638126" y="0"/>
                </a:lnTo>
                <a:cubicBezTo>
                  <a:pt x="1009623" y="0"/>
                  <a:pt x="1310781" y="301158"/>
                  <a:pt x="1310781" y="672655"/>
                </a:cubicBezTo>
                <a:close/>
              </a:path>
            </a:pathLst>
          </a:cu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4186556" y="1696672"/>
            <a:ext cx="476553" cy="369332"/>
          </a:xfrm>
          <a:prstGeom prst="rect">
            <a:avLst/>
          </a:prstGeom>
          <a:noFill/>
        </p:spPr>
        <p:txBody>
          <a:bodyPr wrap="square">
            <a:spAutoFit/>
          </a:bodyPr>
          <a:lstStyle/>
          <a:p>
            <a:pPr algn="ctr"/>
            <a:r>
              <a:rPr lang="en-US" altLang="zh-CN" sz="1800" dirty="0">
                <a:solidFill>
                  <a:schemeClr val="tx1">
                    <a:lumMod val="85000"/>
                    <a:lumOff val="15000"/>
                  </a:schemeClr>
                </a:solidFill>
                <a:latin typeface="+mj-lt"/>
                <a:ea typeface="Segoe UI" panose="020B0502040204020203" pitchFamily="34" charset="0"/>
                <a:cs typeface="Segoe UI" panose="020B0502040204020203" pitchFamily="34" charset="0"/>
              </a:rPr>
              <a:t>01</a:t>
            </a:r>
            <a:endParaRPr lang="zh-CN" altLang="en-US" sz="1800" dirty="0">
              <a:solidFill>
                <a:schemeClr val="tx1">
                  <a:lumMod val="85000"/>
                  <a:lumOff val="15000"/>
                </a:schemeClr>
              </a:solidFill>
              <a:latin typeface="+mj-lt"/>
              <a:ea typeface="Arial Unicode MS" panose="020B0604020202020204" pitchFamily="34" charset="-122"/>
              <a:cs typeface="Segoe UI" panose="020B0502040204020203" pitchFamily="34" charset="0"/>
            </a:endParaRPr>
          </a:p>
        </p:txBody>
      </p:sp>
      <p:sp>
        <p:nvSpPr>
          <p:cNvPr id="24" name="任意多边形 49"/>
          <p:cNvSpPr/>
          <p:nvPr/>
        </p:nvSpPr>
        <p:spPr>
          <a:xfrm rot="16200000">
            <a:off x="4541433" y="1671194"/>
            <a:ext cx="1487182" cy="1257072"/>
          </a:xfrm>
          <a:custGeom>
            <a:avLst/>
            <a:gdLst>
              <a:gd name="connsiteX0" fmla="*/ 1545997 w 1545997"/>
              <a:gd name="connsiteY0" fmla="*/ 0 h 1306787"/>
              <a:gd name="connsiteX1" fmla="*/ 1545997 w 1545997"/>
              <a:gd name="connsiteY1" fmla="*/ 634132 h 1306787"/>
              <a:gd name="connsiteX2" fmla="*/ 873342 w 1545997"/>
              <a:gd name="connsiteY2" fmla="*/ 1306787 h 1306787"/>
              <a:gd name="connsiteX3" fmla="*/ 230981 w 1545997"/>
              <a:gd name="connsiteY3" fmla="*/ 1306787 h 1306787"/>
              <a:gd name="connsiteX4" fmla="*/ 230981 w 1545997"/>
              <a:gd name="connsiteY4" fmla="*/ 1161117 h 1306787"/>
              <a:gd name="connsiteX5" fmla="*/ 0 w 1545997"/>
              <a:gd name="connsiteY5" fmla="*/ 934898 h 1306787"/>
              <a:gd name="connsiteX6" fmla="*/ 226219 w 1545997"/>
              <a:gd name="connsiteY6" fmla="*/ 711061 h 1306787"/>
              <a:gd name="connsiteX7" fmla="*/ 226219 w 1545997"/>
              <a:gd name="connsiteY7" fmla="*/ 597796 h 1306787"/>
              <a:gd name="connsiteX8" fmla="*/ 578242 w 1545997"/>
              <a:gd name="connsiteY8" fmla="*/ 597796 h 1306787"/>
              <a:gd name="connsiteX9" fmla="*/ 837006 w 1545997"/>
              <a:gd name="connsiteY9" fmla="*/ 339032 h 1306787"/>
              <a:gd name="connsiteX10" fmla="*/ 837006 w 1545997"/>
              <a:gd name="connsiteY10" fmla="*/ 5544 h 1306787"/>
              <a:gd name="connsiteX11" fmla="*/ 944163 w 1545997"/>
              <a:gd name="connsiteY11" fmla="*/ 7144 h 1306787"/>
              <a:gd name="connsiteX12" fmla="*/ 1182287 w 1545997"/>
              <a:gd name="connsiteY12" fmla="*/ 150018 h 1306787"/>
              <a:gd name="connsiteX13" fmla="*/ 1448987 w 1545997"/>
              <a:gd name="connsiteY13" fmla="*/ 0 h 1306787"/>
              <a:gd name="connsiteX14" fmla="*/ 1545997 w 1545997"/>
              <a:gd name="connsiteY14" fmla="*/ 0 h 130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5997" h="1306787">
                <a:moveTo>
                  <a:pt x="1545997" y="0"/>
                </a:moveTo>
                <a:lnTo>
                  <a:pt x="1545997" y="634132"/>
                </a:lnTo>
                <a:cubicBezTo>
                  <a:pt x="1545997" y="1005629"/>
                  <a:pt x="1244839" y="1306787"/>
                  <a:pt x="873342" y="1306787"/>
                </a:cubicBezTo>
                <a:lnTo>
                  <a:pt x="230981" y="1306787"/>
                </a:lnTo>
                <a:lnTo>
                  <a:pt x="230981" y="1161117"/>
                </a:lnTo>
                <a:cubicBezTo>
                  <a:pt x="39686" y="1159530"/>
                  <a:pt x="794" y="1022210"/>
                  <a:pt x="0" y="934898"/>
                </a:cubicBezTo>
                <a:cubicBezTo>
                  <a:pt x="1587" y="839649"/>
                  <a:pt x="38894" y="715823"/>
                  <a:pt x="226219" y="711061"/>
                </a:cubicBezTo>
                <a:lnTo>
                  <a:pt x="226219" y="597796"/>
                </a:lnTo>
                <a:lnTo>
                  <a:pt x="578242" y="597796"/>
                </a:lnTo>
                <a:cubicBezTo>
                  <a:pt x="721153" y="597796"/>
                  <a:pt x="837006" y="481943"/>
                  <a:pt x="837006" y="339032"/>
                </a:cubicBezTo>
                <a:lnTo>
                  <a:pt x="837006" y="5544"/>
                </a:lnTo>
                <a:lnTo>
                  <a:pt x="944163" y="7144"/>
                </a:lnTo>
                <a:cubicBezTo>
                  <a:pt x="990993" y="108744"/>
                  <a:pt x="1102119" y="150812"/>
                  <a:pt x="1182287" y="150018"/>
                </a:cubicBezTo>
                <a:cubicBezTo>
                  <a:pt x="1266424" y="147637"/>
                  <a:pt x="1367231" y="142875"/>
                  <a:pt x="1448987" y="0"/>
                </a:cubicBezTo>
                <a:lnTo>
                  <a:pt x="1545997" y="0"/>
                </a:lnTo>
                <a:close/>
              </a:path>
            </a:pathLst>
          </a:cu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矩形 24"/>
          <p:cNvSpPr/>
          <p:nvPr/>
        </p:nvSpPr>
        <p:spPr>
          <a:xfrm>
            <a:off x="5338789" y="2649460"/>
            <a:ext cx="476553" cy="369332"/>
          </a:xfrm>
          <a:prstGeom prst="rect">
            <a:avLst/>
          </a:prstGeom>
          <a:noFill/>
        </p:spPr>
        <p:txBody>
          <a:bodyPr wrap="square">
            <a:spAutoFit/>
          </a:bodyPr>
          <a:lstStyle/>
          <a:p>
            <a:pPr algn="ctr"/>
            <a:r>
              <a:rPr lang="en-US" altLang="zh-CN" sz="1800" dirty="0">
                <a:solidFill>
                  <a:schemeClr val="bg1"/>
                </a:solidFill>
                <a:latin typeface="+mj-lt"/>
                <a:ea typeface="Segoe UI" panose="020B0502040204020203" pitchFamily="34" charset="0"/>
                <a:cs typeface="Segoe UI" panose="020B0502040204020203" pitchFamily="34" charset="0"/>
              </a:rPr>
              <a:t>02</a:t>
            </a:r>
            <a:endParaRPr lang="zh-CN" altLang="en-US" sz="1800" dirty="0">
              <a:solidFill>
                <a:schemeClr val="bg1"/>
              </a:solidFill>
              <a:latin typeface="+mj-lt"/>
              <a:ea typeface="Segoe UI" panose="020B0502040204020203" pitchFamily="34" charset="0"/>
              <a:cs typeface="Segoe UI" panose="020B0502040204020203" pitchFamily="34" charset="0"/>
            </a:endParaRPr>
          </a:p>
        </p:txBody>
      </p:sp>
      <p:sp>
        <p:nvSpPr>
          <p:cNvPr id="26" name="任意多边形 52"/>
          <p:cNvSpPr/>
          <p:nvPr/>
        </p:nvSpPr>
        <p:spPr>
          <a:xfrm rot="16200000">
            <a:off x="4547655" y="2934245"/>
            <a:ext cx="1249956" cy="1481857"/>
          </a:xfrm>
          <a:custGeom>
            <a:avLst/>
            <a:gdLst>
              <a:gd name="connsiteX0" fmla="*/ 1299389 w 1299389"/>
              <a:gd name="connsiteY0" fmla="*/ 1423366 h 1540461"/>
              <a:gd name="connsiteX1" fmla="*/ 1299389 w 1299389"/>
              <a:gd name="connsiteY1" fmla="*/ 1540461 h 1540461"/>
              <a:gd name="connsiteX2" fmla="*/ 672655 w 1299389"/>
              <a:gd name="connsiteY2" fmla="*/ 1540461 h 1540461"/>
              <a:gd name="connsiteX3" fmla="*/ 0 w 1299389"/>
              <a:gd name="connsiteY3" fmla="*/ 867806 h 1540461"/>
              <a:gd name="connsiteX4" fmla="*/ 0 w 1299389"/>
              <a:gd name="connsiteY4" fmla="*/ 230981 h 1540461"/>
              <a:gd name="connsiteX5" fmla="*/ 140701 w 1299389"/>
              <a:gd name="connsiteY5" fmla="*/ 230981 h 1540461"/>
              <a:gd name="connsiteX6" fmla="*/ 366920 w 1299389"/>
              <a:gd name="connsiteY6" fmla="*/ 0 h 1540461"/>
              <a:gd name="connsiteX7" fmla="*/ 590757 w 1299389"/>
              <a:gd name="connsiteY7" fmla="*/ 226219 h 1540461"/>
              <a:gd name="connsiteX8" fmla="*/ 708991 w 1299389"/>
              <a:gd name="connsiteY8" fmla="*/ 226219 h 1540461"/>
              <a:gd name="connsiteX9" fmla="*/ 708991 w 1299389"/>
              <a:gd name="connsiteY9" fmla="*/ 572706 h 1540461"/>
              <a:gd name="connsiteX10" fmla="*/ 967755 w 1299389"/>
              <a:gd name="connsiteY10" fmla="*/ 831470 h 1540461"/>
              <a:gd name="connsiteX11" fmla="*/ 1293545 w 1299389"/>
              <a:gd name="connsiteY11" fmla="*/ 831470 h 1540461"/>
              <a:gd name="connsiteX12" fmla="*/ 1292245 w 1299389"/>
              <a:gd name="connsiteY12" fmla="*/ 918542 h 1540461"/>
              <a:gd name="connsiteX13" fmla="*/ 1149371 w 1299389"/>
              <a:gd name="connsiteY13" fmla="*/ 1156666 h 1540461"/>
              <a:gd name="connsiteX14" fmla="*/ 1299389 w 1299389"/>
              <a:gd name="connsiteY14" fmla="*/ 1423366 h 154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9389" h="1540461">
                <a:moveTo>
                  <a:pt x="1299389" y="1423366"/>
                </a:moveTo>
                <a:lnTo>
                  <a:pt x="1299389" y="1540461"/>
                </a:lnTo>
                <a:lnTo>
                  <a:pt x="672655" y="1540461"/>
                </a:lnTo>
                <a:cubicBezTo>
                  <a:pt x="301158" y="1540461"/>
                  <a:pt x="0" y="1239303"/>
                  <a:pt x="0" y="867806"/>
                </a:cubicBezTo>
                <a:lnTo>
                  <a:pt x="0" y="230981"/>
                </a:lnTo>
                <a:lnTo>
                  <a:pt x="140701" y="230981"/>
                </a:lnTo>
                <a:cubicBezTo>
                  <a:pt x="142288" y="39686"/>
                  <a:pt x="279608" y="794"/>
                  <a:pt x="366920" y="0"/>
                </a:cubicBezTo>
                <a:cubicBezTo>
                  <a:pt x="462169" y="1587"/>
                  <a:pt x="585995" y="38894"/>
                  <a:pt x="590757" y="226219"/>
                </a:cubicBezTo>
                <a:lnTo>
                  <a:pt x="708991" y="226219"/>
                </a:lnTo>
                <a:lnTo>
                  <a:pt x="708991" y="572706"/>
                </a:lnTo>
                <a:cubicBezTo>
                  <a:pt x="708991" y="715617"/>
                  <a:pt x="824844" y="831470"/>
                  <a:pt x="967755" y="831470"/>
                </a:cubicBezTo>
                <a:lnTo>
                  <a:pt x="1293545" y="831470"/>
                </a:lnTo>
                <a:lnTo>
                  <a:pt x="1292245" y="918542"/>
                </a:lnTo>
                <a:cubicBezTo>
                  <a:pt x="1190645" y="965372"/>
                  <a:pt x="1148577" y="1076498"/>
                  <a:pt x="1149371" y="1156666"/>
                </a:cubicBezTo>
                <a:cubicBezTo>
                  <a:pt x="1151752" y="1240803"/>
                  <a:pt x="1156514" y="1341610"/>
                  <a:pt x="1299389" y="1423366"/>
                </a:cubicBezTo>
                <a:close/>
              </a:path>
            </a:pathLst>
          </a:cu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26"/>
          <p:cNvSpPr/>
          <p:nvPr/>
        </p:nvSpPr>
        <p:spPr>
          <a:xfrm>
            <a:off x="4431703" y="3732901"/>
            <a:ext cx="476553" cy="369332"/>
          </a:xfrm>
          <a:prstGeom prst="rect">
            <a:avLst/>
          </a:prstGeom>
          <a:noFill/>
        </p:spPr>
        <p:txBody>
          <a:bodyPr wrap="square">
            <a:spAutoFit/>
          </a:bodyPr>
          <a:lstStyle/>
          <a:p>
            <a:pPr algn="ctr"/>
            <a:r>
              <a:rPr lang="en-US" altLang="zh-CN" sz="1800" dirty="0">
                <a:solidFill>
                  <a:schemeClr val="tx1">
                    <a:lumMod val="85000"/>
                    <a:lumOff val="15000"/>
                  </a:schemeClr>
                </a:solidFill>
                <a:latin typeface="+mj-lt"/>
                <a:ea typeface="Segoe UI" panose="020B0502040204020203" pitchFamily="34" charset="0"/>
                <a:cs typeface="Segoe UI" panose="020B0502040204020203" pitchFamily="34" charset="0"/>
              </a:rPr>
              <a:t>03</a:t>
            </a:r>
            <a:endParaRPr lang="zh-CN" altLang="en-US" sz="1800" dirty="0">
              <a:solidFill>
                <a:schemeClr val="tx1">
                  <a:lumMod val="85000"/>
                  <a:lumOff val="15000"/>
                </a:schemeClr>
              </a:solidFill>
              <a:latin typeface="+mj-lt"/>
              <a:ea typeface="Segoe UI" panose="020B0502040204020203" pitchFamily="34" charset="0"/>
              <a:cs typeface="Segoe UI" panose="020B0502040204020203" pitchFamily="34" charset="0"/>
            </a:endParaRPr>
          </a:p>
        </p:txBody>
      </p:sp>
      <p:sp>
        <p:nvSpPr>
          <p:cNvPr id="28" name="任意多边形 55"/>
          <p:cNvSpPr/>
          <p:nvPr/>
        </p:nvSpPr>
        <p:spPr>
          <a:xfrm rot="16200000">
            <a:off x="3059079" y="2934398"/>
            <a:ext cx="1476225" cy="1255281"/>
          </a:xfrm>
          <a:custGeom>
            <a:avLst/>
            <a:gdLst>
              <a:gd name="connsiteX0" fmla="*/ 1534606 w 1534606"/>
              <a:gd name="connsiteY0" fmla="*/ 350357 h 1304925"/>
              <a:gd name="connsiteX1" fmla="*/ 1308387 w 1534606"/>
              <a:gd name="connsiteY1" fmla="*/ 574194 h 1304925"/>
              <a:gd name="connsiteX2" fmla="*/ 1308387 w 1534606"/>
              <a:gd name="connsiteY2" fmla="*/ 708991 h 1304925"/>
              <a:gd name="connsiteX3" fmla="*/ 967755 w 1534606"/>
              <a:gd name="connsiteY3" fmla="*/ 708991 h 1304925"/>
              <a:gd name="connsiteX4" fmla="*/ 708991 w 1534606"/>
              <a:gd name="connsiteY4" fmla="*/ 967755 h 1304925"/>
              <a:gd name="connsiteX5" fmla="*/ 708991 w 1534606"/>
              <a:gd name="connsiteY5" fmla="*/ 1299155 h 1304925"/>
              <a:gd name="connsiteX6" fmla="*/ 616950 w 1534606"/>
              <a:gd name="connsiteY6" fmla="*/ 1297781 h 1304925"/>
              <a:gd name="connsiteX7" fmla="*/ 378826 w 1534606"/>
              <a:gd name="connsiteY7" fmla="*/ 1154907 h 1304925"/>
              <a:gd name="connsiteX8" fmla="*/ 112126 w 1534606"/>
              <a:gd name="connsiteY8" fmla="*/ 1304925 h 1304925"/>
              <a:gd name="connsiteX9" fmla="*/ 0 w 1534606"/>
              <a:gd name="connsiteY9" fmla="*/ 1304925 h 1304925"/>
              <a:gd name="connsiteX10" fmla="*/ 0 w 1534606"/>
              <a:gd name="connsiteY10" fmla="*/ 672655 h 1304925"/>
              <a:gd name="connsiteX11" fmla="*/ 672655 w 1534606"/>
              <a:gd name="connsiteY11" fmla="*/ 0 h 1304925"/>
              <a:gd name="connsiteX12" fmla="*/ 1303624 w 1534606"/>
              <a:gd name="connsiteY12" fmla="*/ 0 h 1304925"/>
              <a:gd name="connsiteX13" fmla="*/ 1303624 w 1534606"/>
              <a:gd name="connsiteY13" fmla="*/ 124138 h 1304925"/>
              <a:gd name="connsiteX14" fmla="*/ 1534606 w 1534606"/>
              <a:gd name="connsiteY14" fmla="*/ 350357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4606" h="1304925">
                <a:moveTo>
                  <a:pt x="1534606" y="350357"/>
                </a:moveTo>
                <a:cubicBezTo>
                  <a:pt x="1533019" y="445606"/>
                  <a:pt x="1495712" y="569432"/>
                  <a:pt x="1308387" y="574194"/>
                </a:cubicBezTo>
                <a:lnTo>
                  <a:pt x="1308387" y="708991"/>
                </a:lnTo>
                <a:lnTo>
                  <a:pt x="967755" y="708991"/>
                </a:lnTo>
                <a:cubicBezTo>
                  <a:pt x="824844" y="708991"/>
                  <a:pt x="708991" y="824844"/>
                  <a:pt x="708991" y="967755"/>
                </a:cubicBezTo>
                <a:lnTo>
                  <a:pt x="708991" y="1299155"/>
                </a:lnTo>
                <a:lnTo>
                  <a:pt x="616950" y="1297781"/>
                </a:lnTo>
                <a:cubicBezTo>
                  <a:pt x="570120" y="1196181"/>
                  <a:pt x="458994" y="1154113"/>
                  <a:pt x="378826" y="1154907"/>
                </a:cubicBezTo>
                <a:cubicBezTo>
                  <a:pt x="294689" y="1157288"/>
                  <a:pt x="193882" y="1162050"/>
                  <a:pt x="112126" y="1304925"/>
                </a:cubicBezTo>
                <a:lnTo>
                  <a:pt x="0" y="1304925"/>
                </a:lnTo>
                <a:lnTo>
                  <a:pt x="0" y="672655"/>
                </a:lnTo>
                <a:cubicBezTo>
                  <a:pt x="0" y="301158"/>
                  <a:pt x="301158" y="0"/>
                  <a:pt x="672655" y="0"/>
                </a:cubicBezTo>
                <a:lnTo>
                  <a:pt x="1303624" y="0"/>
                </a:lnTo>
                <a:lnTo>
                  <a:pt x="1303624" y="124138"/>
                </a:lnTo>
                <a:cubicBezTo>
                  <a:pt x="1494920" y="125725"/>
                  <a:pt x="1533812" y="263045"/>
                  <a:pt x="1534606" y="350357"/>
                </a:cubicBezTo>
                <a:close/>
              </a:path>
            </a:pathLst>
          </a:cu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矩形 28"/>
          <p:cNvSpPr/>
          <p:nvPr/>
        </p:nvSpPr>
        <p:spPr>
          <a:xfrm>
            <a:off x="3260249" y="2861230"/>
            <a:ext cx="476553" cy="369332"/>
          </a:xfrm>
          <a:prstGeom prst="rect">
            <a:avLst/>
          </a:prstGeom>
          <a:noFill/>
        </p:spPr>
        <p:txBody>
          <a:bodyPr wrap="square">
            <a:spAutoFit/>
          </a:bodyPr>
          <a:lstStyle/>
          <a:p>
            <a:pPr algn="ctr"/>
            <a:r>
              <a:rPr lang="en-US" altLang="zh-CN" sz="1800" dirty="0">
                <a:solidFill>
                  <a:schemeClr val="bg1"/>
                </a:solidFill>
                <a:latin typeface="+mj-lt"/>
                <a:ea typeface="Segoe UI" panose="020B0502040204020203" pitchFamily="34" charset="0"/>
                <a:cs typeface="Segoe UI" panose="020B0502040204020203" pitchFamily="34" charset="0"/>
              </a:rPr>
              <a:t>04</a:t>
            </a:r>
            <a:endParaRPr lang="zh-CN" altLang="en-US" sz="1800" dirty="0">
              <a:solidFill>
                <a:schemeClr val="bg1"/>
              </a:solidFill>
              <a:latin typeface="+mj-lt"/>
              <a:ea typeface="Segoe UI" panose="020B0502040204020203" pitchFamily="34" charset="0"/>
              <a:cs typeface="Segoe UI" panose="020B0502040204020203" pitchFamily="34" charset="0"/>
            </a:endParaRPr>
          </a:p>
        </p:txBody>
      </p:sp>
      <p:sp>
        <p:nvSpPr>
          <p:cNvPr id="30" name="文本框 2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36082" y="163655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论文总结</a:t>
            </a:r>
          </a:p>
        </p:txBody>
      </p:sp>
      <p:sp>
        <p:nvSpPr>
          <p:cNvPr id="31" name="矩形 3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36082" y="1973547"/>
            <a:ext cx="2515027" cy="486352"/>
          </a:xfrm>
          <a:prstGeom prst="rect">
            <a:avLst/>
          </a:prstGeom>
        </p:spPr>
        <p:txBody>
          <a:bodyPr wrap="square">
            <a:spAutoFit/>
          </a:bodyPr>
          <a:lstStyle/>
          <a:p>
            <a:pPr fontAlgn="base">
              <a:lnSpc>
                <a:spcPct val="150000"/>
              </a:lnSpc>
              <a:spcBef>
                <a:spcPct val="0"/>
              </a:spcBef>
              <a:spcAft>
                <a:spcPct val="0"/>
              </a:spcAft>
            </a:pPr>
            <a:r>
              <a:rPr lang="en-US" altLang="zh-CN" sz="900">
                <a:solidFill>
                  <a:schemeClr val="tx1">
                    <a:lumMod val="85000"/>
                    <a:lumOff val="15000"/>
                  </a:schemeClr>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p>
        </p:txBody>
      </p:sp>
      <p:cxnSp>
        <p:nvCxnSpPr>
          <p:cNvPr id="32" name="直接连接符 3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CxnSpPr/>
          <p:nvPr/>
        </p:nvCxnSpPr>
        <p:spPr>
          <a:xfrm>
            <a:off x="641327" y="1973547"/>
            <a:ext cx="18650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33" name="文本框 3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36082" y="322504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论文总结</a:t>
            </a:r>
          </a:p>
        </p:txBody>
      </p:sp>
      <p:sp>
        <p:nvSpPr>
          <p:cNvPr id="34" name="矩形 3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36082" y="3562039"/>
            <a:ext cx="2515027" cy="486352"/>
          </a:xfrm>
          <a:prstGeom prst="rect">
            <a:avLst/>
          </a:prstGeom>
        </p:spPr>
        <p:txBody>
          <a:bodyPr wrap="square">
            <a:spAutoFit/>
          </a:bodyPr>
          <a:lstStyle/>
          <a:p>
            <a:pPr fontAlgn="base">
              <a:lnSpc>
                <a:spcPct val="150000"/>
              </a:lnSpc>
              <a:spcBef>
                <a:spcPct val="0"/>
              </a:spcBef>
              <a:spcAft>
                <a:spcPct val="0"/>
              </a:spcAft>
            </a:pPr>
            <a:r>
              <a:rPr lang="en-US" altLang="zh-CN" sz="900">
                <a:solidFill>
                  <a:schemeClr val="tx1">
                    <a:lumMod val="85000"/>
                    <a:lumOff val="15000"/>
                  </a:schemeClr>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p>
        </p:txBody>
      </p:sp>
      <p:cxnSp>
        <p:nvCxnSpPr>
          <p:cNvPr id="35" name="直接连接符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CxnSpPr/>
          <p:nvPr/>
        </p:nvCxnSpPr>
        <p:spPr>
          <a:xfrm>
            <a:off x="641327" y="3562039"/>
            <a:ext cx="18650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36" name="文本框 3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7545372" y="3303666"/>
            <a:ext cx="1005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r" fontAlgn="base">
              <a:spcBef>
                <a:spcPct val="0"/>
              </a:spcBef>
              <a:spcAft>
                <a:spcPct val="0"/>
              </a:spcAft>
            </a:pPr>
            <a:r>
              <a:rPr lang="zh-CN" altLang="en-US" sz="1600">
                <a:solidFill>
                  <a:schemeClr val="accent1"/>
                </a:solidFill>
                <a:latin typeface="+mj-ea"/>
                <a:ea typeface="+mj-ea"/>
                <a:sym typeface="Calibri" panose="020F0502020204030204" pitchFamily="34" charset="0"/>
              </a:rPr>
              <a:t>论文总结</a:t>
            </a:r>
          </a:p>
        </p:txBody>
      </p:sp>
      <p:sp>
        <p:nvSpPr>
          <p:cNvPr id="37" name="矩形 3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78738" y="3640657"/>
            <a:ext cx="2572038" cy="486352"/>
          </a:xfrm>
          <a:prstGeom prst="rect">
            <a:avLst/>
          </a:prstGeom>
        </p:spPr>
        <p:txBody>
          <a:bodyPr wrap="square">
            <a:spAutoFit/>
          </a:bodyPr>
          <a:lstStyle/>
          <a:p>
            <a:pPr algn="r" fontAlgn="base">
              <a:lnSpc>
                <a:spcPct val="150000"/>
              </a:lnSpc>
              <a:spcBef>
                <a:spcPct val="0"/>
              </a:spcBef>
              <a:spcAft>
                <a:spcPct val="0"/>
              </a:spcAft>
            </a:pPr>
            <a:r>
              <a:rPr lang="en-US" altLang="zh-CN" sz="900">
                <a:solidFill>
                  <a:schemeClr val="tx1">
                    <a:lumMod val="85000"/>
                    <a:lumOff val="15000"/>
                  </a:schemeClr>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p>
        </p:txBody>
      </p:sp>
      <p:cxnSp>
        <p:nvCxnSpPr>
          <p:cNvPr id="38" name="直接连接符 3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CxnSpPr/>
          <p:nvPr/>
        </p:nvCxnSpPr>
        <p:spPr>
          <a:xfrm>
            <a:off x="8246823" y="3640657"/>
            <a:ext cx="18650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39" name="文本框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7622201" y="1636556"/>
            <a:ext cx="1005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r" fontAlgn="base">
              <a:spcBef>
                <a:spcPct val="0"/>
              </a:spcBef>
              <a:spcAft>
                <a:spcPct val="0"/>
              </a:spcAft>
            </a:pPr>
            <a:r>
              <a:rPr lang="zh-CN" altLang="en-US" sz="1600">
                <a:solidFill>
                  <a:schemeClr val="accent1"/>
                </a:solidFill>
                <a:latin typeface="+mj-ea"/>
                <a:ea typeface="+mj-ea"/>
                <a:sym typeface="Calibri" panose="020F0502020204030204" pitchFamily="34" charset="0"/>
              </a:rPr>
              <a:t>论文总结</a:t>
            </a:r>
          </a:p>
        </p:txBody>
      </p:sp>
      <p:sp>
        <p:nvSpPr>
          <p:cNvPr id="40" name="矩形 3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055567" y="1973547"/>
            <a:ext cx="2572038" cy="486352"/>
          </a:xfrm>
          <a:prstGeom prst="rect">
            <a:avLst/>
          </a:prstGeom>
        </p:spPr>
        <p:txBody>
          <a:bodyPr wrap="square">
            <a:spAutoFit/>
          </a:bodyPr>
          <a:lstStyle/>
          <a:p>
            <a:pPr algn="r" fontAlgn="base">
              <a:lnSpc>
                <a:spcPct val="150000"/>
              </a:lnSpc>
              <a:spcBef>
                <a:spcPct val="0"/>
              </a:spcBef>
              <a:spcAft>
                <a:spcPct val="0"/>
              </a:spcAft>
            </a:pPr>
            <a:r>
              <a:rPr lang="en-US" altLang="zh-CN" sz="900">
                <a:solidFill>
                  <a:schemeClr val="tx1">
                    <a:lumMod val="85000"/>
                    <a:lumOff val="15000"/>
                  </a:schemeClr>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p>
        </p:txBody>
      </p:sp>
      <p:cxnSp>
        <p:nvCxnSpPr>
          <p:cNvPr id="41" name="直接连接符 4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CxnSpPr/>
          <p:nvPr/>
        </p:nvCxnSpPr>
        <p:spPr>
          <a:xfrm>
            <a:off x="8323652" y="1973547"/>
            <a:ext cx="18650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42" name="椭圆 4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69283" y="1683214"/>
            <a:ext cx="366799" cy="36679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61772" y="3259729"/>
            <a:ext cx="366799" cy="36679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8627605" y="1696547"/>
            <a:ext cx="366799" cy="36679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8620094" y="3273062"/>
            <a:ext cx="366799" cy="36679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6" name="Group 1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pSpPr/>
          <p:nvPr/>
        </p:nvGrpSpPr>
        <p:grpSpPr>
          <a:xfrm>
            <a:off x="8709940" y="3368815"/>
            <a:ext cx="187106" cy="175292"/>
            <a:chOff x="5368132" y="3540125"/>
            <a:chExt cx="465138" cy="435769"/>
          </a:xfrm>
          <a:solidFill>
            <a:schemeClr val="bg1"/>
          </a:solidFill>
        </p:grpSpPr>
        <p:sp>
          <p:nvSpPr>
            <p:cNvPr id="47"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sp>
          <p:nvSpPr>
            <p:cNvPr id="48"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grpSp>
      <p:sp>
        <p:nvSpPr>
          <p:cNvPr id="49" name="AutoShape 1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bwMode="auto">
          <a:xfrm>
            <a:off x="251466" y="3364332"/>
            <a:ext cx="187410" cy="18658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grpSp>
        <p:nvGrpSpPr>
          <p:cNvPr id="50" name="Group 1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pSpPr/>
          <p:nvPr/>
        </p:nvGrpSpPr>
        <p:grpSpPr>
          <a:xfrm>
            <a:off x="8717451" y="1801241"/>
            <a:ext cx="187106" cy="157411"/>
            <a:chOff x="5368132" y="2625725"/>
            <a:chExt cx="465138" cy="391319"/>
          </a:xfrm>
          <a:solidFill>
            <a:schemeClr val="bg1"/>
          </a:solidFill>
        </p:grpSpPr>
        <p:sp>
          <p:nvSpPr>
            <p:cNvPr id="51"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sp>
          <p:nvSpPr>
            <p:cNvPr id="52"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sp>
          <p:nvSpPr>
            <p:cNvPr id="53"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grpSp>
      <p:grpSp>
        <p:nvGrpSpPr>
          <p:cNvPr id="54" name="组合 5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pSpPr/>
          <p:nvPr/>
        </p:nvGrpSpPr>
        <p:grpSpPr>
          <a:xfrm>
            <a:off x="259289" y="1773220"/>
            <a:ext cx="186787" cy="186787"/>
            <a:chOff x="3191434" y="2145028"/>
            <a:chExt cx="359165" cy="359165"/>
          </a:xfrm>
          <a:solidFill>
            <a:schemeClr val="bg1"/>
          </a:solidFill>
        </p:grpSpPr>
        <p:sp>
          <p:nvSpPr>
            <p:cNvPr id="55"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sp>
          <p:nvSpPr>
            <p:cNvPr id="56"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sp>
          <p:nvSpPr>
            <p:cNvPr id="57"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1">
                    <a:lumMod val="85000"/>
                    <a:lumOff val="15000"/>
                  </a:schemeClr>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dirty="0">
                <a:solidFill>
                  <a:schemeClr val="tx1">
                    <a:lumMod val="85000"/>
                    <a:lumOff val="15000"/>
                  </a:schemeClr>
                </a:solidFill>
                <a:latin typeface="+mj-ea"/>
                <a:ea typeface="+mj-ea"/>
              </a:rPr>
              <a:t>       这次的毕业论文设计总结是在我的指导老师当图老师亲切关怀和悉心指导下完成的。从毕业设计选题到设计完成，当图老师给予了我耐心指导与细心关怀，有了当图老师耐心指导与细心关怀我才不会在设计的过程中迷失方向，失去前进动力。</a:t>
            </a:r>
            <a:endParaRPr lang="en-US" altLang="zh-CN" sz="1400" dirty="0">
              <a:solidFill>
                <a:schemeClr val="tx1">
                  <a:lumMod val="85000"/>
                  <a:lumOff val="15000"/>
                </a:schemeClr>
              </a:solidFill>
              <a:latin typeface="+mj-ea"/>
              <a:ea typeface="+mj-ea"/>
            </a:endParaRPr>
          </a:p>
          <a:p>
            <a:pPr>
              <a:lnSpc>
                <a:spcPct val="150000"/>
              </a:lnSpc>
            </a:pPr>
            <a:r>
              <a:rPr lang="zh-CN" altLang="en-US" sz="1400" dirty="0">
                <a:solidFill>
                  <a:schemeClr val="tx1">
                    <a:lumMod val="85000"/>
                    <a:lumOff val="15000"/>
                  </a:schemeClr>
                </a:solidFill>
                <a:latin typeface="+mj-ea"/>
                <a:ea typeface="+mj-ea"/>
              </a:rPr>
              <a:t>当图老师有严肃的科学态度，严谨的治学精神和精益求精的工作作风，这些都是我所需要学习的，感谢当图老师给予了我这样一个学习机会，谢谢</a:t>
            </a:r>
            <a:r>
              <a:rPr lang="en-US" altLang="zh-CN" sz="1400" dirty="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17"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18" name="直接连接符 17"/>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147456D7-D1F0-DB02-F1E5-88EC6C305F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0167" y="273885"/>
            <a:ext cx="1872852" cy="10010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51899" y="0"/>
            <a:ext cx="3755938" cy="51435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116500" y="18617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rgbClr val="6B1554"/>
                </a:solidFill>
                <a:latin typeface="+mj-ea"/>
                <a:ea typeface="+mj-ea"/>
                <a:sym typeface="Calibri" panose="020F0502020204030204" pitchFamily="34" charset="0"/>
              </a:rPr>
              <a:t>感谢各位专家批评指正</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14538" y="26363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experts</a:t>
            </a:r>
          </a:p>
        </p:txBody>
      </p:sp>
      <p:cxnSp>
        <p:nvCxnSpPr>
          <p:cNvPr id="65" name="直接连接符 64"/>
          <p:cNvCxnSpPr/>
          <p:nvPr/>
        </p:nvCxnSpPr>
        <p:spPr>
          <a:xfrm>
            <a:off x="4633275" y="2983936"/>
            <a:ext cx="279543"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916825" y="3169801"/>
            <a:ext cx="351052" cy="351052"/>
          </a:xfrm>
          <a:prstGeom prst="ellipse">
            <a:avLst/>
          </a:prstGeom>
          <a:solidFill>
            <a:srgbClr val="6B1554"/>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212834"/>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254582" y="3213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日期：2019.5.25</a:t>
            </a:r>
            <a:r>
              <a:rPr lang="en-US" altLang="zh-CN"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
            </a:r>
            <a:endParaRPr lang="zh-CN" altLang="en-US" sz="14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975430" y="3166749"/>
            <a:ext cx="351052" cy="351052"/>
          </a:xfrm>
          <a:prstGeom prst="ellipse">
            <a:avLst/>
          </a:prstGeom>
          <a:solidFill>
            <a:srgbClr val="6B1554"/>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212834"/>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313187" y="321002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答辩人：xxx</a:t>
            </a:r>
            <a:r>
              <a:rPr lang="en-US" altLang="zh-CN" sz="1400" dirty="0">
                <a:solidFill>
                  <a:srgbClr val="6B1554"/>
                </a:solidFill>
                <a:latin typeface="方正准圆简体" panose="03000509000000000000" pitchFamily="65" charset="-122"/>
                <a:ea typeface="方正准圆简体" panose="03000509000000000000" pitchFamily="65" charset="-122"/>
                <a:sym typeface="Calibri" panose="020F0502020204030204" pitchFamily="34" charset="0"/>
              </a:rPr>
              <a:t/>
            </a:r>
            <a:endParaRPr lang="zh-CN" altLang="en-US" sz="14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980954" y="322502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12834"/>
                </a:solidFill>
              </a:endParaRPr>
            </a:p>
          </p:txBody>
        </p:sp>
      </p:grpSp>
      <p:grpSp>
        <p:nvGrpSpPr>
          <p:cNvPr id="79" name="Group 66"/>
          <p:cNvGrpSpPr>
            <a:grpSpLocks noChangeAspect="1"/>
          </p:cNvGrpSpPr>
          <p:nvPr/>
        </p:nvGrpSpPr>
        <p:grpSpPr bwMode="auto">
          <a:xfrm>
            <a:off x="5054913" y="324029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rgbClr val="212834"/>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rgbClr val="212834"/>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rgbClr val="212834"/>
                </a:solidFill>
              </a:endParaRPr>
            </a:p>
          </p:txBody>
        </p:sp>
      </p:grpSp>
      <p:pic>
        <p:nvPicPr>
          <p:cNvPr id="84" name="Picture 83" descr="59-南开大学-logo.png"/>
          <p:cNvPicPr>
            <a:picLocks noChangeAspect="1"/>
          </p:cNvPicPr>
          <p:nvPr/>
        </p:nvPicPr>
        <p:blipFill>
          <a:blip r:embed="rId4"/>
          <a:stretch>
            <a:fillRect/>
          </a:stretch>
        </p:blipFill>
        <p:spPr>
          <a:xfrm>
            <a:off x="956509" y="1925218"/>
            <a:ext cx="1058722" cy="10587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259015" cy="51435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73675" y="2571750"/>
            <a:ext cx="1937739"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2400">
                <a:solidFill>
                  <a:schemeClr val="bg1"/>
                </a:solidFill>
                <a:latin typeface="+mj-ea"/>
                <a:ea typeface="+mj-ea"/>
                <a:sym typeface="Calibri" panose="020F0502020204030204" pitchFamily="34" charset="0"/>
              </a:rPr>
              <a:t>CONTENTS</a:t>
            </a:r>
          </a:p>
        </p:txBody>
      </p:sp>
      <p:sp>
        <p:nvSpPr>
          <p:cNvPr id="5" name="文本框 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61537" y="1740753"/>
            <a:ext cx="1807694"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4800">
                <a:solidFill>
                  <a:schemeClr val="bg1"/>
                </a:solidFill>
                <a:latin typeface="+mj-ea"/>
                <a:ea typeface="+mj-ea"/>
                <a:sym typeface="Calibri" panose="020F0502020204030204" pitchFamily="34" charset="0"/>
              </a:rPr>
              <a:t>目 录</a:t>
            </a:r>
            <a:endParaRPr lang="en-US" altLang="zh-CN" sz="4800">
              <a:solidFill>
                <a:schemeClr val="bg1"/>
              </a:solidFill>
              <a:latin typeface="+mj-ea"/>
              <a:ea typeface="+mj-ea"/>
              <a:sym typeface="Calibri" panose="020F0502020204030204" pitchFamily="34" charset="0"/>
            </a:endParaRPr>
          </a:p>
        </p:txBody>
      </p:sp>
      <p:cxnSp>
        <p:nvCxnSpPr>
          <p:cNvPr id="7" name="直接连接符 6"/>
          <p:cNvCxnSpPr/>
          <p:nvPr/>
        </p:nvCxnSpPr>
        <p:spPr>
          <a:xfrm>
            <a:off x="423986" y="3061661"/>
            <a:ext cx="2863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4848557" y="936038"/>
            <a:ext cx="2874505" cy="544131"/>
            <a:chOff x="4850950" y="936038"/>
            <a:chExt cx="2874505" cy="544131"/>
          </a:xfrm>
        </p:grpSpPr>
        <p:sp>
          <p:nvSpPr>
            <p:cNvPr id="37" name="文本框 6"/>
            <p:cNvSpPr txBox="1">
              <a:spLocks noChangeArrowheads="1"/>
            </p:cNvSpPr>
            <p:nvPr/>
          </p:nvSpPr>
          <p:spPr bwMode="auto">
            <a:xfrm>
              <a:off x="4850950" y="936038"/>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tx1">
                      <a:lumMod val="95000"/>
                      <a:lumOff val="5000"/>
                    </a:schemeClr>
                  </a:solidFill>
                  <a:latin typeface="+mj-ea"/>
                  <a:ea typeface="+mj-ea"/>
                </a:rPr>
                <a:t>选题的背景与意义</a:t>
              </a:r>
            </a:p>
          </p:txBody>
        </p:sp>
        <p:sp>
          <p:nvSpPr>
            <p:cNvPr id="38" name="矩形 37"/>
            <p:cNvSpPr/>
            <p:nvPr/>
          </p:nvSpPr>
          <p:spPr>
            <a:xfrm>
              <a:off x="4850950" y="1226253"/>
              <a:ext cx="2874505" cy="253916"/>
            </a:xfrm>
            <a:prstGeom prst="rect">
              <a:avLst/>
            </a:prstGeom>
          </p:spPr>
          <p:txBody>
            <a:bodyPr wrap="none">
              <a:spAutoFit/>
            </a:bodyPr>
            <a:lstStyle/>
            <a:p>
              <a:pPr lvl="0" algn="ctr"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Background and significance of the selected topic</a:t>
              </a:r>
            </a:p>
          </p:txBody>
        </p:sp>
      </p:grpSp>
      <p:sp>
        <p:nvSpPr>
          <p:cNvPr id="39" name="椭圆 38"/>
          <p:cNvSpPr/>
          <p:nvPr/>
        </p:nvSpPr>
        <p:spPr>
          <a:xfrm>
            <a:off x="4455275" y="1018169"/>
            <a:ext cx="379869" cy="37986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F2F2F2"/>
                </a:solidFill>
              </a:rPr>
              <a:t>1</a:t>
            </a:r>
            <a:endParaRPr lang="zh-CN" altLang="en-US" dirty="0">
              <a:solidFill>
                <a:srgbClr val="F2F2F2"/>
              </a:solidFill>
            </a:endParaRPr>
          </a:p>
        </p:txBody>
      </p:sp>
      <p:grpSp>
        <p:nvGrpSpPr>
          <p:cNvPr id="40" name="组合 39"/>
          <p:cNvGrpSpPr/>
          <p:nvPr/>
        </p:nvGrpSpPr>
        <p:grpSpPr>
          <a:xfrm>
            <a:off x="4848557" y="2027619"/>
            <a:ext cx="1992853" cy="544131"/>
            <a:chOff x="4850950" y="936038"/>
            <a:chExt cx="1992853" cy="544131"/>
          </a:xfrm>
        </p:grpSpPr>
        <p:sp>
          <p:nvSpPr>
            <p:cNvPr id="41" name="文本框 6"/>
            <p:cNvSpPr txBox="1">
              <a:spLocks noChangeArrowheads="1"/>
            </p:cNvSpPr>
            <p:nvPr/>
          </p:nvSpPr>
          <p:spPr bwMode="auto">
            <a:xfrm>
              <a:off x="4850950" y="93603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tx1">
                      <a:lumMod val="95000"/>
                      <a:lumOff val="5000"/>
                    </a:schemeClr>
                  </a:solidFill>
                  <a:latin typeface="+mj-ea"/>
                  <a:ea typeface="+mj-ea"/>
                </a:rPr>
                <a:t>研究方法及过程</a:t>
              </a:r>
            </a:p>
          </p:txBody>
        </p:sp>
        <p:sp>
          <p:nvSpPr>
            <p:cNvPr id="42" name="矩形 41"/>
            <p:cNvSpPr/>
            <p:nvPr/>
          </p:nvSpPr>
          <p:spPr>
            <a:xfrm>
              <a:off x="4850950" y="1226253"/>
              <a:ext cx="1992853"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Research methods and processes</a:t>
              </a:r>
            </a:p>
          </p:txBody>
        </p:sp>
      </p:grpSp>
      <p:sp>
        <p:nvSpPr>
          <p:cNvPr id="43" name="椭圆 42"/>
          <p:cNvSpPr/>
          <p:nvPr/>
        </p:nvSpPr>
        <p:spPr>
          <a:xfrm>
            <a:off x="4455275" y="2109750"/>
            <a:ext cx="379869" cy="37986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F2F2F2"/>
                </a:solidFill>
              </a:rPr>
              <a:t>2</a:t>
            </a:r>
            <a:endParaRPr lang="zh-CN" altLang="en-US" dirty="0">
              <a:solidFill>
                <a:srgbClr val="F2F2F2"/>
              </a:solidFill>
            </a:endParaRPr>
          </a:p>
        </p:txBody>
      </p:sp>
      <p:grpSp>
        <p:nvGrpSpPr>
          <p:cNvPr id="44" name="组合 43"/>
          <p:cNvGrpSpPr/>
          <p:nvPr/>
        </p:nvGrpSpPr>
        <p:grpSpPr>
          <a:xfrm>
            <a:off x="4848557" y="3061661"/>
            <a:ext cx="2909771" cy="544131"/>
            <a:chOff x="4850950" y="936038"/>
            <a:chExt cx="2909771" cy="544131"/>
          </a:xfrm>
        </p:grpSpPr>
        <p:sp>
          <p:nvSpPr>
            <p:cNvPr id="45" name="文本框 6"/>
            <p:cNvSpPr txBox="1">
              <a:spLocks noChangeArrowheads="1"/>
            </p:cNvSpPr>
            <p:nvPr/>
          </p:nvSpPr>
          <p:spPr bwMode="auto">
            <a:xfrm>
              <a:off x="4850950" y="936038"/>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tx1">
                      <a:lumMod val="95000"/>
                      <a:lumOff val="5000"/>
                    </a:schemeClr>
                  </a:solidFill>
                  <a:latin typeface="+mj-ea"/>
                  <a:ea typeface="+mj-ea"/>
                </a:rPr>
                <a:t>研究成果展示及应用</a:t>
              </a:r>
            </a:p>
          </p:txBody>
        </p:sp>
        <p:sp>
          <p:nvSpPr>
            <p:cNvPr id="46" name="矩形 45"/>
            <p:cNvSpPr/>
            <p:nvPr/>
          </p:nvSpPr>
          <p:spPr>
            <a:xfrm>
              <a:off x="4850950" y="1226253"/>
              <a:ext cx="2909771"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Demonstration and application of research results</a:t>
              </a:r>
            </a:p>
          </p:txBody>
        </p:sp>
      </p:grpSp>
      <p:sp>
        <p:nvSpPr>
          <p:cNvPr id="47" name="椭圆 46"/>
          <p:cNvSpPr/>
          <p:nvPr/>
        </p:nvSpPr>
        <p:spPr>
          <a:xfrm>
            <a:off x="4455275" y="3143792"/>
            <a:ext cx="379869" cy="37986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F2F2F2"/>
                </a:solidFill>
              </a:rPr>
              <a:t>3</a:t>
            </a:r>
            <a:endParaRPr lang="zh-CN" altLang="en-US" dirty="0">
              <a:solidFill>
                <a:srgbClr val="F2F2F2"/>
              </a:solidFill>
            </a:endParaRPr>
          </a:p>
        </p:txBody>
      </p:sp>
      <p:grpSp>
        <p:nvGrpSpPr>
          <p:cNvPr id="48" name="组合 47"/>
          <p:cNvGrpSpPr/>
          <p:nvPr/>
        </p:nvGrpSpPr>
        <p:grpSpPr>
          <a:xfrm>
            <a:off x="4848557" y="4043494"/>
            <a:ext cx="1045479" cy="544131"/>
            <a:chOff x="4850950" y="936038"/>
            <a:chExt cx="1045479" cy="544131"/>
          </a:xfrm>
        </p:grpSpPr>
        <p:sp>
          <p:nvSpPr>
            <p:cNvPr id="49" name="文本框 6"/>
            <p:cNvSpPr txBox="1">
              <a:spLocks noChangeArrowheads="1"/>
            </p:cNvSpPr>
            <p:nvPr/>
          </p:nvSpPr>
          <p:spPr bwMode="auto">
            <a:xfrm>
              <a:off x="4850950" y="9360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tx1">
                      <a:lumMod val="95000"/>
                      <a:lumOff val="5000"/>
                    </a:schemeClr>
                  </a:solidFill>
                  <a:latin typeface="+mj-ea"/>
                  <a:ea typeface="+mj-ea"/>
                </a:rPr>
                <a:t>论文总结</a:t>
              </a:r>
            </a:p>
          </p:txBody>
        </p:sp>
        <p:sp>
          <p:nvSpPr>
            <p:cNvPr id="50" name="矩形 49"/>
            <p:cNvSpPr/>
            <p:nvPr/>
          </p:nvSpPr>
          <p:spPr>
            <a:xfrm>
              <a:off x="4850950" y="1226253"/>
              <a:ext cx="1045479"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Paper Summary</a:t>
              </a:r>
            </a:p>
          </p:txBody>
        </p:sp>
      </p:grpSp>
      <p:sp>
        <p:nvSpPr>
          <p:cNvPr id="51" name="椭圆 50"/>
          <p:cNvSpPr/>
          <p:nvPr/>
        </p:nvSpPr>
        <p:spPr>
          <a:xfrm>
            <a:off x="4455275" y="4125625"/>
            <a:ext cx="379869" cy="379869"/>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F2F2F2"/>
                </a:solidFill>
              </a:rPr>
              <a:t>4</a:t>
            </a:r>
            <a:endParaRPr lang="zh-CN" altLang="en-US" dirty="0">
              <a:solidFill>
                <a:srgbClr val="F2F2F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3285066" y="-715433"/>
            <a:ext cx="2573867" cy="9144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633008" y="1888069"/>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选题的背景与意义</a:t>
            </a:r>
          </a:p>
        </p:txBody>
      </p:sp>
      <p:sp>
        <p:nvSpPr>
          <p:cNvPr id="21" name="文本框 6"/>
          <p:cNvSpPr txBox="1">
            <a:spLocks noChangeArrowheads="1"/>
          </p:cNvSpPr>
          <p:nvPr/>
        </p:nvSpPr>
        <p:spPr bwMode="auto">
          <a:xfrm>
            <a:off x="2656989" y="2503133"/>
            <a:ext cx="3830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latin typeface="方正准圆简体" panose="03000509000000000000" pitchFamily="65" charset="-122"/>
                <a:ea typeface="方正准圆简体" panose="03000509000000000000" pitchFamily="65" charset="-122"/>
              </a:rPr>
              <a:t>Background and significance of the selected topic</a:t>
            </a:r>
          </a:p>
        </p:txBody>
      </p:sp>
      <p:sp>
        <p:nvSpPr>
          <p:cNvPr id="22" name="矩形 21"/>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p:cNvCxnSpPr/>
          <p:nvPr/>
        </p:nvCxnSpPr>
        <p:spPr>
          <a:xfrm>
            <a:off x="4463537" y="2819169"/>
            <a:ext cx="21692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8543" y="866947"/>
            <a:ext cx="8709295" cy="617733"/>
          </a:xfrm>
          <a:prstGeom prst="rect">
            <a:avLst/>
          </a:prstGeom>
        </p:spPr>
        <p:txBody>
          <a:bodyPr wrap="square">
            <a:spAutoFit/>
          </a:bodyPr>
          <a:lstStyle/>
          <a:p>
            <a:pPr>
              <a:lnSpc>
                <a:spcPct val="150000"/>
              </a:lnSpc>
              <a:spcBef>
                <a:spcPts val="600"/>
              </a:spcBef>
            </a:pPr>
            <a:r>
              <a:rPr lang="en-US" altLang="zh-CN" sz="1200">
                <a:solidFill>
                  <a:schemeClr val="tx1">
                    <a:lumMod val="85000"/>
                    <a:lumOff val="15000"/>
                  </a:schemeClr>
                </a:solidFill>
              </a:rPr>
              <a:t>Lorem ipsum dolor sit amet, consectetuer adipiscing elit. Aenean commodo ligula eget dolor. Lorem ipsum dolor sit amet, consectetuer adipiscing elit. Aenean commodo ligula eget dolor. </a:t>
            </a:r>
          </a:p>
        </p:txBody>
      </p:sp>
      <p:sp>
        <p:nvSpPr>
          <p:cNvPr id="4" name="椭圆 3"/>
          <p:cNvSpPr/>
          <p:nvPr/>
        </p:nvSpPr>
        <p:spPr>
          <a:xfrm>
            <a:off x="142876" y="1776546"/>
            <a:ext cx="537143" cy="537143"/>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142875" y="2757978"/>
            <a:ext cx="537143" cy="537143"/>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142874" y="3739410"/>
            <a:ext cx="537143" cy="537143"/>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680018" y="1776546"/>
            <a:ext cx="3753174" cy="600164"/>
          </a:xfrm>
          <a:prstGeom prst="rect">
            <a:avLst/>
          </a:prstGeom>
        </p:spPr>
        <p:txBody>
          <a:bodyPr wrap="square">
            <a:spAutoFit/>
          </a:bodyPr>
          <a:lstStyle/>
          <a:p>
            <a:pPr>
              <a:lnSpc>
                <a:spcPct val="150000"/>
              </a:lnSpc>
              <a:spcBef>
                <a:spcPts val="600"/>
              </a:spcBef>
            </a:pPr>
            <a:r>
              <a:rPr lang="en-US" altLang="zh-CN" sz="1100">
                <a:solidFill>
                  <a:schemeClr val="tx1">
                    <a:lumMod val="85000"/>
                    <a:lumOff val="15000"/>
                  </a:schemeClr>
                </a:solidFill>
              </a:rPr>
              <a:t>Lorem ipsum dolor sit amet, consectetuer adipiscing elit. Aenean commodo ligula eget dolor. </a:t>
            </a:r>
          </a:p>
        </p:txBody>
      </p:sp>
      <p:sp>
        <p:nvSpPr>
          <p:cNvPr id="21" name="矩形 20"/>
          <p:cNvSpPr/>
          <p:nvPr/>
        </p:nvSpPr>
        <p:spPr>
          <a:xfrm>
            <a:off x="680018" y="2683735"/>
            <a:ext cx="3753174" cy="600164"/>
          </a:xfrm>
          <a:prstGeom prst="rect">
            <a:avLst/>
          </a:prstGeom>
        </p:spPr>
        <p:txBody>
          <a:bodyPr wrap="square">
            <a:spAutoFit/>
          </a:bodyPr>
          <a:lstStyle/>
          <a:p>
            <a:pPr>
              <a:lnSpc>
                <a:spcPct val="150000"/>
              </a:lnSpc>
              <a:spcBef>
                <a:spcPts val="600"/>
              </a:spcBef>
            </a:pPr>
            <a:r>
              <a:rPr lang="en-US" altLang="zh-CN" sz="1100">
                <a:solidFill>
                  <a:schemeClr val="tx1">
                    <a:lumMod val="85000"/>
                    <a:lumOff val="15000"/>
                  </a:schemeClr>
                </a:solidFill>
              </a:rPr>
              <a:t>Lorem ipsum dolor sit amet, consectetuer adipiscing elit. Aenean commodo ligula eget dolor. </a:t>
            </a:r>
          </a:p>
        </p:txBody>
      </p:sp>
      <p:sp>
        <p:nvSpPr>
          <p:cNvPr id="22" name="矩形 21"/>
          <p:cNvSpPr/>
          <p:nvPr/>
        </p:nvSpPr>
        <p:spPr>
          <a:xfrm>
            <a:off x="680018" y="3728188"/>
            <a:ext cx="3753174" cy="600164"/>
          </a:xfrm>
          <a:prstGeom prst="rect">
            <a:avLst/>
          </a:prstGeom>
        </p:spPr>
        <p:txBody>
          <a:bodyPr wrap="square">
            <a:spAutoFit/>
          </a:bodyPr>
          <a:lstStyle/>
          <a:p>
            <a:pPr>
              <a:lnSpc>
                <a:spcPct val="150000"/>
              </a:lnSpc>
              <a:spcBef>
                <a:spcPts val="600"/>
              </a:spcBef>
            </a:pPr>
            <a:r>
              <a:rPr lang="en-US" altLang="zh-CN" sz="1100">
                <a:solidFill>
                  <a:schemeClr val="tx1">
                    <a:lumMod val="85000"/>
                    <a:lumOff val="15000"/>
                  </a:schemeClr>
                </a:solidFill>
              </a:rPr>
              <a:t>Lorem ipsum dolor sit amet, consectetuer adipiscing elit. Aenean commodo ligula eget dolor. </a:t>
            </a:r>
          </a:p>
        </p:txBody>
      </p:sp>
      <p:pic>
        <p:nvPicPr>
          <p:cNvPr id="6" name="图片 5"/>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983912" y="1410511"/>
            <a:ext cx="3480070" cy="34800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49030" y="1040860"/>
            <a:ext cx="3822970" cy="3861876"/>
          </a:xfrm>
          <a:prstGeom prst="rect">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圆角 31"/>
          <p:cNvSpPr/>
          <p:nvPr/>
        </p:nvSpPr>
        <p:spPr>
          <a:xfrm>
            <a:off x="953309" y="1367017"/>
            <a:ext cx="2002413" cy="4459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571999" y="1040860"/>
            <a:ext cx="3822970" cy="3861876"/>
          </a:xfrm>
          <a:prstGeom prst="rect">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矩形 37"/>
          <p:cNvSpPr/>
          <p:nvPr/>
        </p:nvSpPr>
        <p:spPr>
          <a:xfrm>
            <a:off x="909139" y="1971585"/>
            <a:ext cx="3744425" cy="1200329"/>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9" name="矩形 38"/>
          <p:cNvSpPr/>
          <p:nvPr/>
        </p:nvSpPr>
        <p:spPr>
          <a:xfrm>
            <a:off x="909139" y="3176776"/>
            <a:ext cx="3744425" cy="1200329"/>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40" name="矩形 39"/>
          <p:cNvSpPr/>
          <p:nvPr/>
        </p:nvSpPr>
        <p:spPr>
          <a:xfrm>
            <a:off x="4710810" y="1971585"/>
            <a:ext cx="3744425" cy="1200329"/>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41" name="矩形 40"/>
          <p:cNvSpPr/>
          <p:nvPr/>
        </p:nvSpPr>
        <p:spPr>
          <a:xfrm>
            <a:off x="4710810" y="3176776"/>
            <a:ext cx="3744425" cy="1200329"/>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29" name="矩形 28"/>
          <p:cNvSpPr/>
          <p:nvPr/>
        </p:nvSpPr>
        <p:spPr>
          <a:xfrm>
            <a:off x="1092740" y="1389922"/>
            <a:ext cx="1723549" cy="400110"/>
          </a:xfrm>
          <a:prstGeom prst="rect">
            <a:avLst/>
          </a:prstGeom>
        </p:spPr>
        <p:txBody>
          <a:bodyPr wrap="none">
            <a:spAutoFit/>
          </a:bodyPr>
          <a:lstStyle/>
          <a:p>
            <a:pPr lvl="0"/>
            <a:r>
              <a:rPr lang="zh-CN" altLang="en-US" sz="2000" b="1">
                <a:solidFill>
                  <a:srgbClr val="6B1554"/>
                </a:solidFill>
                <a:latin typeface="+mj-ea"/>
                <a:ea typeface="+mj-ea"/>
              </a:rPr>
              <a:t>国内研究现状</a:t>
            </a:r>
          </a:p>
        </p:txBody>
      </p:sp>
      <p:sp>
        <p:nvSpPr>
          <p:cNvPr id="44" name="矩形: 圆角 43"/>
          <p:cNvSpPr/>
          <p:nvPr/>
        </p:nvSpPr>
        <p:spPr>
          <a:xfrm>
            <a:off x="4735129" y="1389923"/>
            <a:ext cx="2002413" cy="4459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874560" y="1412828"/>
            <a:ext cx="1723549" cy="400110"/>
          </a:xfrm>
          <a:prstGeom prst="rect">
            <a:avLst/>
          </a:prstGeom>
        </p:spPr>
        <p:txBody>
          <a:bodyPr wrap="none">
            <a:spAutoFit/>
          </a:bodyPr>
          <a:lstStyle/>
          <a:p>
            <a:pPr lvl="0"/>
            <a:r>
              <a:rPr lang="zh-CN" altLang="en-US" sz="2000" b="1">
                <a:solidFill>
                  <a:srgbClr val="6B1554"/>
                </a:solidFill>
                <a:latin typeface="+mj-ea"/>
                <a:ea typeface="+mj-ea"/>
              </a:rPr>
              <a:t>国外研究现状</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3285066" y="-715433"/>
            <a:ext cx="2573867" cy="9144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863840" y="1888069"/>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研究方法及过程</a:t>
            </a:r>
          </a:p>
        </p:txBody>
      </p:sp>
      <p:sp>
        <p:nvSpPr>
          <p:cNvPr id="21" name="文本框 6"/>
          <p:cNvSpPr txBox="1">
            <a:spLocks noChangeArrowheads="1"/>
          </p:cNvSpPr>
          <p:nvPr/>
        </p:nvSpPr>
        <p:spPr bwMode="auto">
          <a:xfrm>
            <a:off x="2656989" y="2503133"/>
            <a:ext cx="3830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latin typeface="方正准圆简体" panose="03000509000000000000" pitchFamily="65" charset="-122"/>
                <a:ea typeface="方正准圆简体" panose="03000509000000000000" pitchFamily="65" charset="-122"/>
              </a:rPr>
              <a:t>Demonstration and application of research results</a:t>
            </a:r>
          </a:p>
        </p:txBody>
      </p:sp>
      <p:sp>
        <p:nvSpPr>
          <p:cNvPr id="22" name="矩形 21"/>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p:cNvCxnSpPr/>
          <p:nvPr/>
        </p:nvCxnSpPr>
        <p:spPr>
          <a:xfrm>
            <a:off x="4463537" y="2819169"/>
            <a:ext cx="21692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访问当图网  www.99ppt.com 专业的模板网站 为您提供更多优质模板"/>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研究方法及过程</a:t>
            </a:r>
          </a:p>
        </p:txBody>
      </p:sp>
      <p:sp>
        <p:nvSpPr>
          <p:cNvPr id="74" name="访问当图网  www.99ppt.com 专业的模板网站 为您提供更多优质模板"/>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83999" y="1056079"/>
            <a:ext cx="2110903" cy="3706238"/>
          </a:xfrm>
          <a:prstGeom prst="roundRect">
            <a:avLst>
              <a:gd name="adj" fmla="val 8975"/>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圆角 13"/>
          <p:cNvSpPr/>
          <p:nvPr/>
        </p:nvSpPr>
        <p:spPr>
          <a:xfrm>
            <a:off x="2372365" y="1056079"/>
            <a:ext cx="2110903" cy="3706238"/>
          </a:xfrm>
          <a:prstGeom prst="roundRect">
            <a:avLst>
              <a:gd name="adj" fmla="val 8975"/>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圆角 16"/>
          <p:cNvSpPr/>
          <p:nvPr/>
        </p:nvSpPr>
        <p:spPr>
          <a:xfrm>
            <a:off x="4660731" y="1056079"/>
            <a:ext cx="2110903" cy="3706238"/>
          </a:xfrm>
          <a:prstGeom prst="roundRect">
            <a:avLst>
              <a:gd name="adj" fmla="val 8975"/>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圆角 17"/>
          <p:cNvSpPr/>
          <p:nvPr/>
        </p:nvSpPr>
        <p:spPr>
          <a:xfrm>
            <a:off x="6949098" y="1056079"/>
            <a:ext cx="2110903" cy="3706238"/>
          </a:xfrm>
          <a:prstGeom prst="roundRect">
            <a:avLst>
              <a:gd name="adj" fmla="val 8975"/>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65520" y="1423890"/>
            <a:ext cx="1147860" cy="114786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853886" y="1423890"/>
            <a:ext cx="1147860" cy="114786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142252" y="1423890"/>
            <a:ext cx="1147860" cy="114786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430619" y="1423890"/>
            <a:ext cx="1147860" cy="114786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77705" y="3141157"/>
            <a:ext cx="1723491" cy="1061829"/>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6" name="文本框 5"/>
          <p:cNvSpPr txBox="1">
            <a:spLocks noChangeArrowheads="1"/>
          </p:cNvSpPr>
          <p:nvPr/>
        </p:nvSpPr>
        <p:spPr bwMode="auto">
          <a:xfrm>
            <a:off x="534156" y="2709143"/>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rgbClr val="6B1554"/>
                </a:solidFill>
                <a:latin typeface="+mj-ea"/>
                <a:ea typeface="+mj-ea"/>
              </a:rPr>
              <a:t>研究方法</a:t>
            </a:r>
          </a:p>
        </p:txBody>
      </p:sp>
      <p:cxnSp>
        <p:nvCxnSpPr>
          <p:cNvPr id="27" name="直接连接符 26"/>
          <p:cNvCxnSpPr/>
          <p:nvPr/>
        </p:nvCxnSpPr>
        <p:spPr>
          <a:xfrm>
            <a:off x="1029344" y="3134155"/>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566071" y="3141157"/>
            <a:ext cx="1723491" cy="1061829"/>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p:cNvSpPr txBox="1">
            <a:spLocks noChangeArrowheads="1"/>
          </p:cNvSpPr>
          <p:nvPr/>
        </p:nvSpPr>
        <p:spPr bwMode="auto">
          <a:xfrm>
            <a:off x="2822522" y="2709143"/>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rgbClr val="6B1554"/>
                </a:solidFill>
                <a:latin typeface="+mj-ea"/>
                <a:ea typeface="+mj-ea"/>
              </a:rPr>
              <a:t>研究方法</a:t>
            </a:r>
          </a:p>
        </p:txBody>
      </p:sp>
      <p:cxnSp>
        <p:nvCxnSpPr>
          <p:cNvPr id="30" name="直接连接符 29"/>
          <p:cNvCxnSpPr/>
          <p:nvPr/>
        </p:nvCxnSpPr>
        <p:spPr>
          <a:xfrm>
            <a:off x="3317710" y="3134155"/>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854437" y="3141157"/>
            <a:ext cx="1723491" cy="1061829"/>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2" name="文本框 5"/>
          <p:cNvSpPr txBox="1">
            <a:spLocks noChangeArrowheads="1"/>
          </p:cNvSpPr>
          <p:nvPr/>
        </p:nvSpPr>
        <p:spPr bwMode="auto">
          <a:xfrm>
            <a:off x="5110888" y="2709143"/>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rgbClr val="6B1554"/>
                </a:solidFill>
                <a:latin typeface="+mj-ea"/>
                <a:ea typeface="+mj-ea"/>
              </a:rPr>
              <a:t>研究方法</a:t>
            </a:r>
          </a:p>
        </p:txBody>
      </p:sp>
      <p:cxnSp>
        <p:nvCxnSpPr>
          <p:cNvPr id="33" name="直接连接符 32"/>
          <p:cNvCxnSpPr/>
          <p:nvPr/>
        </p:nvCxnSpPr>
        <p:spPr>
          <a:xfrm>
            <a:off x="5606076" y="3134155"/>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142804" y="3141157"/>
            <a:ext cx="1723491" cy="1061829"/>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5" name="文本框 5"/>
          <p:cNvSpPr txBox="1">
            <a:spLocks noChangeArrowheads="1"/>
          </p:cNvSpPr>
          <p:nvPr/>
        </p:nvSpPr>
        <p:spPr bwMode="auto">
          <a:xfrm>
            <a:off x="7399255" y="2709143"/>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rgbClr val="6B1554"/>
                </a:solidFill>
                <a:latin typeface="+mj-ea"/>
                <a:ea typeface="+mj-ea"/>
              </a:rPr>
              <a:t>研究方法</a:t>
            </a:r>
          </a:p>
        </p:txBody>
      </p:sp>
      <p:cxnSp>
        <p:nvCxnSpPr>
          <p:cNvPr id="36" name="直接连接符 35"/>
          <p:cNvCxnSpPr/>
          <p:nvPr/>
        </p:nvCxnSpPr>
        <p:spPr>
          <a:xfrm>
            <a:off x="7894443" y="3134155"/>
            <a:ext cx="220212"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研究方法及过程</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
        <p:nvSpPr>
          <p:cNvPr id="37" name="Oval 6"/>
          <p:cNvSpPr>
            <a:spLocks noChangeArrowheads="1"/>
          </p:cNvSpPr>
          <p:nvPr/>
        </p:nvSpPr>
        <p:spPr bwMode="auto">
          <a:xfrm>
            <a:off x="1475718" y="2368166"/>
            <a:ext cx="984168" cy="992974"/>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8" name="Oval 7"/>
          <p:cNvSpPr>
            <a:spLocks noChangeArrowheads="1"/>
          </p:cNvSpPr>
          <p:nvPr/>
        </p:nvSpPr>
        <p:spPr bwMode="auto">
          <a:xfrm>
            <a:off x="3297874" y="2364766"/>
            <a:ext cx="984168" cy="992974"/>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0" name="Freeform 10"/>
          <p:cNvSpPr/>
          <p:nvPr/>
        </p:nvSpPr>
        <p:spPr bwMode="auto">
          <a:xfrm>
            <a:off x="974283" y="1856362"/>
            <a:ext cx="2034628" cy="1144300"/>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Oval 11"/>
          <p:cNvSpPr>
            <a:spLocks noChangeArrowheads="1"/>
          </p:cNvSpPr>
          <p:nvPr/>
        </p:nvSpPr>
        <p:spPr bwMode="auto">
          <a:xfrm>
            <a:off x="5113231" y="2368166"/>
            <a:ext cx="985867" cy="992974"/>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2" name="Oval 13"/>
          <p:cNvSpPr>
            <a:spLocks noChangeArrowheads="1"/>
          </p:cNvSpPr>
          <p:nvPr/>
        </p:nvSpPr>
        <p:spPr bwMode="auto">
          <a:xfrm>
            <a:off x="6937087" y="2364766"/>
            <a:ext cx="984168" cy="992974"/>
          </a:xfrm>
          <a:prstGeom prst="ellipse">
            <a:avLst/>
          </a:prstGeom>
          <a:solidFill>
            <a:srgbClr val="6B1554"/>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3" name="Freeform 14"/>
          <p:cNvSpPr/>
          <p:nvPr/>
        </p:nvSpPr>
        <p:spPr bwMode="auto">
          <a:xfrm>
            <a:off x="4616895" y="1863179"/>
            <a:ext cx="2029527" cy="1144300"/>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4" name="Freeform 15"/>
          <p:cNvSpPr/>
          <p:nvPr/>
        </p:nvSpPr>
        <p:spPr bwMode="auto">
          <a:xfrm>
            <a:off x="2796440" y="2721828"/>
            <a:ext cx="2031228" cy="1144300"/>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5" name="Freeform 17"/>
          <p:cNvSpPr/>
          <p:nvPr/>
        </p:nvSpPr>
        <p:spPr bwMode="auto">
          <a:xfrm>
            <a:off x="6435652" y="2721828"/>
            <a:ext cx="2031228" cy="1144300"/>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矩形 46"/>
          <p:cNvSpPr/>
          <p:nvPr/>
        </p:nvSpPr>
        <p:spPr>
          <a:xfrm>
            <a:off x="785168" y="3862504"/>
            <a:ext cx="2414561"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48" name="文本框 47"/>
          <p:cNvSpPr txBox="1">
            <a:spLocks noChangeArrowheads="1"/>
          </p:cNvSpPr>
          <p:nvPr/>
        </p:nvSpPr>
        <p:spPr bwMode="auto">
          <a:xfrm>
            <a:off x="1111863" y="3539716"/>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tx1">
                    <a:lumMod val="85000"/>
                    <a:lumOff val="15000"/>
                  </a:schemeClr>
                </a:solidFill>
                <a:latin typeface="+mj-ea"/>
                <a:ea typeface="+mj-ea"/>
              </a:rPr>
              <a:t>课题调研</a:t>
            </a:r>
          </a:p>
        </p:txBody>
      </p:sp>
      <p:sp>
        <p:nvSpPr>
          <p:cNvPr id="49" name="矩形 48"/>
          <p:cNvSpPr/>
          <p:nvPr/>
        </p:nvSpPr>
        <p:spPr>
          <a:xfrm>
            <a:off x="2636825" y="1430664"/>
            <a:ext cx="2414561"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50" name="文本框 49"/>
          <p:cNvSpPr txBox="1">
            <a:spLocks noChangeArrowheads="1"/>
          </p:cNvSpPr>
          <p:nvPr/>
        </p:nvSpPr>
        <p:spPr bwMode="auto">
          <a:xfrm>
            <a:off x="2963521" y="1107876"/>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tx1">
                    <a:lumMod val="85000"/>
                    <a:lumOff val="15000"/>
                  </a:schemeClr>
                </a:solidFill>
                <a:latin typeface="+mj-ea"/>
                <a:ea typeface="+mj-ea"/>
              </a:rPr>
              <a:t>实验论证</a:t>
            </a:r>
          </a:p>
        </p:txBody>
      </p:sp>
      <p:sp>
        <p:nvSpPr>
          <p:cNvPr id="51" name="矩形 50"/>
          <p:cNvSpPr/>
          <p:nvPr/>
        </p:nvSpPr>
        <p:spPr>
          <a:xfrm>
            <a:off x="4452182" y="3847768"/>
            <a:ext cx="2414561"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52" name="文本框 51"/>
          <p:cNvSpPr txBox="1">
            <a:spLocks noChangeArrowheads="1"/>
          </p:cNvSpPr>
          <p:nvPr/>
        </p:nvSpPr>
        <p:spPr bwMode="auto">
          <a:xfrm>
            <a:off x="4778877" y="3524980"/>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tx1">
                    <a:lumMod val="85000"/>
                    <a:lumOff val="15000"/>
                  </a:schemeClr>
                </a:solidFill>
                <a:latin typeface="+mj-ea"/>
                <a:ea typeface="+mj-ea"/>
              </a:rPr>
              <a:t>检查调解</a:t>
            </a:r>
          </a:p>
        </p:txBody>
      </p:sp>
      <p:sp>
        <p:nvSpPr>
          <p:cNvPr id="53" name="矩形 52"/>
          <p:cNvSpPr/>
          <p:nvPr/>
        </p:nvSpPr>
        <p:spPr>
          <a:xfrm>
            <a:off x="6243985" y="1430664"/>
            <a:ext cx="2414561"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54" name="文本框 53"/>
          <p:cNvSpPr txBox="1">
            <a:spLocks noChangeArrowheads="1"/>
          </p:cNvSpPr>
          <p:nvPr/>
        </p:nvSpPr>
        <p:spPr bwMode="auto">
          <a:xfrm>
            <a:off x="6540049" y="1107876"/>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tx1">
                    <a:lumMod val="85000"/>
                    <a:lumOff val="15000"/>
                  </a:schemeClr>
                </a:solidFill>
                <a:latin typeface="+mj-ea"/>
                <a:ea typeface="+mj-ea"/>
              </a:rPr>
              <a:t>撰写论文</a:t>
            </a:r>
          </a:p>
        </p:txBody>
      </p:sp>
      <p:grpSp>
        <p:nvGrpSpPr>
          <p:cNvPr id="55" name="组合 54"/>
          <p:cNvGrpSpPr/>
          <p:nvPr/>
        </p:nvGrpSpPr>
        <p:grpSpPr>
          <a:xfrm>
            <a:off x="3588699" y="2675558"/>
            <a:ext cx="402518" cy="404299"/>
            <a:chOff x="5394325" y="2859088"/>
            <a:chExt cx="358775" cy="360362"/>
          </a:xfrm>
          <a:solidFill>
            <a:schemeClr val="bg1"/>
          </a:solidFill>
        </p:grpSpPr>
        <p:sp>
          <p:nvSpPr>
            <p:cNvPr id="56"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7"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8"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9"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2" name="组合 61"/>
          <p:cNvGrpSpPr/>
          <p:nvPr/>
        </p:nvGrpSpPr>
        <p:grpSpPr>
          <a:xfrm>
            <a:off x="5404686" y="2663175"/>
            <a:ext cx="402956" cy="402956"/>
            <a:chOff x="5394312" y="2141343"/>
            <a:chExt cx="359165" cy="359165"/>
          </a:xfrm>
          <a:solidFill>
            <a:schemeClr val="bg1"/>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66" name="AutoShape 112"/>
          <p:cNvSpPr/>
          <p:nvPr/>
        </p:nvSpPr>
        <p:spPr bwMode="auto">
          <a:xfrm>
            <a:off x="7227021" y="2659995"/>
            <a:ext cx="404300" cy="40251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7" name="组合 66"/>
          <p:cNvGrpSpPr/>
          <p:nvPr/>
        </p:nvGrpSpPr>
        <p:grpSpPr>
          <a:xfrm>
            <a:off x="1752675" y="2676901"/>
            <a:ext cx="402956" cy="402956"/>
            <a:chOff x="2473104" y="2145028"/>
            <a:chExt cx="359165" cy="359165"/>
          </a:xfrm>
          <a:solidFill>
            <a:schemeClr val="bg1"/>
          </a:solidFill>
        </p:grpSpPr>
        <p:sp>
          <p:nvSpPr>
            <p:cNvPr id="68"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9" name="Oval 8"/>
          <p:cNvSpPr>
            <a:spLocks noChangeArrowheads="1"/>
          </p:cNvSpPr>
          <p:nvPr/>
        </p:nvSpPr>
        <p:spPr bwMode="auto">
          <a:xfrm>
            <a:off x="980563" y="2942346"/>
            <a:ext cx="154018" cy="15406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6" name="Oval 8"/>
          <p:cNvSpPr>
            <a:spLocks noChangeArrowheads="1"/>
          </p:cNvSpPr>
          <p:nvPr/>
        </p:nvSpPr>
        <p:spPr bwMode="auto">
          <a:xfrm>
            <a:off x="8268672" y="2505929"/>
            <a:ext cx="154018" cy="15406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3285066" y="-715433"/>
            <a:ext cx="2573867" cy="9144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402175" y="188806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研究成果展示及应用</a:t>
            </a:r>
          </a:p>
        </p:txBody>
      </p:sp>
      <p:sp>
        <p:nvSpPr>
          <p:cNvPr id="21" name="文本框 6"/>
          <p:cNvSpPr txBox="1">
            <a:spLocks noChangeArrowheads="1"/>
          </p:cNvSpPr>
          <p:nvPr/>
        </p:nvSpPr>
        <p:spPr bwMode="auto">
          <a:xfrm>
            <a:off x="2688023" y="2503133"/>
            <a:ext cx="37679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300">
                <a:solidFill>
                  <a:schemeClr val="accent1"/>
                </a:solidFill>
                <a:latin typeface="方正准圆简体" panose="03000509000000000000" pitchFamily="65" charset="-122"/>
                <a:ea typeface="方正准圆简体" panose="03000509000000000000" pitchFamily="65" charset="-122"/>
              </a:rPr>
              <a:t>Research methods and processes</a:t>
            </a:r>
          </a:p>
        </p:txBody>
      </p:sp>
      <p:sp>
        <p:nvSpPr>
          <p:cNvPr id="22" name="矩形 21"/>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p:cNvCxnSpPr/>
          <p:nvPr/>
        </p:nvCxnSpPr>
        <p:spPr>
          <a:xfrm>
            <a:off x="4463537" y="2819169"/>
            <a:ext cx="216927" cy="0"/>
          </a:xfrm>
          <a:prstGeom prst="line">
            <a:avLst/>
          </a:prstGeom>
          <a:ln w="19050">
            <a:solidFill>
              <a:srgbClr val="6B155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当图网 www.99ppt.com"/>
</p:tagLst>
</file>

<file path=ppt/theme/theme1.xml><?xml version="1.0" encoding="utf-8"?>
<a:theme xmlns:a="http://schemas.openxmlformats.org/drawingml/2006/main" name=".">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微软雅黑"/>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TotalTime>
  <Words>983</Words>
  <Application>Microsoft Office PowerPoint</Application>
  <PresentationFormat>全屏显示(16:9)</PresentationFormat>
  <Paragraphs>123</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Gill Sans</vt:lpstr>
      <vt:lpstr>方正准圆简体</vt:lpstr>
      <vt:lpstr>Arial</vt:lpstr>
      <vt:lpstr>Calibri</vt:lpstr>
      <vt:lpstr>Calibri Light</vt:lpstr>
      <vt:lpstr>微软雅黑</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淘宝店铺:想搞设计</dc:title>
  <dc:subject>淘宝店铺:想搞设计</dc:subject>
  <dc:creator>淘宝店铺:想搞设计</dc:creator>
  <cp:keywords>淘宝店铺:想搞设计</cp:keywords>
  <dc:description>淘宝店铺:想搞设计</dc:description>
  <cp:lastModifiedBy>pompeya 1</cp:lastModifiedBy>
  <cp:revision>17</cp:revision>
  <dcterms:created xsi:type="dcterms:W3CDTF">2017-06-30T01:20:00Z</dcterms:created>
  <dcterms:modified xsi:type="dcterms:W3CDTF">2022-07-02T15:52:05Z</dcterms:modified>
  <cp:category>淘宝店铺:想搞设计</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FAC70D407B314D898B4D5F52BB42F06E</vt:lpwstr>
  </property>
  <property fmtid="{D5CDD505-2E9C-101B-9397-08002B2CF9AE}" pid="3" name="KSOProductBuildVer">
    <vt:lpwstr>2052-11.1.0.11115</vt:lpwstr>
  </property>
</Properties>
</file>