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292" r:id="rId4"/>
    <p:sldId id="293" r:id="rId5"/>
    <p:sldId id="294" r:id="rId6"/>
    <p:sldId id="289" r:id="rId7"/>
    <p:sldId id="297" r:id="rId8"/>
    <p:sldId id="295" r:id="rId9"/>
    <p:sldId id="286" r:id="rId10"/>
    <p:sldId id="296" r:id="rId11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/>
    <p:restoredTop sz="94681"/>
  </p:normalViewPr>
  <p:slideViewPr>
    <p:cSldViewPr>
      <p:cViewPr varScale="1">
        <p:scale>
          <a:sx n="107" d="100"/>
          <a:sy n="107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9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7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1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15B6B-D624-4206-99FC-7A562C5CBE5A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B964-6AA2-48FE-BC08-521762BB4235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A1F9-2A30-4C1B-A58D-9C0DAA9E340F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147-3A8A-4263-AD13-ED165A071101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59E9-CA46-4932-BCA0-A38C9BC1F88B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12E8-D766-4E30-87D6-D7CD1DCF9B38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E46D-A945-439F-84F0-0B1C846DCCC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525-1073-447B-8036-7222B05F5A09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41EA-D6F8-44B2-B782-EB5AC09B6B20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C9F0-993D-40F4-BE54-09DE8DD33D0A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BECF-2BF8-4FD0-B416-6C45D2840FA5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45E73-E9A7-42D5-A164-E88DFAB7F6BE}" type="datetime1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-1604504" y="2687623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-509577" y="2147667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charset="0"/>
                <a:ea typeface="Calibri" charset="0"/>
                <a:cs typeface="Calibri" charset="0"/>
              </a:rPr>
              <a:t>FIFA Player Information Management System</a:t>
            </a:r>
            <a:endParaRPr lang="en-US" altLang="zh-CN" sz="4800" b="1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62317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	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	116010103</a:t>
            </a:r>
          </a:p>
          <a:p>
            <a:r>
              <a:rPr lang="en-US" altLang="zh-CN" dirty="0" err="1"/>
              <a:t>Zhihao</a:t>
            </a:r>
            <a:r>
              <a:rPr lang="en-US" altLang="zh-CN" dirty="0"/>
              <a:t> XU	</a:t>
            </a:r>
            <a:r>
              <a:rPr lang="is-IS" altLang="zh-CN" dirty="0"/>
              <a:t>117010330</a:t>
            </a:r>
          </a:p>
          <a:p>
            <a:r>
              <a:rPr lang="en-US" altLang="zh-CN" dirty="0" err="1"/>
              <a:t>Erdi</a:t>
            </a:r>
            <a:r>
              <a:rPr lang="en-US" altLang="zh-CN" dirty="0"/>
              <a:t> GAO	</a:t>
            </a:r>
            <a:r>
              <a:rPr lang="is-IS" altLang="zh-CN" dirty="0"/>
              <a:t>117010066</a:t>
            </a:r>
          </a:p>
          <a:p>
            <a:r>
              <a:rPr lang="en-US" altLang="zh-CN" dirty="0" err="1"/>
              <a:t>Yilei</a:t>
            </a:r>
            <a:r>
              <a:rPr lang="en-US" altLang="zh-CN" dirty="0"/>
              <a:t> TU		117010251</a:t>
            </a:r>
            <a:endParaRPr lang="is-IS" altLang="zh-CN" dirty="0"/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/>
          <p:cNvCxnSpPr/>
          <p:nvPr/>
        </p:nvCxnSpPr>
        <p:spPr>
          <a:xfrm flipH="1">
            <a:off x="10311837" y="2462433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10949586" y="1544376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C63BA-1E09-4FA2-8C47-90AF449ECB3C}"/>
              </a:ext>
            </a:extLst>
          </p:cNvPr>
          <p:cNvSpPr txBox="1"/>
          <p:nvPr/>
        </p:nvSpPr>
        <p:spPr>
          <a:xfrm>
            <a:off x="3546910" y="4263348"/>
            <a:ext cx="4884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ERG 3010 Group 10 – Division Subgroup</a:t>
            </a:r>
            <a:endParaRPr lang="zh-CN" alt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CBEB415-EDF2-4A15-A5B8-6D044D4D6E9B}"/>
              </a:ext>
            </a:extLst>
          </p:cNvPr>
          <p:cNvGrpSpPr/>
          <p:nvPr/>
        </p:nvGrpSpPr>
        <p:grpSpPr>
          <a:xfrm>
            <a:off x="2594383" y="142178"/>
            <a:ext cx="6434524" cy="1554742"/>
            <a:chOff x="-1553286" y="437405"/>
            <a:chExt cx="13825194" cy="33405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43CBBD-C8A1-4977-B989-22CCF810A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4E8D00-7D77-4984-BA5E-BE5C440DA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95CE-903B-4F15-A093-50890BB9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355">
        <p:fade/>
      </p:transition>
    </mc:Choice>
    <mc:Fallback xmlns="">
      <p:transition spd="med" advClick="0" advTm="6355">
        <p:fade/>
      </p:transition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1890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8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Prospects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14">
            <a:extLst>
              <a:ext uri="{FF2B5EF4-FFF2-40B4-BE49-F238E27FC236}">
                <a16:creationId xmlns:a16="http://schemas.microsoft.com/office/drawing/2014/main" id="{084C4E86-4FB1-4B16-9071-961FDA7DA73F}"/>
              </a:ext>
            </a:extLst>
          </p:cNvPr>
          <p:cNvSpPr/>
          <p:nvPr/>
        </p:nvSpPr>
        <p:spPr>
          <a:xfrm>
            <a:off x="2588261" y="2225053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EE8DA1D9-1B6B-4CE7-93EC-672E67CA230C}"/>
              </a:ext>
            </a:extLst>
          </p:cNvPr>
          <p:cNvSpPr txBox="1"/>
          <p:nvPr/>
        </p:nvSpPr>
        <p:spPr>
          <a:xfrm>
            <a:off x="2786282" y="1916832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User Page: Sign up; Sign in; Profile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等腰三角形 14">
            <a:extLst>
              <a:ext uri="{FF2B5EF4-FFF2-40B4-BE49-F238E27FC236}">
                <a16:creationId xmlns:a16="http://schemas.microsoft.com/office/drawing/2014/main" id="{B4963136-93BC-4D52-96F1-A6D92A48BF19}"/>
              </a:ext>
            </a:extLst>
          </p:cNvPr>
          <p:cNvSpPr/>
          <p:nvPr/>
        </p:nvSpPr>
        <p:spPr>
          <a:xfrm>
            <a:off x="2588260" y="314598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F12F80A1-CB89-497F-855A-39914ADAC06F}"/>
              </a:ext>
            </a:extLst>
          </p:cNvPr>
          <p:cNvSpPr txBox="1"/>
          <p:nvPr/>
        </p:nvSpPr>
        <p:spPr>
          <a:xfrm>
            <a:off x="2786282" y="2840252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Favorites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等腰三角形 14">
            <a:extLst>
              <a:ext uri="{FF2B5EF4-FFF2-40B4-BE49-F238E27FC236}">
                <a16:creationId xmlns:a16="http://schemas.microsoft.com/office/drawing/2014/main" id="{26271CC7-AC87-492A-86E1-1E37EE1BB71B}"/>
              </a:ext>
            </a:extLst>
          </p:cNvPr>
          <p:cNvSpPr/>
          <p:nvPr/>
        </p:nvSpPr>
        <p:spPr>
          <a:xfrm>
            <a:off x="2588259" y="412355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F8798897-497B-4B45-9AC0-1AB28B115477}"/>
              </a:ext>
            </a:extLst>
          </p:cNvPr>
          <p:cNvSpPr txBox="1"/>
          <p:nvPr/>
        </p:nvSpPr>
        <p:spPr>
          <a:xfrm>
            <a:off x="2786281" y="381783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Database Real-time Update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5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14"/>
          <p:cNvSpPr/>
          <p:nvPr/>
        </p:nvSpPr>
        <p:spPr>
          <a:xfrm>
            <a:off x="1576705" y="206298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1774726" y="1754763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FIFA: International Football Association &amp; Video Game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1576704" y="298391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14"/>
          <p:cNvSpPr/>
          <p:nvPr/>
        </p:nvSpPr>
        <p:spPr>
          <a:xfrm>
            <a:off x="1580476" y="387984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97527975-F730-455E-997D-A62B4DBCD052}"/>
              </a:ext>
            </a:extLst>
          </p:cNvPr>
          <p:cNvSpPr txBox="1"/>
          <p:nvPr/>
        </p:nvSpPr>
        <p:spPr>
          <a:xfrm>
            <a:off x="1774726" y="3577226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Football Player Information Demonstration &amp; Management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1" name="TextBox 15">
            <a:extLst>
              <a:ext uri="{FF2B5EF4-FFF2-40B4-BE49-F238E27FC236}">
                <a16:creationId xmlns:a16="http://schemas.microsoft.com/office/drawing/2014/main" id="{D98B73F2-82AD-4F97-9F9D-A65AC66D568C}"/>
              </a:ext>
            </a:extLst>
          </p:cNvPr>
          <p:cNvSpPr txBox="1"/>
          <p:nvPr/>
        </p:nvSpPr>
        <p:spPr>
          <a:xfrm>
            <a:off x="1774726" y="2678183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18000+ Players; 600+ Clubs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7254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Labor Division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8DF0495-5997-49F9-93C0-59A057297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01103"/>
              </p:ext>
            </p:extLst>
          </p:nvPr>
        </p:nvGraphicFramePr>
        <p:xfrm>
          <a:off x="947357" y="1478280"/>
          <a:ext cx="10295697" cy="3901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8358">
                  <a:extLst>
                    <a:ext uri="{9D8B030D-6E8A-4147-A177-3AD203B41FA5}">
                      <a16:colId xmlns:a16="http://schemas.microsoft.com/office/drawing/2014/main" val="3266029152"/>
                    </a:ext>
                  </a:extLst>
                </a:gridCol>
                <a:gridCol w="1522730">
                  <a:extLst>
                    <a:ext uri="{9D8B030D-6E8A-4147-A177-3AD203B41FA5}">
                      <a16:colId xmlns:a16="http://schemas.microsoft.com/office/drawing/2014/main" val="1757360963"/>
                    </a:ext>
                  </a:extLst>
                </a:gridCol>
                <a:gridCol w="6864609">
                  <a:extLst>
                    <a:ext uri="{9D8B030D-6E8A-4147-A177-3AD203B41FA5}">
                      <a16:colId xmlns:a16="http://schemas.microsoft.com/office/drawing/2014/main" val="1142216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Name 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Student ID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Task Assignment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19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Wenjing CAI </a:t>
                      </a:r>
                      <a:r>
                        <a:rPr lang="zh-CN" altLang="en-US" sz="2000" dirty="0"/>
                        <a:t>蔡文婧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116010004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Design; Front- and Back-end 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06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Yifan LAN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pPr algn="ctr"/>
                      <a:r>
                        <a:rPr lang="zh-CN" altLang="en-US" sz="2000" dirty="0"/>
                        <a:t>兰一帆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116010103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Web Application by Flask;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Front- and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Frame Construction 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11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Erdi</a:t>
                      </a:r>
                      <a:r>
                        <a:rPr lang="en-US" altLang="zh-CN" sz="2000" dirty="0"/>
                        <a:t> GAO </a:t>
                      </a:r>
                    </a:p>
                    <a:p>
                      <a:pPr algn="ctr"/>
                      <a:r>
                        <a:rPr lang="zh-CN" altLang="en-US" sz="2000" dirty="0"/>
                        <a:t>高尔笛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117010330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Web Application by Flask; Back-end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Functions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Implementation;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5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Zhihao</a:t>
                      </a:r>
                      <a:r>
                        <a:rPr lang="en-US" altLang="zh-CN" sz="2000" dirty="0"/>
                        <a:t> XU </a:t>
                      </a:r>
                    </a:p>
                    <a:p>
                      <a:pPr algn="ctr"/>
                      <a:r>
                        <a:rPr lang="zh-CN" altLang="en-US" sz="2000" dirty="0"/>
                        <a:t>徐志豪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altLang="zh-CN" sz="2000" dirty="0"/>
                        <a:t>117010066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Data Collection and Preprocessing; Database Construction; Front-end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Web Interface Design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81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Yilei</a:t>
                      </a:r>
                      <a:r>
                        <a:rPr lang="en-US" altLang="zh-CN" sz="2000" dirty="0"/>
                        <a:t> TU </a:t>
                      </a:r>
                    </a:p>
                    <a:p>
                      <a:pPr algn="ctr"/>
                      <a:r>
                        <a:rPr lang="zh-CN" altLang="en-US" sz="2000" dirty="0"/>
                        <a:t>涂毅磊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117010251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Schema Design; Data Analysis and Visualization; Machine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Learning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Implementation; PPT Preparation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682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3516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Motivation &amp; Goals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55E9FBA9-C363-402D-99FB-2CE1593DE37A}"/>
              </a:ext>
            </a:extLst>
          </p:cNvPr>
          <p:cNvSpPr/>
          <p:nvPr/>
        </p:nvSpPr>
        <p:spPr>
          <a:xfrm>
            <a:off x="1066271" y="193814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B913A784-3761-4DCB-A9FE-4D548CB83C13}"/>
              </a:ext>
            </a:extLst>
          </p:cNvPr>
          <p:cNvSpPr txBox="1"/>
          <p:nvPr/>
        </p:nvSpPr>
        <p:spPr>
          <a:xfrm>
            <a:off x="1264291" y="1629923"/>
            <a:ext cx="921700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Integrate FIFA player information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12FB6D4E-BD2D-4E38-A291-9BA6B8A68EC5}"/>
              </a:ext>
            </a:extLst>
          </p:cNvPr>
          <p:cNvSpPr/>
          <p:nvPr/>
        </p:nvSpPr>
        <p:spPr>
          <a:xfrm>
            <a:off x="1066270" y="285907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14">
            <a:extLst>
              <a:ext uri="{FF2B5EF4-FFF2-40B4-BE49-F238E27FC236}">
                <a16:creationId xmlns:a16="http://schemas.microsoft.com/office/drawing/2014/main" id="{10CA9754-69BA-4002-834D-C3DA663B4C53}"/>
              </a:ext>
            </a:extLst>
          </p:cNvPr>
          <p:cNvSpPr/>
          <p:nvPr/>
        </p:nvSpPr>
        <p:spPr>
          <a:xfrm>
            <a:off x="1082462" y="376492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179BD8B1-58A8-4D1F-B27C-3E9BF3FAB927}"/>
              </a:ext>
            </a:extLst>
          </p:cNvPr>
          <p:cNvSpPr txBox="1"/>
          <p:nvPr/>
        </p:nvSpPr>
        <p:spPr>
          <a:xfrm>
            <a:off x="1264292" y="2553343"/>
            <a:ext cx="1094521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Build well-informed database and beautiful display interface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FD4C98C4-3066-4C12-94C7-8DDA53ACDBFB}"/>
              </a:ext>
            </a:extLst>
          </p:cNvPr>
          <p:cNvSpPr txBox="1"/>
          <p:nvPr/>
        </p:nvSpPr>
        <p:spPr>
          <a:xfrm>
            <a:off x="1350285" y="3476447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Recommend similar players; Predict positions;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>
            <a:extLst>
              <a:ext uri="{FF2B5EF4-FFF2-40B4-BE49-F238E27FC236}">
                <a16:creationId xmlns:a16="http://schemas.microsoft.com/office/drawing/2014/main" id="{8C7E3A47-69EF-41FD-AFA1-4DC18547F0A9}"/>
              </a:ext>
            </a:extLst>
          </p:cNvPr>
          <p:cNvSpPr/>
          <p:nvPr/>
        </p:nvSpPr>
        <p:spPr>
          <a:xfrm>
            <a:off x="1082462" y="462334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F5E7FEC6-F80C-4D5B-80C6-A10C913A061B}"/>
              </a:ext>
            </a:extLst>
          </p:cNvPr>
          <p:cNvSpPr txBox="1"/>
          <p:nvPr/>
        </p:nvSpPr>
        <p:spPr>
          <a:xfrm>
            <a:off x="1350285" y="4334859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Better participate in online and offline football matches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423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Materials &amp; Data Source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F94DA-C6A5-4FAC-970B-55961153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63E6-D018-45A6-BCAA-8494AF86A160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5D60ABC-DF29-46C4-8370-2F93D21ED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1532A2-88BE-4715-AD75-2973092814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sp>
        <p:nvSpPr>
          <p:cNvPr id="32" name="TextBox 15">
            <a:extLst>
              <a:ext uri="{FF2B5EF4-FFF2-40B4-BE49-F238E27FC236}">
                <a16:creationId xmlns:a16="http://schemas.microsoft.com/office/drawing/2014/main" id="{C5E60832-B95E-405B-A6F8-2DB3008CE97F}"/>
              </a:ext>
            </a:extLst>
          </p:cNvPr>
          <p:cNvSpPr txBox="1"/>
          <p:nvPr/>
        </p:nvSpPr>
        <p:spPr>
          <a:xfrm>
            <a:off x="658602" y="1058619"/>
            <a:ext cx="536459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alibri" charset="0"/>
                <a:ea typeface="Calibri" charset="0"/>
                <a:cs typeface="Calibri" charset="0"/>
              </a:rPr>
              <a:t>Our data are crawled from https://sofifa.com/, which is a professional FIFA information website.</a:t>
            </a:r>
            <a:endParaRPr lang="en-US" altLang="zh-CN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7A636-EF69-43B3-8025-007869A3AE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780" t="9076" r="11138" b="7309"/>
          <a:stretch/>
        </p:blipFill>
        <p:spPr>
          <a:xfrm>
            <a:off x="730610" y="2492896"/>
            <a:ext cx="5400000" cy="325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6858D-D833-4ABD-A61D-CB020E0E65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0095"/>
          <a:stretch/>
        </p:blipFill>
        <p:spPr>
          <a:xfrm>
            <a:off x="6609563" y="141155"/>
            <a:ext cx="5400000" cy="2730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AF011-B9D6-4E64-9054-39BA47021B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63"/>
          <a:stretch/>
        </p:blipFill>
        <p:spPr>
          <a:xfrm>
            <a:off x="6609563" y="3102987"/>
            <a:ext cx="5400000" cy="2871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29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F642BD4-A860-4386-848D-A195FE601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224" y="0"/>
            <a:ext cx="10061408" cy="6858000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3252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Database Schema 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8992DF2-03BE-401F-A7FA-71D710BB2909}"/>
              </a:ext>
            </a:extLst>
          </p:cNvPr>
          <p:cNvGrpSpPr/>
          <p:nvPr/>
        </p:nvGrpSpPr>
        <p:grpSpPr>
          <a:xfrm>
            <a:off x="8462019" y="6120730"/>
            <a:ext cx="2486273" cy="600746"/>
            <a:chOff x="-1553286" y="437405"/>
            <a:chExt cx="13825194" cy="33405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306E99F-5EF1-4B26-AA07-9AD4890AD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</a:extLst>
            </a:blip>
            <a:srcRect r="61314"/>
            <a:stretch/>
          </p:blipFill>
          <p:spPr>
            <a:xfrm>
              <a:off x="-1553286" y="437405"/>
              <a:ext cx="4712862" cy="33147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1FA4709-E039-4B9B-9F73-D04EFCA6E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rcRect l="39386"/>
            <a:stretch/>
          </p:blipFill>
          <p:spPr>
            <a:xfrm>
              <a:off x="4887479" y="463218"/>
              <a:ext cx="7384429" cy="3314700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DBC8-D031-42E0-97F4-0C2CDEF6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18DE07CE-7235-4B41-954B-EC9202E75DF2}"/>
              </a:ext>
            </a:extLst>
          </p:cNvPr>
          <p:cNvSpPr/>
          <p:nvPr/>
        </p:nvSpPr>
        <p:spPr>
          <a:xfrm>
            <a:off x="694606" y="183740"/>
            <a:ext cx="1855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Statistics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B7C8CB76-2E99-4629-8C8B-666F34770858}"/>
              </a:ext>
            </a:extLst>
          </p:cNvPr>
          <p:cNvSpPr/>
          <p:nvPr/>
        </p:nvSpPr>
        <p:spPr>
          <a:xfrm>
            <a:off x="696100" y="2009029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98B7C0D-C156-413D-BBBB-77F346A05FB3}"/>
              </a:ext>
            </a:extLst>
          </p:cNvPr>
          <p:cNvSpPr txBox="1"/>
          <p:nvPr/>
        </p:nvSpPr>
        <p:spPr>
          <a:xfrm>
            <a:off x="894121" y="1700808"/>
            <a:ext cx="828092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World Map  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等腰三角形 14">
            <a:extLst>
              <a:ext uri="{FF2B5EF4-FFF2-40B4-BE49-F238E27FC236}">
                <a16:creationId xmlns:a16="http://schemas.microsoft.com/office/drawing/2014/main" id="{AEF8D3AC-FAF6-400D-9B96-61D2586E7B27}"/>
              </a:ext>
            </a:extLst>
          </p:cNvPr>
          <p:cNvSpPr/>
          <p:nvPr/>
        </p:nvSpPr>
        <p:spPr>
          <a:xfrm>
            <a:off x="696099" y="2929956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4">
            <a:extLst>
              <a:ext uri="{FF2B5EF4-FFF2-40B4-BE49-F238E27FC236}">
                <a16:creationId xmlns:a16="http://schemas.microsoft.com/office/drawing/2014/main" id="{C320F069-712D-4111-A382-BE0BBE446055}"/>
              </a:ext>
            </a:extLst>
          </p:cNvPr>
          <p:cNvSpPr/>
          <p:nvPr/>
        </p:nvSpPr>
        <p:spPr>
          <a:xfrm>
            <a:off x="699871" y="3825894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58C9BCD-65E2-4CE3-92A6-719DEECB7F1C}"/>
              </a:ext>
            </a:extLst>
          </p:cNvPr>
          <p:cNvSpPr txBox="1"/>
          <p:nvPr/>
        </p:nvSpPr>
        <p:spPr>
          <a:xfrm>
            <a:off x="894121" y="3523271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Percentages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B9FEEA3E-4C77-4E0F-9D63-76315A2BA8C0}"/>
              </a:ext>
            </a:extLst>
          </p:cNvPr>
          <p:cNvSpPr txBox="1"/>
          <p:nvPr/>
        </p:nvSpPr>
        <p:spPr>
          <a:xfrm>
            <a:off x="894121" y="26242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Top Players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等腰三角形 14">
            <a:extLst>
              <a:ext uri="{FF2B5EF4-FFF2-40B4-BE49-F238E27FC236}">
                <a16:creationId xmlns:a16="http://schemas.microsoft.com/office/drawing/2014/main" id="{129002D4-84C8-41BD-AF45-35DD15742973}"/>
              </a:ext>
            </a:extLst>
          </p:cNvPr>
          <p:cNvSpPr/>
          <p:nvPr/>
        </p:nvSpPr>
        <p:spPr>
          <a:xfrm>
            <a:off x="699870" y="4751651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2CD61A2C-6EDC-44F4-B96C-06AFC25D9F4C}"/>
              </a:ext>
            </a:extLst>
          </p:cNvPr>
          <p:cNvSpPr txBox="1"/>
          <p:nvPr/>
        </p:nvSpPr>
        <p:spPr>
          <a:xfrm>
            <a:off x="894120" y="4449028"/>
            <a:ext cx="936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Team Formation</a:t>
            </a:r>
            <a:endParaRPr lang="en-US" altLang="zh-CN" sz="2800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61B2B-166E-46C8-8FA6-16D6F42291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28" t="23807" r="5000" b="19546"/>
          <a:stretch/>
        </p:blipFill>
        <p:spPr>
          <a:xfrm>
            <a:off x="3566043" y="374701"/>
            <a:ext cx="5399731" cy="2383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8A706-E922-4B29-964E-D5AF3F6561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323" t="16496" r="46796" b="27728"/>
          <a:stretch/>
        </p:blipFill>
        <p:spPr>
          <a:xfrm>
            <a:off x="9075135" y="374701"/>
            <a:ext cx="2880320" cy="3024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46432-E236-4055-97B8-BE1DB02784F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304" t="26897" r="48934" b="23746"/>
          <a:stretch/>
        </p:blipFill>
        <p:spPr>
          <a:xfrm>
            <a:off x="3547988" y="2908151"/>
            <a:ext cx="2981049" cy="29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CACFC1-1639-4B2C-A3F4-4285B8FC31C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2828" t="30361" r="5094" b="17883"/>
          <a:stretch/>
        </p:blipFill>
        <p:spPr>
          <a:xfrm>
            <a:off x="6731147" y="3810136"/>
            <a:ext cx="5224308" cy="211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9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6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4726" y="4593709"/>
            <a:ext cx="2786649" cy="1441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103" y="1712798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0282" y="1712798"/>
            <a:ext cx="2072491" cy="207249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260" y="1900555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Front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Back</a:t>
            </a:r>
            <a:r>
              <a:rPr lang="zh-CN" alt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Calibri" panose="020F0502020204030204" pitchFamily="34" charset="0"/>
                <a:ea typeface="Mongolian Baiti" charset="-122"/>
                <a:cs typeface="Calibri" panose="020F0502020204030204" pitchFamily="34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E37C-A1B9-48F4-B45E-F2CBDC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168A37-B329-46DB-8379-62A806932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8451" y="1939620"/>
            <a:ext cx="1540386" cy="14893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311262-3A3A-4004-9B0D-8E2FB3DE6CF0}"/>
              </a:ext>
            </a:extLst>
          </p:cNvPr>
          <p:cNvSpPr/>
          <p:nvPr/>
        </p:nvSpPr>
        <p:spPr>
          <a:xfrm>
            <a:off x="5495530" y="3244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EFFFF"/>
                </a:solidFill>
                <a:latin typeface="Consolas" panose="020B0609020204030204" pitchFamily="49" charset="0"/>
              </a:rPr>
              <a:t>Overview</a:t>
            </a:r>
            <a:endParaRPr lang="en-US" altLang="zh-CN" b="0" dirty="0">
              <a:solidFill>
                <a:srgbClr val="EE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1D987-0C21-4D01-A50F-B6D4E83CD3A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90204" y="1560623"/>
            <a:ext cx="2143125" cy="2143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1E04C83-3266-4FAD-92B7-03F94D649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408" y="3703748"/>
            <a:ext cx="3810000" cy="381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58A9F36-6DDB-41C7-81BB-105F61828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1550" y="4739866"/>
            <a:ext cx="2656954" cy="14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1464" y="3132155"/>
            <a:ext cx="237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DEMO</a:t>
            </a:r>
            <a:endParaRPr lang="zh-CN" altLang="en-US" sz="5400" spc="300" dirty="0">
              <a:solidFill>
                <a:schemeClr val="tx1">
                  <a:lumMod val="85000"/>
                  <a:lumOff val="15000"/>
                </a:schemeClr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97269" y="1743667"/>
            <a:ext cx="1870045" cy="741200"/>
            <a:chOff x="4796735" y="1439763"/>
            <a:chExt cx="1870045" cy="741200"/>
          </a:xfrm>
        </p:grpSpPr>
        <p:sp>
          <p:nvSpPr>
            <p:cNvPr id="12" name="等腰三角形 11"/>
            <p:cNvSpPr/>
            <p:nvPr/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186994" y="2292745"/>
            <a:ext cx="360040" cy="2602150"/>
            <a:chOff x="3934966" y="1988841"/>
            <a:chExt cx="360040" cy="2602150"/>
          </a:xfrm>
        </p:grpSpPr>
        <p:sp>
          <p:nvSpPr>
            <p:cNvPr id="10" name="左中括号 9"/>
            <p:cNvSpPr/>
            <p:nvPr/>
          </p:nvSpPr>
          <p:spPr>
            <a:xfrm>
              <a:off x="4029132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中括号 10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643378" y="2272967"/>
            <a:ext cx="360040" cy="2602150"/>
            <a:chOff x="3934966" y="1988841"/>
            <a:chExt cx="360040" cy="2602150"/>
          </a:xfrm>
        </p:grpSpPr>
        <p:sp>
          <p:nvSpPr>
            <p:cNvPr id="8" name="左中括号 7"/>
            <p:cNvSpPr/>
            <p:nvPr/>
          </p:nvSpPr>
          <p:spPr>
            <a:xfrm>
              <a:off x="4006974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中括号 8"/>
            <p:cNvSpPr/>
            <p:nvPr/>
          </p:nvSpPr>
          <p:spPr>
            <a:xfrm>
              <a:off x="3934966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rot="10800000" flipH="1">
            <a:off x="10430493" y="1959425"/>
            <a:ext cx="2592288" cy="217975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rot="10800000" flipH="1">
            <a:off x="9335566" y="2499381"/>
            <a:ext cx="2592288" cy="21797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rot="15539734" flipH="1">
            <a:off x="-258471" y="2445286"/>
            <a:ext cx="2592288" cy="2179756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rot="15539734" flipH="1">
            <a:off x="-997504" y="1473562"/>
            <a:ext cx="2592288" cy="217975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1F25E-B856-472A-8012-DEC7F294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266</Words>
  <Application>Microsoft Macintosh PowerPoint</Application>
  <PresentationFormat>Custom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造字工房尚雅体演示版常规体</vt:lpstr>
      <vt:lpstr>Arial</vt:lpstr>
      <vt:lpstr>Calibri</vt:lpstr>
      <vt:lpstr>Consolas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Zhihao Xu (117010330)</cp:lastModifiedBy>
  <cp:revision>131</cp:revision>
  <dcterms:modified xsi:type="dcterms:W3CDTF">2019-12-08T05:00:26Z</dcterms:modified>
</cp:coreProperties>
</file>