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2" r:id="rId4"/>
    <p:sldId id="293" r:id="rId5"/>
    <p:sldId id="294" r:id="rId6"/>
    <p:sldId id="289" r:id="rId7"/>
    <p:sldId id="297" r:id="rId8"/>
    <p:sldId id="295" r:id="rId9"/>
    <p:sldId id="286" r:id="rId10"/>
    <p:sldId id="296" r:id="rId1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4681"/>
  </p:normalViewPr>
  <p:slideViewPr>
    <p:cSldViewPr>
      <p:cViewPr varScale="1">
        <p:scale>
          <a:sx n="107" d="100"/>
          <a:sy n="107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8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7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1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1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B6B-D624-4206-99FC-7A562C5CBE5A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964-6AA2-48FE-BC08-521762BB4235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A1F9-2A30-4C1B-A58D-9C0DAA9E340F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9147-3A8A-4263-AD13-ED165A071101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9E9-CA46-4932-BCA0-A38C9BC1F88B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12E8-D766-4E30-87D6-D7CD1DCF9B38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E46D-A945-439F-84F0-0B1C846DCCC9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525-1073-447B-8036-7222B05F5A09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1EA-D6F8-44B2-B782-EB5AC09B6B20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C9F0-993D-40F4-BE54-09DE8DD33D0A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BECF-2BF8-4FD0-B416-6C45D2840FA5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5E73-E9A7-42D5-A164-E88DFAB7F6BE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-1604504" y="2687623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-509577" y="2147667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10311837" y="2462433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949586" y="1544376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63BA-1E09-4FA2-8C47-90AF449ECB3C}"/>
              </a:ext>
            </a:extLst>
          </p:cNvPr>
          <p:cNvSpPr txBox="1"/>
          <p:nvPr/>
        </p:nvSpPr>
        <p:spPr>
          <a:xfrm>
            <a:off x="3546910" y="4263348"/>
            <a:ext cx="488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ERG 3010 Group 10 – Division Subgroup</a:t>
            </a:r>
            <a:endParaRPr lang="zh-CN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EB415-EDF2-4A15-A5B8-6D044D4D6E9B}"/>
              </a:ext>
            </a:extLst>
          </p:cNvPr>
          <p:cNvGrpSpPr/>
          <p:nvPr/>
        </p:nvGrpSpPr>
        <p:grpSpPr>
          <a:xfrm>
            <a:off x="2594383" y="142178"/>
            <a:ext cx="6434524" cy="1554742"/>
            <a:chOff x="-1553286" y="437405"/>
            <a:chExt cx="13825194" cy="3340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3CBBD-C8A1-4977-B989-22CCF810A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4E8D00-7D77-4984-BA5E-BE5C440DA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95CE-903B-4F15-A093-50890BB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355">
        <p:fade/>
      </p:transition>
    </mc:Choice>
    <mc:Fallback xmlns="">
      <p:transition spd="med" advClick="0" advTm="6355">
        <p:fade/>
      </p:transition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1890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Prospects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4">
            <a:extLst>
              <a:ext uri="{FF2B5EF4-FFF2-40B4-BE49-F238E27FC236}">
                <a16:creationId xmlns:a16="http://schemas.microsoft.com/office/drawing/2014/main" id="{084C4E86-4FB1-4B16-9071-961FDA7DA73F}"/>
              </a:ext>
            </a:extLst>
          </p:cNvPr>
          <p:cNvSpPr/>
          <p:nvPr/>
        </p:nvSpPr>
        <p:spPr>
          <a:xfrm>
            <a:off x="2588261" y="222505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E8DA1D9-1B6B-4CE7-93EC-672E67CA230C}"/>
              </a:ext>
            </a:extLst>
          </p:cNvPr>
          <p:cNvSpPr txBox="1"/>
          <p:nvPr/>
        </p:nvSpPr>
        <p:spPr>
          <a:xfrm>
            <a:off x="2786282" y="1916832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User Page: Sign up; Sign in; Profile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等腰三角形 14">
            <a:extLst>
              <a:ext uri="{FF2B5EF4-FFF2-40B4-BE49-F238E27FC236}">
                <a16:creationId xmlns:a16="http://schemas.microsoft.com/office/drawing/2014/main" id="{B4963136-93BC-4D52-96F1-A6D92A48BF19}"/>
              </a:ext>
            </a:extLst>
          </p:cNvPr>
          <p:cNvSpPr/>
          <p:nvPr/>
        </p:nvSpPr>
        <p:spPr>
          <a:xfrm>
            <a:off x="2588260" y="314598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F12F80A1-CB89-497F-855A-39914ADAC06F}"/>
              </a:ext>
            </a:extLst>
          </p:cNvPr>
          <p:cNvSpPr txBox="1"/>
          <p:nvPr/>
        </p:nvSpPr>
        <p:spPr>
          <a:xfrm>
            <a:off x="2786282" y="2840252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Favorites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等腰三角形 14">
            <a:extLst>
              <a:ext uri="{FF2B5EF4-FFF2-40B4-BE49-F238E27FC236}">
                <a16:creationId xmlns:a16="http://schemas.microsoft.com/office/drawing/2014/main" id="{26271CC7-AC87-492A-86E1-1E37EE1BB71B}"/>
              </a:ext>
            </a:extLst>
          </p:cNvPr>
          <p:cNvSpPr/>
          <p:nvPr/>
        </p:nvSpPr>
        <p:spPr>
          <a:xfrm>
            <a:off x="2588259" y="412355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F8798897-497B-4B45-9AC0-1AB28B115477}"/>
              </a:ext>
            </a:extLst>
          </p:cNvPr>
          <p:cNvSpPr txBox="1"/>
          <p:nvPr/>
        </p:nvSpPr>
        <p:spPr>
          <a:xfrm>
            <a:off x="2786281" y="3817831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Database Real-time Update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1576705" y="206298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1774726" y="1754763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1576704" y="298391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14"/>
          <p:cNvSpPr/>
          <p:nvPr/>
        </p:nvSpPr>
        <p:spPr>
          <a:xfrm>
            <a:off x="1580476" y="387984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1774726" y="3577226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Football Player Information Demonstration &amp; Management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D98B73F2-82AD-4F97-9F9D-A65AC66D568C}"/>
              </a:ext>
            </a:extLst>
          </p:cNvPr>
          <p:cNvSpPr txBox="1"/>
          <p:nvPr/>
        </p:nvSpPr>
        <p:spPr>
          <a:xfrm>
            <a:off x="1774726" y="2678183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18000+ Players; 600+ Clubs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Labor Division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F0495-5997-49F9-93C0-59A057297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15592"/>
              </p:ext>
            </p:extLst>
          </p:nvPr>
        </p:nvGraphicFramePr>
        <p:xfrm>
          <a:off x="947357" y="1478280"/>
          <a:ext cx="1029569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358">
                  <a:extLst>
                    <a:ext uri="{9D8B030D-6E8A-4147-A177-3AD203B41FA5}">
                      <a16:colId xmlns:a16="http://schemas.microsoft.com/office/drawing/2014/main" val="3266029152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1757360963"/>
                    </a:ext>
                  </a:extLst>
                </a:gridCol>
                <a:gridCol w="6864609">
                  <a:extLst>
                    <a:ext uri="{9D8B030D-6E8A-4147-A177-3AD203B41FA5}">
                      <a16:colId xmlns:a16="http://schemas.microsoft.com/office/drawing/2014/main" val="11422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Name 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Student 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Task Assignment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Wenjing CAI </a:t>
                      </a:r>
                      <a:r>
                        <a:rPr lang="zh-CN" altLang="en-US" sz="2000" dirty="0"/>
                        <a:t>蔡文婧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116010004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Front-end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Web Interface Design;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06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Yifan LAN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兰一帆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116010103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Web Application by Flask; 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Functions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Implementation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Erdi</a:t>
                      </a:r>
                      <a:r>
                        <a:rPr lang="en-US" altLang="zh-CN" sz="2000" dirty="0"/>
                        <a:t> GAO </a:t>
                      </a:r>
                    </a:p>
                    <a:p>
                      <a:pPr algn="ctr"/>
                      <a:r>
                        <a:rPr lang="zh-CN" altLang="en-US" sz="2000" dirty="0"/>
                        <a:t>高尔笛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117010330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Web Application by Flask; 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Functions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Implementation;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Front- and 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Zhihao</a:t>
                      </a:r>
                      <a:r>
                        <a:rPr lang="en-US" altLang="zh-CN" sz="2000" dirty="0"/>
                        <a:t> XU </a:t>
                      </a:r>
                    </a:p>
                    <a:p>
                      <a:pPr algn="ctr"/>
                      <a:r>
                        <a:rPr lang="zh-CN" altLang="en-US" sz="2000" dirty="0"/>
                        <a:t>徐志豪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117010066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Data Collection and Preprocessing; Database Construction; Front-end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Web Interface Design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8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Yilei</a:t>
                      </a:r>
                      <a:r>
                        <a:rPr lang="en-US" altLang="zh-CN" sz="2000" dirty="0"/>
                        <a:t> TU </a:t>
                      </a:r>
                    </a:p>
                    <a:p>
                      <a:pPr algn="ctr"/>
                      <a:r>
                        <a:rPr lang="zh-CN" altLang="en-US" sz="2000" dirty="0"/>
                        <a:t>涂毅磊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117010251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Schema Design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/>
                        <a:t>Data Analysis and Visualization</a:t>
                      </a:r>
                      <a:r>
                        <a:rPr lang="en-US" altLang="zh-CN" sz="2000" dirty="0"/>
                        <a:t>; Machine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Learning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Implementation; PPT Preparation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351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Motivation &amp; Goals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55E9FBA9-C363-402D-99FB-2CE1593DE37A}"/>
              </a:ext>
            </a:extLst>
          </p:cNvPr>
          <p:cNvSpPr/>
          <p:nvPr/>
        </p:nvSpPr>
        <p:spPr>
          <a:xfrm>
            <a:off x="1066271" y="193814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B913A784-3761-4DCB-A9FE-4D548CB83C13}"/>
              </a:ext>
            </a:extLst>
          </p:cNvPr>
          <p:cNvSpPr txBox="1"/>
          <p:nvPr/>
        </p:nvSpPr>
        <p:spPr>
          <a:xfrm>
            <a:off x="1264291" y="1629923"/>
            <a:ext cx="92170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Integrate FIFA player information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12FB6D4E-BD2D-4E38-A291-9BA6B8A68EC5}"/>
              </a:ext>
            </a:extLst>
          </p:cNvPr>
          <p:cNvSpPr/>
          <p:nvPr/>
        </p:nvSpPr>
        <p:spPr>
          <a:xfrm>
            <a:off x="1066270" y="285907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14">
            <a:extLst>
              <a:ext uri="{FF2B5EF4-FFF2-40B4-BE49-F238E27FC236}">
                <a16:creationId xmlns:a16="http://schemas.microsoft.com/office/drawing/2014/main" id="{10CA9754-69BA-4002-834D-C3DA663B4C53}"/>
              </a:ext>
            </a:extLst>
          </p:cNvPr>
          <p:cNvSpPr/>
          <p:nvPr/>
        </p:nvSpPr>
        <p:spPr>
          <a:xfrm>
            <a:off x="1082462" y="376492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179BD8B1-58A8-4D1F-B27C-3E9BF3FAB927}"/>
              </a:ext>
            </a:extLst>
          </p:cNvPr>
          <p:cNvSpPr txBox="1"/>
          <p:nvPr/>
        </p:nvSpPr>
        <p:spPr>
          <a:xfrm>
            <a:off x="1264292" y="2553343"/>
            <a:ext cx="109452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Build well-informed database and beautiful display interface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FD4C98C4-3066-4C12-94C7-8DDA53ACDBFB}"/>
              </a:ext>
            </a:extLst>
          </p:cNvPr>
          <p:cNvSpPr txBox="1"/>
          <p:nvPr/>
        </p:nvSpPr>
        <p:spPr>
          <a:xfrm>
            <a:off x="1350285" y="3476447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Recommend similar players; Predict positions;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>
            <a:extLst>
              <a:ext uri="{FF2B5EF4-FFF2-40B4-BE49-F238E27FC236}">
                <a16:creationId xmlns:a16="http://schemas.microsoft.com/office/drawing/2014/main" id="{8C7E3A47-69EF-41FD-AFA1-4DC18547F0A9}"/>
              </a:ext>
            </a:extLst>
          </p:cNvPr>
          <p:cNvSpPr/>
          <p:nvPr/>
        </p:nvSpPr>
        <p:spPr>
          <a:xfrm>
            <a:off x="1082462" y="462334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F5E7FEC6-F80C-4D5B-80C6-A10C913A061B}"/>
              </a:ext>
            </a:extLst>
          </p:cNvPr>
          <p:cNvSpPr txBox="1"/>
          <p:nvPr/>
        </p:nvSpPr>
        <p:spPr>
          <a:xfrm>
            <a:off x="1350285" y="4334859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Better participate in online and offline football matches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Materials &amp; Data Source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C5E60832-B95E-405B-A6F8-2DB3008CE97F}"/>
              </a:ext>
            </a:extLst>
          </p:cNvPr>
          <p:cNvSpPr txBox="1"/>
          <p:nvPr/>
        </p:nvSpPr>
        <p:spPr>
          <a:xfrm>
            <a:off x="658602" y="1058619"/>
            <a:ext cx="536459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charset="0"/>
                <a:ea typeface="Calibri" charset="0"/>
                <a:cs typeface="Calibri" charset="0"/>
              </a:rPr>
              <a:t>Our data are crawled from https://sofifa.com/, which is a professional FIFA information website.</a:t>
            </a:r>
            <a:endParaRPr lang="en-US" altLang="zh-CN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A636-EF69-43B3-8025-007869A3AE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0" t="9076" r="11138" b="7309"/>
          <a:stretch/>
        </p:blipFill>
        <p:spPr>
          <a:xfrm>
            <a:off x="730610" y="2492896"/>
            <a:ext cx="5400000" cy="325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6858D-D833-4ABD-A61D-CB020E0E65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095"/>
          <a:stretch/>
        </p:blipFill>
        <p:spPr>
          <a:xfrm>
            <a:off x="6609563" y="141155"/>
            <a:ext cx="5400000" cy="2730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AF011-B9D6-4E64-9054-39BA47021B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463"/>
          <a:stretch/>
        </p:blipFill>
        <p:spPr>
          <a:xfrm>
            <a:off x="6609563" y="3102987"/>
            <a:ext cx="5400000" cy="287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9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F642BD4-A860-4386-848D-A195FE60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224" y="0"/>
            <a:ext cx="10061408" cy="68580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325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Database Schema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185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Statistics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B7C8CB76-2E99-4629-8C8B-666F34770858}"/>
              </a:ext>
            </a:extLst>
          </p:cNvPr>
          <p:cNvSpPr/>
          <p:nvPr/>
        </p:nvSpPr>
        <p:spPr>
          <a:xfrm>
            <a:off x="696100" y="200902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E98B7C0D-C156-413D-BBBB-77F346A05FB3}"/>
              </a:ext>
            </a:extLst>
          </p:cNvPr>
          <p:cNvSpPr txBox="1"/>
          <p:nvPr/>
        </p:nvSpPr>
        <p:spPr>
          <a:xfrm>
            <a:off x="894121" y="1700808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World Map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AEF8D3AC-FAF6-400D-9B96-61D2586E7B27}"/>
              </a:ext>
            </a:extLst>
          </p:cNvPr>
          <p:cNvSpPr/>
          <p:nvPr/>
        </p:nvSpPr>
        <p:spPr>
          <a:xfrm>
            <a:off x="696099" y="292995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4">
            <a:extLst>
              <a:ext uri="{FF2B5EF4-FFF2-40B4-BE49-F238E27FC236}">
                <a16:creationId xmlns:a16="http://schemas.microsoft.com/office/drawing/2014/main" id="{C320F069-712D-4111-A382-BE0BBE446055}"/>
              </a:ext>
            </a:extLst>
          </p:cNvPr>
          <p:cNvSpPr/>
          <p:nvPr/>
        </p:nvSpPr>
        <p:spPr>
          <a:xfrm>
            <a:off x="699871" y="382589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58C9BCD-65E2-4CE3-92A6-719DEECB7F1C}"/>
              </a:ext>
            </a:extLst>
          </p:cNvPr>
          <p:cNvSpPr txBox="1"/>
          <p:nvPr/>
        </p:nvSpPr>
        <p:spPr>
          <a:xfrm>
            <a:off x="894121" y="3523271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Percentages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B9FEEA3E-4C77-4E0F-9D63-76315A2BA8C0}"/>
              </a:ext>
            </a:extLst>
          </p:cNvPr>
          <p:cNvSpPr txBox="1"/>
          <p:nvPr/>
        </p:nvSpPr>
        <p:spPr>
          <a:xfrm>
            <a:off x="894121" y="262422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Top Players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等腰三角形 14">
            <a:extLst>
              <a:ext uri="{FF2B5EF4-FFF2-40B4-BE49-F238E27FC236}">
                <a16:creationId xmlns:a16="http://schemas.microsoft.com/office/drawing/2014/main" id="{129002D4-84C8-41BD-AF45-35DD15742973}"/>
              </a:ext>
            </a:extLst>
          </p:cNvPr>
          <p:cNvSpPr/>
          <p:nvPr/>
        </p:nvSpPr>
        <p:spPr>
          <a:xfrm>
            <a:off x="699870" y="475165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CD61A2C-6EDC-44F4-B96C-06AFC25D9F4C}"/>
              </a:ext>
            </a:extLst>
          </p:cNvPr>
          <p:cNvSpPr txBox="1"/>
          <p:nvPr/>
        </p:nvSpPr>
        <p:spPr>
          <a:xfrm>
            <a:off x="894120" y="444902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Team 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61B2B-166E-46C8-8FA6-16D6F4229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28" t="23807" r="5000" b="19546"/>
          <a:stretch/>
        </p:blipFill>
        <p:spPr>
          <a:xfrm>
            <a:off x="3566043" y="374701"/>
            <a:ext cx="5399731" cy="2383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8A706-E922-4B29-964E-D5AF3F6561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323" t="16496" r="46796" b="27728"/>
          <a:stretch/>
        </p:blipFill>
        <p:spPr>
          <a:xfrm>
            <a:off x="9075135" y="374701"/>
            <a:ext cx="2880320" cy="3024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D46432-E236-4055-97B8-BE1DB02784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304" t="26897" r="48934" b="23746"/>
          <a:stretch/>
        </p:blipFill>
        <p:spPr>
          <a:xfrm>
            <a:off x="3547988" y="2908151"/>
            <a:ext cx="2981049" cy="29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CFC1-1639-4B2C-A3F4-4285B8FC31C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828" t="30361" r="5094" b="17883"/>
          <a:stretch/>
        </p:blipFill>
        <p:spPr>
          <a:xfrm>
            <a:off x="6731147" y="3810136"/>
            <a:ext cx="5224308" cy="211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9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6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726" y="4593709"/>
            <a:ext cx="2786649" cy="1441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03" y="1712798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282" y="1712798"/>
            <a:ext cx="2072491" cy="20724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260" y="1900555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Front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Back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E37C-A1B9-48F4-B45E-F2CBDC3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68A37-B329-46DB-8379-62A806932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451" y="1939620"/>
            <a:ext cx="1540386" cy="1489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311262-3A3A-4004-9B0D-8E2FB3DE6CF0}"/>
              </a:ext>
            </a:extLst>
          </p:cNvPr>
          <p:cNvSpPr/>
          <p:nvPr/>
        </p:nvSpPr>
        <p:spPr>
          <a:xfrm>
            <a:off x="5495530" y="324433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Overview</a:t>
            </a:r>
            <a:endParaRPr lang="en-US" altLang="zh-C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1D987-0C21-4D01-A50F-B6D4E83CD3A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0204" y="1560623"/>
            <a:ext cx="2143125" cy="2143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E04C83-3266-4FAD-92B7-03F94D649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408" y="3703748"/>
            <a:ext cx="3810000" cy="381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8A9F36-6DDB-41C7-81BB-105F61828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1550" y="4739866"/>
            <a:ext cx="2656954" cy="14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1464" y="313215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DEMO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97269" y="1743667"/>
            <a:ext cx="1870045" cy="741200"/>
            <a:chOff x="4796735" y="1439763"/>
            <a:chExt cx="1870045" cy="741200"/>
          </a:xfrm>
        </p:grpSpPr>
        <p:sp>
          <p:nvSpPr>
            <p:cNvPr id="12" name="等腰三角形 11"/>
            <p:cNvSpPr/>
            <p:nvPr/>
          </p:nvSpPr>
          <p:spPr>
            <a:xfrm rot="512239">
              <a:off x="5758296" y="1651656"/>
              <a:ext cx="396044" cy="34141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20371609">
              <a:off x="6409581" y="1919741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20371609">
              <a:off x="5313555" y="1947984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3761573">
              <a:off x="4680323" y="1556175"/>
              <a:ext cx="741200" cy="50837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0371609">
              <a:off x="6400290" y="1536196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86994" y="2292745"/>
            <a:ext cx="360040" cy="2602150"/>
            <a:chOff x="3934966" y="1988841"/>
            <a:chExt cx="360040" cy="2602150"/>
          </a:xfrm>
        </p:grpSpPr>
        <p:sp>
          <p:nvSpPr>
            <p:cNvPr id="10" name="左中括号 9"/>
            <p:cNvSpPr/>
            <p:nvPr/>
          </p:nvSpPr>
          <p:spPr>
            <a:xfrm>
              <a:off x="4029132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643378" y="2272967"/>
            <a:ext cx="360040" cy="2602150"/>
            <a:chOff x="3934966" y="1988841"/>
            <a:chExt cx="360040" cy="2602150"/>
          </a:xfrm>
        </p:grpSpPr>
        <p:sp>
          <p:nvSpPr>
            <p:cNvPr id="8" name="左中括号 7"/>
            <p:cNvSpPr/>
            <p:nvPr/>
          </p:nvSpPr>
          <p:spPr>
            <a:xfrm>
              <a:off x="4006974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 rot="10800000" flipH="1">
            <a:off x="10430493" y="1959425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 flipH="1">
            <a:off x="9335566" y="2499381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5539734" flipH="1">
            <a:off x="-258471" y="2445286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5539734" flipH="1">
            <a:off x="-997504" y="1473562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1F25E-B856-472A-8012-DEC7F29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261</Words>
  <Application>Microsoft Macintosh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造字工房尚雅体演示版常规体</vt:lpstr>
      <vt:lpstr>Arial</vt:lpstr>
      <vt:lpstr>Calibri</vt:lpstr>
      <vt:lpstr>Consolas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Zhihao Xu (117010330)</cp:lastModifiedBy>
  <cp:revision>130</cp:revision>
  <dcterms:modified xsi:type="dcterms:W3CDTF">2019-12-07T16:48:10Z</dcterms:modified>
</cp:coreProperties>
</file>