
<file path=[Content_Types].xml><?xml version="1.0" encoding="utf-8"?>
<Types xmlns="http://schemas.openxmlformats.org/package/2006/content-types">
  <Default Extension="png" ContentType="image/png"/>
  <Default Extension="m4a" ContentType="audio/mp4"/>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3"/>
  </p:notesMasterIdLst>
  <p:sldIdLst>
    <p:sldId id="256" r:id="rId2"/>
    <p:sldId id="257" r:id="rId3"/>
    <p:sldId id="258" r:id="rId4"/>
    <p:sldId id="259" r:id="rId5"/>
    <p:sldId id="265" r:id="rId6"/>
    <p:sldId id="266" r:id="rId7"/>
    <p:sldId id="261" r:id="rId8"/>
    <p:sldId id="263" r:id="rId9"/>
    <p:sldId id="267" r:id="rId10"/>
    <p:sldId id="268"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5"/>
    <p:restoredTop sz="96396"/>
  </p:normalViewPr>
  <p:slideViewPr>
    <p:cSldViewPr snapToGrid="0" snapToObjects="1">
      <p:cViewPr varScale="1">
        <p:scale>
          <a:sx n="64" d="100"/>
          <a:sy n="64" d="100"/>
        </p:scale>
        <p:origin x="133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5DE228-961F-4CA5-8914-F4457158395C}" type="datetimeFigureOut">
              <a:rPr lang="zh-CN" altLang="en-US" smtClean="0"/>
              <a:t>2020/12/2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224FD4-B06E-4070-8DDF-10C01E1780EE}" type="slidenum">
              <a:rPr lang="zh-CN" altLang="en-US" smtClean="0"/>
              <a:t>‹#›</a:t>
            </a:fld>
            <a:endParaRPr lang="zh-CN" altLang="en-US"/>
          </a:p>
        </p:txBody>
      </p:sp>
    </p:spTree>
    <p:extLst>
      <p:ext uri="{BB962C8B-B14F-4D97-AF65-F5344CB8AC3E}">
        <p14:creationId xmlns:p14="http://schemas.microsoft.com/office/powerpoint/2010/main" val="3977751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224FD4-B06E-4070-8DDF-10C01E1780EE}" type="slidenum">
              <a:rPr lang="zh-CN" altLang="en-US" smtClean="0"/>
              <a:t>4</a:t>
            </a:fld>
            <a:endParaRPr lang="zh-CN" altLang="en-US"/>
          </a:p>
        </p:txBody>
      </p:sp>
    </p:spTree>
    <p:extLst>
      <p:ext uri="{BB962C8B-B14F-4D97-AF65-F5344CB8AC3E}">
        <p14:creationId xmlns:p14="http://schemas.microsoft.com/office/powerpoint/2010/main" val="295875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587270"/>
            <a:ext cx="6858000" cy="2387600"/>
          </a:xfrm>
        </p:spPr>
        <p:txBody>
          <a:bodyPr anchor="b"/>
          <a:lstStyle>
            <a:lvl1pPr algn="ctr">
              <a:defRPr sz="45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143000" y="5202661"/>
            <a:ext cx="6858000" cy="1487389"/>
          </a:xfrm>
        </p:spPr>
        <p:txBody>
          <a:bodyPr/>
          <a:lstStyle>
            <a:lvl1pPr marL="0" indent="0" algn="ctr">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617894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55B3493-57AB-B145-AAE1-9FE3FDB9E4B5}" type="datetimeFigureOut">
              <a:rPr lang="en-US" smtClean="0"/>
              <a:t>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2FBB3A-7266-A04B-88F3-845A28C37888}" type="slidenum">
              <a:rPr lang="en-US" smtClean="0"/>
              <a:t>‹#›</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772688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94002"/>
            <a:ext cx="7886700" cy="640936"/>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145137"/>
            <a:ext cx="7886700" cy="50489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5B3493-57AB-B145-AAE1-9FE3FDB9E4B5}"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2FBB3A-7266-A04B-88F3-845A28C37888}" type="slidenum">
              <a:rPr lang="en-US" smtClean="0"/>
              <a:t>‹#›</a:t>
            </a:fld>
            <a:endParaRPr lang="en-US"/>
          </a:p>
        </p:txBody>
      </p:sp>
    </p:spTree>
    <p:extLst>
      <p:ext uri="{BB962C8B-B14F-4D97-AF65-F5344CB8AC3E}">
        <p14:creationId xmlns:p14="http://schemas.microsoft.com/office/powerpoint/2010/main" val="51796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_no crest">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0" y="0"/>
            <a:ext cx="9139540" cy="6858000"/>
          </a:xfrm>
          <a:prstGeom prst="rect">
            <a:avLst/>
          </a:prstGeom>
        </p:spPr>
      </p:pic>
      <p:sp>
        <p:nvSpPr>
          <p:cNvPr id="2" name="Title 1"/>
          <p:cNvSpPr>
            <a:spLocks noGrp="1"/>
          </p:cNvSpPr>
          <p:nvPr>
            <p:ph type="title"/>
          </p:nvPr>
        </p:nvSpPr>
        <p:spPr>
          <a:xfrm>
            <a:off x="628650" y="94002"/>
            <a:ext cx="7886700" cy="640936"/>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145137"/>
            <a:ext cx="7886700" cy="50489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5B3493-57AB-B145-AAE1-9FE3FDB9E4B5}"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2FBB3A-7266-A04B-88F3-845A28C37888}" type="slidenum">
              <a:rPr lang="en-US" smtClean="0"/>
              <a:t>‹#›</a:t>
            </a:fld>
            <a:endParaRPr lang="en-US"/>
          </a:p>
        </p:txBody>
      </p:sp>
    </p:spTree>
    <p:extLst>
      <p:ext uri="{BB962C8B-B14F-4D97-AF65-F5344CB8AC3E}">
        <p14:creationId xmlns:p14="http://schemas.microsoft.com/office/powerpoint/2010/main" val="1690785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3888" y="1709739"/>
            <a:ext cx="7886700" cy="2852737"/>
          </a:xfrm>
        </p:spPr>
        <p:txBody>
          <a:bodyPr anchor="b">
            <a:normAutofit/>
          </a:bodyPr>
          <a:lstStyle>
            <a:lvl1pPr>
              <a:defRPr sz="3600"/>
            </a:lvl1pPr>
          </a:lstStyle>
          <a:p>
            <a:r>
              <a:rPr lang="en-US" dirty="0"/>
              <a:t>Click to edit Master subtitle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B3493-57AB-B145-AAE1-9FE3FDB9E4B5}"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2FBB3A-7266-A04B-88F3-845A28C37888}" type="slidenum">
              <a:rPr lang="en-US" smtClean="0"/>
              <a:t>‹#›</a:t>
            </a:fld>
            <a:endParaRPr lang="en-US"/>
          </a:p>
        </p:txBody>
      </p:sp>
    </p:spTree>
    <p:extLst>
      <p:ext uri="{BB962C8B-B14F-4D97-AF65-F5344CB8AC3E}">
        <p14:creationId xmlns:p14="http://schemas.microsoft.com/office/powerpoint/2010/main" val="1534668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11096"/>
            <a:ext cx="7886700" cy="683664"/>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230597"/>
            <a:ext cx="3886200" cy="5023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230597"/>
            <a:ext cx="3886200" cy="5023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55B3493-57AB-B145-AAE1-9FE3FDB9E4B5}"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2FBB3A-7266-A04B-88F3-845A28C37888}" type="slidenum">
              <a:rPr lang="en-US" smtClean="0"/>
              <a:t>‹#›</a:t>
            </a:fld>
            <a:endParaRPr lang="en-US"/>
          </a:p>
        </p:txBody>
      </p:sp>
    </p:spTree>
    <p:extLst>
      <p:ext uri="{BB962C8B-B14F-4D97-AF65-F5344CB8AC3E}">
        <p14:creationId xmlns:p14="http://schemas.microsoft.com/office/powerpoint/2010/main" val="1887416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179463"/>
            <a:ext cx="7886700" cy="640934"/>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168414"/>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093721"/>
            <a:ext cx="3868340" cy="40959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168414"/>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093721"/>
            <a:ext cx="3887391" cy="40959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5B3493-57AB-B145-AAE1-9FE3FDB9E4B5}" type="datetimeFigureOut">
              <a:rPr lang="en-US" smtClean="0"/>
              <a:t>12/2/2020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2FBB3A-7266-A04B-88F3-845A28C37888}" type="slidenum">
              <a:rPr lang="en-US" smtClean="0"/>
              <a:t>‹#›</a:t>
            </a:fld>
            <a:endParaRPr lang="en-US"/>
          </a:p>
        </p:txBody>
      </p:sp>
    </p:spTree>
    <p:extLst>
      <p:ext uri="{BB962C8B-B14F-4D97-AF65-F5344CB8AC3E}">
        <p14:creationId xmlns:p14="http://schemas.microsoft.com/office/powerpoint/2010/main" val="1331896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179462"/>
            <a:ext cx="7886700" cy="615298"/>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B3493-57AB-B145-AAE1-9FE3FDB9E4B5}" type="datetimeFigureOut">
              <a:rPr lang="en-US" smtClean="0"/>
              <a:t>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2FBB3A-7266-A04B-88F3-845A28C37888}" type="slidenum">
              <a:rPr lang="en-US" smtClean="0"/>
              <a:t>‹#›</a:t>
            </a:fld>
            <a:endParaRPr lang="en-US"/>
          </a:p>
        </p:txBody>
      </p:sp>
    </p:spTree>
    <p:extLst>
      <p:ext uri="{BB962C8B-B14F-4D97-AF65-F5344CB8AC3E}">
        <p14:creationId xmlns:p14="http://schemas.microsoft.com/office/powerpoint/2010/main" val="1967750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5B3493-57AB-B145-AAE1-9FE3FDB9E4B5}" type="datetimeFigureOut">
              <a:rPr lang="en-US" smtClean="0"/>
              <a:t>12/2/2020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2FBB3A-7266-A04B-88F3-845A28C37888}" type="slidenum">
              <a:rPr lang="en-US" smtClean="0"/>
              <a:t>‹#›</a:t>
            </a:fld>
            <a:endParaRPr lang="en-US"/>
          </a:p>
        </p:txBody>
      </p:sp>
    </p:spTree>
    <p:extLst>
      <p:ext uri="{BB962C8B-B14F-4D97-AF65-F5344CB8AC3E}">
        <p14:creationId xmlns:p14="http://schemas.microsoft.com/office/powerpoint/2010/main" val="736809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Content with Caption">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0" y="0"/>
            <a:ext cx="9139540" cy="6858000"/>
          </a:xfrm>
          <a:prstGeom prst="rect">
            <a:avLst/>
          </a:prstGeom>
        </p:spPr>
      </p:pic>
      <p:sp>
        <p:nvSpPr>
          <p:cNvPr id="5" name="Date Placeholder 4"/>
          <p:cNvSpPr>
            <a:spLocks noGrp="1"/>
          </p:cNvSpPr>
          <p:nvPr>
            <p:ph type="dt" sz="half" idx="10"/>
          </p:nvPr>
        </p:nvSpPr>
        <p:spPr/>
        <p:txBody>
          <a:bodyPr/>
          <a:lstStyle/>
          <a:p>
            <a:fld id="{955B3493-57AB-B145-AAE1-9FE3FDB9E4B5}"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2FBB3A-7266-A04B-88F3-845A28C37888}" type="slidenum">
              <a:rPr lang="en-US" smtClean="0"/>
              <a:t>‹#›</a:t>
            </a:fld>
            <a:endParaRPr lang="en-US"/>
          </a:p>
        </p:txBody>
      </p:sp>
    </p:spTree>
    <p:extLst>
      <p:ext uri="{BB962C8B-B14F-4D97-AF65-F5344CB8AC3E}">
        <p14:creationId xmlns:p14="http://schemas.microsoft.com/office/powerpoint/2010/main" val="1159263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30" y="0"/>
            <a:ext cx="9139540" cy="6858000"/>
          </a:xfrm>
          <a:prstGeom prst="rect">
            <a:avLst/>
          </a:prstGeom>
        </p:spPr>
      </p:pic>
      <p:sp>
        <p:nvSpPr>
          <p:cNvPr id="2" name="Title Placeholder 1"/>
          <p:cNvSpPr>
            <a:spLocks noGrp="1"/>
          </p:cNvSpPr>
          <p:nvPr>
            <p:ph type="title"/>
          </p:nvPr>
        </p:nvSpPr>
        <p:spPr>
          <a:xfrm>
            <a:off x="628650" y="76911"/>
            <a:ext cx="7886700" cy="6665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179319"/>
            <a:ext cx="7886700" cy="492927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55B3493-57AB-B145-AAE1-9FE3FDB9E4B5}" type="datetimeFigureOut">
              <a:rPr lang="en-US" smtClean="0"/>
              <a:t>12/2/2020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A2FBB3A-7266-A04B-88F3-845A28C37888}" type="slidenum">
              <a:rPr lang="en-US" smtClean="0"/>
              <a:t>‹#›</a:t>
            </a:fld>
            <a:endParaRPr lang="en-US"/>
          </a:p>
        </p:txBody>
      </p:sp>
    </p:spTree>
    <p:extLst>
      <p:ext uri="{BB962C8B-B14F-4D97-AF65-F5344CB8AC3E}">
        <p14:creationId xmlns:p14="http://schemas.microsoft.com/office/powerpoint/2010/main" val="9056247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68">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5.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5.png"/><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2270" y="2249339"/>
            <a:ext cx="6858000" cy="2387600"/>
          </a:xfrm>
        </p:spPr>
        <p:txBody>
          <a:bodyPr/>
          <a:lstStyle/>
          <a:p>
            <a:r>
              <a:rPr lang="en-US" b="1" spc="300" dirty="0" smtClean="0"/>
              <a:t>How Could Hotel Owners improve their business</a:t>
            </a:r>
            <a:endParaRPr lang="en-US" b="1" spc="300" dirty="0"/>
          </a:p>
        </p:txBody>
      </p:sp>
      <p:sp>
        <p:nvSpPr>
          <p:cNvPr id="3" name="Subtitle 2"/>
          <p:cNvSpPr>
            <a:spLocks noGrp="1"/>
          </p:cNvSpPr>
          <p:nvPr>
            <p:ph type="subTitle" idx="1"/>
          </p:nvPr>
        </p:nvSpPr>
        <p:spPr/>
        <p:txBody>
          <a:bodyPr/>
          <a:lstStyle/>
          <a:p>
            <a:r>
              <a:rPr lang="en-US" spc="200" dirty="0" smtClean="0"/>
              <a:t>Module 3 Group 14</a:t>
            </a:r>
            <a:endParaRPr lang="en-US" spc="200" dirty="0"/>
          </a:p>
        </p:txBody>
      </p:sp>
      <p:pic>
        <p:nvPicPr>
          <p:cNvPr id="5" name="音频 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585200" y="6299200"/>
            <a:ext cx="406400" cy="406400"/>
          </a:xfrm>
          <a:prstGeom prst="rect">
            <a:avLst/>
          </a:prstGeom>
        </p:spPr>
      </p:pic>
    </p:spTree>
    <p:extLst>
      <p:ext uri="{BB962C8B-B14F-4D97-AF65-F5344CB8AC3E}">
        <p14:creationId xmlns:p14="http://schemas.microsoft.com/office/powerpoint/2010/main" val="1515459493"/>
      </p:ext>
    </p:extLst>
  </p:cSld>
  <p:clrMapOvr>
    <a:masterClrMapping/>
  </p:clrMapOvr>
  <mc:AlternateContent xmlns:mc="http://schemas.openxmlformats.org/markup-compatibility/2006" xmlns:p14="http://schemas.microsoft.com/office/powerpoint/2010/main">
    <mc:Choice Requires="p14">
      <p:transition spd="slow" p14:dur="2000" advTm="8937"/>
    </mc:Choice>
    <mc:Fallback xmlns="">
      <p:transition spd="slow" advTm="893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Limitations</a:t>
            </a:r>
          </a:p>
        </p:txBody>
      </p:sp>
      <p:sp>
        <p:nvSpPr>
          <p:cNvPr id="3" name="Content Placeholder 2"/>
          <p:cNvSpPr>
            <a:spLocks noGrp="1"/>
          </p:cNvSpPr>
          <p:nvPr>
            <p:ph idx="1"/>
          </p:nvPr>
        </p:nvSpPr>
        <p:spPr>
          <a:xfrm>
            <a:off x="628650" y="1363797"/>
            <a:ext cx="7886700" cy="5048918"/>
          </a:xfrm>
        </p:spPr>
        <p:txBody>
          <a:bodyPr>
            <a:normAutofit/>
          </a:bodyPr>
          <a:lstStyle/>
          <a:p>
            <a:r>
              <a:rPr lang="en-US" dirty="0"/>
              <a:t> Our Recommendations rely on some assumptions we have made about the data and the analysis like normality and homoscedasticity.  But model diagnosis shows neither is perfectly matched, which brings some uncertainty to our conclusions</a:t>
            </a:r>
            <a:r>
              <a:rPr lang="en-US" dirty="0" smtClean="0"/>
              <a:t>.</a:t>
            </a:r>
          </a:p>
          <a:p>
            <a:endParaRPr lang="en-US" dirty="0"/>
          </a:p>
          <a:p>
            <a:endParaRPr lang="en-US" dirty="0"/>
          </a:p>
          <a:p>
            <a:r>
              <a:rPr lang="en-US" dirty="0"/>
              <a:t> Our conclusions based on variables in ”attribute” part are not very reliable since  most  people  didn’t  offer  any  information  about  these  variables  so  most  of them are just ”NA”.  The conclusions are drawn only from very small sample size</a:t>
            </a:r>
            <a:r>
              <a:rPr lang="en-US" dirty="0" smtClean="0"/>
              <a:t>, which </a:t>
            </a:r>
            <a:r>
              <a:rPr lang="en-US" dirty="0"/>
              <a:t>may leads to wrong results or even opposite results, and we happen to have such example when analyzing variable ”Noise Level”.</a:t>
            </a:r>
          </a:p>
          <a:p>
            <a:endParaRPr lang="en-US" dirty="0"/>
          </a:p>
        </p:txBody>
      </p:sp>
    </p:spTree>
    <p:extLst>
      <p:ext uri="{BB962C8B-B14F-4D97-AF65-F5344CB8AC3E}">
        <p14:creationId xmlns:p14="http://schemas.microsoft.com/office/powerpoint/2010/main" val="2976036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3" name="Subtitle 2"/>
          <p:cNvSpPr>
            <a:spLocks noGrp="1"/>
          </p:cNvSpPr>
          <p:nvPr>
            <p:ph type="subTitle" idx="1"/>
          </p:nvPr>
        </p:nvSpPr>
        <p:spPr/>
        <p:txBody>
          <a:bodyPr/>
          <a:lstStyle/>
          <a:p>
            <a:r>
              <a:rPr lang="en-US" altLang="zh-CN" dirty="0" smtClean="0"/>
              <a:t>Module 3 Group 14</a:t>
            </a:r>
            <a:endParaRPr lang="en-US" dirty="0"/>
          </a:p>
        </p:txBody>
      </p:sp>
    </p:spTree>
    <p:extLst>
      <p:ext uri="{BB962C8B-B14F-4D97-AF65-F5344CB8AC3E}">
        <p14:creationId xmlns:p14="http://schemas.microsoft.com/office/powerpoint/2010/main" val="1429639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concerned:</a:t>
            </a:r>
            <a:endParaRPr lang="en-US" dirty="0"/>
          </a:p>
        </p:txBody>
      </p:sp>
      <p:sp>
        <p:nvSpPr>
          <p:cNvPr id="5" name="内容占位符 4"/>
          <p:cNvSpPr>
            <a:spLocks noGrp="1"/>
          </p:cNvSpPr>
          <p:nvPr>
            <p:ph idx="1"/>
          </p:nvPr>
        </p:nvSpPr>
        <p:spPr>
          <a:xfrm>
            <a:off x="1016277" y="1331844"/>
            <a:ext cx="6964846" cy="4305619"/>
          </a:xfrm>
        </p:spPr>
        <p:txBody>
          <a:bodyPr/>
          <a:lstStyle/>
          <a:p>
            <a:endParaRPr lang="en-US" altLang="zh-CN" dirty="0" smtClean="0"/>
          </a:p>
          <a:p>
            <a:endParaRPr lang="en-US" altLang="zh-CN" dirty="0"/>
          </a:p>
          <a:p>
            <a:pPr marL="0" indent="0">
              <a:buNone/>
            </a:pPr>
            <a:endParaRPr lang="en-US" altLang="zh-CN" dirty="0" smtClean="0"/>
          </a:p>
          <a:p>
            <a:r>
              <a:rPr lang="en-US" altLang="zh-CN" dirty="0" smtClean="0"/>
              <a:t>How to improve hotels’ star ratings</a:t>
            </a:r>
            <a:r>
              <a:rPr lang="en-US" altLang="zh-CN" dirty="0"/>
              <a:t>? </a:t>
            </a:r>
            <a:r>
              <a:rPr lang="en-US" altLang="zh-CN" dirty="0" smtClean="0"/>
              <a:t>For </a:t>
            </a:r>
            <a:r>
              <a:rPr lang="en-US" altLang="zh-CN" dirty="0"/>
              <a:t>example, should </a:t>
            </a:r>
            <a:r>
              <a:rPr lang="en-US" altLang="zh-CN" dirty="0" smtClean="0"/>
              <a:t>hotel provides </a:t>
            </a:r>
            <a:r>
              <a:rPr lang="en-US" altLang="zh-CN" dirty="0"/>
              <a:t>free </a:t>
            </a:r>
            <a:r>
              <a:rPr lang="en-US" altLang="zh-CN" dirty="0" err="1"/>
              <a:t>WiFi</a:t>
            </a:r>
            <a:r>
              <a:rPr lang="en-US" altLang="zh-CN" dirty="0" smtClean="0"/>
              <a:t>?</a:t>
            </a:r>
          </a:p>
          <a:p>
            <a:endParaRPr lang="en-US" altLang="zh-CN" dirty="0"/>
          </a:p>
          <a:p>
            <a:endParaRPr lang="en-US" altLang="zh-CN" dirty="0" smtClean="0"/>
          </a:p>
          <a:p>
            <a:r>
              <a:rPr lang="en-US" altLang="zh-CN" dirty="0"/>
              <a:t>How to improve the performance of hotel to better serve their </a:t>
            </a:r>
            <a:r>
              <a:rPr lang="en-US" altLang="zh-CN" dirty="0" smtClean="0"/>
              <a:t>customers according </a:t>
            </a:r>
            <a:r>
              <a:rPr lang="en-US" altLang="zh-CN" dirty="0"/>
              <a:t>to customers’ </a:t>
            </a:r>
            <a:r>
              <a:rPr lang="en-US" altLang="zh-CN" dirty="0" smtClean="0"/>
              <a:t>reviews. </a:t>
            </a:r>
            <a:r>
              <a:rPr lang="en-US" altLang="zh-CN" dirty="0"/>
              <a:t>For example, is it important to </a:t>
            </a:r>
            <a:r>
              <a:rPr lang="en-US" altLang="zh-CN" dirty="0" smtClean="0"/>
              <a:t>update old </a:t>
            </a:r>
            <a:r>
              <a:rPr lang="en-US" altLang="zh-CN" dirty="0"/>
              <a:t>facilities?</a:t>
            </a:r>
          </a:p>
        </p:txBody>
      </p:sp>
      <p:pic>
        <p:nvPicPr>
          <p:cNvPr id="3" name="音频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585200" y="6299200"/>
            <a:ext cx="406400" cy="406400"/>
          </a:xfrm>
          <a:prstGeom prst="rect">
            <a:avLst/>
          </a:prstGeom>
        </p:spPr>
      </p:pic>
    </p:spTree>
    <p:extLst>
      <p:ext uri="{BB962C8B-B14F-4D97-AF65-F5344CB8AC3E}">
        <p14:creationId xmlns:p14="http://schemas.microsoft.com/office/powerpoint/2010/main" val="821418824"/>
      </p:ext>
    </p:extLst>
  </p:cSld>
  <p:clrMapOvr>
    <a:masterClrMapping/>
  </p:clrMapOvr>
  <mc:AlternateContent xmlns:mc="http://schemas.openxmlformats.org/markup-compatibility/2006" xmlns:p14="http://schemas.microsoft.com/office/powerpoint/2010/main">
    <mc:Choice Requires="p14">
      <p:transition spd="slow" p14:dur="2000" advTm="25306"/>
    </mc:Choice>
    <mc:Fallback xmlns="">
      <p:transition spd="slow" advTm="2530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Background </a:t>
            </a:r>
            <a:r>
              <a:rPr lang="en-US" altLang="zh-CN" dirty="0"/>
              <a:t>Information </a:t>
            </a:r>
            <a:endParaRPr lang="en-US" dirty="0"/>
          </a:p>
        </p:txBody>
      </p:sp>
      <p:sp>
        <p:nvSpPr>
          <p:cNvPr id="3" name="Content Placeholder 2"/>
          <p:cNvSpPr>
            <a:spLocks noGrp="1"/>
          </p:cNvSpPr>
          <p:nvPr>
            <p:ph sz="half" idx="1"/>
          </p:nvPr>
        </p:nvSpPr>
        <p:spPr>
          <a:xfrm>
            <a:off x="350353" y="1545639"/>
            <a:ext cx="4688785" cy="4290795"/>
          </a:xfrm>
        </p:spPr>
        <p:txBody>
          <a:bodyPr/>
          <a:lstStyle/>
          <a:p>
            <a:pPr marL="0" indent="0">
              <a:buNone/>
            </a:pPr>
            <a:endParaRPr lang="en-US" altLang="zh-CN" dirty="0" smtClean="0"/>
          </a:p>
          <a:p>
            <a:pPr marL="0" indent="0">
              <a:buNone/>
            </a:pPr>
            <a:r>
              <a:rPr lang="en-US" altLang="zh-CN" dirty="0" smtClean="0"/>
              <a:t>Our </a:t>
            </a:r>
            <a:r>
              <a:rPr lang="en-US" altLang="zh-CN" dirty="0"/>
              <a:t>analysis is based on user data provided by Yelp.</a:t>
            </a:r>
          </a:p>
          <a:p>
            <a:endParaRPr lang="en-US" dirty="0"/>
          </a:p>
          <a:p>
            <a:pPr marL="0" indent="0">
              <a:buNone/>
            </a:pPr>
            <a:r>
              <a:rPr lang="en-US" altLang="zh-CN" dirty="0" smtClean="0"/>
              <a:t>Yelp is an </a:t>
            </a:r>
            <a:r>
              <a:rPr lang="en-US" altLang="zh-CN" dirty="0"/>
              <a:t>Internet company found in 2004 which </a:t>
            </a:r>
            <a:r>
              <a:rPr lang="en-US" altLang="zh-CN" dirty="0" smtClean="0"/>
              <a:t>aims to “ help </a:t>
            </a:r>
            <a:r>
              <a:rPr lang="en-US" altLang="zh-CN" dirty="0"/>
              <a:t>people find great local business” via establishing a platform for users </a:t>
            </a:r>
            <a:r>
              <a:rPr lang="en-US" altLang="zh-CN" dirty="0" smtClean="0"/>
              <a:t>to write </a:t>
            </a:r>
            <a:r>
              <a:rPr lang="en-US" altLang="zh-CN" dirty="0"/>
              <a:t>reviews and rating their experiences</a:t>
            </a:r>
            <a:r>
              <a:rPr lang="en-US" altLang="zh-CN" dirty="0" smtClean="0"/>
              <a:t>.</a:t>
            </a:r>
          </a:p>
          <a:p>
            <a:pPr marL="0" indent="0">
              <a:buNone/>
            </a:pPr>
            <a:endParaRPr lang="en-US" dirty="0"/>
          </a:p>
        </p:txBody>
      </p:sp>
      <p:pic>
        <p:nvPicPr>
          <p:cNvPr id="6" name="图片 5"/>
          <p:cNvPicPr>
            <a:picLocks noChangeAspect="1"/>
          </p:cNvPicPr>
          <p:nvPr/>
        </p:nvPicPr>
        <p:blipFill>
          <a:blip r:embed="rId4"/>
          <a:stretch>
            <a:fillRect/>
          </a:stretch>
        </p:blipFill>
        <p:spPr>
          <a:xfrm>
            <a:off x="5205204" y="2129457"/>
            <a:ext cx="3831249" cy="1856133"/>
          </a:xfrm>
          <a:prstGeom prst="rect">
            <a:avLst/>
          </a:prstGeom>
        </p:spPr>
      </p:pic>
      <p:pic>
        <p:nvPicPr>
          <p:cNvPr id="4" name="音频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85200" y="6299200"/>
            <a:ext cx="406400" cy="406400"/>
          </a:xfrm>
          <a:prstGeom prst="rect">
            <a:avLst/>
          </a:prstGeom>
        </p:spPr>
      </p:pic>
    </p:spTree>
    <p:extLst>
      <p:ext uri="{BB962C8B-B14F-4D97-AF65-F5344CB8AC3E}">
        <p14:creationId xmlns:p14="http://schemas.microsoft.com/office/powerpoint/2010/main" val="826926193"/>
      </p:ext>
    </p:extLst>
  </p:cSld>
  <p:clrMapOvr>
    <a:masterClrMapping/>
  </p:clrMapOvr>
  <mc:AlternateContent xmlns:mc="http://schemas.openxmlformats.org/markup-compatibility/2006" xmlns:p14="http://schemas.microsoft.com/office/powerpoint/2010/main">
    <mc:Choice Requires="p14">
      <p:transition spd="slow" p14:dur="2000" advTm="19616"/>
    </mc:Choice>
    <mc:Fallback xmlns="">
      <p:transition spd="slow" advTm="196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General Introduction</a:t>
            </a:r>
            <a:endParaRPr lang="en-US" dirty="0"/>
          </a:p>
        </p:txBody>
      </p:sp>
      <p:sp>
        <p:nvSpPr>
          <p:cNvPr id="3" name="Content Placeholder 2"/>
          <p:cNvSpPr>
            <a:spLocks noGrp="1"/>
          </p:cNvSpPr>
          <p:nvPr>
            <p:ph idx="1"/>
          </p:nvPr>
        </p:nvSpPr>
        <p:spPr>
          <a:xfrm>
            <a:off x="250964" y="805070"/>
            <a:ext cx="4698724" cy="5801839"/>
          </a:xfrm>
        </p:spPr>
        <p:txBody>
          <a:bodyPr>
            <a:normAutofit/>
          </a:bodyPr>
          <a:lstStyle/>
          <a:p>
            <a:pPr marL="0" indent="0">
              <a:buNone/>
            </a:pPr>
            <a:endParaRPr lang="en-US" altLang="zh-CN" dirty="0"/>
          </a:p>
          <a:p>
            <a:r>
              <a:rPr lang="en-US" altLang="zh-CN" dirty="0" smtClean="0"/>
              <a:t> </a:t>
            </a:r>
            <a:r>
              <a:rPr lang="en-US" altLang="zh-CN" dirty="0"/>
              <a:t>The average star rating for hotels is 3.18 and the standard deviation is 1.02 and the associated histogram is </a:t>
            </a:r>
            <a:r>
              <a:rPr lang="en-US" altLang="zh-CN" dirty="0" smtClean="0"/>
              <a:t>shown in the right hand side.</a:t>
            </a:r>
            <a:endParaRPr lang="en-US" altLang="zh-CN" dirty="0"/>
          </a:p>
          <a:p>
            <a:endParaRPr lang="en-US" altLang="zh-CN" dirty="0" smtClean="0"/>
          </a:p>
          <a:p>
            <a:pPr marL="0" indent="0">
              <a:buNone/>
            </a:pPr>
            <a:endParaRPr lang="en-US" altLang="zh-CN" dirty="0" smtClean="0"/>
          </a:p>
          <a:p>
            <a:pPr marL="0" indent="0">
              <a:buNone/>
            </a:pPr>
            <a:endParaRPr lang="en-US" altLang="zh-CN" dirty="0" smtClean="0"/>
          </a:p>
          <a:p>
            <a:r>
              <a:rPr lang="en-US" altLang="zh-CN" dirty="0"/>
              <a:t>The average ratings of hotel in Pittsburgh, Cleveland and Madison are 3.30,3.30 and 3.19.  </a:t>
            </a:r>
            <a:r>
              <a:rPr lang="en-US" altLang="zh-CN" dirty="0" smtClean="0"/>
              <a:t>Although </a:t>
            </a:r>
            <a:r>
              <a:rPr lang="en-US" altLang="zh-CN" dirty="0"/>
              <a:t>ratings in Madison seems to be a little bit lower than </a:t>
            </a:r>
            <a:r>
              <a:rPr lang="en-US" altLang="zh-CN" dirty="0" smtClean="0"/>
              <a:t>the others</a:t>
            </a:r>
            <a:r>
              <a:rPr lang="en-US" altLang="zh-CN" dirty="0"/>
              <a:t>, there is no significant difference among hotel ratings in </a:t>
            </a:r>
            <a:r>
              <a:rPr lang="en-US" altLang="zh-CN" dirty="0" smtClean="0"/>
              <a:t>three cities (</a:t>
            </a:r>
            <a:r>
              <a:rPr lang="en-US" altLang="zh-CN" dirty="0" err="1" smtClean="0"/>
              <a:t>anova</a:t>
            </a:r>
            <a:r>
              <a:rPr lang="en-US" altLang="zh-CN" dirty="0" smtClean="0"/>
              <a:t> F-test p-</a:t>
            </a:r>
            <a:r>
              <a:rPr lang="en-US" altLang="zh-CN" dirty="0" err="1" smtClean="0"/>
              <a:t>val</a:t>
            </a:r>
            <a:r>
              <a:rPr lang="en-US" altLang="zh-CN" dirty="0" smtClean="0"/>
              <a:t>= 0.602).</a:t>
            </a:r>
            <a:endParaRPr lang="en-US" altLang="zh-CN" dirty="0"/>
          </a:p>
          <a:p>
            <a:pPr marL="0" indent="0">
              <a:buNone/>
            </a:pPr>
            <a:endParaRPr lang="en-US" altLang="zh-CN" dirty="0"/>
          </a:p>
          <a:p>
            <a:endParaRPr lang="en-US" altLang="zh-CN"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63741" y="805070"/>
            <a:ext cx="3781476" cy="2333711"/>
          </a:xfrm>
          <a:prstGeom prst="rect">
            <a:avLst/>
          </a:prstGeom>
        </p:spPr>
      </p:pic>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16713" y="3796748"/>
            <a:ext cx="3833008" cy="2365513"/>
          </a:xfrm>
          <a:prstGeom prst="rect">
            <a:avLst/>
          </a:prstGeom>
        </p:spPr>
      </p:pic>
      <p:pic>
        <p:nvPicPr>
          <p:cNvPr id="8" name="音频 7">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585200" y="6299200"/>
            <a:ext cx="406400" cy="406400"/>
          </a:xfrm>
          <a:prstGeom prst="rect">
            <a:avLst/>
          </a:prstGeom>
        </p:spPr>
      </p:pic>
    </p:spTree>
    <p:extLst>
      <p:ext uri="{BB962C8B-B14F-4D97-AF65-F5344CB8AC3E}">
        <p14:creationId xmlns:p14="http://schemas.microsoft.com/office/powerpoint/2010/main" val="2015346037"/>
      </p:ext>
    </p:extLst>
  </p:cSld>
  <p:clrMapOvr>
    <a:masterClrMapping/>
  </p:clrMapOvr>
  <mc:AlternateContent xmlns:mc="http://schemas.openxmlformats.org/markup-compatibility/2006" xmlns:p14="http://schemas.microsoft.com/office/powerpoint/2010/main">
    <mc:Choice Requires="p14">
      <p:transition spd="slow" p14:dur="2000" advTm="61616"/>
    </mc:Choice>
    <mc:Fallback xmlns="">
      <p:transition spd="slow" advTm="616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Words Frequency and Stars</a:t>
            </a:r>
            <a:endParaRPr lang="en-US" dirty="0"/>
          </a:p>
        </p:txBody>
      </p:sp>
      <p:pic>
        <p:nvPicPr>
          <p:cNvPr id="3" name="Content Placeholder 2"/>
          <p:cNvPicPr>
            <a:picLocks noGrp="1" noChangeAspect="1"/>
          </p:cNvPicPr>
          <p:nvPr>
            <p:ph sz="half" idx="1"/>
          </p:nvPr>
        </p:nvPicPr>
        <p:blipFill>
          <a:blip r:embed="rId2"/>
          <a:stretch>
            <a:fillRect/>
          </a:stretch>
        </p:blipFill>
        <p:spPr>
          <a:xfrm>
            <a:off x="55880" y="1635125"/>
            <a:ext cx="4598035" cy="3284220"/>
          </a:xfrm>
          <a:prstGeom prst="rect">
            <a:avLst/>
          </a:prstGeom>
        </p:spPr>
      </p:pic>
      <p:pic>
        <p:nvPicPr>
          <p:cNvPr id="4" name="Content Placeholder 3"/>
          <p:cNvPicPr>
            <a:picLocks noGrp="1" noChangeAspect="1"/>
          </p:cNvPicPr>
          <p:nvPr>
            <p:ph sz="half" idx="2"/>
          </p:nvPr>
        </p:nvPicPr>
        <p:blipFill>
          <a:blip r:embed="rId3"/>
          <a:stretch>
            <a:fillRect/>
          </a:stretch>
        </p:blipFill>
        <p:spPr>
          <a:xfrm>
            <a:off x="4653915" y="1635125"/>
            <a:ext cx="4546600" cy="3284855"/>
          </a:xfrm>
          <a:prstGeom prst="rect">
            <a:avLst/>
          </a:prstGeom>
        </p:spPr>
      </p:pic>
      <p:sp>
        <p:nvSpPr>
          <p:cNvPr id="10" name="Text Box 9"/>
          <p:cNvSpPr txBox="1"/>
          <p:nvPr/>
        </p:nvSpPr>
        <p:spPr>
          <a:xfrm>
            <a:off x="55880" y="973455"/>
            <a:ext cx="6877050" cy="1198880"/>
          </a:xfrm>
          <a:prstGeom prst="rect">
            <a:avLst/>
          </a:prstGeom>
          <a:noFill/>
        </p:spPr>
        <p:txBody>
          <a:bodyPr wrap="square" rtlCol="0">
            <a:spAutoFit/>
          </a:bodyPr>
          <a:lstStyle/>
          <a:p>
            <a:r>
              <a:rPr lang="en-US"/>
              <a:t>We draw freq vs. stars plot. And we can see that frequency of some words is relative to stars.  </a:t>
            </a:r>
          </a:p>
          <a:p>
            <a:endParaRPr lang="en-US"/>
          </a:p>
          <a:p>
            <a:endParaRPr lang="zh-CN" altLang="en-US"/>
          </a:p>
        </p:txBody>
      </p:sp>
      <p:sp>
        <p:nvSpPr>
          <p:cNvPr id="11" name="Text Box 10"/>
          <p:cNvSpPr txBox="1"/>
          <p:nvPr/>
        </p:nvSpPr>
        <p:spPr>
          <a:xfrm>
            <a:off x="55880" y="5431155"/>
            <a:ext cx="8794750" cy="645160"/>
          </a:xfrm>
          <a:prstGeom prst="rect">
            <a:avLst/>
          </a:prstGeom>
          <a:noFill/>
        </p:spPr>
        <p:txBody>
          <a:bodyPr wrap="square" rtlCol="0">
            <a:spAutoFit/>
          </a:bodyPr>
          <a:lstStyle/>
          <a:p>
            <a:pPr algn="l"/>
            <a:r>
              <a:rPr lang="en-US"/>
              <a:t>We fit a multiple linear regression model with outcomes as star ratings and predictors as all words frequency we’re interested in. </a:t>
            </a:r>
          </a:p>
        </p:txBody>
      </p:sp>
    </p:spTree>
    <p:extLst>
      <p:ext uri="{BB962C8B-B14F-4D97-AF65-F5344CB8AC3E}">
        <p14:creationId xmlns:p14="http://schemas.microsoft.com/office/powerpoint/2010/main" val="19770676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Diagnosis</a:t>
            </a:r>
          </a:p>
        </p:txBody>
      </p:sp>
      <p:sp>
        <p:nvSpPr>
          <p:cNvPr id="8" name="内容占位符 5"/>
          <p:cNvSpPr txBox="1"/>
          <p:nvPr/>
        </p:nvSpPr>
        <p:spPr>
          <a:xfrm>
            <a:off x="628650" y="1081405"/>
            <a:ext cx="8211820" cy="610870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smtClean="0"/>
              <a:t>we use linear regression,  so we draw QQ-plot as shown.  The plot shows a trend of light-tail distribution, but not severe. </a:t>
            </a:r>
            <a:endParaRPr lang="zh-CN" altLang="en-US" b="1" dirty="0"/>
          </a:p>
        </p:txBody>
      </p:sp>
      <p:pic>
        <p:nvPicPr>
          <p:cNvPr id="5" name="Content Placeholder 4"/>
          <p:cNvPicPr>
            <a:picLocks noGrp="1" noChangeAspect="1"/>
          </p:cNvPicPr>
          <p:nvPr>
            <p:ph idx="1"/>
          </p:nvPr>
        </p:nvPicPr>
        <p:blipFill>
          <a:blip r:embed="rId2"/>
          <a:stretch>
            <a:fillRect/>
          </a:stretch>
        </p:blipFill>
        <p:spPr>
          <a:xfrm>
            <a:off x="879475" y="1771650"/>
            <a:ext cx="5006340" cy="3093720"/>
          </a:xfrm>
          <a:prstGeom prst="rect">
            <a:avLst/>
          </a:prstGeom>
        </p:spPr>
      </p:pic>
      <p:sp>
        <p:nvSpPr>
          <p:cNvPr id="6" name="Text Box 5"/>
          <p:cNvSpPr txBox="1"/>
          <p:nvPr/>
        </p:nvSpPr>
        <p:spPr>
          <a:xfrm>
            <a:off x="879475" y="4865370"/>
            <a:ext cx="6647180" cy="1753235"/>
          </a:xfrm>
          <a:prstGeom prst="rect">
            <a:avLst/>
          </a:prstGeom>
          <a:noFill/>
        </p:spPr>
        <p:txBody>
          <a:bodyPr wrap="square" rtlCol="0">
            <a:spAutoFit/>
          </a:bodyPr>
          <a:lstStyle/>
          <a:p>
            <a:pPr algn="l"/>
            <a:r>
              <a:rPr lang="en-US"/>
              <a:t>residual plot has an obvious linear pattern, which indicates lack of fit.  Since the  purpose  of  this  model  is  just  to  detect  the  relationship  between  star  ratings and certain words, not to explain the variation in star ratings, we can still draw some useful conclusion from model.</a:t>
            </a:r>
          </a:p>
          <a:p>
            <a:pPr algn="l"/>
            <a:r>
              <a:rPr lang="en-US"/>
              <a:t>  </a:t>
            </a:r>
          </a:p>
        </p:txBody>
      </p:sp>
    </p:spTree>
    <p:extLst>
      <p:ext uri="{BB962C8B-B14F-4D97-AF65-F5344CB8AC3E}">
        <p14:creationId xmlns:p14="http://schemas.microsoft.com/office/powerpoint/2010/main" val="1557504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Plans</a:t>
            </a:r>
            <a:endParaRPr lang="en-US" dirty="0"/>
          </a:p>
        </p:txBody>
      </p:sp>
      <p:sp>
        <p:nvSpPr>
          <p:cNvPr id="8" name="内容占位符 5"/>
          <p:cNvSpPr txBox="1">
            <a:spLocks/>
          </p:cNvSpPr>
          <p:nvPr/>
        </p:nvSpPr>
        <p:spPr>
          <a:xfrm>
            <a:off x="566530" y="990203"/>
            <a:ext cx="7948820" cy="5398803"/>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b="1" dirty="0" smtClean="0"/>
              <a:t>Room Service:</a:t>
            </a:r>
          </a:p>
          <a:p>
            <a:r>
              <a:rPr lang="en-US" altLang="zh-CN" b="1" dirty="0" smtClean="0"/>
              <a:t>It might be better for hotel owners not to provide TV:  </a:t>
            </a:r>
            <a:r>
              <a:rPr lang="en-US" altLang="zh-CN" dirty="0" smtClean="0"/>
              <a:t>on average, a hotel doesn’t provide TV </a:t>
            </a:r>
            <a:r>
              <a:rPr lang="en-US" altLang="zh-CN" dirty="0"/>
              <a:t>outperform others </a:t>
            </a:r>
            <a:r>
              <a:rPr lang="en-US" altLang="zh-CN" dirty="0" smtClean="0"/>
              <a:t>with TV </a:t>
            </a:r>
            <a:r>
              <a:rPr lang="en-US" altLang="zh-CN" dirty="0"/>
              <a:t>by 1.34 in rating. </a:t>
            </a:r>
            <a:r>
              <a:rPr lang="en-US" altLang="zh-CN" dirty="0" smtClean="0"/>
              <a:t>(two sample t-test p-</a:t>
            </a:r>
            <a:r>
              <a:rPr lang="en-US" altLang="zh-CN" dirty="0" err="1" smtClean="0"/>
              <a:t>val</a:t>
            </a:r>
            <a:r>
              <a:rPr lang="en-US" altLang="zh-CN" dirty="0" smtClean="0"/>
              <a:t>: 0.0009)</a:t>
            </a:r>
          </a:p>
          <a:p>
            <a:pPr marL="0" indent="0">
              <a:buNone/>
            </a:pPr>
            <a:endParaRPr lang="en-US" altLang="zh-CN" b="1" dirty="0"/>
          </a:p>
          <a:p>
            <a:r>
              <a:rPr lang="en-US" altLang="zh-CN" b="1" dirty="0" smtClean="0"/>
              <a:t>Quiet room is important: </a:t>
            </a:r>
            <a:r>
              <a:rPr lang="en-US" altLang="zh-CN" dirty="0" smtClean="0"/>
              <a:t>average star ratings for hotel with quiet room is 3.0, while other noise level “average”, “loud”, and “very loud” get rating 2.5, 2.75, 2.5</a:t>
            </a:r>
          </a:p>
          <a:p>
            <a:endParaRPr lang="en-US" altLang="zh-CN" b="1" dirty="0"/>
          </a:p>
          <a:p>
            <a:r>
              <a:rPr lang="en-US" altLang="zh-CN" b="1" dirty="0" smtClean="0"/>
              <a:t>Keep room clean: </a:t>
            </a:r>
            <a:r>
              <a:rPr lang="en-US" altLang="zh-CN" dirty="0" smtClean="0"/>
              <a:t>the appearance of  word “clean” would help to gain 0.26 in star rating</a:t>
            </a:r>
            <a:r>
              <a:rPr lang="en-US" altLang="zh-CN" dirty="0"/>
              <a:t>. (p-</a:t>
            </a:r>
            <a:r>
              <a:rPr lang="en-US" altLang="zh-CN" dirty="0" err="1"/>
              <a:t>val</a:t>
            </a:r>
            <a:r>
              <a:rPr lang="en-US" altLang="zh-CN" dirty="0"/>
              <a:t> &lt; 2e-16)</a:t>
            </a:r>
          </a:p>
          <a:p>
            <a:endParaRPr lang="en-US" altLang="zh-CN" b="1" dirty="0"/>
          </a:p>
          <a:p>
            <a:r>
              <a:rPr lang="en-US" altLang="zh-CN" b="1" dirty="0"/>
              <a:t>It’s not worth investing </a:t>
            </a:r>
            <a:r>
              <a:rPr lang="en-US" altLang="zh-CN" b="1" dirty="0" err="1"/>
              <a:t>WiFi</a:t>
            </a:r>
            <a:r>
              <a:rPr lang="en-US" altLang="zh-CN" b="1" dirty="0"/>
              <a:t>: </a:t>
            </a:r>
            <a:r>
              <a:rPr lang="en-US" altLang="zh-CN" dirty="0"/>
              <a:t>the difference between average rating</a:t>
            </a:r>
            <a:r>
              <a:rPr lang="en-US" altLang="zh-CN" b="1" dirty="0"/>
              <a:t> </a:t>
            </a:r>
            <a:r>
              <a:rPr lang="en-US" altLang="zh-CN" dirty="0"/>
              <a:t>for free </a:t>
            </a:r>
            <a:r>
              <a:rPr lang="en-US" altLang="zh-CN" dirty="0" err="1"/>
              <a:t>WiFi</a:t>
            </a:r>
            <a:r>
              <a:rPr lang="en-US" altLang="zh-CN" dirty="0"/>
              <a:t> and paid </a:t>
            </a:r>
            <a:r>
              <a:rPr lang="en-US" altLang="zh-CN" dirty="0" err="1"/>
              <a:t>WiFi</a:t>
            </a:r>
            <a:r>
              <a:rPr lang="en-US" altLang="zh-CN" dirty="0"/>
              <a:t> is 0.15; while the difference between average for free </a:t>
            </a:r>
            <a:r>
              <a:rPr lang="en-US" altLang="zh-CN" dirty="0" err="1"/>
              <a:t>WiFi</a:t>
            </a:r>
            <a:r>
              <a:rPr lang="en-US" altLang="zh-CN" dirty="0"/>
              <a:t> and no </a:t>
            </a:r>
            <a:r>
              <a:rPr lang="en-US" altLang="zh-CN" dirty="0" err="1"/>
              <a:t>WiFi</a:t>
            </a:r>
            <a:r>
              <a:rPr lang="en-US" altLang="zh-CN" dirty="0"/>
              <a:t> is -0.18</a:t>
            </a:r>
            <a:r>
              <a:rPr lang="en-US" altLang="zh-CN" dirty="0" smtClean="0"/>
              <a:t>. (</a:t>
            </a:r>
            <a:r>
              <a:rPr lang="en-US" altLang="zh-CN" dirty="0" err="1" smtClean="0"/>
              <a:t>anova</a:t>
            </a:r>
            <a:r>
              <a:rPr lang="en-US" altLang="zh-CN" dirty="0" smtClean="0"/>
              <a:t> F-test p-</a:t>
            </a:r>
            <a:r>
              <a:rPr lang="en-US" altLang="zh-CN" dirty="0" err="1" smtClean="0"/>
              <a:t>val</a:t>
            </a:r>
            <a:r>
              <a:rPr lang="en-US" altLang="zh-CN" dirty="0" smtClean="0"/>
              <a:t>: 0.299)</a:t>
            </a:r>
            <a:endParaRPr lang="en-US" altLang="zh-CN" dirty="0"/>
          </a:p>
          <a:p>
            <a:endParaRPr lang="zh-CN" altLang="en-US" b="1" dirty="0"/>
          </a:p>
        </p:txBody>
      </p:sp>
    </p:spTree>
    <p:extLst>
      <p:ext uri="{BB962C8B-B14F-4D97-AF65-F5344CB8AC3E}">
        <p14:creationId xmlns:p14="http://schemas.microsoft.com/office/powerpoint/2010/main" val="1163930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Plans</a:t>
            </a:r>
            <a:endParaRPr lang="en-US" dirty="0"/>
          </a:p>
        </p:txBody>
      </p:sp>
      <p:sp>
        <p:nvSpPr>
          <p:cNvPr id="8" name="内容占位符 5"/>
          <p:cNvSpPr txBox="1">
            <a:spLocks/>
          </p:cNvSpPr>
          <p:nvPr/>
        </p:nvSpPr>
        <p:spPr>
          <a:xfrm>
            <a:off x="566530" y="990203"/>
            <a:ext cx="7948820" cy="5398803"/>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b="1" dirty="0" smtClean="0"/>
              <a:t>Other Service:</a:t>
            </a:r>
          </a:p>
          <a:p>
            <a:r>
              <a:rPr lang="en-US" altLang="zh-CN" b="1" dirty="0"/>
              <a:t>We suggest hotel owners to provide </a:t>
            </a:r>
            <a:r>
              <a:rPr lang="en-US" altLang="zh-CN" b="1" dirty="0" smtClean="0"/>
              <a:t>delicious breakfast </a:t>
            </a:r>
            <a:r>
              <a:rPr lang="en-US" altLang="zh-CN" b="1" dirty="0"/>
              <a:t>for </a:t>
            </a:r>
            <a:r>
              <a:rPr lang="en-US" altLang="zh-CN" b="1" dirty="0" smtClean="0"/>
              <a:t>customers: </a:t>
            </a:r>
            <a:r>
              <a:rPr lang="en-US" altLang="zh-CN" dirty="0" smtClean="0"/>
              <a:t>the appearance of word </a:t>
            </a:r>
            <a:r>
              <a:rPr lang="en-US" altLang="zh-CN" dirty="0" smtClean="0"/>
              <a:t>“breakfast” </a:t>
            </a:r>
            <a:r>
              <a:rPr lang="en-US" altLang="zh-CN" dirty="0" smtClean="0"/>
              <a:t>would increase the star rating by 0.272. (p-</a:t>
            </a:r>
            <a:r>
              <a:rPr lang="en-US" altLang="zh-CN" dirty="0" err="1" smtClean="0"/>
              <a:t>val</a:t>
            </a:r>
            <a:r>
              <a:rPr lang="en-US" altLang="zh-CN" dirty="0" smtClean="0"/>
              <a:t> &lt; 2e-16)</a:t>
            </a:r>
          </a:p>
          <a:p>
            <a:endParaRPr lang="en-US" altLang="zh-CN" dirty="0"/>
          </a:p>
          <a:p>
            <a:r>
              <a:rPr lang="en-US" altLang="zh-CN" b="1" dirty="0"/>
              <a:t>H</a:t>
            </a:r>
            <a:r>
              <a:rPr lang="en-US" altLang="zh-CN" b="1" dirty="0" smtClean="0"/>
              <a:t>ire </a:t>
            </a:r>
            <a:r>
              <a:rPr lang="en-US" altLang="zh-CN" b="1" dirty="0"/>
              <a:t>staffs with friendly and polite behavior to make </a:t>
            </a:r>
            <a:r>
              <a:rPr lang="en-US" altLang="zh-CN" b="1" dirty="0" smtClean="0"/>
              <a:t>customers feel better: </a:t>
            </a:r>
            <a:r>
              <a:rPr lang="en-US" altLang="zh-CN" dirty="0"/>
              <a:t>the appearance of word </a:t>
            </a:r>
            <a:r>
              <a:rPr lang="en-US" altLang="zh-CN" dirty="0" smtClean="0"/>
              <a:t>“friendly” </a:t>
            </a:r>
            <a:r>
              <a:rPr lang="en-US" altLang="zh-CN" dirty="0"/>
              <a:t>would increase the star rating by </a:t>
            </a:r>
            <a:r>
              <a:rPr lang="en-US" altLang="zh-CN" dirty="0" smtClean="0"/>
              <a:t>0.567. </a:t>
            </a:r>
            <a:r>
              <a:rPr lang="en-US" altLang="zh-CN" dirty="0"/>
              <a:t>(p-</a:t>
            </a:r>
            <a:r>
              <a:rPr lang="en-US" altLang="zh-CN" dirty="0" err="1"/>
              <a:t>val</a:t>
            </a:r>
            <a:r>
              <a:rPr lang="en-US" altLang="zh-CN" dirty="0"/>
              <a:t> &lt; 2e-16</a:t>
            </a:r>
            <a:r>
              <a:rPr lang="en-US" altLang="zh-CN" dirty="0" smtClean="0"/>
              <a:t>)</a:t>
            </a:r>
          </a:p>
          <a:p>
            <a:endParaRPr lang="en-US" altLang="zh-CN" dirty="0"/>
          </a:p>
          <a:p>
            <a:r>
              <a:rPr lang="en-US" altLang="zh-CN" b="1" dirty="0" smtClean="0"/>
              <a:t>Update old facilities, especially in bathroom: </a:t>
            </a:r>
            <a:r>
              <a:rPr lang="en-US" altLang="zh-CN" dirty="0" smtClean="0"/>
              <a:t>the </a:t>
            </a:r>
            <a:r>
              <a:rPr lang="en-US" altLang="zh-CN" dirty="0"/>
              <a:t>appearance of word </a:t>
            </a:r>
            <a:r>
              <a:rPr lang="en-US" altLang="zh-CN" dirty="0" smtClean="0"/>
              <a:t>“old” </a:t>
            </a:r>
            <a:r>
              <a:rPr lang="en-US" altLang="zh-CN" dirty="0"/>
              <a:t>would </a:t>
            </a:r>
            <a:r>
              <a:rPr lang="en-US" altLang="zh-CN" dirty="0" smtClean="0"/>
              <a:t>reduce </a:t>
            </a:r>
            <a:r>
              <a:rPr lang="en-US" altLang="zh-CN" dirty="0"/>
              <a:t>the star rating by </a:t>
            </a:r>
            <a:r>
              <a:rPr lang="en-US" altLang="zh-CN" dirty="0" smtClean="0"/>
              <a:t>0.679. </a:t>
            </a:r>
            <a:r>
              <a:rPr lang="en-US" altLang="zh-CN" dirty="0"/>
              <a:t>(p-</a:t>
            </a:r>
            <a:r>
              <a:rPr lang="en-US" altLang="zh-CN" dirty="0" err="1"/>
              <a:t>val</a:t>
            </a:r>
            <a:r>
              <a:rPr lang="en-US" altLang="zh-CN" dirty="0"/>
              <a:t> &lt; 2e-16</a:t>
            </a:r>
            <a:r>
              <a:rPr lang="en-US" altLang="zh-CN" dirty="0" smtClean="0"/>
              <a:t>)</a:t>
            </a:r>
          </a:p>
          <a:p>
            <a:endParaRPr lang="en-US" altLang="zh-CN" dirty="0"/>
          </a:p>
          <a:p>
            <a:r>
              <a:rPr lang="en-US" altLang="zh-CN" b="1" dirty="0" smtClean="0"/>
              <a:t>It’s not worth having parking lot or having special place for kids to play in: </a:t>
            </a:r>
            <a:r>
              <a:rPr lang="en-US" altLang="zh-CN" dirty="0" smtClean="0"/>
              <a:t>neither has significant influence on star ratings </a:t>
            </a:r>
            <a:r>
              <a:rPr lang="en-US" altLang="zh-CN" smtClean="0"/>
              <a:t>(both t-test </a:t>
            </a:r>
            <a:r>
              <a:rPr lang="en-US" altLang="zh-CN" dirty="0" smtClean="0"/>
              <a:t>p-</a:t>
            </a:r>
            <a:r>
              <a:rPr lang="en-US" altLang="zh-CN" dirty="0" err="1" smtClean="0"/>
              <a:t>val</a:t>
            </a:r>
            <a:r>
              <a:rPr lang="en-US" altLang="zh-CN" dirty="0" smtClean="0"/>
              <a:t> &gt; 0.05)</a:t>
            </a:r>
            <a:endParaRPr lang="en-US" altLang="zh-CN" b="1" dirty="0"/>
          </a:p>
          <a:p>
            <a:endParaRPr lang="en-US" altLang="zh-CN" b="1" dirty="0"/>
          </a:p>
          <a:p>
            <a:endParaRPr lang="en-US" altLang="zh-CN" dirty="0" smtClean="0"/>
          </a:p>
          <a:p>
            <a:endParaRPr lang="en-US" altLang="zh-CN" b="1" dirty="0"/>
          </a:p>
          <a:p>
            <a:endParaRPr lang="en-US" altLang="zh-CN" b="1" dirty="0"/>
          </a:p>
        </p:txBody>
      </p:sp>
    </p:spTree>
    <p:extLst>
      <p:ext uri="{BB962C8B-B14F-4D97-AF65-F5344CB8AC3E}">
        <p14:creationId xmlns:p14="http://schemas.microsoft.com/office/powerpoint/2010/main" val="1953332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a:t>
            </a:r>
          </a:p>
        </p:txBody>
      </p:sp>
      <p:sp>
        <p:nvSpPr>
          <p:cNvPr id="3" name="Content Placeholder 2"/>
          <p:cNvSpPr>
            <a:spLocks noGrp="1"/>
          </p:cNvSpPr>
          <p:nvPr>
            <p:ph idx="1"/>
          </p:nvPr>
        </p:nvSpPr>
        <p:spPr/>
        <p:txBody>
          <a:bodyPr/>
          <a:lstStyle/>
          <a:p>
            <a:r>
              <a:rPr lang="en-US" dirty="0">
                <a:sym typeface="+mn-ea"/>
              </a:rPr>
              <a:t>We utilize different types of analysis to help hotel owners better serve their customers and get higher star ratings on Yelp.  </a:t>
            </a:r>
            <a:endParaRPr lang="en-US" dirty="0" smtClean="0">
              <a:sym typeface="+mn-ea"/>
            </a:endParaRPr>
          </a:p>
          <a:p>
            <a:endParaRPr lang="en-US" dirty="0">
              <a:sym typeface="+mn-ea"/>
            </a:endParaRPr>
          </a:p>
          <a:p>
            <a:r>
              <a:rPr lang="en-US" dirty="0">
                <a:sym typeface="+mn-ea"/>
              </a:rPr>
              <a:t>Some results are pretty surprising like people don’t care much on whether hotel would provide free </a:t>
            </a:r>
            <a:r>
              <a:rPr lang="en-US" dirty="0" err="1">
                <a:sym typeface="+mn-ea"/>
              </a:rPr>
              <a:t>WiFi</a:t>
            </a:r>
            <a:r>
              <a:rPr lang="en-US" dirty="0" smtClean="0">
                <a:sym typeface="+mn-ea"/>
              </a:rPr>
              <a:t>.</a:t>
            </a:r>
          </a:p>
          <a:p>
            <a:endParaRPr lang="en-US" dirty="0">
              <a:sym typeface="+mn-ea"/>
            </a:endParaRPr>
          </a:p>
          <a:p>
            <a:r>
              <a:rPr lang="en-US" dirty="0">
                <a:sym typeface="+mn-ea"/>
              </a:rPr>
              <a:t>We deeply understand that our results rely on some assumptions which are not perfectly matched.  </a:t>
            </a:r>
            <a:endParaRPr lang="en-US" dirty="0" smtClean="0">
              <a:sym typeface="+mn-ea"/>
            </a:endParaRPr>
          </a:p>
          <a:p>
            <a:endParaRPr lang="en-US" dirty="0">
              <a:sym typeface="+mn-ea"/>
            </a:endParaRPr>
          </a:p>
          <a:p>
            <a:r>
              <a:rPr lang="en-US" dirty="0">
                <a:sym typeface="+mn-ea"/>
              </a:rPr>
              <a:t>Every result is associated with 5% type I error.  They bring  some  uncertainty  to  our  conclusion. </a:t>
            </a:r>
            <a:endParaRPr lang="en-US" dirty="0" smtClean="0">
              <a:sym typeface="+mn-ea"/>
            </a:endParaRPr>
          </a:p>
          <a:p>
            <a:endParaRPr lang="en-US" dirty="0">
              <a:sym typeface="+mn-ea"/>
            </a:endParaRPr>
          </a:p>
          <a:p>
            <a:r>
              <a:rPr lang="en-US" dirty="0">
                <a:sym typeface="+mn-ea"/>
              </a:rPr>
              <a:t>We  hope  the  analysis  above could help hotel owners to make reliable decision and get better and better.</a:t>
            </a:r>
            <a:endParaRPr lang="en-US" dirty="0"/>
          </a:p>
          <a:p>
            <a:endParaRPr lang="en-US" dirty="0"/>
          </a:p>
        </p:txBody>
      </p:sp>
    </p:spTree>
    <p:extLst>
      <p:ext uri="{BB962C8B-B14F-4D97-AF65-F5344CB8AC3E}">
        <p14:creationId xmlns:p14="http://schemas.microsoft.com/office/powerpoint/2010/main" val="204823222"/>
      </p:ext>
    </p:extLst>
  </p:cSld>
  <p:clrMapOvr>
    <a:masterClrMapping/>
  </p:clrMapOvr>
</p:sld>
</file>

<file path=ppt/theme/theme1.xml><?xml version="1.0" encoding="utf-8"?>
<a:theme xmlns:a="http://schemas.openxmlformats.org/drawingml/2006/main" name="Standard_Lake">
  <a:themeElements>
    <a:clrScheme name="UWBrand">
      <a:dk1>
        <a:sysClr val="windowText" lastClr="000000"/>
      </a:dk1>
      <a:lt1>
        <a:srgbClr val="FFFFFF"/>
      </a:lt1>
      <a:dk2>
        <a:srgbClr val="FFFFFF"/>
      </a:dk2>
      <a:lt2>
        <a:srgbClr val="FFFFFF"/>
      </a:lt2>
      <a:accent1>
        <a:srgbClr val="C5050C"/>
      </a:accent1>
      <a:accent2>
        <a:srgbClr val="FF8000"/>
      </a:accent2>
      <a:accent3>
        <a:srgbClr val="FFBF00"/>
      </a:accent3>
      <a:accent4>
        <a:srgbClr val="97B85F"/>
      </a:accent4>
      <a:accent5>
        <a:srgbClr val="6B9999"/>
      </a:accent5>
      <a:accent6>
        <a:srgbClr val="386666"/>
      </a:accent6>
      <a:hlink>
        <a:srgbClr val="0479A8"/>
      </a:hlink>
      <a:folHlink>
        <a:srgbClr val="0479A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ndard_Lake" id="{78104EA4-C2E9-8645-938C-70FEFA0AE152}" vid="{03ADA09F-A2B8-124D-B5C9-7F3B60520BD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Standard_Lake</Template>
  <TotalTime>205</TotalTime>
  <Words>798</Words>
  <Application>Microsoft Office PowerPoint</Application>
  <PresentationFormat>全屏显示(4:3)</PresentationFormat>
  <Paragraphs>75</Paragraphs>
  <Slides>11</Slides>
  <Notes>1</Notes>
  <HiddenSlides>0</HiddenSlides>
  <MMClips>4</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等线</vt:lpstr>
      <vt:lpstr>黑体</vt:lpstr>
      <vt:lpstr>Arial</vt:lpstr>
      <vt:lpstr>Standard_Lake</vt:lpstr>
      <vt:lpstr>How Could Hotel Owners improve their business</vt:lpstr>
      <vt:lpstr>What we concerned:</vt:lpstr>
      <vt:lpstr>Background Information </vt:lpstr>
      <vt:lpstr>General Introduction</vt:lpstr>
      <vt:lpstr>Words Frequency and Stars</vt:lpstr>
      <vt:lpstr>Model Diagnosis</vt:lpstr>
      <vt:lpstr>Action Plans</vt:lpstr>
      <vt:lpstr>Action Plans</vt:lpstr>
      <vt:lpstr>Conclusion</vt:lpstr>
      <vt:lpstr>Limitations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FACTS</dc:title>
  <dc:creator>Microsoft Office User</dc:creator>
  <cp:lastModifiedBy>Windows 用户</cp:lastModifiedBy>
  <cp:revision>30</cp:revision>
  <dcterms:created xsi:type="dcterms:W3CDTF">2017-11-07T17:07:58Z</dcterms:created>
  <dcterms:modified xsi:type="dcterms:W3CDTF">2020-12-02T07:49:50Z</dcterms:modified>
</cp:coreProperties>
</file>