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9"/>
  </p:notesMasterIdLst>
  <p:handoutMasterIdLst>
    <p:handoutMasterId r:id="rId80"/>
  </p:handoutMasterIdLst>
  <p:sldIdLst>
    <p:sldId id="2241" r:id="rId2"/>
    <p:sldId id="1359" r:id="rId3"/>
    <p:sldId id="825" r:id="rId4"/>
    <p:sldId id="895" r:id="rId5"/>
    <p:sldId id="2700" r:id="rId6"/>
    <p:sldId id="2701" r:id="rId7"/>
    <p:sldId id="2710" r:id="rId8"/>
    <p:sldId id="2740" r:id="rId9"/>
    <p:sldId id="2712" r:id="rId10"/>
    <p:sldId id="2711" r:id="rId11"/>
    <p:sldId id="2715" r:id="rId12"/>
    <p:sldId id="2743" r:id="rId13"/>
    <p:sldId id="2702" r:id="rId14"/>
    <p:sldId id="1011" r:id="rId15"/>
    <p:sldId id="2721" r:id="rId16"/>
    <p:sldId id="2736" r:id="rId17"/>
    <p:sldId id="1090" r:id="rId18"/>
    <p:sldId id="1091" r:id="rId19"/>
    <p:sldId id="1245" r:id="rId20"/>
    <p:sldId id="1253" r:id="rId21"/>
    <p:sldId id="1275" r:id="rId22"/>
    <p:sldId id="1274" r:id="rId23"/>
    <p:sldId id="1273" r:id="rId24"/>
    <p:sldId id="1272" r:id="rId25"/>
    <p:sldId id="1254" r:id="rId26"/>
    <p:sldId id="2717" r:id="rId27"/>
    <p:sldId id="2737" r:id="rId28"/>
    <p:sldId id="2738" r:id="rId29"/>
    <p:sldId id="2744" r:id="rId30"/>
    <p:sldId id="2742" r:id="rId31"/>
    <p:sldId id="2612" r:id="rId32"/>
    <p:sldId id="2745" r:id="rId33"/>
    <p:sldId id="2279" r:id="rId34"/>
    <p:sldId id="1367" r:id="rId35"/>
    <p:sldId id="2684" r:id="rId36"/>
    <p:sldId id="2746" r:id="rId37"/>
    <p:sldId id="2686" r:id="rId38"/>
    <p:sldId id="2683" r:id="rId39"/>
    <p:sldId id="2747" r:id="rId40"/>
    <p:sldId id="2262" r:id="rId41"/>
    <p:sldId id="2748" r:id="rId42"/>
    <p:sldId id="2749" r:id="rId43"/>
    <p:sldId id="2271" r:id="rId44"/>
    <p:sldId id="2272" r:id="rId45"/>
    <p:sldId id="2668" r:id="rId46"/>
    <p:sldId id="2669" r:id="rId47"/>
    <p:sldId id="845" r:id="rId48"/>
    <p:sldId id="2688" r:id="rId49"/>
    <p:sldId id="2687" r:id="rId50"/>
    <p:sldId id="2691" r:id="rId51"/>
    <p:sldId id="2690" r:id="rId52"/>
    <p:sldId id="2750" r:id="rId53"/>
    <p:sldId id="2693" r:id="rId54"/>
    <p:sldId id="2751" r:id="rId55"/>
    <p:sldId id="2280" r:id="rId56"/>
    <p:sldId id="2263" r:id="rId57"/>
    <p:sldId id="2264" r:id="rId58"/>
    <p:sldId id="2265" r:id="rId59"/>
    <p:sldId id="2266" r:id="rId60"/>
    <p:sldId id="2267" r:id="rId61"/>
    <p:sldId id="2268" r:id="rId62"/>
    <p:sldId id="2681" r:id="rId63"/>
    <p:sldId id="2664" r:id="rId64"/>
    <p:sldId id="2660" r:id="rId65"/>
    <p:sldId id="820" r:id="rId66"/>
    <p:sldId id="831" r:id="rId67"/>
    <p:sldId id="832" r:id="rId68"/>
    <p:sldId id="833" r:id="rId69"/>
    <p:sldId id="834" r:id="rId70"/>
    <p:sldId id="835" r:id="rId71"/>
    <p:sldId id="836" r:id="rId72"/>
    <p:sldId id="837" r:id="rId73"/>
    <p:sldId id="838" r:id="rId74"/>
    <p:sldId id="839" r:id="rId75"/>
    <p:sldId id="840" r:id="rId76"/>
    <p:sldId id="841" r:id="rId77"/>
    <p:sldId id="842" r:id="rId78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80" userDrawn="1">
          <p15:clr>
            <a:srgbClr val="A4A3A4"/>
          </p15:clr>
        </p15:guide>
        <p15:guide id="2" pos="340" userDrawn="1">
          <p15:clr>
            <a:srgbClr val="A4A3A4"/>
          </p15:clr>
        </p15:guide>
        <p15:guide id="3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FEFF"/>
    <a:srgbClr val="BE384A"/>
    <a:srgbClr val="E9CED1"/>
    <a:srgbClr val="0432FF"/>
    <a:srgbClr val="941100"/>
    <a:srgbClr val="212121"/>
    <a:srgbClr val="005493"/>
    <a:srgbClr val="FF2F92"/>
    <a:srgbClr val="9437FF"/>
    <a:srgbClr val="ED3C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5" autoAdjust="0"/>
    <p:restoredTop sz="82789" autoAdjust="0"/>
  </p:normalViewPr>
  <p:slideViewPr>
    <p:cSldViewPr>
      <p:cViewPr>
        <p:scale>
          <a:sx n="125" d="100"/>
          <a:sy n="125" d="100"/>
        </p:scale>
        <p:origin x="1456" y="184"/>
      </p:cViewPr>
      <p:guideLst>
        <p:guide orient="horz" pos="2480"/>
        <p:guide pos="340"/>
        <p:guide pos="2880"/>
      </p:guideLst>
    </p:cSldViewPr>
  </p:slideViewPr>
  <p:outlineViewPr>
    <p:cViewPr>
      <p:scale>
        <a:sx n="33" d="100"/>
        <a:sy n="33" d="100"/>
      </p:scale>
      <p:origin x="0" y="-572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272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84E5B-0B7C-A143-A087-04B582FC4BEF}" type="datetimeFigureOut">
              <a:rPr kumimoji="1" lang="zh-CN" altLang="en-US" smtClean="0"/>
              <a:t>2023/10/19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370ED-3FEA-E543-9D41-DF20FAD761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5191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7DB94-E0DE-4F0F-A9B7-54654CD8C8B1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4A077-83E9-49A7-9F59-234D78BD6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265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baseline="0" dirty="0"/>
              <a:t>从</a:t>
            </a:r>
            <a:r>
              <a:rPr kumimoji="1" lang="en-US" altLang="zh-CN" baseline="0" dirty="0"/>
              <a:t>C</a:t>
            </a:r>
            <a:r>
              <a:rPr kumimoji="1" lang="zh-CN" altLang="en-US" baseline="0" dirty="0"/>
              <a:t>程序来看，计算操作、内存操作、条件判断、循环等都已经有相应的指令了。</a:t>
            </a:r>
            <a:endParaRPr kumimoji="1" lang="en-US" altLang="zh-CN" baseline="0" dirty="0"/>
          </a:p>
          <a:p>
            <a:endParaRPr kumimoji="1" lang="en-US" altLang="zh-CN" baseline="0" dirty="0"/>
          </a:p>
          <a:p>
            <a:r>
              <a:rPr kumimoji="1" lang="zh-CN" altLang="en-US" baseline="0" dirty="0"/>
              <a:t>我们还无法表达函数调用。</a:t>
            </a:r>
            <a:endParaRPr kumimoji="1"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84A077-83E9-49A7-9F59-234D78BD694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41471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>
            <a:extLst>
              <a:ext uri="{FF2B5EF4-FFF2-40B4-BE49-F238E27FC236}">
                <a16:creationId xmlns:a16="http://schemas.microsoft.com/office/drawing/2014/main" id="{9694F041-1F1C-44EC-AB7A-26374601CE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AFDA6AC-D933-457C-B176-39D4FFEA3F0E}" type="slidenum">
              <a:rPr lang="zh-CN" altLang="en-US" smtClean="0"/>
              <a:pPr>
                <a:spcBef>
                  <a:spcPct val="0"/>
                </a:spcBef>
              </a:pPr>
              <a:t>17</a:t>
            </a:fld>
            <a:endParaRPr lang="zh-CN" altLang="en-US"/>
          </a:p>
        </p:txBody>
      </p:sp>
      <p:sp>
        <p:nvSpPr>
          <p:cNvPr id="136195" name="Rectangle 2">
            <a:extLst>
              <a:ext uri="{FF2B5EF4-FFF2-40B4-BE49-F238E27FC236}">
                <a16:creationId xmlns:a16="http://schemas.microsoft.com/office/drawing/2014/main" id="{342987CF-5A37-4F4E-A641-8C20436728C3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36196" name="Rectangle 3">
            <a:extLst>
              <a:ext uri="{FF2B5EF4-FFF2-40B4-BE49-F238E27FC236}">
                <a16:creationId xmlns:a16="http://schemas.microsoft.com/office/drawing/2014/main" id="{1EA95FFC-05F1-47AC-B47C-6880B403EE2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3782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>
            <a:extLst>
              <a:ext uri="{FF2B5EF4-FFF2-40B4-BE49-F238E27FC236}">
                <a16:creationId xmlns:a16="http://schemas.microsoft.com/office/drawing/2014/main" id="{12A24DAE-53B0-42EE-8773-0DB12AC052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D4B0633-9C7C-45DE-A1B6-D6AE29576F70}" type="slidenum">
              <a:rPr lang="zh-CN" altLang="en-US" smtClean="0"/>
              <a:pPr>
                <a:spcBef>
                  <a:spcPct val="0"/>
                </a:spcBef>
              </a:pPr>
              <a:t>18</a:t>
            </a:fld>
            <a:endParaRPr lang="zh-CN" altLang="en-US"/>
          </a:p>
        </p:txBody>
      </p:sp>
      <p:sp>
        <p:nvSpPr>
          <p:cNvPr id="138243" name="Rectangle 2">
            <a:extLst>
              <a:ext uri="{FF2B5EF4-FFF2-40B4-BE49-F238E27FC236}">
                <a16:creationId xmlns:a16="http://schemas.microsoft.com/office/drawing/2014/main" id="{4147FF51-9B75-486C-AD48-2C9C1BE77DB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38244" name="Rectangle 3">
            <a:extLst>
              <a:ext uri="{FF2B5EF4-FFF2-40B4-BE49-F238E27FC236}">
                <a16:creationId xmlns:a16="http://schemas.microsoft.com/office/drawing/2014/main" id="{1A3DA853-23D2-4C06-AA96-9F4943C4CF2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7852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>
            <a:extLst>
              <a:ext uri="{FF2B5EF4-FFF2-40B4-BE49-F238E27FC236}">
                <a16:creationId xmlns:a16="http://schemas.microsoft.com/office/drawing/2014/main" id="{508308F6-083B-4A4A-B59C-642FBBA9DD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2604ADC-54C8-480E-912E-E542F87B12C2}" type="slidenum">
              <a:rPr lang="zh-CN" altLang="en-US" smtClean="0"/>
              <a:pPr>
                <a:spcBef>
                  <a:spcPct val="0"/>
                </a:spcBef>
              </a:pPr>
              <a:t>19</a:t>
            </a:fld>
            <a:endParaRPr lang="zh-CN" altLang="en-US"/>
          </a:p>
        </p:txBody>
      </p:sp>
      <p:sp>
        <p:nvSpPr>
          <p:cNvPr id="142339" name="Rectangle 2">
            <a:extLst>
              <a:ext uri="{FF2B5EF4-FFF2-40B4-BE49-F238E27FC236}">
                <a16:creationId xmlns:a16="http://schemas.microsoft.com/office/drawing/2014/main" id="{AF0C63B8-3CA3-424A-85E3-DC302EC8317C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42340" name="Rectangle 3">
            <a:extLst>
              <a:ext uri="{FF2B5EF4-FFF2-40B4-BE49-F238E27FC236}">
                <a16:creationId xmlns:a16="http://schemas.microsoft.com/office/drawing/2014/main" id="{D0A3661F-6D15-44BC-B396-76713C82191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761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>
            <a:extLst>
              <a:ext uri="{FF2B5EF4-FFF2-40B4-BE49-F238E27FC236}">
                <a16:creationId xmlns:a16="http://schemas.microsoft.com/office/drawing/2014/main" id="{DBC47141-FC8B-432E-9DF6-42A8249D02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4261FAE-97A1-4730-8B28-1FECB9D8F13E}" type="slidenum">
              <a:rPr lang="zh-CN" altLang="en-US" smtClean="0"/>
              <a:pPr>
                <a:spcBef>
                  <a:spcPct val="0"/>
                </a:spcBef>
              </a:pPr>
              <a:t>20</a:t>
            </a:fld>
            <a:endParaRPr lang="zh-CN" altLang="en-US"/>
          </a:p>
        </p:txBody>
      </p:sp>
      <p:sp>
        <p:nvSpPr>
          <p:cNvPr id="146435" name="Rectangle 2">
            <a:extLst>
              <a:ext uri="{FF2B5EF4-FFF2-40B4-BE49-F238E27FC236}">
                <a16:creationId xmlns:a16="http://schemas.microsoft.com/office/drawing/2014/main" id="{817AD25E-A3D5-4102-9E66-F4A00DE824F1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46436" name="Rectangle 3">
            <a:extLst>
              <a:ext uri="{FF2B5EF4-FFF2-40B4-BE49-F238E27FC236}">
                <a16:creationId xmlns:a16="http://schemas.microsoft.com/office/drawing/2014/main" id="{762E2357-49DC-4DF3-92C9-0422464F7B4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5364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>
            <a:extLst>
              <a:ext uri="{FF2B5EF4-FFF2-40B4-BE49-F238E27FC236}">
                <a16:creationId xmlns:a16="http://schemas.microsoft.com/office/drawing/2014/main" id="{8286B89F-CA90-4E5E-8088-30E0111807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14FB952-F8C0-4CE4-AACD-0BCD454DB273}" type="slidenum">
              <a:rPr lang="zh-CN" altLang="en-US" smtClean="0"/>
              <a:pPr>
                <a:spcBef>
                  <a:spcPct val="0"/>
                </a:spcBef>
              </a:pPr>
              <a:t>21</a:t>
            </a:fld>
            <a:endParaRPr lang="zh-CN" altLang="en-US"/>
          </a:p>
        </p:txBody>
      </p:sp>
      <p:sp>
        <p:nvSpPr>
          <p:cNvPr id="148483" name="Rectangle 2">
            <a:extLst>
              <a:ext uri="{FF2B5EF4-FFF2-40B4-BE49-F238E27FC236}">
                <a16:creationId xmlns:a16="http://schemas.microsoft.com/office/drawing/2014/main" id="{CBDF453F-61DB-4783-8CD7-419B0BAEF2A2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48484" name="Rectangle 3">
            <a:extLst>
              <a:ext uri="{FF2B5EF4-FFF2-40B4-BE49-F238E27FC236}">
                <a16:creationId xmlns:a16="http://schemas.microsoft.com/office/drawing/2014/main" id="{5AB11068-D4F4-4D57-A3BA-EB72BAAA12E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9132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>
            <a:extLst>
              <a:ext uri="{FF2B5EF4-FFF2-40B4-BE49-F238E27FC236}">
                <a16:creationId xmlns:a16="http://schemas.microsoft.com/office/drawing/2014/main" id="{BC0CD393-07A4-40FE-BCE8-5BE0E0DC61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7DD4279-6D39-4906-BE69-2419CB3B1567}" type="slidenum">
              <a:rPr lang="zh-CN" altLang="en-US" smtClean="0"/>
              <a:pPr>
                <a:spcBef>
                  <a:spcPct val="0"/>
                </a:spcBef>
              </a:pPr>
              <a:t>22</a:t>
            </a:fld>
            <a:endParaRPr lang="zh-CN" altLang="en-US"/>
          </a:p>
        </p:txBody>
      </p:sp>
      <p:sp>
        <p:nvSpPr>
          <p:cNvPr id="150531" name="Rectangle 2">
            <a:extLst>
              <a:ext uri="{FF2B5EF4-FFF2-40B4-BE49-F238E27FC236}">
                <a16:creationId xmlns:a16="http://schemas.microsoft.com/office/drawing/2014/main" id="{F20CB7EC-1CFA-4872-81AA-C1C1533AE902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50532" name="Rectangle 3">
            <a:extLst>
              <a:ext uri="{FF2B5EF4-FFF2-40B4-BE49-F238E27FC236}">
                <a16:creationId xmlns:a16="http://schemas.microsoft.com/office/drawing/2014/main" id="{D53124E8-7576-4DE3-823C-29894534182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0099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>
            <a:extLst>
              <a:ext uri="{FF2B5EF4-FFF2-40B4-BE49-F238E27FC236}">
                <a16:creationId xmlns:a16="http://schemas.microsoft.com/office/drawing/2014/main" id="{7207752A-FEB6-4DF7-B4BF-4E261A13A5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9BC1933-7001-4B36-8C73-323286DCC5C0}" type="slidenum">
              <a:rPr lang="zh-CN" altLang="en-US" smtClean="0"/>
              <a:pPr>
                <a:spcBef>
                  <a:spcPct val="0"/>
                </a:spcBef>
              </a:pPr>
              <a:t>23</a:t>
            </a:fld>
            <a:endParaRPr lang="zh-CN" altLang="en-US"/>
          </a:p>
        </p:txBody>
      </p:sp>
      <p:sp>
        <p:nvSpPr>
          <p:cNvPr id="152579" name="Rectangle 2">
            <a:extLst>
              <a:ext uri="{FF2B5EF4-FFF2-40B4-BE49-F238E27FC236}">
                <a16:creationId xmlns:a16="http://schemas.microsoft.com/office/drawing/2014/main" id="{DD1A929B-7D93-4C67-9FB3-599674AF5C73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52580" name="Rectangle 3">
            <a:extLst>
              <a:ext uri="{FF2B5EF4-FFF2-40B4-BE49-F238E27FC236}">
                <a16:creationId xmlns:a16="http://schemas.microsoft.com/office/drawing/2014/main" id="{4D078E47-F1E5-4FDD-B4CD-CC38C206265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8113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>
            <a:extLst>
              <a:ext uri="{FF2B5EF4-FFF2-40B4-BE49-F238E27FC236}">
                <a16:creationId xmlns:a16="http://schemas.microsoft.com/office/drawing/2014/main" id="{52020800-C62C-40FC-925B-2C55E54D58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32ADFBE-8262-4946-919E-ADD10A7939EB}" type="slidenum">
              <a:rPr lang="zh-CN" altLang="en-US" smtClean="0"/>
              <a:pPr>
                <a:spcBef>
                  <a:spcPct val="0"/>
                </a:spcBef>
              </a:pPr>
              <a:t>24</a:t>
            </a:fld>
            <a:endParaRPr lang="zh-CN" altLang="en-US"/>
          </a:p>
        </p:txBody>
      </p:sp>
      <p:sp>
        <p:nvSpPr>
          <p:cNvPr id="154627" name="Rectangle 2">
            <a:extLst>
              <a:ext uri="{FF2B5EF4-FFF2-40B4-BE49-F238E27FC236}">
                <a16:creationId xmlns:a16="http://schemas.microsoft.com/office/drawing/2014/main" id="{4AC4E979-6B37-4A2C-8B17-D8DB8DA6F278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54628" name="Rectangle 3">
            <a:extLst>
              <a:ext uri="{FF2B5EF4-FFF2-40B4-BE49-F238E27FC236}">
                <a16:creationId xmlns:a16="http://schemas.microsoft.com/office/drawing/2014/main" id="{789FDF95-7122-423D-B156-F8A74BA4745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5091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>
            <a:extLst>
              <a:ext uri="{FF2B5EF4-FFF2-40B4-BE49-F238E27FC236}">
                <a16:creationId xmlns:a16="http://schemas.microsoft.com/office/drawing/2014/main" id="{30BDBB03-49F9-464D-AF7D-384FCA7156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EB161CF-12D6-4D00-98A4-92BC249B6926}" type="slidenum">
              <a:rPr lang="zh-CN" altLang="en-US" smtClean="0"/>
              <a:pPr>
                <a:spcBef>
                  <a:spcPct val="0"/>
                </a:spcBef>
              </a:pPr>
              <a:t>25</a:t>
            </a:fld>
            <a:endParaRPr lang="zh-CN" altLang="en-US"/>
          </a:p>
        </p:txBody>
      </p:sp>
      <p:sp>
        <p:nvSpPr>
          <p:cNvPr id="156675" name="Rectangle 2">
            <a:extLst>
              <a:ext uri="{FF2B5EF4-FFF2-40B4-BE49-F238E27FC236}">
                <a16:creationId xmlns:a16="http://schemas.microsoft.com/office/drawing/2014/main" id="{F27614B7-903D-4D87-8E8C-EF73452E251A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56676" name="Rectangle 3">
            <a:extLst>
              <a:ext uri="{FF2B5EF4-FFF2-40B4-BE49-F238E27FC236}">
                <a16:creationId xmlns:a16="http://schemas.microsoft.com/office/drawing/2014/main" id="{943E1988-C842-406B-95ED-4F36B8B4625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969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不一定能看见：具体有哪些和编译器、优化级别、具体函数都很相关。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参数构造区：参数超过</a:t>
            </a:r>
            <a:r>
              <a:rPr kumimoji="1" lang="en-US" altLang="zh-CN" dirty="0"/>
              <a:t>8</a:t>
            </a:r>
            <a:r>
              <a:rPr kumimoji="1" lang="zh-CN" altLang="en-US" dirty="0"/>
              <a:t>个。</a:t>
            </a:r>
            <a:br>
              <a:rPr kumimoji="1" lang="en-US" altLang="zh-CN" dirty="0"/>
            </a:br>
            <a:br>
              <a:rPr kumimoji="1" lang="en-US" altLang="zh-CN" dirty="0"/>
            </a:br>
            <a:r>
              <a:rPr kumimoji="1" lang="zh-CN" altLang="en-US" dirty="0"/>
              <a:t>参数保存区：参数在</a:t>
            </a:r>
            <a:r>
              <a:rPr kumimoji="1" lang="en-US" altLang="zh-CN" dirty="0"/>
              <a:t>x0</a:t>
            </a:r>
            <a:r>
              <a:rPr kumimoji="1" lang="zh-CN" altLang="en-US" dirty="0"/>
              <a:t>。（保存在寄存器中，保存在栈上）</a:t>
            </a:r>
            <a:br>
              <a:rPr kumimoji="1" lang="en-US" altLang="zh-CN" dirty="0"/>
            </a:br>
            <a:r>
              <a:rPr kumimoji="1" lang="zh-CN" altLang="en-US" dirty="0"/>
              <a:t>之后还要用到，或需要地址。</a:t>
            </a:r>
            <a:br>
              <a:rPr kumimoji="1" lang="en-US" altLang="zh-CN" dirty="0"/>
            </a:b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936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4ABF6A64-66F8-4112-8212-F0CC6BDB01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CBBFC5F-14E6-4200-86A5-2A7B7561F876}" type="slidenum">
              <a:rPr lang="zh-CN" altLang="en-US" smtClean="0"/>
              <a:pPr>
                <a:spcBef>
                  <a:spcPct val="0"/>
                </a:spcBef>
              </a:pPr>
              <a:t>3</a:t>
            </a:fld>
            <a:endParaRPr lang="zh-CN" altLang="en-US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562F482B-E4C2-4A46-9D3B-BA9D386EA4D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268C1E3A-1B2E-4DD9-AACA-9C0F5A0CA20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 err="1"/>
              <a:t>Riscv</a:t>
            </a:r>
            <a:r>
              <a:rPr lang="zh-CN" altLang="en-US" dirty="0"/>
              <a:t> 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 err="1"/>
              <a:t>jal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 err="1"/>
              <a:t>jr</a:t>
            </a:r>
            <a:r>
              <a:rPr lang="zh-CN" altLang="en-US" dirty="0"/>
              <a:t> 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b="0" i="0" dirty="0">
                <a:solidFill>
                  <a:srgbClr val="202124"/>
                </a:solidFill>
                <a:effectLst/>
                <a:latin typeface="Google Sans"/>
              </a:rPr>
              <a:t>The RISC-V instruction to call a method is </a:t>
            </a:r>
            <a:r>
              <a:rPr lang="en-US" altLang="zh-CN" b="0" i="0" dirty="0" err="1">
                <a:solidFill>
                  <a:srgbClr val="040C28"/>
                </a:solidFill>
                <a:effectLst/>
                <a:latin typeface="Google Sans"/>
              </a:rPr>
              <a:t>jal</a:t>
            </a:r>
            <a:r>
              <a:rPr lang="en-US" altLang="zh-CN" b="0" i="0" dirty="0">
                <a:solidFill>
                  <a:srgbClr val="040C28"/>
                </a:solidFill>
                <a:effectLst/>
                <a:latin typeface="Google Sans"/>
              </a:rPr>
              <a:t> (Jump and Link)</a:t>
            </a:r>
            <a:r>
              <a:rPr lang="en-US" altLang="zh-CN" b="0" i="0" dirty="0">
                <a:solidFill>
                  <a:srgbClr val="202124"/>
                </a:solidFill>
                <a:effectLst/>
                <a:latin typeface="Google Sans"/>
              </a:rPr>
              <a:t>. </a:t>
            </a:r>
            <a:r>
              <a:rPr lang="en-US" altLang="zh-CN" b="0" i="0" dirty="0" err="1">
                <a:solidFill>
                  <a:srgbClr val="202124"/>
                </a:solidFill>
                <a:effectLst/>
                <a:latin typeface="Google Sans"/>
              </a:rPr>
              <a:t>jal</a:t>
            </a:r>
            <a:r>
              <a:rPr lang="en-US" altLang="zh-CN" b="0" i="0" dirty="0">
                <a:solidFill>
                  <a:srgbClr val="202124"/>
                </a:solidFill>
                <a:effectLst/>
                <a:latin typeface="Google Sans"/>
              </a:rPr>
              <a:t> allows the program to jump to a function (setting pc to the function to execute), and records the next instruction after </a:t>
            </a:r>
            <a:r>
              <a:rPr lang="en-US" altLang="zh-CN" b="0" i="0" dirty="0" err="1">
                <a:solidFill>
                  <a:srgbClr val="202124"/>
                </a:solidFill>
                <a:effectLst/>
                <a:latin typeface="Google Sans"/>
              </a:rPr>
              <a:t>jal</a:t>
            </a:r>
            <a:r>
              <a:rPr lang="en-US" altLang="zh-CN" b="0" i="0" dirty="0">
                <a:solidFill>
                  <a:srgbClr val="202124"/>
                </a:solidFill>
                <a:effectLst/>
                <a:latin typeface="Google Sans"/>
              </a:rPr>
              <a:t> ( pc+4 ) into the return address register </a:t>
            </a:r>
            <a:r>
              <a:rPr lang="en-US" altLang="zh-CN" b="0" i="0" dirty="0" err="1">
                <a:solidFill>
                  <a:srgbClr val="202124"/>
                </a:solidFill>
                <a:effectLst/>
                <a:latin typeface="Google Sans"/>
              </a:rPr>
              <a:t>ra</a:t>
            </a:r>
            <a:r>
              <a:rPr lang="en-US" altLang="zh-CN" b="0" i="0" dirty="0">
                <a:solidFill>
                  <a:srgbClr val="202124"/>
                </a:solidFill>
                <a:effectLst/>
                <a:latin typeface="Google Sans"/>
              </a:rPr>
              <a:t> 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17125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问题驱动，问题导入</a:t>
            </a:r>
            <a:br>
              <a:rPr kumimoji="1" lang="en-US" altLang="zh-CN" dirty="0"/>
            </a:br>
            <a:endParaRPr kumimoji="1" lang="en-US" altLang="zh-CN" dirty="0"/>
          </a:p>
          <a:p>
            <a:r>
              <a:rPr kumimoji="1" lang="en-US" altLang="zh-CN" dirty="0"/>
              <a:t>1.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Linux</a:t>
            </a:r>
            <a:r>
              <a:rPr kumimoji="1" lang="zh-CN" altLang="en-US" dirty="0"/>
              <a:t>代码</a:t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3630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2.</a:t>
            </a:r>
            <a:r>
              <a:rPr kumimoji="1" lang="zh-CN" altLang="en-US" dirty="0"/>
              <a:t> 函数调用，使用栈桢进行必要的寄存器保存。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类似地，</a:t>
            </a:r>
            <a:r>
              <a:rPr kumimoji="1" lang="en-US" altLang="zh-CN" dirty="0"/>
              <a:t>OS</a:t>
            </a:r>
            <a:r>
              <a:rPr kumimoji="1" lang="zh-CN" altLang="en-US" dirty="0"/>
              <a:t>和应用也使用同一份寄存器，所以也需要保存。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条件码类似</a:t>
            </a:r>
            <a:br>
              <a:rPr kumimoji="1" lang="en-US" altLang="zh-CN" dirty="0"/>
            </a:br>
            <a:endParaRPr kumimoji="1" lang="en-US" altLang="zh-CN" dirty="0"/>
          </a:p>
          <a:p>
            <a:br>
              <a:rPr kumimoji="1" lang="en-US" altLang="zh-CN" dirty="0"/>
            </a:br>
            <a:r>
              <a:rPr kumimoji="1" lang="en-US" altLang="zh-CN" dirty="0"/>
              <a:t>3.</a:t>
            </a:r>
            <a:r>
              <a:rPr kumimoji="1" lang="zh-CN" altLang="en-US" dirty="0"/>
              <a:t> 特权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6686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特权硬件操作、特权软件操作</a:t>
            </a:r>
            <a:br>
              <a:rPr kumimoji="1" lang="en-US" altLang="zh-CN" dirty="0"/>
            </a:br>
            <a:br>
              <a:rPr kumimoji="1" lang="en-US" altLang="zh-CN" dirty="0"/>
            </a:br>
            <a:r>
              <a:rPr kumimoji="1" lang="zh-CN" altLang="en-US" dirty="0"/>
              <a:t>调整</a:t>
            </a:r>
            <a:r>
              <a:rPr kumimoji="1" lang="en-US" altLang="zh-CN" dirty="0"/>
              <a:t>CPU</a:t>
            </a:r>
            <a:r>
              <a:rPr kumimoji="1" lang="zh-CN" altLang="en-US" dirty="0"/>
              <a:t>频率：性能攻击（</a:t>
            </a:r>
            <a:r>
              <a:rPr kumimoji="1" lang="en-US" altLang="zh-CN" dirty="0"/>
              <a:t>OJ</a:t>
            </a:r>
            <a:r>
              <a:rPr kumimoji="1" lang="zh-CN" altLang="en-US" dirty="0"/>
              <a:t>竞赛，运行速度、云服务慢）；侧信道攻击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2765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课程目标：学习操作系统，大家除了知道</a:t>
            </a:r>
            <a:r>
              <a:rPr kumimoji="1" lang="en-US" altLang="zh-CN" dirty="0"/>
              <a:t>OS</a:t>
            </a:r>
            <a:r>
              <a:rPr kumimoji="1" lang="zh-CN" altLang="en-US" dirty="0"/>
              <a:t>中有</a:t>
            </a:r>
            <a:r>
              <a:rPr kumimoji="1" lang="en-US" altLang="zh-CN" dirty="0"/>
              <a:t>A</a:t>
            </a:r>
            <a:r>
              <a:rPr kumimoji="1" lang="zh-CN" altLang="en-US" dirty="0"/>
              <a:t>、有</a:t>
            </a:r>
            <a:r>
              <a:rPr kumimoji="1" lang="en-US" altLang="zh-CN" dirty="0"/>
              <a:t>B</a:t>
            </a:r>
            <a:r>
              <a:rPr kumimoji="1" lang="zh-CN" altLang="en-US" dirty="0"/>
              <a:t>、有</a:t>
            </a:r>
            <a:r>
              <a:rPr kumimoji="1" lang="en-US" altLang="zh-CN" dirty="0"/>
              <a:t>C</a:t>
            </a:r>
            <a:r>
              <a:rPr kumimoji="1" lang="zh-CN" altLang="en-US" dirty="0"/>
              <a:t>之外，还需要有全貌地理解，在脑子里形成图，要多思考、硬件和软件之间的关系，多问问自己，硬件（</a:t>
            </a:r>
            <a:r>
              <a:rPr kumimoji="1" lang="en-US" altLang="zh-CN" dirty="0"/>
              <a:t>CPU</a:t>
            </a:r>
            <a:r>
              <a:rPr kumimoji="1" lang="zh-CN" altLang="en-US" dirty="0"/>
              <a:t>、内存、后面的</a:t>
            </a:r>
            <a:r>
              <a:rPr kumimoji="1" lang="en-US" altLang="zh-CN" dirty="0"/>
              <a:t>IO</a:t>
            </a:r>
            <a:r>
              <a:rPr kumimoji="1" lang="zh-CN" altLang="en-US" dirty="0"/>
              <a:t>）和软件（</a:t>
            </a:r>
            <a:r>
              <a:rPr kumimoji="1" lang="en-US" altLang="zh-CN" dirty="0"/>
              <a:t>OS</a:t>
            </a:r>
            <a:r>
              <a:rPr kumimoji="1" lang="zh-CN" altLang="en-US" dirty="0"/>
              <a:t>、应用）之间是什么关系、是怎么彼此打配合的。学习操作系统基础不能离开体系结构、离开硬件，否则就是纸上谈兵。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4207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有一些名词</a:t>
            </a:r>
            <a:r>
              <a:rPr lang="en-US" altLang="zh-CN" dirty="0"/>
              <a:t>/</a:t>
            </a:r>
            <a:r>
              <a:rPr lang="zh-CN" altLang="en-US" dirty="0"/>
              <a:t>术语：大家要记住</a:t>
            </a:r>
            <a:br>
              <a:rPr lang="en-US" altLang="zh-CN" dirty="0"/>
            </a:br>
            <a:endParaRPr lang="en-US" altLang="zh-CN" dirty="0"/>
          </a:p>
          <a:p>
            <a:r>
              <a:rPr lang="zh-CN" altLang="en-US" dirty="0"/>
              <a:t>特权级别、异常级别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EL0:</a:t>
            </a:r>
            <a:r>
              <a:rPr lang="zh-CN" altLang="en-US" dirty="0"/>
              <a:t> 用户态（非特权态）</a:t>
            </a:r>
            <a:endParaRPr lang="en-US" altLang="zh-CN" dirty="0"/>
          </a:p>
          <a:p>
            <a:r>
              <a:rPr lang="en-US" altLang="zh-CN" dirty="0"/>
              <a:t>EL1: </a:t>
            </a:r>
            <a:r>
              <a:rPr lang="zh-CN" altLang="en-US" dirty="0"/>
              <a:t>内核态（特权态）</a:t>
            </a:r>
            <a:endParaRPr lang="en-US" altLang="zh-CN" dirty="0"/>
          </a:p>
          <a:p>
            <a:r>
              <a:rPr lang="en-US" altLang="zh-CN" dirty="0"/>
              <a:t>EL2: hypervisor</a:t>
            </a:r>
          </a:p>
          <a:p>
            <a:r>
              <a:rPr lang="en-US" altLang="zh-CN" dirty="0"/>
              <a:t>EL3: monitor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9694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Condition flags</a:t>
            </a:r>
            <a:r>
              <a:rPr lang="zh-CN" altLang="en-US" dirty="0"/>
              <a:t>：</a:t>
            </a:r>
            <a:r>
              <a:rPr lang="en-US" altLang="zh-CN" dirty="0"/>
              <a:t> N Negative Condition flag. Z Zero Condition flag. C Carry Condition flag. V Overflow Condition flag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The Execution state control</a:t>
            </a:r>
            <a:r>
              <a:rPr lang="zh-CN" altLang="en-US" dirty="0"/>
              <a:t>： 单步调试、</a:t>
            </a:r>
            <a:r>
              <a:rPr lang="en-US" altLang="zh-CN" dirty="0"/>
              <a:t>32</a:t>
            </a:r>
            <a:r>
              <a:rPr lang="zh-CN" altLang="en-US" dirty="0"/>
              <a:t>位</a:t>
            </a:r>
            <a:r>
              <a:rPr lang="en-US" altLang="zh-CN" dirty="0"/>
              <a:t>/64</a:t>
            </a:r>
            <a:r>
              <a:rPr lang="zh-CN" altLang="en-US" dirty="0"/>
              <a:t>位、特权级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这个寄存器是系统寄存器（用户程序无法直接修改）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7509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系统状态包括当前 </a:t>
            </a:r>
            <a:r>
              <a:rPr kumimoji="1" lang="en-US" altLang="zh-CN" dirty="0"/>
              <a:t>CPU </a:t>
            </a:r>
            <a:r>
              <a:rPr kumimoji="1" lang="zh-CN" altLang="en-US" dirty="0"/>
              <a:t>的特权级别、</a:t>
            </a:r>
            <a:r>
              <a:rPr kumimoji="1" lang="en-US" altLang="zh-CN" dirty="0"/>
              <a:t>CPU </a:t>
            </a:r>
            <a:r>
              <a:rPr kumimoji="1" lang="zh-CN" altLang="en-US" dirty="0"/>
              <a:t>发生错误时引发 错误的指令地址、程序运行状态等。存储这些状态的寄存器称为系统寄存器 （</a:t>
            </a:r>
            <a:r>
              <a:rPr kumimoji="1" lang="en-US" altLang="zh-CN" dirty="0"/>
              <a:t>System Register</a:t>
            </a:r>
            <a:r>
              <a:rPr kumimoji="1" lang="zh-CN" altLang="en-US" dirty="0"/>
              <a:t>），这些寄存器只能由运行在内核态的软件通过系统指令来 访问。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4595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系统寄存器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0633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6552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注意</a:t>
            </a:r>
            <a:r>
              <a:rPr kumimoji="1" lang="en-US" altLang="zh-CN" dirty="0"/>
              <a:t>OS</a:t>
            </a:r>
            <a:r>
              <a:rPr kumimoji="1" lang="zh-CN" altLang="en-US" dirty="0"/>
              <a:t>处理完异常后不一定返回：例如：杀死，收到别人的网络包，时间到了切换别的程序执行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421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6720634F-55EF-4699-9505-1751126EF4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334F9CC-6E80-4B5C-84B7-9447B89C1EB5}" type="slidenum">
              <a:rPr lang="zh-CN" altLang="en-US" smtClean="0"/>
              <a:pPr>
                <a:spcBef>
                  <a:spcPct val="0"/>
                </a:spcBef>
              </a:pPr>
              <a:t>4</a:t>
            </a:fld>
            <a:endParaRPr lang="zh-CN" altLang="en-US"/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41743E1D-3B30-4E55-AE6B-C3D35CD8DCC1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C727DBFD-3ECD-4F5B-8C8A-DBB4665AEEB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 err="1"/>
              <a:t>br</a:t>
            </a:r>
            <a:r>
              <a:rPr lang="zh-CN" altLang="en-US" dirty="0"/>
              <a:t> </a:t>
            </a:r>
            <a:r>
              <a:rPr lang="en-US" altLang="zh-CN" dirty="0"/>
              <a:t>x30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74039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EL0</a:t>
            </a:r>
            <a:r>
              <a:rPr kumimoji="1" lang="zh-CN" altLang="en-US" dirty="0"/>
              <a:t>执行的时候有四种异常类型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3706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ARM</a:t>
            </a:r>
            <a:r>
              <a:rPr lang="zh-CN" altLang="en-US" dirty="0"/>
              <a:t> </a:t>
            </a:r>
            <a:r>
              <a:rPr lang="en-US" altLang="zh-CN" dirty="0"/>
              <a:t>RISC</a:t>
            </a:r>
            <a:r>
              <a:rPr lang="zh-CN" altLang="en-US" dirty="0"/>
              <a:t>指令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1257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访问虚拟内存的时候，说有第</a:t>
            </a:r>
            <a:r>
              <a:rPr kumimoji="1" lang="en-US" altLang="zh-CN" dirty="0"/>
              <a:t>9</a:t>
            </a:r>
            <a:r>
              <a:rPr kumimoji="1" lang="zh-CN" altLang="en-US" dirty="0"/>
              <a:t>个参数，让</a:t>
            </a:r>
            <a:r>
              <a:rPr kumimoji="1" lang="en-US" altLang="zh-CN" dirty="0"/>
              <a:t>OS</a:t>
            </a:r>
            <a:r>
              <a:rPr kumimoji="1" lang="zh-CN" altLang="en-US" dirty="0"/>
              <a:t>去访问，结果内存根本没分配，就会出现异常，需要处理之后继续返回到</a:t>
            </a:r>
            <a:r>
              <a:rPr kumimoji="1" lang="en-US" altLang="zh-CN" dirty="0"/>
              <a:t>OS</a:t>
            </a:r>
            <a:r>
              <a:rPr kumimoji="1" lang="zh-CN" altLang="en-US" dirty="0"/>
              <a:t>部分执行。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6128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64</a:t>
            </a:r>
            <a:r>
              <a:rPr kumimoji="1" lang="zh-CN" altLang="en-US" dirty="0"/>
              <a:t>字节处理函数不够怎么办？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4283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在用户态与内核态的切换过程中，有许多任务需要完成。这些任务大致归 为两类：一类是保存用户程序的状态，一类是准备操作系统的运行环境。其 中，需要保存的状态，主要是用户程序与操作系统共同使用、可能被操作系统 破坏的处理器状态。例如，操作系统和应用程序通常都需要使用通用寄存器以 及 </a:t>
            </a:r>
            <a:r>
              <a:rPr kumimoji="1" lang="en-US" altLang="zh-CN" dirty="0"/>
              <a:t>PC </a:t>
            </a:r>
            <a:r>
              <a:rPr kumimoji="1" lang="zh-CN" altLang="en-US" dirty="0"/>
              <a:t>等寄存器，而这些寄存器在处理器中只有一份。为了保证异常处理完成 之后能恢复用户程序的执行，这些寄存器的值都需要先被保存下来，防止被操 作系统破坏。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0987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会往用户态泄露信息。用户态篡改内容，操作系统也会受到影响。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1620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6240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长整数和浮点数的区别：</a:t>
            </a:r>
            <a:r>
              <a:rPr kumimoji="1" lang="en-US" altLang="zh-CN" dirty="0"/>
              <a:t>long</a:t>
            </a:r>
            <a:r>
              <a:rPr kumimoji="1" lang="zh-CN" altLang="en-US" dirty="0"/>
              <a:t>：</a:t>
            </a:r>
            <a:r>
              <a:rPr kumimoji="1" lang="en-US" altLang="zh-CN" dirty="0"/>
              <a:t>31</a:t>
            </a:r>
            <a:r>
              <a:rPr kumimoji="1" lang="zh-CN" altLang="en-US" dirty="0"/>
              <a:t>个</a:t>
            </a:r>
            <a:r>
              <a:rPr kumimoji="1" lang="en-US" altLang="zh-CN" dirty="0"/>
              <a:t>64</a:t>
            </a:r>
            <a:r>
              <a:rPr kumimoji="1" lang="zh-CN" altLang="en-US" dirty="0"/>
              <a:t>位寄存器； 浮点：多保存</a:t>
            </a:r>
            <a:r>
              <a:rPr kumimoji="1" lang="en-US" altLang="zh-CN" dirty="0"/>
              <a:t>32</a:t>
            </a:r>
            <a:r>
              <a:rPr kumimoji="1" lang="zh-CN" altLang="en-US" dirty="0"/>
              <a:t>个</a:t>
            </a:r>
            <a:r>
              <a:rPr kumimoji="1" lang="en-US" altLang="zh-CN" dirty="0"/>
              <a:t>128</a:t>
            </a:r>
            <a:r>
              <a:rPr kumimoji="1" lang="zh-CN" altLang="en-US" dirty="0"/>
              <a:t>位寄存器。浮点寄存器多且大。寄存器数量翻了一倍。</a:t>
            </a:r>
            <a:endParaRPr kumimoji="1" lang="en-US" altLang="zh-CN" dirty="0"/>
          </a:p>
          <a:p>
            <a:r>
              <a:rPr kumimoji="1" lang="zh-CN" altLang="en-US" dirty="0"/>
              <a:t>比较懒，老是切换浮点很慢，那么不对浮点做操作呢？数据可能会泄露出去，如果不去备份或者切换。</a:t>
            </a:r>
            <a:endParaRPr kumimoji="1" lang="en-US" altLang="zh-CN" dirty="0"/>
          </a:p>
          <a:p>
            <a:r>
              <a:rPr kumimoji="1" lang="zh-CN" altLang="en-US" dirty="0"/>
              <a:t>用</a:t>
            </a:r>
            <a:r>
              <a:rPr kumimoji="1" lang="en-US" altLang="zh-CN" dirty="0"/>
              <a:t>trap</a:t>
            </a:r>
            <a:r>
              <a:rPr kumimoji="1" lang="zh-CN" altLang="en-US" dirty="0"/>
              <a:t>机制，可以做到保存那些有用的浮点寄存器的保存，按需保存。用了触发异常，从而保存。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35118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系统调用返回的时候必须使用用户态分配的内存，因为用户不能直接访问操作系统的内存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78776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752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79043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VDSO</a:t>
            </a:r>
            <a:r>
              <a:rPr kumimoji="1" lang="zh-CN" altLang="en-US" dirty="0"/>
              <a:t>：很多系统调用就是为了读一个状态，读取一个信息的代码本身很简单，但是因为</a:t>
            </a:r>
            <a:r>
              <a:rPr kumimoji="1" lang="en-US" altLang="zh-CN" dirty="0"/>
              <a:t>system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</a:t>
            </a:r>
            <a:r>
              <a:rPr kumimoji="1" lang="zh-CN" altLang="en-US" dirty="0"/>
              <a:t>所以非常慢。解决办法：直接把要读的数据放到用户这。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84A077-83E9-49A7-9F59-234D78BD694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660106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不切换能否就跑一些服务呢？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9891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一次上下文切换、系统调用就可以完成很多任务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19736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83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新被调用的函数从这个序列尾部申请内存，已经返回的函数释放掉自己占用的内存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739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5E86ACF2-50F2-46A8-8155-6216E45123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047BDA7A-D3DF-4E0C-9825-BFE519F55023}" type="slidenum">
              <a:rPr lang="zh-CN" altLang="en-US" sz="1200" b="0" smtClean="0">
                <a:latin typeface="Times New Roman" panose="02020603050405020304" pitchFamily="18" charset="0"/>
              </a:rPr>
              <a:pPr/>
              <a:t>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3311987E-3842-4507-B803-E239E8730A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9CF7D91C-33AC-4F4F-A900-50D4854088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r>
              <a:rPr lang="zh-CN" altLang="en-US" dirty="0">
                <a:latin typeface="+mn-ea"/>
                <a:ea typeface="+mn-ea"/>
              </a:rPr>
              <a:t>前索引寻址（寻址操作</a:t>
            </a:r>
            <a:r>
              <a:rPr lang="zh-CN" altLang="en-US" dirty="0">
                <a:solidFill>
                  <a:srgbClr val="C00000"/>
                </a:solidFill>
                <a:latin typeface="+mn-ea"/>
                <a:ea typeface="+mn-ea"/>
              </a:rPr>
              <a:t>前</a:t>
            </a:r>
            <a:r>
              <a:rPr lang="zh-CN" altLang="en-US" dirty="0">
                <a:latin typeface="+mn-ea"/>
                <a:ea typeface="+mn-ea"/>
              </a:rPr>
              <a:t>更新基地址）</a:t>
            </a:r>
            <a:endParaRPr lang="en-US" altLang="zh-CN" dirty="0">
              <a:latin typeface="+mn-ea"/>
              <a:ea typeface="+mn-ea"/>
            </a:endParaRPr>
          </a:p>
          <a:p>
            <a:pPr lvl="2"/>
            <a:r>
              <a:rPr lang="en-US" altLang="zh-CN" dirty="0">
                <a:latin typeface="+mn-ea"/>
                <a:ea typeface="+mn-ea"/>
              </a:rPr>
              <a:t>[</a:t>
            </a:r>
            <a:r>
              <a:rPr lang="en-US" altLang="zh-CN" dirty="0" err="1">
                <a:latin typeface="+mn-ea"/>
                <a:ea typeface="+mn-ea"/>
              </a:rPr>
              <a:t>r</a:t>
            </a:r>
            <a:r>
              <a:rPr lang="en-US" altLang="zh-CN" baseline="-25000" dirty="0" err="1">
                <a:latin typeface="+mn-ea"/>
                <a:ea typeface="+mn-ea"/>
              </a:rPr>
              <a:t>b</a:t>
            </a:r>
            <a:r>
              <a:rPr lang="en-US" altLang="zh-CN" dirty="0">
                <a:latin typeface="+mn-ea"/>
                <a:ea typeface="+mn-ea"/>
              </a:rPr>
              <a:t>, offset]!</a:t>
            </a:r>
            <a:r>
              <a:rPr lang="zh-CN" altLang="en-US" dirty="0">
                <a:latin typeface="+mn-ea"/>
                <a:ea typeface="+mn-ea"/>
              </a:rPr>
              <a:t>                     </a:t>
            </a:r>
            <a:r>
              <a:rPr lang="en-US" altLang="zh-CN" dirty="0" err="1">
                <a:latin typeface="+mn-ea"/>
                <a:ea typeface="+mn-ea"/>
              </a:rPr>
              <a:t>r</a:t>
            </a:r>
            <a:r>
              <a:rPr lang="en-US" altLang="zh-CN" baseline="-25000" dirty="0" err="1">
                <a:latin typeface="+mn-ea"/>
                <a:ea typeface="+mn-ea"/>
              </a:rPr>
              <a:t>b</a:t>
            </a:r>
            <a:r>
              <a:rPr lang="en-US" altLang="zh-CN" dirty="0">
                <a:latin typeface="+mn-ea"/>
                <a:ea typeface="+mn-ea"/>
              </a:rPr>
              <a:t> += Offset; </a:t>
            </a:r>
            <a:r>
              <a:rPr lang="zh-CN" altLang="en-US" b="1" dirty="0">
                <a:latin typeface="+mn-ea"/>
                <a:ea typeface="+mn-ea"/>
              </a:rPr>
              <a:t>寻址</a:t>
            </a:r>
            <a:r>
              <a:rPr lang="en-US" altLang="zh-CN" dirty="0">
                <a:latin typeface="+mn-ea"/>
                <a:ea typeface="+mn-ea"/>
              </a:rPr>
              <a:t>M[</a:t>
            </a:r>
            <a:r>
              <a:rPr lang="en-US" altLang="zh-CN" dirty="0" err="1">
                <a:latin typeface="+mn-ea"/>
                <a:ea typeface="+mn-ea"/>
              </a:rPr>
              <a:t>r</a:t>
            </a:r>
            <a:r>
              <a:rPr lang="en-US" altLang="zh-CN" baseline="-25000" dirty="0" err="1">
                <a:latin typeface="+mn-ea"/>
                <a:ea typeface="+mn-ea"/>
              </a:rPr>
              <a:t>b</a:t>
            </a:r>
            <a:r>
              <a:rPr lang="en-US" altLang="zh-CN" dirty="0">
                <a:latin typeface="+mn-ea"/>
                <a:ea typeface="+mn-ea"/>
              </a:rPr>
              <a:t>]</a:t>
            </a:r>
          </a:p>
          <a:p>
            <a:pPr lvl="1"/>
            <a:r>
              <a:rPr lang="zh-CN" altLang="en-US" dirty="0">
                <a:latin typeface="+mn-ea"/>
                <a:ea typeface="+mn-ea"/>
              </a:rPr>
              <a:t>后索引寻址（寻址操作</a:t>
            </a:r>
            <a:r>
              <a:rPr lang="zh-CN" altLang="en-US" dirty="0">
                <a:solidFill>
                  <a:srgbClr val="C00000"/>
                </a:solidFill>
                <a:latin typeface="+mn-ea"/>
                <a:ea typeface="+mn-ea"/>
              </a:rPr>
              <a:t>后</a:t>
            </a:r>
            <a:r>
              <a:rPr lang="zh-CN" altLang="en-US" dirty="0">
                <a:latin typeface="+mn-ea"/>
                <a:ea typeface="+mn-ea"/>
              </a:rPr>
              <a:t>更新基地址）</a:t>
            </a:r>
            <a:endParaRPr lang="en-US" altLang="zh-CN" dirty="0">
              <a:latin typeface="+mn-ea"/>
              <a:ea typeface="+mn-ea"/>
            </a:endParaRPr>
          </a:p>
          <a:p>
            <a:pPr lvl="2"/>
            <a:r>
              <a:rPr lang="en-US" altLang="zh-CN" dirty="0">
                <a:latin typeface="+mn-ea"/>
                <a:ea typeface="+mn-ea"/>
              </a:rPr>
              <a:t>[</a:t>
            </a:r>
            <a:r>
              <a:rPr lang="en-US" altLang="zh-CN" dirty="0" err="1">
                <a:latin typeface="+mn-ea"/>
                <a:ea typeface="+mn-ea"/>
              </a:rPr>
              <a:t>r</a:t>
            </a:r>
            <a:r>
              <a:rPr lang="en-US" altLang="zh-CN" baseline="-25000" dirty="0" err="1">
                <a:latin typeface="+mn-ea"/>
                <a:ea typeface="+mn-ea"/>
              </a:rPr>
              <a:t>b</a:t>
            </a:r>
            <a:r>
              <a:rPr lang="en-US" altLang="zh-CN" dirty="0">
                <a:latin typeface="+mn-ea"/>
                <a:ea typeface="+mn-ea"/>
              </a:rPr>
              <a:t>], offset</a:t>
            </a:r>
            <a:r>
              <a:rPr lang="zh-CN" altLang="en-US" dirty="0">
                <a:latin typeface="+mn-ea"/>
                <a:ea typeface="+mn-ea"/>
              </a:rPr>
              <a:t>                     </a:t>
            </a:r>
            <a:r>
              <a:rPr lang="zh-CN" altLang="en-US" b="1" dirty="0">
                <a:latin typeface="+mn-ea"/>
                <a:ea typeface="+mn-ea"/>
              </a:rPr>
              <a:t>寻址</a:t>
            </a:r>
            <a:r>
              <a:rPr lang="en-US" altLang="zh-CN" dirty="0">
                <a:latin typeface="+mn-ea"/>
                <a:ea typeface="+mn-ea"/>
              </a:rPr>
              <a:t>M[</a:t>
            </a:r>
            <a:r>
              <a:rPr lang="en-US" altLang="zh-CN" dirty="0" err="1">
                <a:latin typeface="+mn-ea"/>
                <a:ea typeface="+mn-ea"/>
              </a:rPr>
              <a:t>r</a:t>
            </a:r>
            <a:r>
              <a:rPr lang="en-US" altLang="zh-CN" baseline="-25000" dirty="0" err="1">
                <a:latin typeface="+mn-ea"/>
                <a:ea typeface="+mn-ea"/>
              </a:rPr>
              <a:t>b</a:t>
            </a:r>
            <a:r>
              <a:rPr lang="en-US" altLang="zh-CN" dirty="0">
                <a:latin typeface="+mn-ea"/>
                <a:ea typeface="+mn-ea"/>
              </a:rPr>
              <a:t>]; </a:t>
            </a:r>
            <a:r>
              <a:rPr lang="en-US" altLang="zh-CN" dirty="0" err="1">
                <a:latin typeface="+mn-ea"/>
                <a:ea typeface="+mn-ea"/>
              </a:rPr>
              <a:t>r</a:t>
            </a:r>
            <a:r>
              <a:rPr lang="en-US" altLang="zh-CN" baseline="-25000" dirty="0" err="1">
                <a:latin typeface="+mn-ea"/>
                <a:ea typeface="+mn-ea"/>
              </a:rPr>
              <a:t>b</a:t>
            </a:r>
            <a:r>
              <a:rPr lang="en-US" altLang="zh-CN" dirty="0">
                <a:latin typeface="+mn-ea"/>
                <a:ea typeface="+mn-ea"/>
              </a:rPr>
              <a:t> += Offset</a:t>
            </a:r>
          </a:p>
        </p:txBody>
      </p:sp>
    </p:spTree>
    <p:extLst>
      <p:ext uri="{BB962C8B-B14F-4D97-AF65-F5344CB8AC3E}">
        <p14:creationId xmlns:p14="http://schemas.microsoft.com/office/powerpoint/2010/main" val="1879276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Foo</a:t>
            </a:r>
            <a:r>
              <a:rPr kumimoji="1" lang="zh-CN" altLang="en-US" dirty="0"/>
              <a:t> 非常简单、也不调用别的函数，不需要用到栈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595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Foo</a:t>
            </a:r>
            <a:r>
              <a:rPr kumimoji="1" lang="zh-CN" altLang="en-US" dirty="0"/>
              <a:t> 非常简单、也不调用别的函数，不需要用到栈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6614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D1296FEC-5885-456F-82A7-5282121031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8DDD854-12EB-4C8D-B72A-8D23E6473612}" type="slidenum">
              <a:rPr lang="zh-CN" altLang="en-US" smtClean="0"/>
              <a:pPr>
                <a:spcBef>
                  <a:spcPct val="0"/>
                </a:spcBef>
              </a:pPr>
              <a:t>14</a:t>
            </a:fld>
            <a:endParaRPr lang="zh-CN" altLang="en-US"/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E61A5684-55F1-4ACC-A5F4-74DE21385CE7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0E5D790D-3FA4-41AC-AB1F-BA9A190E886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b="0" i="0" dirty="0">
                <a:solidFill>
                  <a:srgbClr val="333333"/>
                </a:solidFill>
                <a:effectLst/>
                <a:latin typeface="Helvetica" pitchFamily="2" charset="0"/>
              </a:rPr>
              <a:t>C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" pitchFamily="2" charset="0"/>
              </a:rPr>
              <a:t>方式参数入栈顺序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" pitchFamily="2" charset="0"/>
              </a:rPr>
              <a:t>(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" pitchFamily="2" charset="0"/>
              </a:rPr>
              <a:t>从右至左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" pitchFamily="2" charset="0"/>
              </a:rPr>
              <a:t>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" pitchFamily="2" charset="0"/>
              </a:rPr>
              <a:t>的好处就是可以动态变化参数个数。通过栈堆分析可知，自左向右的入栈方式，最前面的参数被压在栈底。除非知道参数个数，否则是无法通过栈指针的相对位移求得最左边的参数</a:t>
            </a:r>
            <a:br>
              <a:rPr lang="en-US" altLang="zh-CN" b="0" i="0" dirty="0">
                <a:solidFill>
                  <a:srgbClr val="333333"/>
                </a:solidFill>
                <a:effectLst/>
                <a:latin typeface="Helvetica" pitchFamily="2" charset="0"/>
              </a:rPr>
            </a:br>
            <a:br>
              <a:rPr lang="en-US" altLang="zh-CN" b="0" i="0" dirty="0">
                <a:solidFill>
                  <a:srgbClr val="333333"/>
                </a:solidFill>
                <a:effectLst/>
                <a:latin typeface="Helvetica" pitchFamily="2" charset="0"/>
              </a:rPr>
            </a:br>
            <a:r>
              <a:rPr lang="en-US" altLang="zh-CN" b="0" i="0" dirty="0">
                <a:solidFill>
                  <a:srgbClr val="333333"/>
                </a:solidFill>
                <a:effectLst/>
                <a:latin typeface="Helvetica" pitchFamily="2" charset="0"/>
              </a:rPr>
              <a:t>ARM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" pitchFamily="2" charset="0"/>
              </a:rPr>
              <a:t>平台编译器编译出的程序也存在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" pitchFamily="2" charset="0"/>
              </a:rPr>
              <a:t>FP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" pitchFamily="2" charset="0"/>
              </a:rPr>
              <a:t>与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" pitchFamily="2" charset="0"/>
              </a:rPr>
              <a:t>SP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" pitchFamily="2" charset="0"/>
              </a:rPr>
              <a:t>不重合的情况，例如利用栈传递参数时，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9407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8"/>
            <a:ext cx="7772400" cy="1225021"/>
          </a:xfrm>
        </p:spPr>
        <p:txBody>
          <a:bodyPr>
            <a:normAutofit/>
          </a:bodyPr>
          <a:lstStyle>
            <a:lvl1pPr algn="ctr">
              <a:defRPr sz="4400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142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lt"/>
                <a:ea typeface="+mj-ea"/>
                <a:cs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sz="2600" b="1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lnSpc>
                <a:spcPct val="120000"/>
              </a:lnSpc>
              <a:defRPr sz="24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lnSpc>
                <a:spcPct val="120000"/>
              </a:lnSpc>
              <a:defRPr sz="20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lnSpc>
                <a:spcPct val="120000"/>
              </a:lnSpc>
              <a:defRPr sz="18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lnSpc>
                <a:spcPct val="120000"/>
              </a:lnSpc>
              <a:defRPr sz="18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80527" y="439062"/>
            <a:ext cx="164581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066DE83E-C489-9340-8A6C-F2C63F8574DC}"/>
              </a:ext>
            </a:extLst>
          </p:cNvPr>
          <p:cNvSpPr/>
          <p:nvPr userDrawn="1"/>
        </p:nvSpPr>
        <p:spPr>
          <a:xfrm rot="5400000">
            <a:off x="-160702" y="599536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94956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A8EE614D-B549-154F-943F-0F3919AB5939}"/>
              </a:ext>
            </a:extLst>
          </p:cNvPr>
          <p:cNvSpPr/>
          <p:nvPr userDrawn="1"/>
        </p:nvSpPr>
        <p:spPr>
          <a:xfrm rot="5400000">
            <a:off x="-160703" y="3920373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614694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ea typeface="宋体" pitchFamily="2" charset="-122"/>
              </a:defRPr>
            </a:lvl1pPr>
          </a:lstStyle>
          <a:p>
            <a:fld id="{54F3100C-EB21-4948-BC96-CAC85E4C60BF}" type="datetimeFigureOut">
              <a:rPr kumimoji="1" lang="zh-CN" altLang="en-US" smtClean="0"/>
              <a:t>2023/10/19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6044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077200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333500"/>
            <a:ext cx="8305800" cy="36830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BADBEE7-F07F-4F17-B469-9D8E2C6C57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C83ADD-AF08-4246-BEC2-8C2986ACBC71}" type="datetime1">
              <a:rPr lang="zh-CN" altLang="en-US"/>
              <a:pPr>
                <a:defRPr/>
              </a:pPr>
              <a:t>2023/10/19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6BBBEF7-D178-45B6-8BF6-DBA481F987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A59D779-CBA4-43B3-B610-7BE8A88FFF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03629B-B32B-4F92-90FE-77D30D0C644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222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93204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5296962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90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6" r:id="rId4"/>
    <p:sldLayoutId id="2147483657" r:id="rId5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微软雅黑 Light" panose="020B0502040204020203" pitchFamily="34" charset="-122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1200"/>
        </a:spcBef>
        <a:buFont typeface="Arial" pitchFamily="34" charset="0"/>
        <a:buChar char="•"/>
        <a:defRPr sz="2600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/4.0/legalcode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C7C6228-E47F-EA4B-8DD8-28647C76D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720996"/>
            <a:ext cx="7772400" cy="122502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4800" dirty="0"/>
              <a:t>ARM</a:t>
            </a:r>
            <a:r>
              <a:rPr kumimoji="1" lang="zh-CN" altLang="en-US" sz="4800" dirty="0"/>
              <a:t>汇编 </a:t>
            </a:r>
            <a:r>
              <a:rPr kumimoji="1" lang="en-US" altLang="zh-CN" sz="4800" dirty="0"/>
              <a:t>– </a:t>
            </a:r>
            <a:r>
              <a:rPr kumimoji="1" lang="zh-CN" altLang="en-US" sz="4800" dirty="0"/>
              <a:t>系统</a:t>
            </a:r>
            <a:r>
              <a:rPr kumimoji="1" lang="en-US" altLang="zh-CN" sz="4800" dirty="0"/>
              <a:t>ISA</a:t>
            </a:r>
            <a:endParaRPr kumimoji="1" lang="zh-CN" altLang="en-US" sz="4800" dirty="0"/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A89EB2B2-D46F-2643-A072-954E7921B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3412362"/>
            <a:ext cx="7772400" cy="12250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上海交通大学</a:t>
            </a:r>
            <a:endParaRPr kumimoji="1" lang="en-US" altLang="zh-CN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</a:t>
            </a:r>
            <a:r>
              <a:rPr kumimoji="1" lang="en-US" altLang="zh-CN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www.sjtu.edu.cn</a:t>
            </a:r>
            <a:endParaRPr kumimoji="1" lang="en" altLang="zh-CN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3A70DCB-3E4D-4449-82B8-441C200ABD6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52120" y="252561"/>
            <a:ext cx="1362088" cy="492009"/>
          </a:xfrm>
          <a:prstGeom prst="rect">
            <a:avLst/>
          </a:prstGeom>
        </p:spPr>
      </p:pic>
      <p:pic>
        <p:nvPicPr>
          <p:cNvPr id="8" name="Picture 6" descr="http://korean.onlinesjtu.com/%E6%A0%A1%E5%BE%BD%E7%B3%BB%E5%88%97/%E7%BC%A9%E5%B0%8F%E7%89%88/%E8%93%9D%E8%89%B2%E7%B3%BB%20%E5%B0%8F%E5%B0%BA%E5%AF%B8%E6%A0%A1%E5%BE%BD%E5%B1%95%E5%BC%80%E5%BC%8F%20(10mm%E4%BB%A5%E4%B8%8B%E4%BD%BF%E7%94%A8)%20%5b%E8%BD%AC%E6%8D%A2%5d.png">
            <a:extLst>
              <a:ext uri="{FF2B5EF4-FFF2-40B4-BE49-F238E27FC236}">
                <a16:creationId xmlns:a16="http://schemas.microsoft.com/office/drawing/2014/main" id="{9D0C1772-9C9E-534B-9410-16BA28CA6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82539"/>
            <a:ext cx="1642840" cy="4320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7803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26"/>
    </mc:Choice>
    <mc:Fallback xmlns="">
      <p:transition spd="slow" advTm="1162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3A17FC-4A2F-A6ED-9CBD-28863F672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回顾：函数的调用、返回与栈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CBB465-8A3B-183B-90FB-4A8543964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D4EFE01-DD57-1F2B-E0CD-B769F8257D79}"/>
              </a:ext>
            </a:extLst>
          </p:cNvPr>
          <p:cNvSpPr/>
          <p:nvPr/>
        </p:nvSpPr>
        <p:spPr>
          <a:xfrm>
            <a:off x="308538" y="1702724"/>
            <a:ext cx="1193576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80D7907-EDA7-5DDE-9B6F-0CE8BCE9B141}"/>
              </a:ext>
            </a:extLst>
          </p:cNvPr>
          <p:cNvSpPr txBox="1"/>
          <p:nvPr/>
        </p:nvSpPr>
        <p:spPr>
          <a:xfrm>
            <a:off x="-255912" y="1160955"/>
            <a:ext cx="23224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/>
              <a:t>cube</a:t>
            </a:r>
            <a:r>
              <a:rPr lang="zh-CN" altLang="en-US" sz="1600" dirty="0"/>
              <a:t>的</a:t>
            </a:r>
            <a:r>
              <a:rPr lang="en-US" altLang="zh-CN" sz="1600" dirty="0"/>
              <a:t>caller</a:t>
            </a:r>
            <a:r>
              <a:rPr lang="zh-CN" altLang="en-US" sz="1600" dirty="0"/>
              <a:t>执行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A56112E-21A0-BEDF-DFF3-74F1BFFFA877}"/>
              </a:ext>
            </a:extLst>
          </p:cNvPr>
          <p:cNvSpPr txBox="1"/>
          <p:nvPr/>
        </p:nvSpPr>
        <p:spPr>
          <a:xfrm>
            <a:off x="1846080" y="1154219"/>
            <a:ext cx="19442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/>
              <a:t>cube</a:t>
            </a:r>
            <a:r>
              <a:rPr lang="zh-CN" altLang="en-US" sz="1600" dirty="0"/>
              <a:t>执行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F36CDC6-28FD-7654-D846-86082822D9D3}"/>
              </a:ext>
            </a:extLst>
          </p:cNvPr>
          <p:cNvSpPr txBox="1"/>
          <p:nvPr/>
        </p:nvSpPr>
        <p:spPr>
          <a:xfrm>
            <a:off x="4162928" y="1129308"/>
            <a:ext cx="13143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/>
              <a:t>square</a:t>
            </a:r>
            <a:r>
              <a:rPr lang="zh-CN" altLang="en-US" sz="1600" dirty="0"/>
              <a:t>执行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A0A05AB-4FD4-449E-ADA2-1E2EF2EF270C}"/>
              </a:ext>
            </a:extLst>
          </p:cNvPr>
          <p:cNvSpPr/>
          <p:nvPr/>
        </p:nvSpPr>
        <p:spPr>
          <a:xfrm>
            <a:off x="2195736" y="1702724"/>
            <a:ext cx="1254696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F2399F2-A058-BAF3-9F38-EAC2DF8EEE0E}"/>
              </a:ext>
            </a:extLst>
          </p:cNvPr>
          <p:cNvSpPr/>
          <p:nvPr/>
        </p:nvSpPr>
        <p:spPr>
          <a:xfrm>
            <a:off x="2195736" y="2350796"/>
            <a:ext cx="1254696" cy="504056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777453E-C7AA-000D-467C-BDC2E9F6DDC6}"/>
              </a:ext>
            </a:extLst>
          </p:cNvPr>
          <p:cNvSpPr/>
          <p:nvPr/>
        </p:nvSpPr>
        <p:spPr>
          <a:xfrm>
            <a:off x="2195446" y="2864334"/>
            <a:ext cx="1254696" cy="494575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x30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D991F80-45AA-5D25-1E61-08B7F81D59B6}"/>
              </a:ext>
            </a:extLst>
          </p:cNvPr>
          <p:cNvSpPr/>
          <p:nvPr/>
        </p:nvSpPr>
        <p:spPr>
          <a:xfrm>
            <a:off x="2195446" y="3368390"/>
            <a:ext cx="1254696" cy="489408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x29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06596BF-7143-D4E4-B088-A31B896CFC1D}"/>
              </a:ext>
            </a:extLst>
          </p:cNvPr>
          <p:cNvSpPr/>
          <p:nvPr/>
        </p:nvSpPr>
        <p:spPr>
          <a:xfrm>
            <a:off x="4193342" y="1678549"/>
            <a:ext cx="1254696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2428CFE-0D5E-814E-C477-8C58869B7A19}"/>
              </a:ext>
            </a:extLst>
          </p:cNvPr>
          <p:cNvSpPr/>
          <p:nvPr/>
        </p:nvSpPr>
        <p:spPr>
          <a:xfrm>
            <a:off x="4193052" y="2323973"/>
            <a:ext cx="1254696" cy="504056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26B231F-2C15-2CDC-9B92-CF976C90371B}"/>
              </a:ext>
            </a:extLst>
          </p:cNvPr>
          <p:cNvSpPr/>
          <p:nvPr/>
        </p:nvSpPr>
        <p:spPr>
          <a:xfrm>
            <a:off x="4192762" y="2837511"/>
            <a:ext cx="1254696" cy="494575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x30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9ADBA92-C949-0BE4-9AA2-1495AAC3163F}"/>
              </a:ext>
            </a:extLst>
          </p:cNvPr>
          <p:cNvSpPr/>
          <p:nvPr/>
        </p:nvSpPr>
        <p:spPr>
          <a:xfrm>
            <a:off x="4192762" y="3334734"/>
            <a:ext cx="1254696" cy="504056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x29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2528F83-24F7-2FE7-3ADF-A188C7CFDAB2}"/>
              </a:ext>
            </a:extLst>
          </p:cNvPr>
          <p:cNvSpPr/>
          <p:nvPr/>
        </p:nvSpPr>
        <p:spPr>
          <a:xfrm>
            <a:off x="4192762" y="3838790"/>
            <a:ext cx="1254696" cy="5040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36506C3-7CBB-228D-8E34-991E3E74F709}"/>
              </a:ext>
            </a:extLst>
          </p:cNvPr>
          <p:cNvSpPr/>
          <p:nvPr/>
        </p:nvSpPr>
        <p:spPr>
          <a:xfrm>
            <a:off x="4192472" y="4352328"/>
            <a:ext cx="1254696" cy="4945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x30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ED25EAB-16CF-46D5-2133-FF952B2D0602}"/>
              </a:ext>
            </a:extLst>
          </p:cNvPr>
          <p:cNvSpPr/>
          <p:nvPr/>
        </p:nvSpPr>
        <p:spPr>
          <a:xfrm>
            <a:off x="4192472" y="4849551"/>
            <a:ext cx="1254696" cy="4913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x29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3A2B34A1-9C83-10A8-62E5-CD157ED28172}"/>
              </a:ext>
            </a:extLst>
          </p:cNvPr>
          <p:cNvCxnSpPr>
            <a:cxnSpLocks/>
          </p:cNvCxnSpPr>
          <p:nvPr/>
        </p:nvCxnSpPr>
        <p:spPr>
          <a:xfrm>
            <a:off x="1502114" y="1849388"/>
            <a:ext cx="6933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199D35B6-5B0A-A5D7-0526-D32F98EF0AAD}"/>
              </a:ext>
            </a:extLst>
          </p:cNvPr>
          <p:cNvCxnSpPr>
            <a:cxnSpLocks/>
          </p:cNvCxnSpPr>
          <p:nvPr/>
        </p:nvCxnSpPr>
        <p:spPr>
          <a:xfrm>
            <a:off x="3450142" y="1849388"/>
            <a:ext cx="742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DFB4B0D5-4428-2935-D975-17983A764DE6}"/>
              </a:ext>
            </a:extLst>
          </p:cNvPr>
          <p:cNvCxnSpPr>
            <a:cxnSpLocks/>
          </p:cNvCxnSpPr>
          <p:nvPr/>
        </p:nvCxnSpPr>
        <p:spPr>
          <a:xfrm flipH="1">
            <a:off x="1502114" y="2336022"/>
            <a:ext cx="2615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D66638F2-A547-3835-67F2-5135C5DD4339}"/>
              </a:ext>
            </a:extLst>
          </p:cNvPr>
          <p:cNvSpPr txBox="1"/>
          <p:nvPr/>
        </p:nvSpPr>
        <p:spPr>
          <a:xfrm>
            <a:off x="1486689" y="2098036"/>
            <a:ext cx="7180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SP/FP</a:t>
            </a:r>
            <a:endParaRPr lang="zh-CN" altLang="en-US" sz="1400" b="1" dirty="0"/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AFB05692-59E7-4D93-468C-67699B5E9818}"/>
              </a:ext>
            </a:extLst>
          </p:cNvPr>
          <p:cNvCxnSpPr>
            <a:cxnSpLocks/>
          </p:cNvCxnSpPr>
          <p:nvPr/>
        </p:nvCxnSpPr>
        <p:spPr>
          <a:xfrm flipH="1" flipV="1">
            <a:off x="3444780" y="3845722"/>
            <a:ext cx="504237" cy="5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476FB077-F378-43D6-CC7D-FCDCEA4E4981}"/>
              </a:ext>
            </a:extLst>
          </p:cNvPr>
          <p:cNvSpPr txBox="1"/>
          <p:nvPr/>
        </p:nvSpPr>
        <p:spPr>
          <a:xfrm>
            <a:off x="3401647" y="3550021"/>
            <a:ext cx="7180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SP/FP</a:t>
            </a:r>
            <a:endParaRPr lang="zh-CN" altLang="en-US" sz="1400" b="1" dirty="0"/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F9C66A1A-6899-25BF-4D22-B93D7B88045F}"/>
              </a:ext>
            </a:extLst>
          </p:cNvPr>
          <p:cNvCxnSpPr>
            <a:cxnSpLocks/>
          </p:cNvCxnSpPr>
          <p:nvPr/>
        </p:nvCxnSpPr>
        <p:spPr>
          <a:xfrm flipH="1">
            <a:off x="5447168" y="5340936"/>
            <a:ext cx="412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F170EF0B-9C3B-6FDB-1A86-0C172EAB4CB8}"/>
              </a:ext>
            </a:extLst>
          </p:cNvPr>
          <p:cNvSpPr txBox="1"/>
          <p:nvPr/>
        </p:nvSpPr>
        <p:spPr>
          <a:xfrm>
            <a:off x="5798624" y="5242040"/>
            <a:ext cx="9515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SP/FP</a:t>
            </a:r>
            <a:endParaRPr lang="zh-CN" altLang="en-US" sz="1400" b="1" dirty="0"/>
          </a:p>
        </p:txBody>
      </p:sp>
      <p:sp>
        <p:nvSpPr>
          <p:cNvPr id="76" name="右大括号 75">
            <a:extLst>
              <a:ext uri="{FF2B5EF4-FFF2-40B4-BE49-F238E27FC236}">
                <a16:creationId xmlns:a16="http://schemas.microsoft.com/office/drawing/2014/main" id="{BB18F9D5-12C4-6159-E74F-0CA0EA79BC27}"/>
              </a:ext>
            </a:extLst>
          </p:cNvPr>
          <p:cNvSpPr/>
          <p:nvPr/>
        </p:nvSpPr>
        <p:spPr>
          <a:xfrm>
            <a:off x="5462593" y="3849416"/>
            <a:ext cx="163968" cy="1467593"/>
          </a:xfrm>
          <a:prstGeom prst="rightBrace">
            <a:avLst>
              <a:gd name="adj1" fmla="val 8333"/>
              <a:gd name="adj2" fmla="val 48487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11C1D6CB-1A32-7553-C2F3-DDE9B2E3000A}"/>
              </a:ext>
            </a:extLst>
          </p:cNvPr>
          <p:cNvSpPr txBox="1"/>
          <p:nvPr/>
        </p:nvSpPr>
        <p:spPr>
          <a:xfrm>
            <a:off x="5626561" y="4398546"/>
            <a:ext cx="22877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函数</a:t>
            </a:r>
            <a:r>
              <a:rPr lang="en-US" altLang="zh-CN" b="1" dirty="0"/>
              <a:t>square</a:t>
            </a:r>
            <a:r>
              <a:rPr lang="zh-CN" altLang="en-US" b="1" dirty="0"/>
              <a:t>的栈帧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98E7C58-3C9A-24D2-952A-7E6C1EC7D8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381"/>
          <a:stretch/>
        </p:blipFill>
        <p:spPr>
          <a:xfrm>
            <a:off x="107504" y="4059771"/>
            <a:ext cx="3419021" cy="146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640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3A17FC-4A2F-A6ED-9CBD-28863F672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回顾：函数的调用、返回与栈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CBB465-8A3B-183B-90FB-4A8543964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D4EFE01-DD57-1F2B-E0CD-B769F8257D79}"/>
              </a:ext>
            </a:extLst>
          </p:cNvPr>
          <p:cNvSpPr/>
          <p:nvPr/>
        </p:nvSpPr>
        <p:spPr>
          <a:xfrm>
            <a:off x="308538" y="1702724"/>
            <a:ext cx="1193576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80D7907-EDA7-5DDE-9B6F-0CE8BCE9B141}"/>
              </a:ext>
            </a:extLst>
          </p:cNvPr>
          <p:cNvSpPr txBox="1"/>
          <p:nvPr/>
        </p:nvSpPr>
        <p:spPr>
          <a:xfrm>
            <a:off x="-255912" y="1160955"/>
            <a:ext cx="23224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/>
              <a:t>cube</a:t>
            </a:r>
            <a:r>
              <a:rPr lang="zh-CN" altLang="en-US" sz="1600" dirty="0"/>
              <a:t>的</a:t>
            </a:r>
            <a:r>
              <a:rPr lang="en-US" altLang="zh-CN" sz="1600" dirty="0"/>
              <a:t>caller</a:t>
            </a:r>
            <a:r>
              <a:rPr lang="zh-CN" altLang="en-US" sz="1600" dirty="0"/>
              <a:t>执行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A56112E-21A0-BEDF-DFF3-74F1BFFFA877}"/>
              </a:ext>
            </a:extLst>
          </p:cNvPr>
          <p:cNvSpPr txBox="1"/>
          <p:nvPr/>
        </p:nvSpPr>
        <p:spPr>
          <a:xfrm>
            <a:off x="1846080" y="1154219"/>
            <a:ext cx="19442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/>
              <a:t>cube</a:t>
            </a:r>
            <a:r>
              <a:rPr lang="zh-CN" altLang="en-US" sz="1600" dirty="0"/>
              <a:t>执行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F36CDC6-28FD-7654-D846-86082822D9D3}"/>
              </a:ext>
            </a:extLst>
          </p:cNvPr>
          <p:cNvSpPr txBox="1"/>
          <p:nvPr/>
        </p:nvSpPr>
        <p:spPr>
          <a:xfrm>
            <a:off x="4162928" y="1129308"/>
            <a:ext cx="13143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/>
              <a:t>square</a:t>
            </a:r>
            <a:r>
              <a:rPr lang="zh-CN" altLang="en-US" sz="1600" dirty="0"/>
              <a:t>执行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A0A05AB-4FD4-449E-ADA2-1E2EF2EF270C}"/>
              </a:ext>
            </a:extLst>
          </p:cNvPr>
          <p:cNvSpPr/>
          <p:nvPr/>
        </p:nvSpPr>
        <p:spPr>
          <a:xfrm>
            <a:off x="2195736" y="1702724"/>
            <a:ext cx="1254696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F2399F2-A058-BAF3-9F38-EAC2DF8EEE0E}"/>
              </a:ext>
            </a:extLst>
          </p:cNvPr>
          <p:cNvSpPr/>
          <p:nvPr/>
        </p:nvSpPr>
        <p:spPr>
          <a:xfrm>
            <a:off x="2195736" y="2350796"/>
            <a:ext cx="1254696" cy="504056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777453E-C7AA-000D-467C-BDC2E9F6DDC6}"/>
              </a:ext>
            </a:extLst>
          </p:cNvPr>
          <p:cNvSpPr/>
          <p:nvPr/>
        </p:nvSpPr>
        <p:spPr>
          <a:xfrm>
            <a:off x="2195446" y="2864334"/>
            <a:ext cx="1254696" cy="494575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x30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D991F80-45AA-5D25-1E61-08B7F81D59B6}"/>
              </a:ext>
            </a:extLst>
          </p:cNvPr>
          <p:cNvSpPr/>
          <p:nvPr/>
        </p:nvSpPr>
        <p:spPr>
          <a:xfrm>
            <a:off x="2195446" y="3368390"/>
            <a:ext cx="1254696" cy="489408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x29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06596BF-7143-D4E4-B088-A31B896CFC1D}"/>
              </a:ext>
            </a:extLst>
          </p:cNvPr>
          <p:cNvSpPr/>
          <p:nvPr/>
        </p:nvSpPr>
        <p:spPr>
          <a:xfrm>
            <a:off x="4193342" y="1678549"/>
            <a:ext cx="1254696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2428CFE-0D5E-814E-C477-8C58869B7A19}"/>
              </a:ext>
            </a:extLst>
          </p:cNvPr>
          <p:cNvSpPr/>
          <p:nvPr/>
        </p:nvSpPr>
        <p:spPr>
          <a:xfrm>
            <a:off x="4193052" y="2323973"/>
            <a:ext cx="1254696" cy="504056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26B231F-2C15-2CDC-9B92-CF976C90371B}"/>
              </a:ext>
            </a:extLst>
          </p:cNvPr>
          <p:cNvSpPr/>
          <p:nvPr/>
        </p:nvSpPr>
        <p:spPr>
          <a:xfrm>
            <a:off x="4192762" y="2837511"/>
            <a:ext cx="1254696" cy="494575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x30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9ADBA92-C949-0BE4-9AA2-1495AAC3163F}"/>
              </a:ext>
            </a:extLst>
          </p:cNvPr>
          <p:cNvSpPr/>
          <p:nvPr/>
        </p:nvSpPr>
        <p:spPr>
          <a:xfrm>
            <a:off x="4192762" y="3334734"/>
            <a:ext cx="1254696" cy="504056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x29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2528F83-24F7-2FE7-3ADF-A188C7CFDAB2}"/>
              </a:ext>
            </a:extLst>
          </p:cNvPr>
          <p:cNvSpPr/>
          <p:nvPr/>
        </p:nvSpPr>
        <p:spPr>
          <a:xfrm>
            <a:off x="4192762" y="3838790"/>
            <a:ext cx="1254406" cy="5040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36506C3-7CBB-228D-8E34-991E3E74F709}"/>
              </a:ext>
            </a:extLst>
          </p:cNvPr>
          <p:cNvSpPr/>
          <p:nvPr/>
        </p:nvSpPr>
        <p:spPr>
          <a:xfrm>
            <a:off x="4192472" y="4352328"/>
            <a:ext cx="1254696" cy="4945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x30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ED25EAB-16CF-46D5-2133-FF952B2D0602}"/>
              </a:ext>
            </a:extLst>
          </p:cNvPr>
          <p:cNvSpPr/>
          <p:nvPr/>
        </p:nvSpPr>
        <p:spPr>
          <a:xfrm>
            <a:off x="4192472" y="4849551"/>
            <a:ext cx="1254696" cy="4913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x29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3A2B34A1-9C83-10A8-62E5-CD157ED28172}"/>
              </a:ext>
            </a:extLst>
          </p:cNvPr>
          <p:cNvCxnSpPr>
            <a:cxnSpLocks/>
          </p:cNvCxnSpPr>
          <p:nvPr/>
        </p:nvCxnSpPr>
        <p:spPr>
          <a:xfrm>
            <a:off x="1502114" y="1849388"/>
            <a:ext cx="6933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199D35B6-5B0A-A5D7-0526-D32F98EF0AAD}"/>
              </a:ext>
            </a:extLst>
          </p:cNvPr>
          <p:cNvCxnSpPr>
            <a:cxnSpLocks/>
          </p:cNvCxnSpPr>
          <p:nvPr/>
        </p:nvCxnSpPr>
        <p:spPr>
          <a:xfrm>
            <a:off x="3450142" y="1849388"/>
            <a:ext cx="742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DFB4B0D5-4428-2935-D975-17983A764DE6}"/>
              </a:ext>
            </a:extLst>
          </p:cNvPr>
          <p:cNvCxnSpPr>
            <a:cxnSpLocks/>
          </p:cNvCxnSpPr>
          <p:nvPr/>
        </p:nvCxnSpPr>
        <p:spPr>
          <a:xfrm flipH="1">
            <a:off x="1502114" y="2336022"/>
            <a:ext cx="2615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D66638F2-A547-3835-67F2-5135C5DD4339}"/>
              </a:ext>
            </a:extLst>
          </p:cNvPr>
          <p:cNvSpPr txBox="1"/>
          <p:nvPr/>
        </p:nvSpPr>
        <p:spPr>
          <a:xfrm>
            <a:off x="1486689" y="2098036"/>
            <a:ext cx="7180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SP/FP</a:t>
            </a:r>
            <a:endParaRPr lang="zh-CN" altLang="en-US" sz="1400" b="1" dirty="0"/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AFB05692-59E7-4D93-468C-67699B5E9818}"/>
              </a:ext>
            </a:extLst>
          </p:cNvPr>
          <p:cNvCxnSpPr>
            <a:cxnSpLocks/>
          </p:cNvCxnSpPr>
          <p:nvPr/>
        </p:nvCxnSpPr>
        <p:spPr>
          <a:xfrm flipH="1" flipV="1">
            <a:off x="3444780" y="3845722"/>
            <a:ext cx="504237" cy="5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476FB077-F378-43D6-CC7D-FCDCEA4E4981}"/>
              </a:ext>
            </a:extLst>
          </p:cNvPr>
          <p:cNvSpPr txBox="1"/>
          <p:nvPr/>
        </p:nvSpPr>
        <p:spPr>
          <a:xfrm>
            <a:off x="3401647" y="3550021"/>
            <a:ext cx="7180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SP/FP</a:t>
            </a:r>
            <a:endParaRPr lang="zh-CN" altLang="en-US" sz="1400" b="1" dirty="0"/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F9C66A1A-6899-25BF-4D22-B93D7B88045F}"/>
              </a:ext>
            </a:extLst>
          </p:cNvPr>
          <p:cNvCxnSpPr>
            <a:cxnSpLocks/>
          </p:cNvCxnSpPr>
          <p:nvPr/>
        </p:nvCxnSpPr>
        <p:spPr>
          <a:xfrm flipH="1">
            <a:off x="5447168" y="5340936"/>
            <a:ext cx="412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F170EF0B-9C3B-6FDB-1A86-0C172EAB4CB8}"/>
              </a:ext>
            </a:extLst>
          </p:cNvPr>
          <p:cNvSpPr txBox="1"/>
          <p:nvPr/>
        </p:nvSpPr>
        <p:spPr>
          <a:xfrm>
            <a:off x="5401547" y="5055311"/>
            <a:ext cx="9515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SP/FP</a:t>
            </a:r>
            <a:endParaRPr lang="zh-CN" altLang="en-US" sz="1400" b="1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498E41CE-E4CB-6D8F-BB5F-2D984876DB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219"/>
          <a:stretch/>
        </p:blipFill>
        <p:spPr>
          <a:xfrm>
            <a:off x="255601" y="4153499"/>
            <a:ext cx="3486854" cy="1200997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D40BBA44-A027-BD7F-5248-55F1E389A7EF}"/>
              </a:ext>
            </a:extLst>
          </p:cNvPr>
          <p:cNvSpPr txBox="1"/>
          <p:nvPr/>
        </p:nvSpPr>
        <p:spPr>
          <a:xfrm>
            <a:off x="6171330" y="1126660"/>
            <a:ext cx="13143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/>
              <a:t>foo</a:t>
            </a:r>
            <a:r>
              <a:rPr lang="zh-CN" altLang="en-US" sz="1600" dirty="0"/>
              <a:t>执行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5E0EB18-8BD8-B25E-FC8F-256A17FFFE98}"/>
              </a:ext>
            </a:extLst>
          </p:cNvPr>
          <p:cNvSpPr/>
          <p:nvPr/>
        </p:nvSpPr>
        <p:spPr>
          <a:xfrm>
            <a:off x="6201744" y="1675901"/>
            <a:ext cx="1254696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F257683-7756-0910-C392-53888B3F800A}"/>
              </a:ext>
            </a:extLst>
          </p:cNvPr>
          <p:cNvSpPr/>
          <p:nvPr/>
        </p:nvSpPr>
        <p:spPr>
          <a:xfrm>
            <a:off x="6201454" y="2321325"/>
            <a:ext cx="1254696" cy="504056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918467A-96D8-6909-D9D8-86F604BAD1D9}"/>
              </a:ext>
            </a:extLst>
          </p:cNvPr>
          <p:cNvSpPr/>
          <p:nvPr/>
        </p:nvSpPr>
        <p:spPr>
          <a:xfrm>
            <a:off x="6201164" y="2834863"/>
            <a:ext cx="1254696" cy="494575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x30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51A1E6E-491D-1550-E274-E99D348EE084}"/>
              </a:ext>
            </a:extLst>
          </p:cNvPr>
          <p:cNvSpPr/>
          <p:nvPr/>
        </p:nvSpPr>
        <p:spPr>
          <a:xfrm>
            <a:off x="6201164" y="3332086"/>
            <a:ext cx="1254696" cy="504056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x29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4816C17-798A-99F9-852F-30F0A200BF0B}"/>
              </a:ext>
            </a:extLst>
          </p:cNvPr>
          <p:cNvSpPr/>
          <p:nvPr/>
        </p:nvSpPr>
        <p:spPr>
          <a:xfrm>
            <a:off x="6201164" y="3836142"/>
            <a:ext cx="1254696" cy="5040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B6125EA-3BEE-26B0-094D-6D42BBB6624E}"/>
              </a:ext>
            </a:extLst>
          </p:cNvPr>
          <p:cNvSpPr/>
          <p:nvPr/>
        </p:nvSpPr>
        <p:spPr>
          <a:xfrm>
            <a:off x="6200874" y="4349680"/>
            <a:ext cx="1254696" cy="4945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x30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2854328-A767-70D9-A464-942DE18AFE16}"/>
              </a:ext>
            </a:extLst>
          </p:cNvPr>
          <p:cNvSpPr/>
          <p:nvPr/>
        </p:nvSpPr>
        <p:spPr>
          <a:xfrm>
            <a:off x="6200874" y="4846903"/>
            <a:ext cx="1254696" cy="4913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x29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8" name="直接箭头连接符 46">
            <a:extLst>
              <a:ext uri="{FF2B5EF4-FFF2-40B4-BE49-F238E27FC236}">
                <a16:creationId xmlns:a16="http://schemas.microsoft.com/office/drawing/2014/main" id="{80E05602-723C-7B59-A4F9-5D8D932943D9}"/>
              </a:ext>
            </a:extLst>
          </p:cNvPr>
          <p:cNvCxnSpPr>
            <a:cxnSpLocks/>
          </p:cNvCxnSpPr>
          <p:nvPr/>
        </p:nvCxnSpPr>
        <p:spPr>
          <a:xfrm>
            <a:off x="5458544" y="1846740"/>
            <a:ext cx="742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69">
            <a:extLst>
              <a:ext uri="{FF2B5EF4-FFF2-40B4-BE49-F238E27FC236}">
                <a16:creationId xmlns:a16="http://schemas.microsoft.com/office/drawing/2014/main" id="{96BC9AB1-C0B4-BD1C-E466-8538DF1A9604}"/>
              </a:ext>
            </a:extLst>
          </p:cNvPr>
          <p:cNvCxnSpPr>
            <a:cxnSpLocks/>
          </p:cNvCxnSpPr>
          <p:nvPr/>
        </p:nvCxnSpPr>
        <p:spPr>
          <a:xfrm flipH="1">
            <a:off x="7455570" y="5338288"/>
            <a:ext cx="412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84275489-B599-5F3E-6835-4143B775E419}"/>
              </a:ext>
            </a:extLst>
          </p:cNvPr>
          <p:cNvSpPr txBox="1"/>
          <p:nvPr/>
        </p:nvSpPr>
        <p:spPr>
          <a:xfrm>
            <a:off x="7455570" y="5047694"/>
            <a:ext cx="9515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SP/FP</a:t>
            </a:r>
            <a:endParaRPr lang="zh-CN" altLang="en-US" sz="1400" b="1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9334164-CC8B-2C9E-836E-D6CF9E5594F1}"/>
              </a:ext>
            </a:extLst>
          </p:cNvPr>
          <p:cNvSpPr txBox="1"/>
          <p:nvPr/>
        </p:nvSpPr>
        <p:spPr>
          <a:xfrm>
            <a:off x="7292619" y="11036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C00000"/>
                </a:solidFill>
              </a:rPr>
              <a:t>无需栈桢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614876A-7044-71AE-F9B6-E9C27B3234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86" b="58471"/>
          <a:stretch/>
        </p:blipFill>
        <p:spPr>
          <a:xfrm>
            <a:off x="265036" y="2632769"/>
            <a:ext cx="3151774" cy="139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414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3A17FC-4A2F-A6ED-9CBD-28863F672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</a:t>
            </a:r>
            <a:r>
              <a:rPr kumimoji="1" lang="zh-CN" altLang="en-US" dirty="0"/>
              <a:t>：</a:t>
            </a:r>
            <a:r>
              <a:rPr kumimoji="1" lang="en-US" altLang="zh-CN" dirty="0"/>
              <a:t>ROP</a:t>
            </a:r>
            <a:r>
              <a:rPr kumimoji="1" lang="zh-CN" altLang="en-US" dirty="0"/>
              <a:t>攻击如何实现？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CBB465-8A3B-183B-90FB-4A8543964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D4EFE01-DD57-1F2B-E0CD-B769F8257D79}"/>
              </a:ext>
            </a:extLst>
          </p:cNvPr>
          <p:cNvSpPr/>
          <p:nvPr/>
        </p:nvSpPr>
        <p:spPr>
          <a:xfrm>
            <a:off x="308538" y="1702724"/>
            <a:ext cx="1193576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80D7907-EDA7-5DDE-9B6F-0CE8BCE9B141}"/>
              </a:ext>
            </a:extLst>
          </p:cNvPr>
          <p:cNvSpPr txBox="1"/>
          <p:nvPr/>
        </p:nvSpPr>
        <p:spPr>
          <a:xfrm>
            <a:off x="-255912" y="1160955"/>
            <a:ext cx="23224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/>
              <a:t>cube</a:t>
            </a:r>
            <a:r>
              <a:rPr lang="zh-CN" altLang="en-US" sz="1600" dirty="0"/>
              <a:t>的</a:t>
            </a:r>
            <a:r>
              <a:rPr lang="en-US" altLang="zh-CN" sz="1600" dirty="0"/>
              <a:t>caller</a:t>
            </a:r>
            <a:r>
              <a:rPr lang="zh-CN" altLang="en-US" sz="1600" dirty="0"/>
              <a:t>执行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A56112E-21A0-BEDF-DFF3-74F1BFFFA877}"/>
              </a:ext>
            </a:extLst>
          </p:cNvPr>
          <p:cNvSpPr txBox="1"/>
          <p:nvPr/>
        </p:nvSpPr>
        <p:spPr>
          <a:xfrm>
            <a:off x="1846080" y="1154219"/>
            <a:ext cx="19442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/>
              <a:t>cube</a:t>
            </a:r>
            <a:r>
              <a:rPr lang="zh-CN" altLang="en-US" sz="1600" dirty="0"/>
              <a:t>执行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F36CDC6-28FD-7654-D846-86082822D9D3}"/>
              </a:ext>
            </a:extLst>
          </p:cNvPr>
          <p:cNvSpPr txBox="1"/>
          <p:nvPr/>
        </p:nvSpPr>
        <p:spPr>
          <a:xfrm>
            <a:off x="4162928" y="1129308"/>
            <a:ext cx="13143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/>
              <a:t>square</a:t>
            </a:r>
            <a:r>
              <a:rPr lang="zh-CN" altLang="en-US" sz="1600" dirty="0"/>
              <a:t>执行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A0A05AB-4FD4-449E-ADA2-1E2EF2EF270C}"/>
              </a:ext>
            </a:extLst>
          </p:cNvPr>
          <p:cNvSpPr/>
          <p:nvPr/>
        </p:nvSpPr>
        <p:spPr>
          <a:xfrm>
            <a:off x="2195736" y="1702724"/>
            <a:ext cx="1254696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F2399F2-A058-BAF3-9F38-EAC2DF8EEE0E}"/>
              </a:ext>
            </a:extLst>
          </p:cNvPr>
          <p:cNvSpPr/>
          <p:nvPr/>
        </p:nvSpPr>
        <p:spPr>
          <a:xfrm>
            <a:off x="2195736" y="2350796"/>
            <a:ext cx="1254696" cy="504056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777453E-C7AA-000D-467C-BDC2E9F6DDC6}"/>
              </a:ext>
            </a:extLst>
          </p:cNvPr>
          <p:cNvSpPr/>
          <p:nvPr/>
        </p:nvSpPr>
        <p:spPr>
          <a:xfrm>
            <a:off x="2195446" y="2864334"/>
            <a:ext cx="1254696" cy="494575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x30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D991F80-45AA-5D25-1E61-08B7F81D59B6}"/>
              </a:ext>
            </a:extLst>
          </p:cNvPr>
          <p:cNvSpPr/>
          <p:nvPr/>
        </p:nvSpPr>
        <p:spPr>
          <a:xfrm>
            <a:off x="2195446" y="3368390"/>
            <a:ext cx="1254696" cy="489408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x29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06596BF-7143-D4E4-B088-A31B896CFC1D}"/>
              </a:ext>
            </a:extLst>
          </p:cNvPr>
          <p:cNvSpPr/>
          <p:nvPr/>
        </p:nvSpPr>
        <p:spPr>
          <a:xfrm>
            <a:off x="4193342" y="1678549"/>
            <a:ext cx="1254696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2428CFE-0D5E-814E-C477-8C58869B7A19}"/>
              </a:ext>
            </a:extLst>
          </p:cNvPr>
          <p:cNvSpPr/>
          <p:nvPr/>
        </p:nvSpPr>
        <p:spPr>
          <a:xfrm>
            <a:off x="4193052" y="2323973"/>
            <a:ext cx="1254696" cy="504056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26B231F-2C15-2CDC-9B92-CF976C90371B}"/>
              </a:ext>
            </a:extLst>
          </p:cNvPr>
          <p:cNvSpPr/>
          <p:nvPr/>
        </p:nvSpPr>
        <p:spPr>
          <a:xfrm>
            <a:off x="4192762" y="2837511"/>
            <a:ext cx="1254696" cy="494575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x30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9ADBA92-C949-0BE4-9AA2-1495AAC3163F}"/>
              </a:ext>
            </a:extLst>
          </p:cNvPr>
          <p:cNvSpPr/>
          <p:nvPr/>
        </p:nvSpPr>
        <p:spPr>
          <a:xfrm>
            <a:off x="4192762" y="3334734"/>
            <a:ext cx="1254696" cy="504056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x29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2528F83-24F7-2FE7-3ADF-A188C7CFDAB2}"/>
              </a:ext>
            </a:extLst>
          </p:cNvPr>
          <p:cNvSpPr/>
          <p:nvPr/>
        </p:nvSpPr>
        <p:spPr>
          <a:xfrm>
            <a:off x="4192762" y="3838790"/>
            <a:ext cx="1254406" cy="5040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36506C3-7CBB-228D-8E34-991E3E74F709}"/>
              </a:ext>
            </a:extLst>
          </p:cNvPr>
          <p:cNvSpPr/>
          <p:nvPr/>
        </p:nvSpPr>
        <p:spPr>
          <a:xfrm>
            <a:off x="4192472" y="4352328"/>
            <a:ext cx="1254696" cy="4945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x30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ED25EAB-16CF-46D5-2133-FF952B2D0602}"/>
              </a:ext>
            </a:extLst>
          </p:cNvPr>
          <p:cNvSpPr/>
          <p:nvPr/>
        </p:nvSpPr>
        <p:spPr>
          <a:xfrm>
            <a:off x="4192472" y="4849551"/>
            <a:ext cx="1254696" cy="4913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x29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3A2B34A1-9C83-10A8-62E5-CD157ED28172}"/>
              </a:ext>
            </a:extLst>
          </p:cNvPr>
          <p:cNvCxnSpPr>
            <a:cxnSpLocks/>
          </p:cNvCxnSpPr>
          <p:nvPr/>
        </p:nvCxnSpPr>
        <p:spPr>
          <a:xfrm>
            <a:off x="1502114" y="1849388"/>
            <a:ext cx="6933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199D35B6-5B0A-A5D7-0526-D32F98EF0AAD}"/>
              </a:ext>
            </a:extLst>
          </p:cNvPr>
          <p:cNvCxnSpPr>
            <a:cxnSpLocks/>
          </p:cNvCxnSpPr>
          <p:nvPr/>
        </p:nvCxnSpPr>
        <p:spPr>
          <a:xfrm>
            <a:off x="3450142" y="1849388"/>
            <a:ext cx="742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DFB4B0D5-4428-2935-D975-17983A764DE6}"/>
              </a:ext>
            </a:extLst>
          </p:cNvPr>
          <p:cNvCxnSpPr>
            <a:cxnSpLocks/>
          </p:cNvCxnSpPr>
          <p:nvPr/>
        </p:nvCxnSpPr>
        <p:spPr>
          <a:xfrm flipH="1">
            <a:off x="1502114" y="2336022"/>
            <a:ext cx="2615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D66638F2-A547-3835-67F2-5135C5DD4339}"/>
              </a:ext>
            </a:extLst>
          </p:cNvPr>
          <p:cNvSpPr txBox="1"/>
          <p:nvPr/>
        </p:nvSpPr>
        <p:spPr>
          <a:xfrm>
            <a:off x="1486689" y="2098036"/>
            <a:ext cx="7180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SP/FP</a:t>
            </a:r>
            <a:endParaRPr lang="zh-CN" altLang="en-US" sz="1400" b="1" dirty="0"/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AFB05692-59E7-4D93-468C-67699B5E9818}"/>
              </a:ext>
            </a:extLst>
          </p:cNvPr>
          <p:cNvCxnSpPr>
            <a:cxnSpLocks/>
          </p:cNvCxnSpPr>
          <p:nvPr/>
        </p:nvCxnSpPr>
        <p:spPr>
          <a:xfrm flipH="1" flipV="1">
            <a:off x="3444780" y="3845722"/>
            <a:ext cx="504237" cy="5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476FB077-F378-43D6-CC7D-FCDCEA4E4981}"/>
              </a:ext>
            </a:extLst>
          </p:cNvPr>
          <p:cNvSpPr txBox="1"/>
          <p:nvPr/>
        </p:nvSpPr>
        <p:spPr>
          <a:xfrm>
            <a:off x="3401647" y="3550021"/>
            <a:ext cx="7180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SP/FP</a:t>
            </a:r>
            <a:endParaRPr lang="zh-CN" altLang="en-US" sz="1400" b="1" dirty="0"/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F9C66A1A-6899-25BF-4D22-B93D7B88045F}"/>
              </a:ext>
            </a:extLst>
          </p:cNvPr>
          <p:cNvCxnSpPr>
            <a:cxnSpLocks/>
          </p:cNvCxnSpPr>
          <p:nvPr/>
        </p:nvCxnSpPr>
        <p:spPr>
          <a:xfrm flipH="1">
            <a:off x="5447168" y="5340936"/>
            <a:ext cx="412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F170EF0B-9C3B-6FDB-1A86-0C172EAB4CB8}"/>
              </a:ext>
            </a:extLst>
          </p:cNvPr>
          <p:cNvSpPr txBox="1"/>
          <p:nvPr/>
        </p:nvSpPr>
        <p:spPr>
          <a:xfrm>
            <a:off x="5401547" y="5055311"/>
            <a:ext cx="9515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SP/FP</a:t>
            </a:r>
            <a:endParaRPr lang="zh-CN" altLang="en-US" sz="1400" b="1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498E41CE-E4CB-6D8F-BB5F-2D984876DB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219"/>
          <a:stretch/>
        </p:blipFill>
        <p:spPr>
          <a:xfrm>
            <a:off x="255601" y="4153499"/>
            <a:ext cx="3486854" cy="1200997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D40BBA44-A027-BD7F-5248-55F1E389A7EF}"/>
              </a:ext>
            </a:extLst>
          </p:cNvPr>
          <p:cNvSpPr txBox="1"/>
          <p:nvPr/>
        </p:nvSpPr>
        <p:spPr>
          <a:xfrm>
            <a:off x="6171330" y="1126660"/>
            <a:ext cx="13143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/>
              <a:t>foo</a:t>
            </a:r>
            <a:r>
              <a:rPr lang="zh-CN" altLang="en-US" sz="1600" dirty="0"/>
              <a:t>执行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5E0EB18-8BD8-B25E-FC8F-256A17FFFE98}"/>
              </a:ext>
            </a:extLst>
          </p:cNvPr>
          <p:cNvSpPr/>
          <p:nvPr/>
        </p:nvSpPr>
        <p:spPr>
          <a:xfrm>
            <a:off x="6201744" y="1675901"/>
            <a:ext cx="1254696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F257683-7756-0910-C392-53888B3F800A}"/>
              </a:ext>
            </a:extLst>
          </p:cNvPr>
          <p:cNvSpPr/>
          <p:nvPr/>
        </p:nvSpPr>
        <p:spPr>
          <a:xfrm>
            <a:off x="6201454" y="2321325"/>
            <a:ext cx="1254696" cy="504056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918467A-96D8-6909-D9D8-86F604BAD1D9}"/>
              </a:ext>
            </a:extLst>
          </p:cNvPr>
          <p:cNvSpPr/>
          <p:nvPr/>
        </p:nvSpPr>
        <p:spPr>
          <a:xfrm>
            <a:off x="6201164" y="2834863"/>
            <a:ext cx="1254696" cy="494575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x30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51A1E6E-491D-1550-E274-E99D348EE084}"/>
              </a:ext>
            </a:extLst>
          </p:cNvPr>
          <p:cNvSpPr/>
          <p:nvPr/>
        </p:nvSpPr>
        <p:spPr>
          <a:xfrm>
            <a:off x="6201164" y="3332086"/>
            <a:ext cx="1254696" cy="504056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x29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4816C17-798A-99F9-852F-30F0A200BF0B}"/>
              </a:ext>
            </a:extLst>
          </p:cNvPr>
          <p:cNvSpPr/>
          <p:nvPr/>
        </p:nvSpPr>
        <p:spPr>
          <a:xfrm>
            <a:off x="6201164" y="3836142"/>
            <a:ext cx="1254696" cy="5040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B6125EA-3BEE-26B0-094D-6D42BBB6624E}"/>
              </a:ext>
            </a:extLst>
          </p:cNvPr>
          <p:cNvSpPr/>
          <p:nvPr/>
        </p:nvSpPr>
        <p:spPr>
          <a:xfrm>
            <a:off x="6200874" y="4349680"/>
            <a:ext cx="1254696" cy="4945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x30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2854328-A767-70D9-A464-942DE18AFE16}"/>
              </a:ext>
            </a:extLst>
          </p:cNvPr>
          <p:cNvSpPr/>
          <p:nvPr/>
        </p:nvSpPr>
        <p:spPr>
          <a:xfrm>
            <a:off x="6200874" y="4846903"/>
            <a:ext cx="1254696" cy="4913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x29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8" name="直接箭头连接符 46">
            <a:extLst>
              <a:ext uri="{FF2B5EF4-FFF2-40B4-BE49-F238E27FC236}">
                <a16:creationId xmlns:a16="http://schemas.microsoft.com/office/drawing/2014/main" id="{80E05602-723C-7B59-A4F9-5D8D932943D9}"/>
              </a:ext>
            </a:extLst>
          </p:cNvPr>
          <p:cNvCxnSpPr>
            <a:cxnSpLocks/>
          </p:cNvCxnSpPr>
          <p:nvPr/>
        </p:nvCxnSpPr>
        <p:spPr>
          <a:xfrm>
            <a:off x="5458544" y="1846740"/>
            <a:ext cx="742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69">
            <a:extLst>
              <a:ext uri="{FF2B5EF4-FFF2-40B4-BE49-F238E27FC236}">
                <a16:creationId xmlns:a16="http://schemas.microsoft.com/office/drawing/2014/main" id="{96BC9AB1-C0B4-BD1C-E466-8538DF1A9604}"/>
              </a:ext>
            </a:extLst>
          </p:cNvPr>
          <p:cNvCxnSpPr>
            <a:cxnSpLocks/>
          </p:cNvCxnSpPr>
          <p:nvPr/>
        </p:nvCxnSpPr>
        <p:spPr>
          <a:xfrm flipH="1">
            <a:off x="7455570" y="5338288"/>
            <a:ext cx="412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84275489-B599-5F3E-6835-4143B775E419}"/>
              </a:ext>
            </a:extLst>
          </p:cNvPr>
          <p:cNvSpPr txBox="1"/>
          <p:nvPr/>
        </p:nvSpPr>
        <p:spPr>
          <a:xfrm>
            <a:off x="7455570" y="5047694"/>
            <a:ext cx="9515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SP/FP</a:t>
            </a:r>
            <a:endParaRPr lang="zh-CN" altLang="en-US" sz="1400" b="1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9334164-CC8B-2C9E-836E-D6CF9E5594F1}"/>
              </a:ext>
            </a:extLst>
          </p:cNvPr>
          <p:cNvSpPr txBox="1"/>
          <p:nvPr/>
        </p:nvSpPr>
        <p:spPr>
          <a:xfrm>
            <a:off x="7292619" y="11036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C00000"/>
                </a:solidFill>
              </a:rPr>
              <a:t>无需栈桢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614876A-7044-71AE-F9B6-E9C27B3234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86" b="58471"/>
          <a:stretch/>
        </p:blipFill>
        <p:spPr>
          <a:xfrm>
            <a:off x="265036" y="2632769"/>
            <a:ext cx="3151774" cy="139333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91AA13F-E229-6F58-C4E9-AFA61E8960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60" y="2193633"/>
            <a:ext cx="3463528" cy="350158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774D1EF-52F1-4AA3-21A2-58DBF826AA21}"/>
              </a:ext>
            </a:extLst>
          </p:cNvPr>
          <p:cNvSpPr txBox="1"/>
          <p:nvPr/>
        </p:nvSpPr>
        <p:spPr>
          <a:xfrm>
            <a:off x="6067425" y="400050"/>
            <a:ext cx="2963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Buffer</a:t>
            </a:r>
            <a:r>
              <a:rPr kumimoji="1" lang="zh-CN" altLang="en-US" dirty="0"/>
              <a:t>栈的内容覆盖了</a:t>
            </a:r>
            <a:r>
              <a:rPr kumimoji="1" lang="en-US" altLang="zh-CN" dirty="0"/>
              <a:t>stack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1761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95D8F5-FAEB-462C-23FB-9756AE461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回顾：通过寄存器传递参数与返回值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E455AE-B668-4D08-A1C5-4F421E19B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5" name="内容占位符 5">
            <a:extLst>
              <a:ext uri="{FF2B5EF4-FFF2-40B4-BE49-F238E27FC236}">
                <a16:creationId xmlns:a16="http://schemas.microsoft.com/office/drawing/2014/main" id="{96503EF8-4DCF-1D3A-E350-F57D6D71A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539637"/>
            <a:ext cx="4434538" cy="290807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B13D607-6FD0-7B42-EE58-D5AA09F2FD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561356"/>
            <a:ext cx="3070547" cy="1710001"/>
          </a:xfrm>
          <a:prstGeom prst="rect">
            <a:avLst/>
          </a:prstGeom>
        </p:spPr>
      </p:pic>
      <p:sp>
        <p:nvSpPr>
          <p:cNvPr id="7" name="圆角矩形 6">
            <a:extLst>
              <a:ext uri="{FF2B5EF4-FFF2-40B4-BE49-F238E27FC236}">
                <a16:creationId xmlns:a16="http://schemas.microsoft.com/office/drawing/2014/main" id="{384C933B-63CA-3F31-C9B5-BFFF55F2D28E}"/>
              </a:ext>
            </a:extLst>
          </p:cNvPr>
          <p:cNvSpPr/>
          <p:nvPr/>
        </p:nvSpPr>
        <p:spPr>
          <a:xfrm>
            <a:off x="8170370" y="3865612"/>
            <a:ext cx="188096" cy="32026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9B1882D-0841-B423-0DC9-88327F997FE5}"/>
              </a:ext>
            </a:extLst>
          </p:cNvPr>
          <p:cNvSpPr txBox="1"/>
          <p:nvPr/>
        </p:nvSpPr>
        <p:spPr>
          <a:xfrm>
            <a:off x="812045" y="3475550"/>
            <a:ext cx="2775119" cy="12894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>
                <a:solidFill>
                  <a:srgbClr val="C00000"/>
                </a:solidFill>
              </a:rPr>
              <a:t>square</a:t>
            </a:r>
            <a:r>
              <a:rPr kumimoji="1" lang="zh-CN" altLang="en-US" dirty="0">
                <a:solidFill>
                  <a:srgbClr val="C00000"/>
                </a:solidFill>
              </a:rPr>
              <a:t>和</a:t>
            </a:r>
            <a:r>
              <a:rPr kumimoji="1" lang="en-US" altLang="zh-CN" dirty="0">
                <a:solidFill>
                  <a:srgbClr val="C00000"/>
                </a:solidFill>
              </a:rPr>
              <a:t>cube</a:t>
            </a:r>
            <a:r>
              <a:rPr kumimoji="1" lang="zh-CN" altLang="en-US" dirty="0">
                <a:solidFill>
                  <a:srgbClr val="C00000"/>
                </a:solidFill>
              </a:rPr>
              <a:t>函数均是：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>
                <a:solidFill>
                  <a:srgbClr val="C00000"/>
                </a:solidFill>
              </a:rPr>
              <a:t>1.</a:t>
            </a:r>
            <a:r>
              <a:rPr kumimoji="1" lang="zh-CN" altLang="en-US" dirty="0">
                <a:solidFill>
                  <a:srgbClr val="C00000"/>
                </a:solidFill>
              </a:rPr>
              <a:t> 参数</a:t>
            </a:r>
            <a:r>
              <a:rPr kumimoji="1" lang="en-US" altLang="zh-CN" dirty="0">
                <a:solidFill>
                  <a:srgbClr val="C00000"/>
                </a:solidFill>
              </a:rPr>
              <a:t>n</a:t>
            </a:r>
            <a:r>
              <a:rPr kumimoji="1" lang="zh-CN" altLang="en-US" dirty="0">
                <a:solidFill>
                  <a:srgbClr val="C00000"/>
                </a:solidFill>
              </a:rPr>
              <a:t>在</a:t>
            </a:r>
            <a:r>
              <a:rPr kumimoji="1" lang="en-US" altLang="zh-CN" dirty="0">
                <a:solidFill>
                  <a:srgbClr val="C00000"/>
                </a:solidFill>
              </a:rPr>
              <a:t>w0</a:t>
            </a:r>
            <a:r>
              <a:rPr kumimoji="1" lang="zh-CN" altLang="en-US" dirty="0">
                <a:solidFill>
                  <a:srgbClr val="C00000"/>
                </a:solidFill>
              </a:rPr>
              <a:t>中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>
                <a:solidFill>
                  <a:srgbClr val="C00000"/>
                </a:solidFill>
              </a:rPr>
              <a:t>2.</a:t>
            </a:r>
            <a:r>
              <a:rPr kumimoji="1" lang="zh-CN" altLang="en-US" dirty="0">
                <a:solidFill>
                  <a:srgbClr val="C00000"/>
                </a:solidFill>
              </a:rPr>
              <a:t> 计算结果写入</a:t>
            </a:r>
            <a:r>
              <a:rPr kumimoji="1" lang="en-US" altLang="zh-CN" dirty="0">
                <a:solidFill>
                  <a:srgbClr val="C00000"/>
                </a:solidFill>
              </a:rPr>
              <a:t>w0</a:t>
            </a:r>
            <a:r>
              <a:rPr kumimoji="1" lang="zh-CN" altLang="en-US" dirty="0">
                <a:solidFill>
                  <a:srgbClr val="C00000"/>
                </a:solidFill>
              </a:rPr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308493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Group 28">
            <a:extLst>
              <a:ext uri="{FF2B5EF4-FFF2-40B4-BE49-F238E27FC236}">
                <a16:creationId xmlns:a16="http://schemas.microsoft.com/office/drawing/2014/main" id="{0526CA00-7AA4-4C21-8A29-686784731E4E}"/>
              </a:ext>
            </a:extLst>
          </p:cNvPr>
          <p:cNvGraphicFramePr>
            <a:graphicFrameLocks noGrp="1"/>
          </p:cNvGraphicFramePr>
          <p:nvPr/>
        </p:nvGraphicFramePr>
        <p:xfrm>
          <a:off x="6363230" y="3288771"/>
          <a:ext cx="1383771" cy="335402"/>
        </p:xfrm>
        <a:graphic>
          <a:graphicData uri="http://schemas.openxmlformats.org/drawingml/2006/table">
            <a:tbl>
              <a:tblPr/>
              <a:tblGrid>
                <a:gridCol w="1383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7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argument 9</a:t>
                      </a:r>
                      <a:endParaRPr kumimoji="0" lang="zh-CN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61" marB="381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Group 28">
            <a:extLst>
              <a:ext uri="{FF2B5EF4-FFF2-40B4-BE49-F238E27FC236}">
                <a16:creationId xmlns:a16="http://schemas.microsoft.com/office/drawing/2014/main" id="{C5AE1AA0-EEC7-494C-8109-33145557E4B0}"/>
              </a:ext>
            </a:extLst>
          </p:cNvPr>
          <p:cNvGraphicFramePr>
            <a:graphicFrameLocks noGrp="1"/>
          </p:cNvGraphicFramePr>
          <p:nvPr/>
        </p:nvGraphicFramePr>
        <p:xfrm>
          <a:off x="6363230" y="2971271"/>
          <a:ext cx="1383771" cy="335402"/>
        </p:xfrm>
        <a:graphic>
          <a:graphicData uri="http://schemas.openxmlformats.org/drawingml/2006/table">
            <a:tbl>
              <a:tblPr/>
              <a:tblGrid>
                <a:gridCol w="1383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7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. . . . . .</a:t>
                      </a:r>
                      <a:endParaRPr kumimoji="0" lang="zh-CN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61" marB="381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Group 28">
            <a:extLst>
              <a:ext uri="{FF2B5EF4-FFF2-40B4-BE49-F238E27FC236}">
                <a16:creationId xmlns:a16="http://schemas.microsoft.com/office/drawing/2014/main" id="{FED1D5DE-CA2C-477D-8CFA-5D1F73573FF2}"/>
              </a:ext>
            </a:extLst>
          </p:cNvPr>
          <p:cNvGraphicFramePr>
            <a:graphicFrameLocks noGrp="1"/>
          </p:cNvGraphicFramePr>
          <p:nvPr/>
        </p:nvGraphicFramePr>
        <p:xfrm>
          <a:off x="6363230" y="2653771"/>
          <a:ext cx="1383771" cy="335402"/>
        </p:xfrm>
        <a:graphic>
          <a:graphicData uri="http://schemas.openxmlformats.org/drawingml/2006/table">
            <a:tbl>
              <a:tblPr/>
              <a:tblGrid>
                <a:gridCol w="1383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7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argument N</a:t>
                      </a:r>
                      <a:endParaRPr kumimoji="0" lang="zh-CN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61" marB="381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3989" name="Rectangle 2">
            <a:extLst>
              <a:ext uri="{FF2B5EF4-FFF2-40B4-BE49-F238E27FC236}">
                <a16:creationId xmlns:a16="http://schemas.microsoft.com/office/drawing/2014/main" id="{44FFC088-C943-4AD6-A84F-4036C777B9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+mj-ea"/>
                <a:ea typeface="+mj-ea"/>
              </a:rPr>
              <a:t>回顾：传递数据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3990" name="Rectangle 3">
            <a:extLst>
              <a:ext uri="{FF2B5EF4-FFF2-40B4-BE49-F238E27FC236}">
                <a16:creationId xmlns:a16="http://schemas.microsoft.com/office/drawing/2014/main" id="{9DE89C4B-6FB2-4FA6-9A75-9775FA5369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dirty="0">
                <a:latin typeface="+mj-ea"/>
                <a:ea typeface="+mj-ea"/>
              </a:rPr>
              <a:t>调用者压到栈上的数据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sz="2400" dirty="0">
                <a:latin typeface="+mj-ea"/>
                <a:ea typeface="+mj-ea"/>
              </a:rPr>
              <a:t>第</a:t>
            </a:r>
            <a:r>
              <a:rPr lang="en-US" altLang="zh-CN" sz="2400" dirty="0">
                <a:latin typeface="+mj-ea"/>
                <a:ea typeface="+mj-ea"/>
              </a:rPr>
              <a:t>8</a:t>
            </a:r>
            <a:r>
              <a:rPr lang="zh-CN" altLang="en-US" sz="2400" dirty="0">
                <a:latin typeface="+mj-ea"/>
                <a:ea typeface="+mj-ea"/>
              </a:rPr>
              <a:t>个之后的参数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sz="2400" dirty="0">
                <a:latin typeface="+mj-ea"/>
                <a:ea typeface="+mj-ea"/>
              </a:rPr>
              <a:t>按声明顺序</a:t>
            </a:r>
            <a:r>
              <a:rPr lang="zh-CN" altLang="en-US" sz="2400" b="1" dirty="0">
                <a:solidFill>
                  <a:srgbClr val="C00000"/>
                </a:solidFill>
                <a:latin typeface="+mj-ea"/>
                <a:ea typeface="+mj-ea"/>
              </a:rPr>
              <a:t>从右到左</a:t>
            </a:r>
            <a:endParaRPr lang="en-US" altLang="zh-CN" b="1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sz="2400" dirty="0">
                <a:latin typeface="+mj-ea"/>
                <a:ea typeface="+mj-ea"/>
              </a:rPr>
              <a:t>所有数据对齐到</a:t>
            </a:r>
            <a:r>
              <a:rPr lang="en-US" altLang="zh-CN" dirty="0">
                <a:latin typeface="+mj-ea"/>
                <a:ea typeface="+mj-ea"/>
              </a:rPr>
              <a:t>8</a:t>
            </a:r>
            <a:r>
              <a:rPr lang="zh-CN" altLang="en-US" dirty="0">
                <a:latin typeface="+mj-ea"/>
                <a:ea typeface="+mj-ea"/>
              </a:rPr>
              <a:t>字节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800" dirty="0">
                <a:latin typeface="+mj-ea"/>
                <a:ea typeface="+mj-ea"/>
              </a:rPr>
              <a:t>被调用者通过</a:t>
            </a:r>
            <a:r>
              <a:rPr lang="en-US" altLang="zh-CN" sz="2800" dirty="0">
                <a:solidFill>
                  <a:srgbClr val="C00000"/>
                </a:solidFill>
                <a:latin typeface="+mj-ea"/>
                <a:ea typeface="+mj-ea"/>
              </a:rPr>
              <a:t>SP+</a:t>
            </a:r>
            <a:r>
              <a:rPr lang="zh-CN" altLang="en-US" sz="2800" dirty="0">
                <a:solidFill>
                  <a:srgbClr val="C00000"/>
                </a:solidFill>
                <a:latin typeface="+mj-ea"/>
                <a:ea typeface="+mj-ea"/>
              </a:rPr>
              <a:t>偏移量</a:t>
            </a:r>
            <a:r>
              <a:rPr lang="zh-CN" altLang="en-US" sz="2800" dirty="0">
                <a:latin typeface="+mj-ea"/>
                <a:ea typeface="+mj-ea"/>
              </a:rPr>
              <a:t>访问</a:t>
            </a: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83988" name="灯片编号占位符 5">
            <a:extLst>
              <a:ext uri="{FF2B5EF4-FFF2-40B4-BE49-F238E27FC236}">
                <a16:creationId xmlns:a16="http://schemas.microsoft.com/office/drawing/2014/main" id="{F6133DF1-F150-4748-820F-BA2DBB3B8C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333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619100" indent="-23811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952462" indent="-190492">
              <a:spcBef>
                <a:spcPct val="20000"/>
              </a:spcBef>
              <a:buChar char="•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333447" indent="-190492">
              <a:spcBef>
                <a:spcPct val="20000"/>
              </a:spcBef>
              <a:buChar char="–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714431" indent="-190492">
              <a:spcBef>
                <a:spcPct val="20000"/>
              </a:spcBef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FFA600-6D31-40B7-B107-F71E76F290F2}" type="slidenum">
              <a:rPr lang="zh-CN" altLang="en-US" sz="1167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zh-CN" altLang="en-US" sz="1167">
              <a:latin typeface="Times New Roman" panose="02020603050405020304" pitchFamily="18" charset="0"/>
            </a:endParaRPr>
          </a:p>
        </p:txBody>
      </p:sp>
      <p:graphicFrame>
        <p:nvGraphicFramePr>
          <p:cNvPr id="19" name="Group 28">
            <a:extLst>
              <a:ext uri="{FF2B5EF4-FFF2-40B4-BE49-F238E27FC236}">
                <a16:creationId xmlns:a16="http://schemas.microsoft.com/office/drawing/2014/main" id="{C3BAA149-3E23-4089-A100-75DB5004AF89}"/>
              </a:ext>
            </a:extLst>
          </p:cNvPr>
          <p:cNvGraphicFramePr>
            <a:graphicFrameLocks noGrp="1"/>
          </p:cNvGraphicFramePr>
          <p:nvPr/>
        </p:nvGraphicFramePr>
        <p:xfrm>
          <a:off x="6363230" y="3619500"/>
          <a:ext cx="1383771" cy="952500"/>
        </p:xfrm>
        <a:graphic>
          <a:graphicData uri="http://schemas.openxmlformats.org/drawingml/2006/table">
            <a:tbl>
              <a:tblPr/>
              <a:tblGrid>
                <a:gridCol w="1383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52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Callee</a:t>
                      </a:r>
                      <a:b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Frame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83997" name="Group 27">
            <a:extLst>
              <a:ext uri="{FF2B5EF4-FFF2-40B4-BE49-F238E27FC236}">
                <a16:creationId xmlns:a16="http://schemas.microsoft.com/office/drawing/2014/main" id="{09FB1199-4F38-4919-906C-DBD8A149F80F}"/>
              </a:ext>
            </a:extLst>
          </p:cNvPr>
          <p:cNvGrpSpPr>
            <a:grpSpLocks/>
          </p:cNvGrpSpPr>
          <p:nvPr/>
        </p:nvGrpSpPr>
        <p:grpSpPr bwMode="auto">
          <a:xfrm>
            <a:off x="5105135" y="4337847"/>
            <a:ext cx="1258094" cy="399521"/>
            <a:chOff x="3513" y="1768"/>
            <a:chExt cx="951" cy="302"/>
          </a:xfrm>
        </p:grpSpPr>
        <p:sp>
          <p:nvSpPr>
            <p:cNvPr id="84009" name="Text Box 17">
              <a:extLst>
                <a:ext uri="{FF2B5EF4-FFF2-40B4-BE49-F238E27FC236}">
                  <a16:creationId xmlns:a16="http://schemas.microsoft.com/office/drawing/2014/main" id="{80F23D06-9A6D-4DF1-9F33-0E119A9EB0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3" y="1768"/>
              <a:ext cx="768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     </a:t>
              </a:r>
              <a:r>
                <a:rPr lang="en-US" altLang="zh-CN" sz="2000" dirty="0" err="1">
                  <a:solidFill>
                    <a:srgbClr val="0000FF"/>
                  </a:solidFill>
                  <a:latin typeface="Times New Roman" panose="02020603050405020304" pitchFamily="18" charset="0"/>
                </a:rPr>
                <a:t>sp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/</a:t>
              </a:r>
              <a:r>
                <a:rPr lang="en-US" altLang="zh-CN" sz="2000" dirty="0" err="1">
                  <a:solidFill>
                    <a:srgbClr val="0000FF"/>
                  </a:solidFill>
                  <a:latin typeface="Times New Roman" panose="02020603050405020304" pitchFamily="18" charset="0"/>
                </a:rPr>
                <a:t>fp</a:t>
              </a:r>
              <a:endPara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4010" name="Line 19">
              <a:extLst>
                <a:ext uri="{FF2B5EF4-FFF2-40B4-BE49-F238E27FC236}">
                  <a16:creationId xmlns:a16="http://schemas.microsoft.com/office/drawing/2014/main" id="{35E7B19F-580C-469E-9D67-DE0A1B0427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4" y="1944"/>
              <a:ext cx="24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500"/>
            </a:p>
          </p:txBody>
        </p:sp>
      </p:grpSp>
      <p:graphicFrame>
        <p:nvGraphicFramePr>
          <p:cNvPr id="26" name="Group 28">
            <a:extLst>
              <a:ext uri="{FF2B5EF4-FFF2-40B4-BE49-F238E27FC236}">
                <a16:creationId xmlns:a16="http://schemas.microsoft.com/office/drawing/2014/main" id="{FFBEC883-597A-4C1E-A781-73E2402DA8C8}"/>
              </a:ext>
            </a:extLst>
          </p:cNvPr>
          <p:cNvGraphicFramePr>
            <a:graphicFrameLocks noGrp="1"/>
          </p:cNvGraphicFramePr>
          <p:nvPr/>
        </p:nvGraphicFramePr>
        <p:xfrm>
          <a:off x="6363230" y="1783292"/>
          <a:ext cx="1383771" cy="1518708"/>
        </p:xfrm>
        <a:graphic>
          <a:graphicData uri="http://schemas.openxmlformats.org/drawingml/2006/table">
            <a:tbl>
              <a:tblPr/>
              <a:tblGrid>
                <a:gridCol w="1383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1870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Caller</a:t>
                      </a:r>
                      <a:b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Frame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1" marB="381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4004" name="Rectangle 26">
            <a:extLst>
              <a:ext uri="{FF2B5EF4-FFF2-40B4-BE49-F238E27FC236}">
                <a16:creationId xmlns:a16="http://schemas.microsoft.com/office/drawing/2014/main" id="{9338D33E-7EF1-4AC7-ACCD-F4C34C1E5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3230" y="1778000"/>
            <a:ext cx="1383771" cy="1840178"/>
          </a:xfrm>
          <a:prstGeom prst="rect">
            <a:avLst/>
          </a:prstGeom>
          <a:solidFill>
            <a:srgbClr val="C2FFF0">
              <a:alpha val="30196"/>
            </a:srgbClr>
          </a:solidFill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05" name="Rectangle 27">
            <a:extLst>
              <a:ext uri="{FF2B5EF4-FFF2-40B4-BE49-F238E27FC236}">
                <a16:creationId xmlns:a16="http://schemas.microsoft.com/office/drawing/2014/main" id="{DE1B4BED-FDBE-4B04-8B7F-BAA42BC8E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3230" y="3622146"/>
            <a:ext cx="1383771" cy="949854"/>
          </a:xfrm>
          <a:prstGeom prst="rect">
            <a:avLst/>
          </a:prstGeom>
          <a:solidFill>
            <a:srgbClr val="FFCCFF">
              <a:alpha val="30196"/>
            </a:srgbClr>
          </a:solidFill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27">
            <a:extLst>
              <a:ext uri="{FF2B5EF4-FFF2-40B4-BE49-F238E27FC236}">
                <a16:creationId xmlns:a16="http://schemas.microsoft.com/office/drawing/2014/main" id="{B79324C7-42CB-B9DB-9960-8F6747BF4964}"/>
              </a:ext>
            </a:extLst>
          </p:cNvPr>
          <p:cNvGrpSpPr>
            <a:grpSpLocks/>
          </p:cNvGrpSpPr>
          <p:nvPr/>
        </p:nvGrpSpPr>
        <p:grpSpPr bwMode="auto">
          <a:xfrm>
            <a:off x="5347229" y="3398572"/>
            <a:ext cx="1016000" cy="399521"/>
            <a:chOff x="3696" y="1774"/>
            <a:chExt cx="768" cy="302"/>
          </a:xfrm>
        </p:grpSpPr>
        <p:sp>
          <p:nvSpPr>
            <p:cNvPr id="3" name="Text Box 17">
              <a:extLst>
                <a:ext uri="{FF2B5EF4-FFF2-40B4-BE49-F238E27FC236}">
                  <a16:creationId xmlns:a16="http://schemas.microsoft.com/office/drawing/2014/main" id="{01900DF2-7411-4AAC-DE5C-3CE33623D5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1774"/>
              <a:ext cx="618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     </a:t>
              </a:r>
              <a:r>
                <a:rPr lang="en-US" altLang="zh-CN" sz="2000" dirty="0" err="1">
                  <a:solidFill>
                    <a:srgbClr val="0000FF"/>
                  </a:solidFill>
                  <a:latin typeface="Times New Roman" panose="02020603050405020304" pitchFamily="18" charset="0"/>
                </a:rPr>
                <a:t>sp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’</a:t>
              </a:r>
            </a:p>
          </p:txBody>
        </p:sp>
        <p:sp>
          <p:nvSpPr>
            <p:cNvPr id="4" name="Line 19">
              <a:extLst>
                <a:ext uri="{FF2B5EF4-FFF2-40B4-BE49-F238E27FC236}">
                  <a16:creationId xmlns:a16="http://schemas.microsoft.com/office/drawing/2014/main" id="{6BA75F28-A9C0-A706-0387-5C83AD5968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4" y="1944"/>
              <a:ext cx="24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500"/>
            </a:p>
          </p:txBody>
        </p:sp>
      </p:grpSp>
      <p:grpSp>
        <p:nvGrpSpPr>
          <p:cNvPr id="5" name="Group 27">
            <a:extLst>
              <a:ext uri="{FF2B5EF4-FFF2-40B4-BE49-F238E27FC236}">
                <a16:creationId xmlns:a16="http://schemas.microsoft.com/office/drawing/2014/main" id="{7BDD77FD-CC27-2EBD-4465-E4FB36F69713}"/>
              </a:ext>
            </a:extLst>
          </p:cNvPr>
          <p:cNvGrpSpPr>
            <a:grpSpLocks/>
          </p:cNvGrpSpPr>
          <p:nvPr/>
        </p:nvGrpSpPr>
        <p:grpSpPr bwMode="auto">
          <a:xfrm>
            <a:off x="5333788" y="2425599"/>
            <a:ext cx="1016000" cy="399521"/>
            <a:chOff x="3696" y="1774"/>
            <a:chExt cx="768" cy="302"/>
          </a:xfrm>
        </p:grpSpPr>
        <p:sp>
          <p:nvSpPr>
            <p:cNvPr id="6" name="Text Box 17">
              <a:extLst>
                <a:ext uri="{FF2B5EF4-FFF2-40B4-BE49-F238E27FC236}">
                  <a16:creationId xmlns:a16="http://schemas.microsoft.com/office/drawing/2014/main" id="{58938662-8607-44C1-7CEF-2DA3899AA4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1774"/>
              <a:ext cx="607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     </a:t>
              </a:r>
              <a:r>
                <a:rPr lang="en-US" altLang="zh-CN" sz="2000" dirty="0" err="1">
                  <a:solidFill>
                    <a:srgbClr val="0000FF"/>
                  </a:solidFill>
                  <a:latin typeface="Times New Roman" panose="02020603050405020304" pitchFamily="18" charset="0"/>
                </a:rPr>
                <a:t>fp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’</a:t>
              </a:r>
            </a:p>
          </p:txBody>
        </p:sp>
        <p:sp>
          <p:nvSpPr>
            <p:cNvPr id="7" name="Line 19">
              <a:extLst>
                <a:ext uri="{FF2B5EF4-FFF2-40B4-BE49-F238E27FC236}">
                  <a16:creationId xmlns:a16="http://schemas.microsoft.com/office/drawing/2014/main" id="{E773662E-802E-CB46-7635-FC7F02C2FC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4" y="1944"/>
              <a:ext cx="24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500"/>
            </a:p>
          </p:txBody>
        </p:sp>
      </p:grpSp>
    </p:spTree>
    <p:extLst>
      <p:ext uri="{BB962C8B-B14F-4D97-AF65-F5344CB8AC3E}">
        <p14:creationId xmlns:p14="http://schemas.microsoft.com/office/powerpoint/2010/main" val="1643803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687FF5-98A9-434C-8FF7-80BAB03B8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/>
          <a:p>
            <a:r>
              <a:rPr lang="zh-CN" altLang="en-US" dirty="0"/>
              <a:t>回顾：</a:t>
            </a:r>
            <a:r>
              <a:rPr lang="en-US" altLang="zh-CN" dirty="0"/>
              <a:t>31</a:t>
            </a:r>
            <a:r>
              <a:rPr lang="zh-CN" altLang="en-US" dirty="0"/>
              <a:t>个通用寄存器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1B8994-B25C-4FF3-944C-1809C77F1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21920C3-9B08-4953-842A-47A8F8DBABCA}"/>
              </a:ext>
            </a:extLst>
          </p:cNvPr>
          <p:cNvSpPr/>
          <p:nvPr/>
        </p:nvSpPr>
        <p:spPr>
          <a:xfrm>
            <a:off x="520949" y="2218084"/>
            <a:ext cx="2441575" cy="3508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n>
                <a:solidFill>
                  <a:schemeClr val="bg1"/>
                </a:solidFill>
              </a:ln>
              <a:solidFill>
                <a:srgbClr val="BE384A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0208F0B-E593-4531-BF15-5BBFA27D1869}"/>
              </a:ext>
            </a:extLst>
          </p:cNvPr>
          <p:cNvSpPr/>
          <p:nvPr/>
        </p:nvSpPr>
        <p:spPr>
          <a:xfrm>
            <a:off x="1792536" y="2272059"/>
            <a:ext cx="1127125" cy="247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6">
            <a:extLst>
              <a:ext uri="{FF2B5EF4-FFF2-40B4-BE49-F238E27FC236}">
                <a16:creationId xmlns:a16="http://schemas.microsoft.com/office/drawing/2014/main" id="{43A2D7FB-7C06-4257-8E50-391EF83392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2536" y="2238722"/>
            <a:ext cx="515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W0</a:t>
            </a:r>
            <a:endParaRPr lang="zh-CN" altLang="en-US" sz="1400"/>
          </a:p>
        </p:txBody>
      </p:sp>
      <p:sp>
        <p:nvSpPr>
          <p:cNvPr id="10" name="文本框 7">
            <a:extLst>
              <a:ext uri="{FF2B5EF4-FFF2-40B4-BE49-F238E27FC236}">
                <a16:creationId xmlns:a16="http://schemas.microsoft.com/office/drawing/2014/main" id="{12B31DF8-FA49-4943-B9F0-8053240B6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161" y="2238722"/>
            <a:ext cx="1008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/>
              <a:t>X0</a:t>
            </a:r>
            <a:endParaRPr lang="zh-CN" altLang="en-US" sz="14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EA37B21-623C-492F-82CA-E0F81E41B320}"/>
              </a:ext>
            </a:extLst>
          </p:cNvPr>
          <p:cNvSpPr/>
          <p:nvPr/>
        </p:nvSpPr>
        <p:spPr>
          <a:xfrm>
            <a:off x="520949" y="2619722"/>
            <a:ext cx="2441575" cy="3508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4BA892E-A0FA-41D2-B026-F4D9A1104EB6}"/>
              </a:ext>
            </a:extLst>
          </p:cNvPr>
          <p:cNvSpPr/>
          <p:nvPr/>
        </p:nvSpPr>
        <p:spPr>
          <a:xfrm>
            <a:off x="1792536" y="2673697"/>
            <a:ext cx="1127125" cy="247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文本框 10">
            <a:extLst>
              <a:ext uri="{FF2B5EF4-FFF2-40B4-BE49-F238E27FC236}">
                <a16:creationId xmlns:a16="http://schemas.microsoft.com/office/drawing/2014/main" id="{FE8D2790-C4FA-4372-BD28-2F0F5B50A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2536" y="2641947"/>
            <a:ext cx="515938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W1</a:t>
            </a:r>
            <a:endParaRPr lang="zh-CN" altLang="en-US" sz="1400"/>
          </a:p>
        </p:txBody>
      </p:sp>
      <p:sp>
        <p:nvSpPr>
          <p:cNvPr id="14" name="文本框 11">
            <a:extLst>
              <a:ext uri="{FF2B5EF4-FFF2-40B4-BE49-F238E27FC236}">
                <a16:creationId xmlns:a16="http://schemas.microsoft.com/office/drawing/2014/main" id="{BEC517C3-1C91-40A1-B0B1-CDB642828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161" y="2641947"/>
            <a:ext cx="100806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/>
              <a:t>X1</a:t>
            </a:r>
            <a:endParaRPr lang="zh-CN" altLang="en-US" sz="14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1DD2629-A872-4C91-90A1-D56ADAD9CD66}"/>
              </a:ext>
            </a:extLst>
          </p:cNvPr>
          <p:cNvSpPr/>
          <p:nvPr/>
        </p:nvSpPr>
        <p:spPr>
          <a:xfrm>
            <a:off x="520949" y="3176934"/>
            <a:ext cx="2441575" cy="3508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F5AD225-6066-41D3-86E8-9A0F318E982F}"/>
              </a:ext>
            </a:extLst>
          </p:cNvPr>
          <p:cNvSpPr/>
          <p:nvPr/>
        </p:nvSpPr>
        <p:spPr>
          <a:xfrm>
            <a:off x="1792536" y="3230909"/>
            <a:ext cx="1127125" cy="247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文本框 14">
            <a:extLst>
              <a:ext uri="{FF2B5EF4-FFF2-40B4-BE49-F238E27FC236}">
                <a16:creationId xmlns:a16="http://schemas.microsoft.com/office/drawing/2014/main" id="{44FB8945-7154-497B-A2C4-D9C9F62D43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2536" y="3199159"/>
            <a:ext cx="515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W7</a:t>
            </a:r>
            <a:endParaRPr lang="zh-CN" altLang="en-US" sz="1400"/>
          </a:p>
        </p:txBody>
      </p:sp>
      <p:sp>
        <p:nvSpPr>
          <p:cNvPr id="18" name="文本框 15">
            <a:extLst>
              <a:ext uri="{FF2B5EF4-FFF2-40B4-BE49-F238E27FC236}">
                <a16:creationId xmlns:a16="http://schemas.microsoft.com/office/drawing/2014/main" id="{517DE679-44AA-41DA-9A54-7C96F98B3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161" y="3199159"/>
            <a:ext cx="1008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X7</a:t>
            </a:r>
            <a:endParaRPr lang="zh-CN" altLang="en-US" sz="1400"/>
          </a:p>
        </p:txBody>
      </p:sp>
      <p:sp>
        <p:nvSpPr>
          <p:cNvPr id="19" name="文本框 16">
            <a:extLst>
              <a:ext uri="{FF2B5EF4-FFF2-40B4-BE49-F238E27FC236}">
                <a16:creationId xmlns:a16="http://schemas.microsoft.com/office/drawing/2014/main" id="{EADEFF14-C6B9-46A2-B893-844E63901C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962497"/>
            <a:ext cx="3492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/>
              <a:t>63</a:t>
            </a:r>
            <a:endParaRPr lang="zh-CN" altLang="en-US" sz="1200"/>
          </a:p>
        </p:txBody>
      </p:sp>
      <p:sp>
        <p:nvSpPr>
          <p:cNvPr id="20" name="文本框 17">
            <a:extLst>
              <a:ext uri="{FF2B5EF4-FFF2-40B4-BE49-F238E27FC236}">
                <a16:creationId xmlns:a16="http://schemas.microsoft.com/office/drawing/2014/main" id="{9C8A9614-49BA-411A-9FCC-15DC7F9A4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499" y="1962497"/>
            <a:ext cx="3476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/>
              <a:t>31</a:t>
            </a:r>
            <a:endParaRPr lang="zh-CN" altLang="en-US" sz="1200"/>
          </a:p>
        </p:txBody>
      </p:sp>
      <p:sp>
        <p:nvSpPr>
          <p:cNvPr id="21" name="文本框 18">
            <a:extLst>
              <a:ext uri="{FF2B5EF4-FFF2-40B4-BE49-F238E27FC236}">
                <a16:creationId xmlns:a16="http://schemas.microsoft.com/office/drawing/2014/main" id="{7D4EF85C-126C-4E8F-B669-AA13E1F98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7899" y="1957734"/>
            <a:ext cx="2667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/>
              <a:t>0</a:t>
            </a:r>
            <a:endParaRPr lang="zh-CN" altLang="en-US" sz="1200"/>
          </a:p>
        </p:txBody>
      </p:sp>
      <p:sp>
        <p:nvSpPr>
          <p:cNvPr id="22" name="文本框 19">
            <a:extLst>
              <a:ext uri="{FF2B5EF4-FFF2-40B4-BE49-F238E27FC236}">
                <a16:creationId xmlns:a16="http://schemas.microsoft.com/office/drawing/2014/main" id="{B4EBDA4F-E07E-4B7F-B8ED-BD300D4C7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7124" y="2127597"/>
            <a:ext cx="108234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400" dirty="0"/>
              <a:t>返回值 </a:t>
            </a:r>
            <a:r>
              <a:rPr lang="en-US" altLang="zh-CN" sz="1400" dirty="0"/>
              <a:t>&amp;</a:t>
            </a:r>
            <a:br>
              <a:rPr lang="en-US" altLang="zh-CN" sz="1400" dirty="0"/>
            </a:br>
            <a:r>
              <a:rPr lang="zh-CN" altLang="en-US" sz="1400" dirty="0"/>
              <a:t>第一个参数</a:t>
            </a:r>
          </a:p>
        </p:txBody>
      </p:sp>
      <p:sp>
        <p:nvSpPr>
          <p:cNvPr id="23" name="文本框 20">
            <a:extLst>
              <a:ext uri="{FF2B5EF4-FFF2-40B4-BE49-F238E27FC236}">
                <a16:creationId xmlns:a16="http://schemas.microsoft.com/office/drawing/2014/main" id="{DC6FD120-8AC7-4885-B9E0-1D55C13A6A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7124" y="2641947"/>
            <a:ext cx="171450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400" dirty="0"/>
              <a:t>第二个参数</a:t>
            </a:r>
          </a:p>
        </p:txBody>
      </p:sp>
      <p:sp>
        <p:nvSpPr>
          <p:cNvPr id="24" name="文本框 21">
            <a:extLst>
              <a:ext uri="{FF2B5EF4-FFF2-40B4-BE49-F238E27FC236}">
                <a16:creationId xmlns:a16="http://schemas.microsoft.com/office/drawing/2014/main" id="{D5CD9CD7-132A-4B9E-930B-9422CD4B9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7124" y="3211859"/>
            <a:ext cx="1647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400" dirty="0"/>
              <a:t>第八个参数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19249CF-F7BF-4AA2-B3F5-4B1052678604}"/>
              </a:ext>
            </a:extLst>
          </p:cNvPr>
          <p:cNvSpPr/>
          <p:nvPr/>
        </p:nvSpPr>
        <p:spPr>
          <a:xfrm>
            <a:off x="520949" y="3583334"/>
            <a:ext cx="2441575" cy="3508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2799195-D899-4940-8577-058D966CEFEF}"/>
              </a:ext>
            </a:extLst>
          </p:cNvPr>
          <p:cNvSpPr/>
          <p:nvPr/>
        </p:nvSpPr>
        <p:spPr>
          <a:xfrm>
            <a:off x="1792536" y="3637309"/>
            <a:ext cx="1127125" cy="247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7" name="文本框 24">
            <a:extLst>
              <a:ext uri="{FF2B5EF4-FFF2-40B4-BE49-F238E27FC236}">
                <a16:creationId xmlns:a16="http://schemas.microsoft.com/office/drawing/2014/main" id="{75D73F14-6445-4DE3-AE96-DEF818F4FD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2536" y="3603972"/>
            <a:ext cx="515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W8</a:t>
            </a:r>
            <a:endParaRPr lang="zh-CN" altLang="en-US" sz="1400"/>
          </a:p>
        </p:txBody>
      </p:sp>
      <p:sp>
        <p:nvSpPr>
          <p:cNvPr id="28" name="文本框 25">
            <a:extLst>
              <a:ext uri="{FF2B5EF4-FFF2-40B4-BE49-F238E27FC236}">
                <a16:creationId xmlns:a16="http://schemas.microsoft.com/office/drawing/2014/main" id="{4BD96076-93ED-4BE1-9B4F-13860DB19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161" y="3603972"/>
            <a:ext cx="1008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X8</a:t>
            </a:r>
            <a:endParaRPr lang="zh-CN" altLang="en-US" sz="1400"/>
          </a:p>
        </p:txBody>
      </p:sp>
      <p:sp>
        <p:nvSpPr>
          <p:cNvPr id="29" name="文本框 26">
            <a:extLst>
              <a:ext uri="{FF2B5EF4-FFF2-40B4-BE49-F238E27FC236}">
                <a16:creationId xmlns:a16="http://schemas.microsoft.com/office/drawing/2014/main" id="{44ED7CAF-BEA8-4AAB-B17B-93B3F27EB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7436" y="2818159"/>
            <a:ext cx="346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/>
              <a:t>…</a:t>
            </a:r>
            <a:endParaRPr lang="zh-CN" altLang="en-US" sz="2000"/>
          </a:p>
        </p:txBody>
      </p:sp>
      <p:sp>
        <p:nvSpPr>
          <p:cNvPr id="30" name="文本框 27">
            <a:extLst>
              <a:ext uri="{FF2B5EF4-FFF2-40B4-BE49-F238E27FC236}">
                <a16:creationId xmlns:a16="http://schemas.microsoft.com/office/drawing/2014/main" id="{51419FE2-367F-442B-9F7C-685EE720F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3786" y="3627033"/>
            <a:ext cx="17145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</a:rPr>
              <a:t>间接结果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</a:rPr>
              <a:t>系统调用号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8AFD2F7-4F2E-44C7-9DD8-BA18A78C27CF}"/>
              </a:ext>
            </a:extLst>
          </p:cNvPr>
          <p:cNvSpPr/>
          <p:nvPr/>
        </p:nvSpPr>
        <p:spPr>
          <a:xfrm>
            <a:off x="520949" y="3983384"/>
            <a:ext cx="2441575" cy="3508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74B55FD-D942-4157-9810-07E6747D2A34}"/>
              </a:ext>
            </a:extLst>
          </p:cNvPr>
          <p:cNvSpPr/>
          <p:nvPr/>
        </p:nvSpPr>
        <p:spPr>
          <a:xfrm>
            <a:off x="1792536" y="4037359"/>
            <a:ext cx="1127125" cy="247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3" name="文本框 30">
            <a:extLst>
              <a:ext uri="{FF2B5EF4-FFF2-40B4-BE49-F238E27FC236}">
                <a16:creationId xmlns:a16="http://schemas.microsoft.com/office/drawing/2014/main" id="{C92067E2-A04A-4ADF-A615-246DE2B5B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2536" y="4004022"/>
            <a:ext cx="515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W9</a:t>
            </a:r>
            <a:endParaRPr lang="zh-CN" altLang="en-US" sz="1400"/>
          </a:p>
        </p:txBody>
      </p:sp>
      <p:sp>
        <p:nvSpPr>
          <p:cNvPr id="34" name="文本框 31">
            <a:extLst>
              <a:ext uri="{FF2B5EF4-FFF2-40B4-BE49-F238E27FC236}">
                <a16:creationId xmlns:a16="http://schemas.microsoft.com/office/drawing/2014/main" id="{F4B6E78E-6700-4E48-92B7-26934A540B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161" y="4004022"/>
            <a:ext cx="1008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X9</a:t>
            </a:r>
            <a:endParaRPr lang="zh-CN" altLang="en-US" sz="140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E884ED7-86CD-4F9D-8743-EFE946C1300F}"/>
              </a:ext>
            </a:extLst>
          </p:cNvPr>
          <p:cNvSpPr/>
          <p:nvPr/>
        </p:nvSpPr>
        <p:spPr>
          <a:xfrm>
            <a:off x="520949" y="4540597"/>
            <a:ext cx="2441575" cy="3508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3D9C400-A4B6-498E-A078-8C86B15B1204}"/>
              </a:ext>
            </a:extLst>
          </p:cNvPr>
          <p:cNvSpPr/>
          <p:nvPr/>
        </p:nvSpPr>
        <p:spPr>
          <a:xfrm>
            <a:off x="1792536" y="4594572"/>
            <a:ext cx="1127125" cy="247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7" name="文本框 34">
            <a:extLst>
              <a:ext uri="{FF2B5EF4-FFF2-40B4-BE49-F238E27FC236}">
                <a16:creationId xmlns:a16="http://schemas.microsoft.com/office/drawing/2014/main" id="{F568D1EF-34D7-47F1-9DDD-B524E9A70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2536" y="4561234"/>
            <a:ext cx="703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W15</a:t>
            </a:r>
            <a:endParaRPr lang="zh-CN" altLang="en-US" sz="1400"/>
          </a:p>
        </p:txBody>
      </p:sp>
      <p:sp>
        <p:nvSpPr>
          <p:cNvPr id="38" name="文本框 35">
            <a:extLst>
              <a:ext uri="{FF2B5EF4-FFF2-40B4-BE49-F238E27FC236}">
                <a16:creationId xmlns:a16="http://schemas.microsoft.com/office/drawing/2014/main" id="{F963AAC9-6BB9-4DF4-B189-8027DFB97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161" y="4561234"/>
            <a:ext cx="1008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X15</a:t>
            </a:r>
            <a:endParaRPr lang="zh-CN" altLang="en-US" sz="1400"/>
          </a:p>
        </p:txBody>
      </p:sp>
      <p:sp>
        <p:nvSpPr>
          <p:cNvPr id="39" name="文本框 36">
            <a:extLst>
              <a:ext uri="{FF2B5EF4-FFF2-40B4-BE49-F238E27FC236}">
                <a16:creationId xmlns:a16="http://schemas.microsoft.com/office/drawing/2014/main" id="{97268707-E40B-40EB-B029-BDC1B11DC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7436" y="4159597"/>
            <a:ext cx="346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/>
              <a:t>…</a:t>
            </a:r>
            <a:endParaRPr lang="zh-CN" altLang="en-US" sz="2000"/>
          </a:p>
        </p:txBody>
      </p:sp>
      <p:sp>
        <p:nvSpPr>
          <p:cNvPr id="40" name="右大括号 39">
            <a:extLst>
              <a:ext uri="{FF2B5EF4-FFF2-40B4-BE49-F238E27FC236}">
                <a16:creationId xmlns:a16="http://schemas.microsoft.com/office/drawing/2014/main" id="{04481405-4FC8-4E1B-97C3-4F96614C0F0E}"/>
              </a:ext>
            </a:extLst>
          </p:cNvPr>
          <p:cNvSpPr/>
          <p:nvPr/>
        </p:nvSpPr>
        <p:spPr>
          <a:xfrm>
            <a:off x="3010149" y="4135784"/>
            <a:ext cx="114300" cy="58896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1" name="文本框 38">
            <a:extLst>
              <a:ext uri="{FF2B5EF4-FFF2-40B4-BE49-F238E27FC236}">
                <a16:creationId xmlns:a16="http://schemas.microsoft.com/office/drawing/2014/main" id="{5F176D49-1A92-462F-84D8-4EA41D8482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9686" y="4262784"/>
            <a:ext cx="12684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400" b="1" dirty="0">
                <a:solidFill>
                  <a:srgbClr val="C00000"/>
                </a:solidFill>
              </a:rPr>
              <a:t>调用者保存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0CE0ED5-02E4-4D93-8D72-219DF15F6B62}"/>
              </a:ext>
            </a:extLst>
          </p:cNvPr>
          <p:cNvSpPr/>
          <p:nvPr/>
        </p:nvSpPr>
        <p:spPr>
          <a:xfrm>
            <a:off x="520949" y="4954934"/>
            <a:ext cx="2441575" cy="3508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113436A-58A1-4D49-B161-32AAC1576275}"/>
              </a:ext>
            </a:extLst>
          </p:cNvPr>
          <p:cNvSpPr/>
          <p:nvPr/>
        </p:nvSpPr>
        <p:spPr>
          <a:xfrm>
            <a:off x="1792536" y="5008909"/>
            <a:ext cx="1127125" cy="247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4" name="文本框 41">
            <a:extLst>
              <a:ext uri="{FF2B5EF4-FFF2-40B4-BE49-F238E27FC236}">
                <a16:creationId xmlns:a16="http://schemas.microsoft.com/office/drawing/2014/main" id="{A06A8634-E5B4-4936-A2A6-D780E9210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2536" y="4977159"/>
            <a:ext cx="7032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W16</a:t>
            </a:r>
            <a:endParaRPr lang="zh-CN" altLang="en-US" sz="1400"/>
          </a:p>
        </p:txBody>
      </p:sp>
      <p:sp>
        <p:nvSpPr>
          <p:cNvPr id="45" name="文本框 42">
            <a:extLst>
              <a:ext uri="{FF2B5EF4-FFF2-40B4-BE49-F238E27FC236}">
                <a16:creationId xmlns:a16="http://schemas.microsoft.com/office/drawing/2014/main" id="{F7611F2B-2C48-441F-989B-D9ECD5EF44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161" y="4977159"/>
            <a:ext cx="10080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X16</a:t>
            </a:r>
            <a:endParaRPr lang="zh-CN" altLang="en-US" sz="140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80AB815E-A298-4DF5-9ABE-53C26A84CFE5}"/>
              </a:ext>
            </a:extLst>
          </p:cNvPr>
          <p:cNvSpPr/>
          <p:nvPr/>
        </p:nvSpPr>
        <p:spPr>
          <a:xfrm>
            <a:off x="4592886" y="2191097"/>
            <a:ext cx="2439988" cy="3508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436DB63-18ED-44B2-9187-EDADA2896906}"/>
              </a:ext>
            </a:extLst>
          </p:cNvPr>
          <p:cNvSpPr/>
          <p:nvPr/>
        </p:nvSpPr>
        <p:spPr>
          <a:xfrm>
            <a:off x="5864474" y="2245072"/>
            <a:ext cx="1125537" cy="247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9" name="文本框 46">
            <a:extLst>
              <a:ext uri="{FF2B5EF4-FFF2-40B4-BE49-F238E27FC236}">
                <a16:creationId xmlns:a16="http://schemas.microsoft.com/office/drawing/2014/main" id="{792FBC79-5109-41D3-AD40-FED2EE401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4474" y="2213322"/>
            <a:ext cx="701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W17</a:t>
            </a:r>
            <a:endParaRPr lang="zh-CN" altLang="en-US" sz="1400"/>
          </a:p>
        </p:txBody>
      </p:sp>
      <p:sp>
        <p:nvSpPr>
          <p:cNvPr id="50" name="文本框 47">
            <a:extLst>
              <a:ext uri="{FF2B5EF4-FFF2-40B4-BE49-F238E27FC236}">
                <a16:creationId xmlns:a16="http://schemas.microsoft.com/office/drawing/2014/main" id="{D150BD33-8EEA-46C4-826C-E3F683733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0511" y="2213322"/>
            <a:ext cx="1009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X17</a:t>
            </a:r>
            <a:endParaRPr lang="zh-CN" altLang="en-US" sz="140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F27611EE-A393-471F-AD01-901328E4A8DA}"/>
              </a:ext>
            </a:extLst>
          </p:cNvPr>
          <p:cNvSpPr/>
          <p:nvPr/>
        </p:nvSpPr>
        <p:spPr>
          <a:xfrm>
            <a:off x="4592886" y="2602259"/>
            <a:ext cx="2439988" cy="3508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F3BB27BB-7493-4600-8214-8ABBA3C07DA6}"/>
              </a:ext>
            </a:extLst>
          </p:cNvPr>
          <p:cNvSpPr/>
          <p:nvPr/>
        </p:nvSpPr>
        <p:spPr>
          <a:xfrm>
            <a:off x="5864474" y="2656234"/>
            <a:ext cx="1125537" cy="247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4" name="文本框 51">
            <a:extLst>
              <a:ext uri="{FF2B5EF4-FFF2-40B4-BE49-F238E27FC236}">
                <a16:creationId xmlns:a16="http://schemas.microsoft.com/office/drawing/2014/main" id="{13A9BB73-CEF9-4FAC-9AD9-3E699E577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4474" y="2624484"/>
            <a:ext cx="701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W18</a:t>
            </a:r>
            <a:endParaRPr lang="zh-CN" altLang="en-US" sz="1400"/>
          </a:p>
        </p:txBody>
      </p:sp>
      <p:sp>
        <p:nvSpPr>
          <p:cNvPr id="55" name="文本框 52">
            <a:extLst>
              <a:ext uri="{FF2B5EF4-FFF2-40B4-BE49-F238E27FC236}">
                <a16:creationId xmlns:a16="http://schemas.microsoft.com/office/drawing/2014/main" id="{95B232BF-6E91-497A-96AF-747BB14B5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0511" y="2624484"/>
            <a:ext cx="1009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X18</a:t>
            </a:r>
            <a:endParaRPr lang="zh-CN" altLang="en-US" sz="1400"/>
          </a:p>
        </p:txBody>
      </p:sp>
      <p:sp>
        <p:nvSpPr>
          <p:cNvPr id="56" name="文本框 53">
            <a:extLst>
              <a:ext uri="{FF2B5EF4-FFF2-40B4-BE49-F238E27FC236}">
                <a16:creationId xmlns:a16="http://schemas.microsoft.com/office/drawing/2014/main" id="{E75FA8E5-45F2-4CDC-B0C1-3CFCF6164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4032" y="2472218"/>
            <a:ext cx="18002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</a:rPr>
              <a:t>平台相关寄存器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CBEE80DE-1F57-4A61-A7D1-1A5A4F8B6192}"/>
              </a:ext>
            </a:extLst>
          </p:cNvPr>
          <p:cNvSpPr/>
          <p:nvPr/>
        </p:nvSpPr>
        <p:spPr>
          <a:xfrm>
            <a:off x="4596061" y="4404072"/>
            <a:ext cx="2439988" cy="3508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A8891784-FF8C-4087-8DBB-60D5171CF424}"/>
              </a:ext>
            </a:extLst>
          </p:cNvPr>
          <p:cNvSpPr/>
          <p:nvPr/>
        </p:nvSpPr>
        <p:spPr>
          <a:xfrm>
            <a:off x="5867649" y="4458047"/>
            <a:ext cx="1125537" cy="247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9" name="文本框 72">
            <a:extLst>
              <a:ext uri="{FF2B5EF4-FFF2-40B4-BE49-F238E27FC236}">
                <a16:creationId xmlns:a16="http://schemas.microsoft.com/office/drawing/2014/main" id="{A57D3462-2A51-4551-93DD-94B69066A3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649" y="4424709"/>
            <a:ext cx="701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W30</a:t>
            </a:r>
            <a:endParaRPr lang="zh-CN" altLang="en-US" sz="1400"/>
          </a:p>
        </p:txBody>
      </p:sp>
      <p:sp>
        <p:nvSpPr>
          <p:cNvPr id="60" name="文本框 73">
            <a:extLst>
              <a:ext uri="{FF2B5EF4-FFF2-40B4-BE49-F238E27FC236}">
                <a16:creationId xmlns:a16="http://schemas.microsoft.com/office/drawing/2014/main" id="{4D22F77C-A373-485B-8E62-790C379B1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686" y="4424709"/>
            <a:ext cx="1009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X30</a:t>
            </a:r>
            <a:endParaRPr lang="zh-CN" altLang="en-US" sz="1400"/>
          </a:p>
        </p:txBody>
      </p:sp>
      <p:sp>
        <p:nvSpPr>
          <p:cNvPr id="61" name="文本框 74">
            <a:extLst>
              <a:ext uri="{FF2B5EF4-FFF2-40B4-BE49-F238E27FC236}">
                <a16:creationId xmlns:a16="http://schemas.microsoft.com/office/drawing/2014/main" id="{B03724DE-07FE-4D22-A78F-3C45FA4A6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4461" y="4410422"/>
            <a:ext cx="18002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400" dirty="0"/>
              <a:t>链接指针（</a:t>
            </a:r>
            <a:r>
              <a:rPr lang="en-US" altLang="zh-CN" sz="1400" dirty="0"/>
              <a:t>LR</a:t>
            </a:r>
            <a:r>
              <a:rPr lang="zh-CN" altLang="en-US" sz="1400" dirty="0"/>
              <a:t>）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866EAD45-5A9A-4C4B-837D-0BDDBE673609}"/>
              </a:ext>
            </a:extLst>
          </p:cNvPr>
          <p:cNvSpPr/>
          <p:nvPr/>
        </p:nvSpPr>
        <p:spPr>
          <a:xfrm>
            <a:off x="4596061" y="3013422"/>
            <a:ext cx="2439988" cy="3492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05878551-58C4-423F-82DB-E3BE1BCB0550}"/>
              </a:ext>
            </a:extLst>
          </p:cNvPr>
          <p:cNvSpPr/>
          <p:nvPr/>
        </p:nvSpPr>
        <p:spPr>
          <a:xfrm>
            <a:off x="5867649" y="3067397"/>
            <a:ext cx="1125537" cy="247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4" name="文本框 77">
            <a:extLst>
              <a:ext uri="{FF2B5EF4-FFF2-40B4-BE49-F238E27FC236}">
                <a16:creationId xmlns:a16="http://schemas.microsoft.com/office/drawing/2014/main" id="{377D3CF6-4C0D-43B8-B455-F0B4514EBD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649" y="3034059"/>
            <a:ext cx="6302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W19</a:t>
            </a:r>
            <a:endParaRPr lang="zh-CN" altLang="en-US" sz="1400"/>
          </a:p>
        </p:txBody>
      </p:sp>
      <p:sp>
        <p:nvSpPr>
          <p:cNvPr id="65" name="文本框 78">
            <a:extLst>
              <a:ext uri="{FF2B5EF4-FFF2-40B4-BE49-F238E27FC236}">
                <a16:creationId xmlns:a16="http://schemas.microsoft.com/office/drawing/2014/main" id="{1EB38FFA-3CC4-4A56-91EA-9B1C6DFF7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686" y="3034059"/>
            <a:ext cx="1009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X19</a:t>
            </a:r>
            <a:endParaRPr lang="zh-CN" altLang="en-US" sz="140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C7DDAA31-A83C-4F8A-B1E9-6E906E9BE2E7}"/>
              </a:ext>
            </a:extLst>
          </p:cNvPr>
          <p:cNvSpPr/>
          <p:nvPr/>
        </p:nvSpPr>
        <p:spPr>
          <a:xfrm>
            <a:off x="4596061" y="3570634"/>
            <a:ext cx="2439988" cy="3508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48060CEB-5FEC-4DDA-A295-539173C08F30}"/>
              </a:ext>
            </a:extLst>
          </p:cNvPr>
          <p:cNvSpPr/>
          <p:nvPr/>
        </p:nvSpPr>
        <p:spPr>
          <a:xfrm>
            <a:off x="5867649" y="3624609"/>
            <a:ext cx="1125537" cy="247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8" name="文本框 81">
            <a:extLst>
              <a:ext uri="{FF2B5EF4-FFF2-40B4-BE49-F238E27FC236}">
                <a16:creationId xmlns:a16="http://schemas.microsoft.com/office/drawing/2014/main" id="{2C881FF3-B2C4-447C-9732-935A8A030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649" y="3591272"/>
            <a:ext cx="701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W28</a:t>
            </a:r>
            <a:endParaRPr lang="zh-CN" altLang="en-US" sz="1400"/>
          </a:p>
        </p:txBody>
      </p:sp>
      <p:sp>
        <p:nvSpPr>
          <p:cNvPr id="69" name="文本框 82">
            <a:extLst>
              <a:ext uri="{FF2B5EF4-FFF2-40B4-BE49-F238E27FC236}">
                <a16:creationId xmlns:a16="http://schemas.microsoft.com/office/drawing/2014/main" id="{5CA7F4D1-1685-4E4F-8535-64A9EEB9F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686" y="3591272"/>
            <a:ext cx="1009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X28</a:t>
            </a:r>
            <a:endParaRPr lang="zh-CN" altLang="en-US" sz="1400"/>
          </a:p>
        </p:txBody>
      </p:sp>
      <p:sp>
        <p:nvSpPr>
          <p:cNvPr id="70" name="文本框 83">
            <a:extLst>
              <a:ext uri="{FF2B5EF4-FFF2-40B4-BE49-F238E27FC236}">
                <a16:creationId xmlns:a16="http://schemas.microsoft.com/office/drawing/2014/main" id="{05994EE4-7CC4-4BE4-BBA7-F162661E3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0961" y="3188047"/>
            <a:ext cx="346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/>
              <a:t>…</a:t>
            </a:r>
            <a:endParaRPr lang="zh-CN" altLang="en-US" sz="2000"/>
          </a:p>
        </p:txBody>
      </p:sp>
      <p:sp>
        <p:nvSpPr>
          <p:cNvPr id="71" name="右大括号 70">
            <a:extLst>
              <a:ext uri="{FF2B5EF4-FFF2-40B4-BE49-F238E27FC236}">
                <a16:creationId xmlns:a16="http://schemas.microsoft.com/office/drawing/2014/main" id="{85878676-24EE-414F-B3F2-8444B90DCCF4}"/>
              </a:ext>
            </a:extLst>
          </p:cNvPr>
          <p:cNvSpPr/>
          <p:nvPr/>
        </p:nvSpPr>
        <p:spPr>
          <a:xfrm>
            <a:off x="7107486" y="3164234"/>
            <a:ext cx="114300" cy="59055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2" name="文本框 85">
            <a:extLst>
              <a:ext uri="{FF2B5EF4-FFF2-40B4-BE49-F238E27FC236}">
                <a16:creationId xmlns:a16="http://schemas.microsoft.com/office/drawing/2014/main" id="{5F60D945-3579-495D-A6FD-A2D95DDBDE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7024" y="3305522"/>
            <a:ext cx="13017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400" b="1" dirty="0">
                <a:solidFill>
                  <a:srgbClr val="C00000"/>
                </a:solidFill>
              </a:rPr>
              <a:t>被调用者保存</a:t>
            </a: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9B744C3F-A4CD-4390-BD65-FA85DE3AA288}"/>
              </a:ext>
            </a:extLst>
          </p:cNvPr>
          <p:cNvSpPr/>
          <p:nvPr/>
        </p:nvSpPr>
        <p:spPr>
          <a:xfrm>
            <a:off x="4596061" y="3984972"/>
            <a:ext cx="2439988" cy="3508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4B4160BE-2C3F-4A42-B1B7-26D73207E937}"/>
              </a:ext>
            </a:extLst>
          </p:cNvPr>
          <p:cNvSpPr/>
          <p:nvPr/>
        </p:nvSpPr>
        <p:spPr>
          <a:xfrm>
            <a:off x="5867649" y="4038947"/>
            <a:ext cx="1125537" cy="247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5" name="文本框 88">
            <a:extLst>
              <a:ext uri="{FF2B5EF4-FFF2-40B4-BE49-F238E27FC236}">
                <a16:creationId xmlns:a16="http://schemas.microsoft.com/office/drawing/2014/main" id="{C5923656-586E-404C-AA82-67E3B3A39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649" y="4005609"/>
            <a:ext cx="701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W29</a:t>
            </a:r>
            <a:endParaRPr lang="zh-CN" altLang="en-US" sz="1400"/>
          </a:p>
        </p:txBody>
      </p:sp>
      <p:sp>
        <p:nvSpPr>
          <p:cNvPr id="76" name="文本框 89">
            <a:extLst>
              <a:ext uri="{FF2B5EF4-FFF2-40B4-BE49-F238E27FC236}">
                <a16:creationId xmlns:a16="http://schemas.microsoft.com/office/drawing/2014/main" id="{2576C548-D01B-4AC6-9E31-DAF9BFA71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686" y="4005609"/>
            <a:ext cx="1009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X29</a:t>
            </a:r>
            <a:endParaRPr lang="zh-CN" altLang="en-US" sz="1400"/>
          </a:p>
        </p:txBody>
      </p:sp>
      <p:sp>
        <p:nvSpPr>
          <p:cNvPr id="77" name="文本框 90">
            <a:extLst>
              <a:ext uri="{FF2B5EF4-FFF2-40B4-BE49-F238E27FC236}">
                <a16:creationId xmlns:a16="http://schemas.microsoft.com/office/drawing/2014/main" id="{9A78D504-1C6D-4521-8BF6-779A61743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4461" y="3991322"/>
            <a:ext cx="18002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400" dirty="0"/>
              <a:t>帧指针（</a:t>
            </a:r>
            <a:r>
              <a:rPr lang="en-US" altLang="zh-CN" sz="1400" dirty="0"/>
              <a:t>FP</a:t>
            </a:r>
            <a:r>
              <a:rPr lang="zh-CN" altLang="en-US" sz="1400" dirty="0"/>
              <a:t>）</a:t>
            </a: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A587B1E8-FAE6-005A-74CD-F360595C1EBE}"/>
              </a:ext>
            </a:extLst>
          </p:cNvPr>
          <p:cNvSpPr txBox="1"/>
          <p:nvPr/>
        </p:nvSpPr>
        <p:spPr>
          <a:xfrm>
            <a:off x="474405" y="1314199"/>
            <a:ext cx="516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约定：</a:t>
            </a:r>
            <a:r>
              <a:rPr kumimoji="1" lang="en-US" altLang="zh-CN" dirty="0"/>
              <a:t>x9-x15</a:t>
            </a:r>
            <a:r>
              <a:rPr kumimoji="1" lang="zh-CN" altLang="en-US" dirty="0"/>
              <a:t>调用者保存；</a:t>
            </a:r>
            <a:r>
              <a:rPr kumimoji="1" lang="en-US" altLang="zh-CN" dirty="0"/>
              <a:t>x19-x28</a:t>
            </a:r>
            <a:r>
              <a:rPr kumimoji="1" lang="zh-CN" altLang="en-US" dirty="0"/>
              <a:t>被调用者保存</a:t>
            </a:r>
          </a:p>
        </p:txBody>
      </p:sp>
    </p:spTree>
    <p:extLst>
      <p:ext uri="{BB962C8B-B14F-4D97-AF65-F5344CB8AC3E}">
        <p14:creationId xmlns:p14="http://schemas.microsoft.com/office/powerpoint/2010/main" val="1261241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1F27F3-B7A7-6E95-0175-4E7B3A28D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局部变量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3E0165-4264-1FDB-8672-4D8473D117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EF10D3-BD03-F467-F00A-E16117D6E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896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1" name="Rectangle 2">
            <a:extLst>
              <a:ext uri="{FF2B5EF4-FFF2-40B4-BE49-F238E27FC236}">
                <a16:creationId xmlns:a16="http://schemas.microsoft.com/office/drawing/2014/main" id="{7BF5C143-D88B-4D8D-8866-3CDD70D4F0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+mj-ea"/>
                <a:ea typeface="+mj-ea"/>
              </a:rPr>
              <a:t>函数局部变量存放在函数栈桢中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35172" name="Rectangle 3">
            <a:extLst>
              <a:ext uri="{FF2B5EF4-FFF2-40B4-BE49-F238E27FC236}">
                <a16:creationId xmlns:a16="http://schemas.microsoft.com/office/drawing/2014/main" id="{B4AD76BB-ACCD-42F7-8D6F-976B5C6F14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2800" dirty="0">
                <a:latin typeface="+mj-ea"/>
                <a:ea typeface="+mj-ea"/>
              </a:rPr>
              <a:t>为什么不直接把局部变量存储在寄存器（寄存器快）</a:t>
            </a:r>
            <a:r>
              <a:rPr lang="en-US" altLang="zh-CN" dirty="0">
                <a:ea typeface="宋体" panose="02010600030101010101" pitchFamily="2" charset="-122"/>
              </a:rPr>
              <a:t>?</a:t>
            </a:r>
          </a:p>
          <a:p>
            <a:pPr lvl="1">
              <a:lnSpc>
                <a:spcPct val="140000"/>
              </a:lnSpc>
            </a:pPr>
            <a:r>
              <a:rPr lang="zh-CN" altLang="en-US" sz="2400" dirty="0">
                <a:highlight>
                  <a:srgbClr val="FFFF00"/>
                </a:highlight>
                <a:latin typeface="+mj-ea"/>
                <a:ea typeface="+mj-ea"/>
              </a:rPr>
              <a:t>寄存器数量有限</a:t>
            </a:r>
            <a:endParaRPr lang="en-US" altLang="zh-CN" dirty="0">
              <a:highlight>
                <a:srgbClr val="FFFF00"/>
              </a:highlight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sz="2400" dirty="0">
                <a:latin typeface="+mj-ea"/>
                <a:ea typeface="+mj-ea"/>
              </a:rPr>
              <a:t>数组和结构体等复杂数据结构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sz="2400" dirty="0">
                <a:latin typeface="+mj-ea"/>
                <a:ea typeface="+mj-ea"/>
              </a:rPr>
              <a:t>局部变量可能需要寻址 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zh-CN" altLang="en-US" sz="2400" dirty="0">
                <a:latin typeface="+mj-ea"/>
                <a:ea typeface="+mj-ea"/>
              </a:rPr>
              <a:t>如</a:t>
            </a:r>
            <a:r>
              <a:rPr lang="en-US" altLang="zh-CN" dirty="0">
                <a:ea typeface="宋体" panose="02010600030101010101" pitchFamily="2" charset="-122"/>
              </a:rPr>
              <a:t>&amp;a)</a:t>
            </a:r>
          </a:p>
        </p:txBody>
      </p:sp>
      <p:sp>
        <p:nvSpPr>
          <p:cNvPr id="135170" name="灯片编号占位符 5">
            <a:extLst>
              <a:ext uri="{FF2B5EF4-FFF2-40B4-BE49-F238E27FC236}">
                <a16:creationId xmlns:a16="http://schemas.microsoft.com/office/drawing/2014/main" id="{86133EE1-9BFE-43ED-BF5E-37937730B8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333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619100" indent="-23811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952462" indent="-190492">
              <a:spcBef>
                <a:spcPct val="20000"/>
              </a:spcBef>
              <a:buChar char="•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333447" indent="-190492">
              <a:spcBef>
                <a:spcPct val="20000"/>
              </a:spcBef>
              <a:buChar char="–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714431" indent="-190492">
              <a:spcBef>
                <a:spcPct val="20000"/>
              </a:spcBef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74D11A7-E87E-483F-91DA-B02640505F4E}" type="slidenum">
              <a:rPr lang="zh-CN" altLang="en-US" sz="1167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zh-CN" altLang="en-US" sz="1167">
              <a:latin typeface="Times New Roman" panose="02020603050405020304" pitchFamily="18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63BDD0E-CACF-D847-845A-9922E7B7206D}"/>
              </a:ext>
            </a:extLst>
          </p:cNvPr>
          <p:cNvSpPr txBox="1">
            <a:spLocks noChangeArrowheads="1"/>
          </p:cNvSpPr>
          <p:nvPr/>
        </p:nvSpPr>
        <p:spPr>
          <a:xfrm>
            <a:off x="6350660" y="3028978"/>
            <a:ext cx="2538679" cy="217207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long caller()</a:t>
            </a:r>
          </a:p>
          <a:p>
            <a:pPr>
              <a:buFontTx/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long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arg1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= 534;</a:t>
            </a:r>
            <a:endParaRPr lang="en-US" altLang="zh-CN" sz="1600" dirty="0">
              <a:solidFill>
                <a:srgbClr val="0000FF"/>
              </a:solidFill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>
              <a:buFontTx/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...</a:t>
            </a:r>
          </a:p>
          <a:p>
            <a:pPr>
              <a:buFontTx/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7139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31" name="Rectangle 2">
            <a:extLst>
              <a:ext uri="{FF2B5EF4-FFF2-40B4-BE49-F238E27FC236}">
                <a16:creationId xmlns:a16="http://schemas.microsoft.com/office/drawing/2014/main" id="{5DA4A64B-F4F1-455A-B464-E84335D434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+mj-ea"/>
                <a:ea typeface="+mj-ea"/>
              </a:rPr>
              <a:t>局部变量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37232" name="Rectangle 3">
            <a:extLst>
              <a:ext uri="{FF2B5EF4-FFF2-40B4-BE49-F238E27FC236}">
                <a16:creationId xmlns:a16="http://schemas.microsoft.com/office/drawing/2014/main" id="{41241ECF-46E7-47C4-A178-43ED69AB08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dirty="0">
                <a:latin typeface="+mj-ea"/>
                <a:ea typeface="+mj-ea"/>
              </a:rPr>
              <a:t>局部变量的分配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sz="2400" dirty="0">
                <a:latin typeface="+mj-ea"/>
                <a:ea typeface="+mj-ea"/>
              </a:rPr>
              <a:t>在分配栈帧时被一起分配</a:t>
            </a:r>
            <a:endParaRPr lang="en-US" altLang="zh-CN" sz="1667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800" dirty="0">
                <a:latin typeface="+mj-ea"/>
                <a:ea typeface="+mj-ea"/>
              </a:rPr>
              <a:t>局部变量的释放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sz="2400" dirty="0">
                <a:latin typeface="+mj-ea"/>
                <a:ea typeface="+mj-ea"/>
              </a:rPr>
              <a:t>在返回前</a:t>
            </a:r>
            <a:r>
              <a:rPr lang="zh-CN" altLang="en-US" sz="2400" dirty="0">
                <a:highlight>
                  <a:srgbClr val="FFFF00"/>
                </a:highlight>
                <a:latin typeface="+mj-ea"/>
                <a:ea typeface="+mj-ea"/>
              </a:rPr>
              <a:t>释放栈帧时</a:t>
            </a:r>
            <a:r>
              <a:rPr lang="zh-CN" altLang="en-US" sz="2400" dirty="0">
                <a:latin typeface="+mj-ea"/>
                <a:ea typeface="+mj-ea"/>
              </a:rPr>
              <a:t>释放</a:t>
            </a: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800" dirty="0">
                <a:latin typeface="+mj-ea"/>
                <a:ea typeface="+mj-ea"/>
              </a:rPr>
              <a:t>局部变量通过</a:t>
            </a:r>
            <a:r>
              <a:rPr lang="en-US" altLang="zh-CN" sz="2800" dirty="0">
                <a:solidFill>
                  <a:srgbClr val="C00000"/>
                </a:solidFill>
                <a:latin typeface="+mj-ea"/>
                <a:ea typeface="+mj-ea"/>
              </a:rPr>
              <a:t>SP</a:t>
            </a:r>
            <a:r>
              <a:rPr lang="zh-CN" altLang="en-US" sz="2800" dirty="0">
                <a:latin typeface="+mj-ea"/>
                <a:ea typeface="+mj-ea"/>
              </a:rPr>
              <a:t>相对地址引用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667" dirty="0">
                <a:solidFill>
                  <a:srgbClr val="C00000"/>
                </a:solidFill>
                <a:ea typeface="宋体" panose="02010600030101010101" pitchFamily="2" charset="-122"/>
              </a:rPr>
              <a:t>(</a:t>
            </a:r>
            <a:r>
              <a:rPr lang="zh-CN" altLang="en-US" sz="1667" dirty="0">
                <a:solidFill>
                  <a:srgbClr val="C00000"/>
                </a:solidFill>
                <a:latin typeface="+mj-ea"/>
                <a:ea typeface="+mj-ea"/>
              </a:rPr>
              <a:t>例如</a:t>
            </a:r>
            <a:r>
              <a:rPr lang="en-US" altLang="zh-CN" sz="1667" dirty="0" err="1">
                <a:solidFill>
                  <a:srgbClr val="C00000"/>
                </a:solidFill>
                <a:ea typeface="宋体" panose="02010600030101010101" pitchFamily="2" charset="-122"/>
              </a:rPr>
              <a:t>ldr</a:t>
            </a:r>
            <a:r>
              <a:rPr lang="en-US" altLang="zh-CN" sz="1667" dirty="0">
                <a:solidFill>
                  <a:srgbClr val="C00000"/>
                </a:solidFill>
                <a:ea typeface="宋体" panose="02010600030101010101" pitchFamily="2" charset="-122"/>
              </a:rPr>
              <a:t> x1, [</a:t>
            </a:r>
            <a:r>
              <a:rPr lang="en-US" altLang="zh-CN" sz="1667" dirty="0" err="1">
                <a:solidFill>
                  <a:srgbClr val="C00000"/>
                </a:solidFill>
                <a:ea typeface="宋体" panose="02010600030101010101" pitchFamily="2" charset="-122"/>
              </a:rPr>
              <a:t>sp</a:t>
            </a:r>
            <a:r>
              <a:rPr lang="en-US" altLang="zh-CN" sz="1667" dirty="0">
                <a:solidFill>
                  <a:srgbClr val="C00000"/>
                </a:solidFill>
                <a:ea typeface="宋体" panose="02010600030101010101" pitchFamily="2" charset="-122"/>
              </a:rPr>
              <a:t>, #8])</a:t>
            </a:r>
          </a:p>
        </p:txBody>
      </p:sp>
      <p:sp>
        <p:nvSpPr>
          <p:cNvPr id="137230" name="灯片编号占位符 5">
            <a:extLst>
              <a:ext uri="{FF2B5EF4-FFF2-40B4-BE49-F238E27FC236}">
                <a16:creationId xmlns:a16="http://schemas.microsoft.com/office/drawing/2014/main" id="{76408C30-0EFB-4704-8A84-9BC7F5FC81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333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619100" indent="-23811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952462" indent="-190492">
              <a:spcBef>
                <a:spcPct val="20000"/>
              </a:spcBef>
              <a:buChar char="•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333447" indent="-190492">
              <a:spcBef>
                <a:spcPct val="20000"/>
              </a:spcBef>
              <a:buChar char="–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714431" indent="-190492">
              <a:spcBef>
                <a:spcPct val="20000"/>
              </a:spcBef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96CA31-28E3-4CB2-8C98-FE6830D4D64A}" type="slidenum">
              <a:rPr lang="zh-CN" altLang="en-US" sz="1167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zh-CN" altLang="en-US" sz="1167">
              <a:latin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1031C66-3D39-7340-A685-3D40C89AE973}"/>
              </a:ext>
            </a:extLst>
          </p:cNvPr>
          <p:cNvSpPr txBox="1"/>
          <p:nvPr/>
        </p:nvSpPr>
        <p:spPr>
          <a:xfrm>
            <a:off x="4860032" y="309755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栈帧的大小在编译的时候便决定了。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297F9D0-CE64-3627-1597-2DBC8C1018A9}"/>
              </a:ext>
            </a:extLst>
          </p:cNvPr>
          <p:cNvSpPr txBox="1"/>
          <p:nvPr/>
        </p:nvSpPr>
        <p:spPr>
          <a:xfrm>
            <a:off x="4860032" y="930286"/>
            <a:ext cx="4108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变量如果过大就不适合都放到局部变量</a:t>
            </a:r>
            <a:endParaRPr kumimoji="1" lang="en-US" altLang="zh-CN" dirty="0"/>
          </a:p>
          <a:p>
            <a:r>
              <a:rPr kumimoji="1" lang="zh-CN" altLang="en-US" dirty="0"/>
              <a:t>比如大模型</a:t>
            </a:r>
          </a:p>
        </p:txBody>
      </p:sp>
    </p:spTree>
    <p:extLst>
      <p:ext uri="{BB962C8B-B14F-4D97-AF65-F5344CB8AC3E}">
        <p14:creationId xmlns:p14="http://schemas.microsoft.com/office/powerpoint/2010/main" val="2691120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灯片编号占位符 5">
            <a:extLst>
              <a:ext uri="{FF2B5EF4-FFF2-40B4-BE49-F238E27FC236}">
                <a16:creationId xmlns:a16="http://schemas.microsoft.com/office/drawing/2014/main" id="{B7434F31-23FA-4513-A849-14A25382B7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333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619100" indent="-23811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952462" indent="-190492">
              <a:spcBef>
                <a:spcPct val="20000"/>
              </a:spcBef>
              <a:buChar char="•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333447" indent="-190492">
              <a:spcBef>
                <a:spcPct val="20000"/>
              </a:spcBef>
              <a:buChar char="–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714431" indent="-190492">
              <a:spcBef>
                <a:spcPct val="20000"/>
              </a:spcBef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C81530-89B0-4161-8025-BCA80BE6368C}" type="slidenum">
              <a:rPr lang="zh-CN" altLang="en-US" sz="1167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zh-CN" altLang="en-US" sz="1167">
              <a:latin typeface="Times New Roman" panose="02020603050405020304" pitchFamily="18" charset="0"/>
            </a:endParaRPr>
          </a:p>
        </p:txBody>
      </p:sp>
      <p:sp>
        <p:nvSpPr>
          <p:cNvPr id="141315" name="Rectangle 2">
            <a:extLst>
              <a:ext uri="{FF2B5EF4-FFF2-40B4-BE49-F238E27FC236}">
                <a16:creationId xmlns:a16="http://schemas.microsoft.com/office/drawing/2014/main" id="{E723BE27-ED55-4D64-845A-A65174B908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j-ea"/>
              </a:rPr>
              <a:t>实例：</a:t>
            </a:r>
            <a:r>
              <a:rPr lang="zh-CN" altLang="en-US" sz="3600" dirty="0">
                <a:latin typeface="+mj-ea"/>
                <a:ea typeface="+mj-ea"/>
              </a:rPr>
              <a:t>栈上局部变量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41316" name="Rectangle 3">
            <a:extLst>
              <a:ext uri="{FF2B5EF4-FFF2-40B4-BE49-F238E27FC236}">
                <a16:creationId xmlns:a16="http://schemas.microsoft.com/office/drawing/2014/main" id="{C8CD19E7-322B-4F7D-A860-1368A753FF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496" y="1273324"/>
            <a:ext cx="6604000" cy="3683000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long caller()</a:t>
            </a:r>
          </a:p>
          <a:p>
            <a:pPr>
              <a:buFontTx/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	long arg1 = 534;</a:t>
            </a:r>
          </a:p>
          <a:p>
            <a:pPr>
              <a:buFontTx/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	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long arg2 = 1057;</a:t>
            </a:r>
          </a:p>
          <a:p>
            <a:pPr>
              <a:buFontTx/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	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long sum = </a:t>
            </a:r>
            <a:r>
              <a:rPr lang="en-US" altLang="zh-CN" sz="1600" dirty="0" err="1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swap_add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(&amp;arg1, &amp;arg2);</a:t>
            </a:r>
          </a:p>
          <a:p>
            <a:pPr>
              <a:buFontTx/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	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long diff = arg1 - arg2;</a:t>
            </a:r>
          </a:p>
          <a:p>
            <a:pPr>
              <a:buFontTx/>
              <a:buNone/>
            </a:pPr>
            <a:endParaRPr lang="en-US" altLang="zh-CN" sz="1600" dirty="0">
              <a:solidFill>
                <a:srgbClr val="0000FF"/>
              </a:solidFill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>
              <a:buFontTx/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	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return sum * diff;</a:t>
            </a:r>
          </a:p>
          <a:p>
            <a:pPr>
              <a:buFontTx/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C7A8E0F0-16F4-2A61-7647-CCBD7C50F6EA}"/>
              </a:ext>
            </a:extLst>
          </p:cNvPr>
          <p:cNvSpPr txBox="1">
            <a:spLocks noChangeArrowheads="1"/>
          </p:cNvSpPr>
          <p:nvPr/>
        </p:nvSpPr>
        <p:spPr>
          <a:xfrm>
            <a:off x="5004048" y="1273324"/>
            <a:ext cx="6604000" cy="3683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long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swap_add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(long *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xp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, long *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yp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		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long x = *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xp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		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long y = *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yp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;</a:t>
            </a:r>
          </a:p>
          <a:p>
            <a:pPr>
              <a:buFontTx/>
              <a:buNone/>
            </a:pPr>
            <a:endParaRPr lang="en-US" altLang="zh-CN" sz="1600" dirty="0">
              <a:solidFill>
                <a:srgbClr val="0000FF"/>
              </a:solidFill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>
              <a:buFontTx/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		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*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xp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= y;</a:t>
            </a:r>
          </a:p>
          <a:p>
            <a:pPr>
              <a:buFontTx/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		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*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yp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= x;</a:t>
            </a:r>
          </a:p>
          <a:p>
            <a:pPr>
              <a:buFontTx/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		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return x + y;</a:t>
            </a:r>
          </a:p>
          <a:p>
            <a:pPr>
              <a:buFontTx/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E189682-C985-6CE4-87AA-ADC720E277BE}"/>
              </a:ext>
            </a:extLst>
          </p:cNvPr>
          <p:cNvSpPr txBox="1"/>
          <p:nvPr/>
        </p:nvSpPr>
        <p:spPr>
          <a:xfrm>
            <a:off x="2915816" y="2603584"/>
            <a:ext cx="19351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b="1" dirty="0"/>
              <a:t>需要有地址，不能放寄存器里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CAF2708-71E5-17E1-3944-B1842423CFC1}"/>
              </a:ext>
            </a:extLst>
          </p:cNvPr>
          <p:cNvSpPr txBox="1"/>
          <p:nvPr/>
        </p:nvSpPr>
        <p:spPr>
          <a:xfrm>
            <a:off x="5608069" y="534943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动了</a:t>
            </a:r>
            <a:r>
              <a:rPr kumimoji="1" lang="en-US" altLang="zh-CN" b="1" dirty="0"/>
              <a:t>caller</a:t>
            </a:r>
            <a:r>
              <a:rPr kumimoji="1" lang="zh-CN" altLang="en-US" b="1" dirty="0"/>
              <a:t>的内存</a:t>
            </a:r>
          </a:p>
        </p:txBody>
      </p:sp>
    </p:spTree>
    <p:extLst>
      <p:ext uri="{BB962C8B-B14F-4D97-AF65-F5344CB8AC3E}">
        <p14:creationId xmlns:p14="http://schemas.microsoft.com/office/powerpoint/2010/main" val="2767462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BE39C2-86D1-9B45-B569-48F1570E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版权声明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5B3383-B219-984C-8D0C-BCF076655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b="0" dirty="0"/>
              <a:t>本内容版权归</a:t>
            </a:r>
            <a:r>
              <a:rPr lang="zh-CN" altLang="en-US" sz="2000" dirty="0"/>
              <a:t>上海交通大学并行与分布式系统研究所</a:t>
            </a:r>
            <a:r>
              <a:rPr lang="zh-CN" altLang="en-US" sz="2000" b="0" dirty="0"/>
              <a:t>所有</a:t>
            </a:r>
            <a:endParaRPr lang="en-US" altLang="zh-CN" sz="2000" b="0" dirty="0"/>
          </a:p>
          <a:p>
            <a:r>
              <a:rPr lang="zh-CN" altLang="en-US" sz="2000" b="0" dirty="0"/>
              <a:t>使用者可以将全部或部分本内容免费用于非商业用途</a:t>
            </a:r>
            <a:endParaRPr lang="en-US" altLang="zh-CN" sz="2000" b="0" dirty="0"/>
          </a:p>
          <a:p>
            <a:r>
              <a:rPr lang="zh-CN" altLang="en-US" sz="2000" b="0" dirty="0"/>
              <a:t>使用者在使用全部或部分本内容时请注明来源</a:t>
            </a:r>
            <a:endParaRPr lang="en-US" altLang="zh-CN" sz="2000" b="0" dirty="0"/>
          </a:p>
          <a:p>
            <a:pPr lvl="1"/>
            <a:r>
              <a:rPr lang="zh-CN" altLang="en-US" sz="1600" dirty="0"/>
              <a:t>内容</a:t>
            </a:r>
            <a:r>
              <a:rPr lang="zh-CN" altLang="en-US" sz="1600" b="0" dirty="0"/>
              <a:t>来自</a:t>
            </a:r>
            <a:r>
              <a:rPr lang="zh-CN" altLang="en-US" sz="1600" dirty="0"/>
              <a:t>：上海交通大学并行与分布式系统研究所</a:t>
            </a:r>
            <a:r>
              <a:rPr lang="en-US" altLang="zh-CN" sz="1600" dirty="0"/>
              <a:t>+</a:t>
            </a:r>
            <a:r>
              <a:rPr lang="zh-CN" altLang="en-US" sz="1600" dirty="0"/>
              <a:t>材料名字</a:t>
            </a:r>
            <a:endParaRPr lang="en-US" altLang="zh-CN" sz="1600" b="0" dirty="0"/>
          </a:p>
          <a:p>
            <a:r>
              <a:rPr lang="zh-CN" altLang="en-US" sz="2000" b="0" dirty="0"/>
              <a:t>对于不遵守此声明或者其他违法使用本内容者，将依法保留追究权</a:t>
            </a:r>
            <a:endParaRPr lang="en-US" altLang="zh-CN" sz="2000" b="0" dirty="0"/>
          </a:p>
          <a:p>
            <a:r>
              <a:rPr lang="zh-CN" altLang="en-US" sz="2000" b="0" dirty="0"/>
              <a:t>本内容的发布采用 </a:t>
            </a:r>
            <a:r>
              <a:rPr lang="en-US" altLang="zh-CN" sz="2000" b="0" dirty="0"/>
              <a:t>Creative Commons</a:t>
            </a:r>
            <a:r>
              <a:rPr lang="zh-CN" altLang="en-US" sz="2000" b="0" dirty="0"/>
              <a:t> </a:t>
            </a:r>
            <a:r>
              <a:rPr lang="en-US" altLang="zh-CN" sz="2000" b="0" dirty="0"/>
              <a:t>Attribution</a:t>
            </a:r>
            <a:r>
              <a:rPr lang="zh-CN" altLang="en-US" sz="2000" b="0" dirty="0"/>
              <a:t> </a:t>
            </a:r>
            <a:r>
              <a:rPr lang="en-US" altLang="zh-CN" sz="2000" b="0" dirty="0"/>
              <a:t>4.0</a:t>
            </a:r>
            <a:r>
              <a:rPr lang="zh-CN" altLang="en-US" sz="2000" b="0" dirty="0"/>
              <a:t> </a:t>
            </a:r>
            <a:r>
              <a:rPr lang="en-US" altLang="zh-CN" sz="2000" b="0" dirty="0"/>
              <a:t>License</a:t>
            </a:r>
            <a:endParaRPr lang="en-US" altLang="zh-CN" sz="2400" b="0" dirty="0"/>
          </a:p>
          <a:p>
            <a:pPr lvl="1"/>
            <a:r>
              <a:rPr lang="zh-CN" altLang="en-US" sz="1600" dirty="0"/>
              <a:t>完整文本：</a:t>
            </a:r>
            <a:r>
              <a:rPr lang="en-US" altLang="zh-CN" sz="1600" dirty="0">
                <a:hlinkClick r:id="rId2"/>
              </a:rPr>
              <a:t>https://creativecommons.org/licenses/by/4.0/legalcode</a:t>
            </a:r>
            <a:endParaRPr lang="en-US" altLang="zh-CN" sz="1800" b="0" dirty="0"/>
          </a:p>
          <a:p>
            <a:endParaRPr kumimoji="1"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D6275D-0E58-1C46-BA79-C46B2D55F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673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1" name="Rectangle 2">
            <a:extLst>
              <a:ext uri="{FF2B5EF4-FFF2-40B4-BE49-F238E27FC236}">
                <a16:creationId xmlns:a16="http://schemas.microsoft.com/office/drawing/2014/main" id="{B50A4B3D-5BB2-4CB6-93D3-5A2BC77878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+mj-ea"/>
                <a:ea typeface="+mj-ea"/>
              </a:rPr>
              <a:t>栈上局部变量的例子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45410" name="灯片编号占位符 5">
            <a:extLst>
              <a:ext uri="{FF2B5EF4-FFF2-40B4-BE49-F238E27FC236}">
                <a16:creationId xmlns:a16="http://schemas.microsoft.com/office/drawing/2014/main" id="{5EBD00C0-EDBD-4999-B21F-2A1ED94DE8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333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619100" indent="-23811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952462" indent="-190492">
              <a:spcBef>
                <a:spcPct val="20000"/>
              </a:spcBef>
              <a:buChar char="•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333447" indent="-190492">
              <a:spcBef>
                <a:spcPct val="20000"/>
              </a:spcBef>
              <a:buChar char="–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714431" indent="-190492">
              <a:spcBef>
                <a:spcPct val="20000"/>
              </a:spcBef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0ECA96E-7A26-47F6-8D88-E6C26962ACF5}" type="slidenum">
              <a:rPr lang="zh-CN" altLang="en-US" sz="1167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zh-CN" altLang="en-US" sz="1167">
              <a:latin typeface="Times New Roman" panose="02020603050405020304" pitchFamily="18" charset="0"/>
            </a:endParaRPr>
          </a:p>
        </p:txBody>
      </p:sp>
      <p:sp>
        <p:nvSpPr>
          <p:cNvPr id="145412" name="Text Box 28">
            <a:extLst>
              <a:ext uri="{FF2B5EF4-FFF2-40B4-BE49-F238E27FC236}">
                <a16:creationId xmlns:a16="http://schemas.microsoft.com/office/drawing/2014/main" id="{695EBF89-67D1-43F4-ADF3-84901D8D4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7000" y="1270000"/>
            <a:ext cx="2239698" cy="3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1667" dirty="0">
                <a:solidFill>
                  <a:srgbClr val="000000"/>
                </a:solidFill>
                <a:latin typeface="Times New Roman" panose="02020603050405020304" pitchFamily="18" charset="0"/>
              </a:rPr>
              <a:t>caller</a:t>
            </a:r>
            <a:r>
              <a:rPr lang="zh-CN" altLang="en-US" sz="1667" dirty="0">
                <a:solidFill>
                  <a:srgbClr val="000000"/>
                </a:solidFill>
                <a:latin typeface="Times New Roman" panose="02020603050405020304" pitchFamily="18" charset="0"/>
              </a:rPr>
              <a:t>的栈帧</a:t>
            </a:r>
            <a:endParaRPr lang="en-US" altLang="zh-CN" sz="1667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5413" name="Rectangle 29">
            <a:extLst>
              <a:ext uri="{FF2B5EF4-FFF2-40B4-BE49-F238E27FC236}">
                <a16:creationId xmlns:a16="http://schemas.microsoft.com/office/drawing/2014/main" id="{80FF671F-C08F-405F-8B01-500070FA0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0" y="1277938"/>
            <a:ext cx="514350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caller:</a:t>
            </a:r>
            <a:endParaRPr lang="en-US" altLang="zh-CN" sz="20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</a:t>
            </a:r>
            <a:r>
              <a:rPr lang="en-US" altLang="zh-CN" sz="20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stp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x29, x30, [</a:t>
            </a:r>
            <a:r>
              <a:rPr lang="en-US" altLang="zh-CN" sz="20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sp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, -32]!	</a:t>
            </a:r>
            <a:endParaRPr lang="en-US" altLang="zh-CN" sz="2000" i="1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mov  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x29, </a:t>
            </a:r>
            <a:r>
              <a:rPr lang="en-US" altLang="zh-CN" sz="20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sp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CN" sz="2000" dirty="0">
                <a:latin typeface="Times New Roman" panose="02020603050405020304" pitchFamily="18" charset="0"/>
              </a:rPr>
              <a:t>	</a:t>
            </a:r>
          </a:p>
          <a:p>
            <a:pPr>
              <a:spcBef>
                <a:spcPct val="0"/>
              </a:spcBef>
              <a:buFontTx/>
              <a:buNone/>
            </a:pP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45414" name="Group 39">
            <a:extLst>
              <a:ext uri="{FF2B5EF4-FFF2-40B4-BE49-F238E27FC236}">
                <a16:creationId xmlns:a16="http://schemas.microsoft.com/office/drawing/2014/main" id="{35B04D62-358F-43D2-A355-33F13E9F20ED}"/>
              </a:ext>
            </a:extLst>
          </p:cNvPr>
          <p:cNvGrpSpPr>
            <a:grpSpLocks/>
          </p:cNvGrpSpPr>
          <p:nvPr/>
        </p:nvGrpSpPr>
        <p:grpSpPr bwMode="auto">
          <a:xfrm>
            <a:off x="6984997" y="1587498"/>
            <a:ext cx="822854" cy="349250"/>
            <a:chOff x="4465" y="1423"/>
            <a:chExt cx="622" cy="264"/>
          </a:xfrm>
        </p:grpSpPr>
        <p:sp>
          <p:nvSpPr>
            <p:cNvPr id="145416" name="Text Box 40">
              <a:extLst>
                <a:ext uri="{FF2B5EF4-FFF2-40B4-BE49-F238E27FC236}">
                  <a16:creationId xmlns:a16="http://schemas.microsoft.com/office/drawing/2014/main" id="{A34886C2-C916-4F2A-B70B-2C72E34FF3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3" y="1423"/>
              <a:ext cx="28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1667">
                  <a:solidFill>
                    <a:srgbClr val="000000"/>
                  </a:solidFill>
                  <a:latin typeface="Times New Roman" panose="02020603050405020304" pitchFamily="18" charset="0"/>
                </a:rPr>
                <a:t>sp</a:t>
              </a:r>
            </a:p>
          </p:txBody>
        </p:sp>
        <p:sp>
          <p:nvSpPr>
            <p:cNvPr id="145417" name="Line 41">
              <a:extLst>
                <a:ext uri="{FF2B5EF4-FFF2-40B4-BE49-F238E27FC236}">
                  <a16:creationId xmlns:a16="http://schemas.microsoft.com/office/drawing/2014/main" id="{4397597C-948F-4DAC-B978-3609795B14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5" y="1537"/>
              <a:ext cx="3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500"/>
            </a:p>
          </p:txBody>
        </p:sp>
      </p:grpSp>
      <p:cxnSp>
        <p:nvCxnSpPr>
          <p:cNvPr id="145415" name="直接连接符 15">
            <a:extLst>
              <a:ext uri="{FF2B5EF4-FFF2-40B4-BE49-F238E27FC236}">
                <a16:creationId xmlns:a16="http://schemas.microsoft.com/office/drawing/2014/main" id="{9B5C4C9E-210E-4997-9F85-076E45424DD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651500" y="1738313"/>
            <a:ext cx="1270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ctangle 3">
            <a:extLst>
              <a:ext uri="{FF2B5EF4-FFF2-40B4-BE49-F238E27FC236}">
                <a16:creationId xmlns:a16="http://schemas.microsoft.com/office/drawing/2014/main" id="{E0E54976-C41B-F614-1D68-E3205B5C00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61254" y="3723966"/>
            <a:ext cx="4447486" cy="1991034"/>
          </a:xfrm>
        </p:spPr>
        <p:txBody>
          <a:bodyPr>
            <a:normAutofit/>
          </a:bodyPr>
          <a:lstStyle/>
          <a:p>
            <a:pPr>
              <a:lnSpc>
                <a:spcPts val="1000"/>
              </a:lnSpc>
              <a:buFontTx/>
              <a:buNone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long caller()</a:t>
            </a:r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：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>
              <a:lnSpc>
                <a:spcPts val="1000"/>
              </a:lnSpc>
              <a:buFontTx/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	long arg1 = 534;</a:t>
            </a:r>
          </a:p>
          <a:p>
            <a:pPr>
              <a:lnSpc>
                <a:spcPts val="1000"/>
              </a:lnSpc>
              <a:buFontTx/>
              <a:buNone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	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long arg2 = 1057;</a:t>
            </a:r>
          </a:p>
          <a:p>
            <a:pPr>
              <a:lnSpc>
                <a:spcPts val="1000"/>
              </a:lnSpc>
              <a:buFontTx/>
              <a:buNone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	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long sum = </a:t>
            </a:r>
            <a:r>
              <a:rPr lang="en-US" altLang="zh-CN" sz="1400" dirty="0" err="1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swap_add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(&amp;arg1, &amp;arg2);</a:t>
            </a:r>
          </a:p>
          <a:p>
            <a:pPr>
              <a:lnSpc>
                <a:spcPts val="1000"/>
              </a:lnSpc>
              <a:buFontTx/>
              <a:buNone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	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long diff = arg1 - arg2;</a:t>
            </a:r>
            <a:endParaRPr lang="en-US" altLang="zh-CN" sz="1400" dirty="0">
              <a:solidFill>
                <a:srgbClr val="0000FF"/>
              </a:solidFill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>
              <a:lnSpc>
                <a:spcPts val="1000"/>
              </a:lnSpc>
              <a:buFontTx/>
              <a:buNone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	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return sum * diff;</a:t>
            </a:r>
          </a:p>
        </p:txBody>
      </p:sp>
    </p:spTree>
    <p:extLst>
      <p:ext uri="{BB962C8B-B14F-4D97-AF65-F5344CB8AC3E}">
        <p14:creationId xmlns:p14="http://schemas.microsoft.com/office/powerpoint/2010/main" val="31689651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Rectangle 2">
            <a:extLst>
              <a:ext uri="{FF2B5EF4-FFF2-40B4-BE49-F238E27FC236}">
                <a16:creationId xmlns:a16="http://schemas.microsoft.com/office/drawing/2014/main" id="{729BCE63-7B15-4055-BA69-CAC4D6F212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+mj-ea"/>
                <a:ea typeface="+mj-ea"/>
              </a:rPr>
              <a:t>栈上局部变量的例子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47458" name="灯片编号占位符 5">
            <a:extLst>
              <a:ext uri="{FF2B5EF4-FFF2-40B4-BE49-F238E27FC236}">
                <a16:creationId xmlns:a16="http://schemas.microsoft.com/office/drawing/2014/main" id="{136DC68B-4D93-4704-B5E3-7A56CE870A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333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619100" indent="-23811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952462" indent="-190492">
              <a:spcBef>
                <a:spcPct val="20000"/>
              </a:spcBef>
              <a:buChar char="•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333447" indent="-190492">
              <a:spcBef>
                <a:spcPct val="20000"/>
              </a:spcBef>
              <a:buChar char="–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714431" indent="-190492">
              <a:spcBef>
                <a:spcPct val="20000"/>
              </a:spcBef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939645-C63F-43ED-B6C1-900E899CFE49}" type="slidenum">
              <a:rPr lang="zh-CN" altLang="en-US" sz="1167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zh-CN" altLang="en-US" sz="1167">
              <a:latin typeface="Times New Roman" panose="02020603050405020304" pitchFamily="18" charset="0"/>
            </a:endParaRPr>
          </a:p>
        </p:txBody>
      </p:sp>
      <p:sp>
        <p:nvSpPr>
          <p:cNvPr id="147477" name="Rectangle 29">
            <a:extLst>
              <a:ext uri="{FF2B5EF4-FFF2-40B4-BE49-F238E27FC236}">
                <a16:creationId xmlns:a16="http://schemas.microsoft.com/office/drawing/2014/main" id="{D62C92B3-7D9B-4C82-B210-2992535B7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0" y="1277937"/>
            <a:ext cx="5143500" cy="2185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caller:</a:t>
            </a:r>
          </a:p>
          <a:p>
            <a:pPr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 </a:t>
            </a:r>
            <a:r>
              <a:rPr lang="en-US" altLang="zh-CN" sz="2000" dirty="0" err="1">
                <a:latin typeface="Times New Roman" panose="02020603050405020304" pitchFamily="18" charset="0"/>
              </a:rPr>
              <a:t>stp</a:t>
            </a:r>
            <a:r>
              <a:rPr lang="en-US" altLang="zh-CN" sz="2000" dirty="0">
                <a:latin typeface="Times New Roman" panose="02020603050405020304" pitchFamily="18" charset="0"/>
              </a:rPr>
              <a:t>     x29, x30, [</a:t>
            </a:r>
            <a:r>
              <a:rPr lang="en-US" altLang="zh-CN" sz="2000" dirty="0" err="1">
                <a:latin typeface="Times New Roman" panose="02020603050405020304" pitchFamily="18" charset="0"/>
              </a:rPr>
              <a:t>sp</a:t>
            </a:r>
            <a:r>
              <a:rPr lang="en-US" altLang="zh-CN" sz="2000" dirty="0">
                <a:latin typeface="Times New Roman" panose="02020603050405020304" pitchFamily="18" charset="0"/>
              </a:rPr>
              <a:t>, -32]!	</a:t>
            </a:r>
            <a:endParaRPr lang="en-US" altLang="zh-CN" sz="2000" i="1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 mov   x29, </a:t>
            </a:r>
            <a:r>
              <a:rPr lang="en-US" altLang="zh-CN" sz="2000" dirty="0" err="1">
                <a:latin typeface="Times New Roman" panose="02020603050405020304" pitchFamily="18" charset="0"/>
              </a:rPr>
              <a:t>sp</a:t>
            </a:r>
            <a:r>
              <a:rPr lang="en-US" altLang="zh-CN" sz="2000" dirty="0">
                <a:latin typeface="Times New Roman" panose="02020603050405020304" pitchFamily="18" charset="0"/>
              </a:rPr>
              <a:t>	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	</a:t>
            </a:r>
          </a:p>
          <a:p>
            <a:pPr>
              <a:buFontTx/>
              <a:buNone/>
            </a:pP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mov   x0, 534		</a:t>
            </a:r>
          </a:p>
          <a:p>
            <a:pPr>
              <a:buFontTx/>
              <a:buNone/>
            </a:pP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str     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x0, [</a:t>
            </a:r>
            <a:r>
              <a:rPr lang="en-US" altLang="zh-CN" sz="20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sp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, 24] 	</a:t>
            </a:r>
            <a:r>
              <a:rPr lang="en-US" altLang="zh-CN" sz="2000" dirty="0">
                <a:latin typeface="Times New Roman" panose="02020603050405020304" pitchFamily="18" charset="0"/>
              </a:rPr>
              <a:t>	</a:t>
            </a:r>
          </a:p>
          <a:p>
            <a:pPr>
              <a:spcBef>
                <a:spcPct val="0"/>
              </a:spcBef>
              <a:buFontTx/>
              <a:buNone/>
            </a:pP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47478" name="Group 39">
            <a:extLst>
              <a:ext uri="{FF2B5EF4-FFF2-40B4-BE49-F238E27FC236}">
                <a16:creationId xmlns:a16="http://schemas.microsoft.com/office/drawing/2014/main" id="{C1C96069-5562-403F-8315-627B3479CFCB}"/>
              </a:ext>
            </a:extLst>
          </p:cNvPr>
          <p:cNvGrpSpPr>
            <a:grpSpLocks/>
          </p:cNvGrpSpPr>
          <p:nvPr/>
        </p:nvGrpSpPr>
        <p:grpSpPr bwMode="auto">
          <a:xfrm>
            <a:off x="6984997" y="2868081"/>
            <a:ext cx="822854" cy="349250"/>
            <a:chOff x="4465" y="1423"/>
            <a:chExt cx="622" cy="264"/>
          </a:xfrm>
        </p:grpSpPr>
        <p:sp>
          <p:nvSpPr>
            <p:cNvPr id="147479" name="Text Box 40">
              <a:extLst>
                <a:ext uri="{FF2B5EF4-FFF2-40B4-BE49-F238E27FC236}">
                  <a16:creationId xmlns:a16="http://schemas.microsoft.com/office/drawing/2014/main" id="{3F3C8DAC-A3D8-4382-AEBB-78DE2440E3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3" y="1423"/>
              <a:ext cx="28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1667">
                  <a:solidFill>
                    <a:srgbClr val="000000"/>
                  </a:solidFill>
                  <a:latin typeface="Times New Roman" panose="02020603050405020304" pitchFamily="18" charset="0"/>
                </a:rPr>
                <a:t>sp</a:t>
              </a:r>
            </a:p>
          </p:txBody>
        </p:sp>
        <p:sp>
          <p:nvSpPr>
            <p:cNvPr id="147480" name="Line 41">
              <a:extLst>
                <a:ext uri="{FF2B5EF4-FFF2-40B4-BE49-F238E27FC236}">
                  <a16:creationId xmlns:a16="http://schemas.microsoft.com/office/drawing/2014/main" id="{6E5D4ABA-B3C8-4B97-8DE5-62C173C098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5" y="1537"/>
              <a:ext cx="3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500"/>
            </a:p>
          </p:txBody>
        </p:sp>
      </p:grpSp>
      <p:graphicFrame>
        <p:nvGraphicFramePr>
          <p:cNvPr id="12" name="Group 35">
            <a:extLst>
              <a:ext uri="{FF2B5EF4-FFF2-40B4-BE49-F238E27FC236}">
                <a16:creationId xmlns:a16="http://schemas.microsoft.com/office/drawing/2014/main" id="{16F13ED1-19DE-4080-9ED7-FEB15886E917}"/>
              </a:ext>
            </a:extLst>
          </p:cNvPr>
          <p:cNvGraphicFramePr>
            <a:graphicFrameLocks/>
          </p:cNvGraphicFramePr>
          <p:nvPr/>
        </p:nvGraphicFramePr>
        <p:xfrm>
          <a:off x="4826000" y="1714500"/>
          <a:ext cx="2129896" cy="1340600"/>
        </p:xfrm>
        <a:graphic>
          <a:graphicData uri="http://schemas.openxmlformats.org/drawingml/2006/table">
            <a:tbl>
              <a:tblPr/>
              <a:tblGrid>
                <a:gridCol w="784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5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07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+24</a:t>
                      </a:r>
                    </a:p>
                  </a:txBody>
                  <a:tcPr marL="76200" marR="76200" marT="38035" marB="3803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035" marB="38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07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+16</a:t>
                      </a:r>
                    </a:p>
                  </a:txBody>
                  <a:tcPr marL="76200" marR="76200" marT="38035" marB="3803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035" marB="38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07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+8</a:t>
                      </a:r>
                    </a:p>
                  </a:txBody>
                  <a:tcPr marL="76200" marR="76200" marT="38035" marB="3803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X30</a:t>
                      </a:r>
                    </a:p>
                  </a:txBody>
                  <a:tcPr marL="76200" marR="76200" marT="38035" marB="38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07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76200" marR="76200" marT="38035" marB="3803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X29</a:t>
                      </a:r>
                    </a:p>
                  </a:txBody>
                  <a:tcPr marL="76200" marR="76200" marT="38035" marB="38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Text Box 28">
            <a:extLst>
              <a:ext uri="{FF2B5EF4-FFF2-40B4-BE49-F238E27FC236}">
                <a16:creationId xmlns:a16="http://schemas.microsoft.com/office/drawing/2014/main" id="{281233E3-BD0D-4FC6-952B-5E484F124C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7000" y="1270000"/>
            <a:ext cx="2239698" cy="3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1667" dirty="0">
                <a:solidFill>
                  <a:srgbClr val="000000"/>
                </a:solidFill>
                <a:latin typeface="Times New Roman" panose="02020603050405020304" pitchFamily="18" charset="0"/>
              </a:rPr>
              <a:t>caller</a:t>
            </a:r>
            <a:r>
              <a:rPr lang="zh-CN" altLang="en-US" sz="1667" dirty="0">
                <a:solidFill>
                  <a:srgbClr val="000000"/>
                </a:solidFill>
                <a:latin typeface="Times New Roman" panose="02020603050405020304" pitchFamily="18" charset="0"/>
              </a:rPr>
              <a:t>的栈帧</a:t>
            </a:r>
            <a:endParaRPr lang="en-US" altLang="zh-CN" sz="1667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E02932F3-CF60-5BE4-267A-C93EB9F028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61254" y="3723966"/>
            <a:ext cx="4447486" cy="1991034"/>
          </a:xfrm>
        </p:spPr>
        <p:txBody>
          <a:bodyPr>
            <a:normAutofit/>
          </a:bodyPr>
          <a:lstStyle/>
          <a:p>
            <a:pPr>
              <a:lnSpc>
                <a:spcPts val="1000"/>
              </a:lnSpc>
              <a:buFontTx/>
              <a:buNone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long caller()</a:t>
            </a:r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：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>
              <a:lnSpc>
                <a:spcPts val="1000"/>
              </a:lnSpc>
              <a:buFontTx/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	long arg1 = 534;</a:t>
            </a:r>
          </a:p>
          <a:p>
            <a:pPr>
              <a:lnSpc>
                <a:spcPts val="1000"/>
              </a:lnSpc>
              <a:buFontTx/>
              <a:buNone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	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long arg2 = 1057;</a:t>
            </a:r>
          </a:p>
          <a:p>
            <a:pPr>
              <a:lnSpc>
                <a:spcPts val="1000"/>
              </a:lnSpc>
              <a:buFontTx/>
              <a:buNone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	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long sum = </a:t>
            </a:r>
            <a:r>
              <a:rPr lang="en-US" altLang="zh-CN" sz="1400" dirty="0" err="1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swap_add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(&amp;arg1, &amp;arg2);</a:t>
            </a:r>
          </a:p>
          <a:p>
            <a:pPr>
              <a:lnSpc>
                <a:spcPts val="1000"/>
              </a:lnSpc>
              <a:buFontTx/>
              <a:buNone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	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long diff = arg1 - arg2;</a:t>
            </a:r>
            <a:endParaRPr lang="en-US" altLang="zh-CN" sz="1400" dirty="0">
              <a:solidFill>
                <a:srgbClr val="0000FF"/>
              </a:solidFill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>
              <a:lnSpc>
                <a:spcPts val="1000"/>
              </a:lnSpc>
              <a:buFontTx/>
              <a:buNone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	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return sum * diff;</a:t>
            </a:r>
          </a:p>
        </p:txBody>
      </p:sp>
    </p:spTree>
    <p:extLst>
      <p:ext uri="{BB962C8B-B14F-4D97-AF65-F5344CB8AC3E}">
        <p14:creationId xmlns:p14="http://schemas.microsoft.com/office/powerpoint/2010/main" val="14106898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7" name="Rectangle 2">
            <a:extLst>
              <a:ext uri="{FF2B5EF4-FFF2-40B4-BE49-F238E27FC236}">
                <a16:creationId xmlns:a16="http://schemas.microsoft.com/office/drawing/2014/main" id="{3A614212-3D39-44E8-BED2-E7E6687822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+mj-ea"/>
                <a:ea typeface="+mj-ea"/>
              </a:rPr>
              <a:t>栈上局部变量的例子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49506" name="灯片编号占位符 5">
            <a:extLst>
              <a:ext uri="{FF2B5EF4-FFF2-40B4-BE49-F238E27FC236}">
                <a16:creationId xmlns:a16="http://schemas.microsoft.com/office/drawing/2014/main" id="{171952D0-F75C-44B4-87A5-B206711539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333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619100" indent="-23811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952462" indent="-190492">
              <a:spcBef>
                <a:spcPct val="20000"/>
              </a:spcBef>
              <a:buChar char="•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333447" indent="-190492">
              <a:spcBef>
                <a:spcPct val="20000"/>
              </a:spcBef>
              <a:buChar char="–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714431" indent="-190492">
              <a:spcBef>
                <a:spcPct val="20000"/>
              </a:spcBef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F5D1B56-C435-4D9C-8E53-693F71A308F8}" type="slidenum">
              <a:rPr lang="zh-CN" altLang="en-US" sz="1167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zh-CN" altLang="en-US" sz="1167">
              <a:latin typeface="Times New Roman" panose="02020603050405020304" pitchFamily="18" charset="0"/>
            </a:endParaRPr>
          </a:p>
        </p:txBody>
      </p:sp>
      <p:sp>
        <p:nvSpPr>
          <p:cNvPr id="149525" name="Rectangle 29">
            <a:extLst>
              <a:ext uri="{FF2B5EF4-FFF2-40B4-BE49-F238E27FC236}">
                <a16:creationId xmlns:a16="http://schemas.microsoft.com/office/drawing/2014/main" id="{323BC0B4-88BA-490F-A168-9F9060F7B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0" y="1277938"/>
            <a:ext cx="5143500" cy="2923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caller:</a:t>
            </a:r>
          </a:p>
          <a:p>
            <a:pPr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 </a:t>
            </a:r>
            <a:r>
              <a:rPr lang="en-US" altLang="zh-CN" sz="2000" dirty="0" err="1">
                <a:latin typeface="Times New Roman" panose="02020603050405020304" pitchFamily="18" charset="0"/>
              </a:rPr>
              <a:t>stp</a:t>
            </a:r>
            <a:r>
              <a:rPr lang="en-US" altLang="zh-CN" sz="2000" dirty="0">
                <a:latin typeface="Times New Roman" panose="02020603050405020304" pitchFamily="18" charset="0"/>
              </a:rPr>
              <a:t>     x29, x30, [</a:t>
            </a:r>
            <a:r>
              <a:rPr lang="en-US" altLang="zh-CN" sz="2000" dirty="0" err="1">
                <a:latin typeface="Times New Roman" panose="02020603050405020304" pitchFamily="18" charset="0"/>
              </a:rPr>
              <a:t>sp</a:t>
            </a:r>
            <a:r>
              <a:rPr lang="en-US" altLang="zh-CN" sz="2000" dirty="0">
                <a:latin typeface="Times New Roman" panose="02020603050405020304" pitchFamily="18" charset="0"/>
              </a:rPr>
              <a:t>, -32]!	</a:t>
            </a:r>
            <a:endParaRPr lang="en-US" altLang="zh-CN" sz="2000" i="1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 mov   x29, </a:t>
            </a:r>
            <a:r>
              <a:rPr lang="en-US" altLang="zh-CN" sz="2000" dirty="0" err="1">
                <a:latin typeface="Times New Roman" panose="02020603050405020304" pitchFamily="18" charset="0"/>
              </a:rPr>
              <a:t>sp</a:t>
            </a:r>
            <a:r>
              <a:rPr lang="en-US" altLang="zh-CN" sz="2000" dirty="0">
                <a:latin typeface="Times New Roman" panose="02020603050405020304" pitchFamily="18" charset="0"/>
              </a:rPr>
              <a:t>		</a:t>
            </a:r>
          </a:p>
          <a:p>
            <a:pPr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 mov   x0, 534		</a:t>
            </a:r>
          </a:p>
          <a:p>
            <a:pPr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 str     </a:t>
            </a:r>
            <a:r>
              <a:rPr lang="zh-CN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</a:rPr>
              <a:t>x0, [</a:t>
            </a:r>
            <a:r>
              <a:rPr lang="en-US" altLang="zh-CN" sz="2000" dirty="0" err="1">
                <a:latin typeface="Times New Roman" panose="02020603050405020304" pitchFamily="18" charset="0"/>
              </a:rPr>
              <a:t>sp</a:t>
            </a:r>
            <a:r>
              <a:rPr lang="en-US" altLang="zh-CN" sz="2000" dirty="0">
                <a:latin typeface="Times New Roman" panose="02020603050405020304" pitchFamily="18" charset="0"/>
              </a:rPr>
              <a:t>, 24]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	</a:t>
            </a:r>
          </a:p>
          <a:p>
            <a:pPr>
              <a:buFontTx/>
              <a:buNone/>
            </a:pP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mov   x0, 1057		</a:t>
            </a:r>
          </a:p>
          <a:p>
            <a:pPr>
              <a:buFontTx/>
              <a:buNone/>
            </a:pP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str     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x0, [</a:t>
            </a:r>
            <a:r>
              <a:rPr lang="en-US" altLang="zh-CN" sz="20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sp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, 16] 	</a:t>
            </a:r>
            <a:r>
              <a:rPr lang="en-US" altLang="zh-CN" sz="2000" dirty="0">
                <a:latin typeface="Times New Roman" panose="02020603050405020304" pitchFamily="18" charset="0"/>
              </a:rPr>
              <a:t>	</a:t>
            </a:r>
          </a:p>
          <a:p>
            <a:pPr>
              <a:spcBef>
                <a:spcPct val="0"/>
              </a:spcBef>
              <a:buFontTx/>
              <a:buNone/>
            </a:pP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49526" name="Group 39">
            <a:extLst>
              <a:ext uri="{FF2B5EF4-FFF2-40B4-BE49-F238E27FC236}">
                <a16:creationId xmlns:a16="http://schemas.microsoft.com/office/drawing/2014/main" id="{9AB724C4-1806-4DB1-BE5E-A0C611E880CB}"/>
              </a:ext>
            </a:extLst>
          </p:cNvPr>
          <p:cNvGrpSpPr>
            <a:grpSpLocks/>
          </p:cNvGrpSpPr>
          <p:nvPr/>
        </p:nvGrpSpPr>
        <p:grpSpPr bwMode="auto">
          <a:xfrm>
            <a:off x="6984997" y="2868081"/>
            <a:ext cx="822854" cy="349250"/>
            <a:chOff x="4465" y="1423"/>
            <a:chExt cx="622" cy="264"/>
          </a:xfrm>
        </p:grpSpPr>
        <p:sp>
          <p:nvSpPr>
            <p:cNvPr id="149527" name="Text Box 40">
              <a:extLst>
                <a:ext uri="{FF2B5EF4-FFF2-40B4-BE49-F238E27FC236}">
                  <a16:creationId xmlns:a16="http://schemas.microsoft.com/office/drawing/2014/main" id="{3A907727-0FF9-4A23-91C4-8FB900EF20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3" y="1423"/>
              <a:ext cx="28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1667">
                  <a:solidFill>
                    <a:srgbClr val="000000"/>
                  </a:solidFill>
                  <a:latin typeface="Times New Roman" panose="02020603050405020304" pitchFamily="18" charset="0"/>
                </a:rPr>
                <a:t>sp</a:t>
              </a:r>
            </a:p>
          </p:txBody>
        </p:sp>
        <p:sp>
          <p:nvSpPr>
            <p:cNvPr id="149528" name="Line 41">
              <a:extLst>
                <a:ext uri="{FF2B5EF4-FFF2-40B4-BE49-F238E27FC236}">
                  <a16:creationId xmlns:a16="http://schemas.microsoft.com/office/drawing/2014/main" id="{36319723-2CFC-4C22-B139-6DDB929F27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5" y="1537"/>
              <a:ext cx="3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500"/>
            </a:p>
          </p:txBody>
        </p:sp>
      </p:grpSp>
      <p:graphicFrame>
        <p:nvGraphicFramePr>
          <p:cNvPr id="10" name="Group 35">
            <a:extLst>
              <a:ext uri="{FF2B5EF4-FFF2-40B4-BE49-F238E27FC236}">
                <a16:creationId xmlns:a16="http://schemas.microsoft.com/office/drawing/2014/main" id="{6B477563-48D3-4CD4-BE42-BC6BC404354B}"/>
              </a:ext>
            </a:extLst>
          </p:cNvPr>
          <p:cNvGraphicFramePr>
            <a:graphicFrameLocks/>
          </p:cNvGraphicFramePr>
          <p:nvPr/>
        </p:nvGraphicFramePr>
        <p:xfrm>
          <a:off x="4826000" y="1714500"/>
          <a:ext cx="2129896" cy="1340600"/>
        </p:xfrm>
        <a:graphic>
          <a:graphicData uri="http://schemas.openxmlformats.org/drawingml/2006/table">
            <a:tbl>
              <a:tblPr/>
              <a:tblGrid>
                <a:gridCol w="784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5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07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+24</a:t>
                      </a:r>
                    </a:p>
                  </a:txBody>
                  <a:tcPr marL="76200" marR="76200" marT="38035" marB="3803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534 (arg1)</a:t>
                      </a:r>
                    </a:p>
                  </a:txBody>
                  <a:tcPr marL="76200" marR="76200" marT="38035" marB="38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07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+16</a:t>
                      </a:r>
                    </a:p>
                  </a:txBody>
                  <a:tcPr marL="76200" marR="76200" marT="38035" marB="3803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035" marB="38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07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+8</a:t>
                      </a:r>
                    </a:p>
                  </a:txBody>
                  <a:tcPr marL="76200" marR="76200" marT="38035" marB="3803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X30</a:t>
                      </a:r>
                    </a:p>
                  </a:txBody>
                  <a:tcPr marL="76200" marR="76200" marT="38035" marB="38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07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76200" marR="76200" marT="38035" marB="3803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X29</a:t>
                      </a:r>
                    </a:p>
                  </a:txBody>
                  <a:tcPr marL="76200" marR="76200" marT="38035" marB="38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Text Box 28">
            <a:extLst>
              <a:ext uri="{FF2B5EF4-FFF2-40B4-BE49-F238E27FC236}">
                <a16:creationId xmlns:a16="http://schemas.microsoft.com/office/drawing/2014/main" id="{B9E9750B-8BA5-49AA-9F88-EEA017A4C1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7000" y="1270000"/>
            <a:ext cx="2239698" cy="3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1667" dirty="0">
                <a:solidFill>
                  <a:srgbClr val="000000"/>
                </a:solidFill>
                <a:latin typeface="Times New Roman" panose="02020603050405020304" pitchFamily="18" charset="0"/>
              </a:rPr>
              <a:t>caller</a:t>
            </a:r>
            <a:r>
              <a:rPr lang="zh-CN" altLang="en-US" sz="1667" dirty="0">
                <a:solidFill>
                  <a:srgbClr val="000000"/>
                </a:solidFill>
                <a:latin typeface="Times New Roman" panose="02020603050405020304" pitchFamily="18" charset="0"/>
              </a:rPr>
              <a:t>的栈帧</a:t>
            </a:r>
            <a:endParaRPr lang="en-US" altLang="zh-CN" sz="1667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268D5613-4349-BF85-482F-E84B08EB28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61254" y="3723966"/>
            <a:ext cx="4447486" cy="1991034"/>
          </a:xfrm>
        </p:spPr>
        <p:txBody>
          <a:bodyPr>
            <a:normAutofit/>
          </a:bodyPr>
          <a:lstStyle/>
          <a:p>
            <a:pPr>
              <a:lnSpc>
                <a:spcPts val="1000"/>
              </a:lnSpc>
              <a:buFontTx/>
              <a:buNone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long caller()</a:t>
            </a:r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：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>
              <a:lnSpc>
                <a:spcPts val="1000"/>
              </a:lnSpc>
              <a:buFontTx/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	long arg1 = 534;</a:t>
            </a:r>
          </a:p>
          <a:p>
            <a:pPr>
              <a:lnSpc>
                <a:spcPts val="1000"/>
              </a:lnSpc>
              <a:buFontTx/>
              <a:buNone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	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long arg2 = 1057;</a:t>
            </a:r>
          </a:p>
          <a:p>
            <a:pPr>
              <a:lnSpc>
                <a:spcPts val="1000"/>
              </a:lnSpc>
              <a:buFontTx/>
              <a:buNone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	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long sum = </a:t>
            </a:r>
            <a:r>
              <a:rPr lang="en-US" altLang="zh-CN" sz="1400" dirty="0" err="1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swap_add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(&amp;arg1, &amp;arg2);</a:t>
            </a:r>
          </a:p>
          <a:p>
            <a:pPr>
              <a:lnSpc>
                <a:spcPts val="1000"/>
              </a:lnSpc>
              <a:buFontTx/>
              <a:buNone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	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long diff = arg1 - arg2;</a:t>
            </a:r>
            <a:endParaRPr lang="en-US" altLang="zh-CN" sz="1400" dirty="0">
              <a:solidFill>
                <a:srgbClr val="0000FF"/>
              </a:solidFill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>
              <a:lnSpc>
                <a:spcPts val="1000"/>
              </a:lnSpc>
              <a:buFontTx/>
              <a:buNone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	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return sum * diff;</a:t>
            </a:r>
          </a:p>
        </p:txBody>
      </p:sp>
    </p:spTree>
    <p:extLst>
      <p:ext uri="{BB962C8B-B14F-4D97-AF65-F5344CB8AC3E}">
        <p14:creationId xmlns:p14="http://schemas.microsoft.com/office/powerpoint/2010/main" val="23632037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5" name="Rectangle 2">
            <a:extLst>
              <a:ext uri="{FF2B5EF4-FFF2-40B4-BE49-F238E27FC236}">
                <a16:creationId xmlns:a16="http://schemas.microsoft.com/office/drawing/2014/main" id="{AF9A57E4-9E7A-4870-B78C-64FBFB1E41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+mj-ea"/>
                <a:ea typeface="+mj-ea"/>
              </a:rPr>
              <a:t>栈上局部变量的例子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51554" name="灯片编号占位符 5">
            <a:extLst>
              <a:ext uri="{FF2B5EF4-FFF2-40B4-BE49-F238E27FC236}">
                <a16:creationId xmlns:a16="http://schemas.microsoft.com/office/drawing/2014/main" id="{6EEF2B4D-508E-44AA-8DD4-5204EF9377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333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619100" indent="-23811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952462" indent="-190492">
              <a:spcBef>
                <a:spcPct val="20000"/>
              </a:spcBef>
              <a:buChar char="•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333447" indent="-190492">
              <a:spcBef>
                <a:spcPct val="20000"/>
              </a:spcBef>
              <a:buChar char="–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714431" indent="-190492">
              <a:spcBef>
                <a:spcPct val="20000"/>
              </a:spcBef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B89943-74CE-4A40-A5EA-5B023D2FE16E}" type="slidenum">
              <a:rPr lang="zh-CN" altLang="en-US" sz="1167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zh-CN" altLang="en-US" sz="1167">
              <a:latin typeface="Times New Roman" panose="02020603050405020304" pitchFamily="18" charset="0"/>
            </a:endParaRPr>
          </a:p>
        </p:txBody>
      </p:sp>
      <p:sp>
        <p:nvSpPr>
          <p:cNvPr id="151573" name="Rectangle 29">
            <a:extLst>
              <a:ext uri="{FF2B5EF4-FFF2-40B4-BE49-F238E27FC236}">
                <a16:creationId xmlns:a16="http://schemas.microsoft.com/office/drawing/2014/main" id="{9FE7214D-D29D-4FEA-81FB-631BF82E5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0" y="1277938"/>
            <a:ext cx="5143500" cy="3662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caller:</a:t>
            </a:r>
          </a:p>
          <a:p>
            <a:pPr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 </a:t>
            </a:r>
            <a:r>
              <a:rPr lang="en-US" altLang="zh-CN" sz="2000" dirty="0" err="1">
                <a:latin typeface="Times New Roman" panose="02020603050405020304" pitchFamily="18" charset="0"/>
              </a:rPr>
              <a:t>stp</a:t>
            </a:r>
            <a:r>
              <a:rPr lang="en-US" altLang="zh-CN" sz="2000" dirty="0">
                <a:latin typeface="Times New Roman" panose="02020603050405020304" pitchFamily="18" charset="0"/>
              </a:rPr>
              <a:t>     x29, x30, [</a:t>
            </a:r>
            <a:r>
              <a:rPr lang="en-US" altLang="zh-CN" sz="2000" dirty="0" err="1">
                <a:latin typeface="Times New Roman" panose="02020603050405020304" pitchFamily="18" charset="0"/>
              </a:rPr>
              <a:t>sp</a:t>
            </a:r>
            <a:r>
              <a:rPr lang="en-US" altLang="zh-CN" sz="2000" dirty="0">
                <a:latin typeface="Times New Roman" panose="02020603050405020304" pitchFamily="18" charset="0"/>
              </a:rPr>
              <a:t>, -32]!	</a:t>
            </a:r>
            <a:endParaRPr lang="en-US" altLang="zh-CN" sz="2000" i="1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 mov   x29, </a:t>
            </a:r>
            <a:r>
              <a:rPr lang="en-US" altLang="zh-CN" sz="2000" dirty="0" err="1">
                <a:latin typeface="Times New Roman" panose="02020603050405020304" pitchFamily="18" charset="0"/>
              </a:rPr>
              <a:t>sp</a:t>
            </a:r>
            <a:r>
              <a:rPr lang="en-US" altLang="zh-CN" sz="2000" dirty="0">
                <a:latin typeface="Times New Roman" panose="02020603050405020304" pitchFamily="18" charset="0"/>
              </a:rPr>
              <a:t>		</a:t>
            </a:r>
          </a:p>
          <a:p>
            <a:pPr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 mov   x0, 534		</a:t>
            </a:r>
          </a:p>
          <a:p>
            <a:pPr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 str     </a:t>
            </a:r>
            <a:r>
              <a:rPr lang="zh-CN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</a:rPr>
              <a:t>x0, [</a:t>
            </a:r>
            <a:r>
              <a:rPr lang="en-US" altLang="zh-CN" sz="2000" dirty="0" err="1">
                <a:latin typeface="Times New Roman" panose="02020603050405020304" pitchFamily="18" charset="0"/>
              </a:rPr>
              <a:t>sp</a:t>
            </a:r>
            <a:r>
              <a:rPr lang="en-US" altLang="zh-CN" sz="2000" dirty="0">
                <a:latin typeface="Times New Roman" panose="02020603050405020304" pitchFamily="18" charset="0"/>
              </a:rPr>
              <a:t>, 24]	</a:t>
            </a:r>
          </a:p>
          <a:p>
            <a:pPr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 mov   x0, 1057		</a:t>
            </a:r>
          </a:p>
          <a:p>
            <a:pPr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 str     </a:t>
            </a:r>
            <a:r>
              <a:rPr lang="zh-CN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</a:rPr>
              <a:t>x0, [</a:t>
            </a:r>
            <a:r>
              <a:rPr lang="en-US" altLang="zh-CN" sz="2000" dirty="0" err="1">
                <a:latin typeface="Times New Roman" panose="02020603050405020304" pitchFamily="18" charset="0"/>
              </a:rPr>
              <a:t>sp</a:t>
            </a:r>
            <a:r>
              <a:rPr lang="en-US" altLang="zh-CN" sz="2000" dirty="0">
                <a:latin typeface="Times New Roman" panose="02020603050405020304" pitchFamily="18" charset="0"/>
              </a:rPr>
              <a:t>, 16]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	</a:t>
            </a:r>
          </a:p>
          <a:p>
            <a:pPr>
              <a:buFontTx/>
              <a:buNone/>
            </a:pP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add    x1, </a:t>
            </a:r>
            <a:r>
              <a:rPr lang="en-US" altLang="zh-CN" sz="20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sp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, 16		</a:t>
            </a:r>
          </a:p>
          <a:p>
            <a:pPr>
              <a:buFontTx/>
              <a:buNone/>
            </a:pP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add    x0, </a:t>
            </a:r>
            <a:r>
              <a:rPr lang="en-US" altLang="zh-CN" sz="20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sp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, 24	</a:t>
            </a:r>
            <a:r>
              <a:rPr lang="en-US" altLang="zh-CN" sz="2000" dirty="0">
                <a:latin typeface="Times New Roman" panose="02020603050405020304" pitchFamily="18" charset="0"/>
              </a:rPr>
              <a:t>	</a:t>
            </a:r>
          </a:p>
          <a:p>
            <a:pPr>
              <a:spcBef>
                <a:spcPct val="0"/>
              </a:spcBef>
              <a:buFontTx/>
              <a:buNone/>
            </a:pP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51574" name="Group 39">
            <a:extLst>
              <a:ext uri="{FF2B5EF4-FFF2-40B4-BE49-F238E27FC236}">
                <a16:creationId xmlns:a16="http://schemas.microsoft.com/office/drawing/2014/main" id="{BE4309AC-BE7D-4186-9510-A444FF8CDB84}"/>
              </a:ext>
            </a:extLst>
          </p:cNvPr>
          <p:cNvGrpSpPr>
            <a:grpSpLocks/>
          </p:cNvGrpSpPr>
          <p:nvPr/>
        </p:nvGrpSpPr>
        <p:grpSpPr bwMode="auto">
          <a:xfrm>
            <a:off x="6984997" y="2868081"/>
            <a:ext cx="822854" cy="349250"/>
            <a:chOff x="4465" y="1423"/>
            <a:chExt cx="622" cy="264"/>
          </a:xfrm>
        </p:grpSpPr>
        <p:sp>
          <p:nvSpPr>
            <p:cNvPr id="151575" name="Text Box 40">
              <a:extLst>
                <a:ext uri="{FF2B5EF4-FFF2-40B4-BE49-F238E27FC236}">
                  <a16:creationId xmlns:a16="http://schemas.microsoft.com/office/drawing/2014/main" id="{5103E00E-53AE-44DE-B598-1FCC5001D7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3" y="1423"/>
              <a:ext cx="28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1667">
                  <a:solidFill>
                    <a:srgbClr val="000000"/>
                  </a:solidFill>
                  <a:latin typeface="Times New Roman" panose="02020603050405020304" pitchFamily="18" charset="0"/>
                </a:rPr>
                <a:t>sp</a:t>
              </a:r>
            </a:p>
          </p:txBody>
        </p:sp>
        <p:sp>
          <p:nvSpPr>
            <p:cNvPr id="151576" name="Line 41">
              <a:extLst>
                <a:ext uri="{FF2B5EF4-FFF2-40B4-BE49-F238E27FC236}">
                  <a16:creationId xmlns:a16="http://schemas.microsoft.com/office/drawing/2014/main" id="{B3AB7EC5-CDFB-4900-B6E6-AE0EBA0FA7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5" y="1537"/>
              <a:ext cx="3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500"/>
            </a:p>
          </p:txBody>
        </p:sp>
      </p:grpSp>
      <p:graphicFrame>
        <p:nvGraphicFramePr>
          <p:cNvPr id="12" name="Group 35">
            <a:extLst>
              <a:ext uri="{FF2B5EF4-FFF2-40B4-BE49-F238E27FC236}">
                <a16:creationId xmlns:a16="http://schemas.microsoft.com/office/drawing/2014/main" id="{A23B33F8-C979-4473-8589-542C62E7AF61}"/>
              </a:ext>
            </a:extLst>
          </p:cNvPr>
          <p:cNvGraphicFramePr>
            <a:graphicFrameLocks/>
          </p:cNvGraphicFramePr>
          <p:nvPr/>
        </p:nvGraphicFramePr>
        <p:xfrm>
          <a:off x="4826000" y="1714500"/>
          <a:ext cx="2129896" cy="1340600"/>
        </p:xfrm>
        <a:graphic>
          <a:graphicData uri="http://schemas.openxmlformats.org/drawingml/2006/table">
            <a:tbl>
              <a:tblPr/>
              <a:tblGrid>
                <a:gridCol w="784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5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07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+24</a:t>
                      </a:r>
                    </a:p>
                  </a:txBody>
                  <a:tcPr marL="76200" marR="76200" marT="38035" marB="3803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534 (arg1)</a:t>
                      </a:r>
                    </a:p>
                  </a:txBody>
                  <a:tcPr marL="76200" marR="76200" marT="38035" marB="38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07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+16</a:t>
                      </a:r>
                    </a:p>
                  </a:txBody>
                  <a:tcPr marL="76200" marR="76200" marT="38035" marB="3803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1057 (arg2)</a:t>
                      </a:r>
                    </a:p>
                  </a:txBody>
                  <a:tcPr marL="76200" marR="76200" marT="38035" marB="38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07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+8</a:t>
                      </a:r>
                    </a:p>
                  </a:txBody>
                  <a:tcPr marL="76200" marR="76200" marT="38035" marB="3803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X30</a:t>
                      </a:r>
                    </a:p>
                  </a:txBody>
                  <a:tcPr marL="76200" marR="76200" marT="38035" marB="38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07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76200" marR="76200" marT="38035" marB="3803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X29</a:t>
                      </a:r>
                    </a:p>
                  </a:txBody>
                  <a:tcPr marL="76200" marR="76200" marT="38035" marB="38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Text Box 28">
            <a:extLst>
              <a:ext uri="{FF2B5EF4-FFF2-40B4-BE49-F238E27FC236}">
                <a16:creationId xmlns:a16="http://schemas.microsoft.com/office/drawing/2014/main" id="{86D41D39-1FA6-43C9-A4BD-46CFF7811C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7000" y="1270000"/>
            <a:ext cx="2239698" cy="3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1667" dirty="0">
                <a:solidFill>
                  <a:srgbClr val="000000"/>
                </a:solidFill>
                <a:latin typeface="Times New Roman" panose="02020603050405020304" pitchFamily="18" charset="0"/>
              </a:rPr>
              <a:t>caller</a:t>
            </a:r>
            <a:r>
              <a:rPr lang="zh-CN" altLang="en-US" sz="1667" dirty="0">
                <a:solidFill>
                  <a:srgbClr val="000000"/>
                </a:solidFill>
                <a:latin typeface="Times New Roman" panose="02020603050405020304" pitchFamily="18" charset="0"/>
              </a:rPr>
              <a:t>的栈帧</a:t>
            </a:r>
            <a:endParaRPr lang="en-US" altLang="zh-CN" sz="1667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E1ACA19B-AE83-9A7F-DDA3-E2484023BD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61254" y="3723966"/>
            <a:ext cx="4447486" cy="1991034"/>
          </a:xfrm>
        </p:spPr>
        <p:txBody>
          <a:bodyPr>
            <a:normAutofit/>
          </a:bodyPr>
          <a:lstStyle/>
          <a:p>
            <a:pPr>
              <a:lnSpc>
                <a:spcPts val="1000"/>
              </a:lnSpc>
              <a:buFontTx/>
              <a:buNone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long caller()</a:t>
            </a:r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：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>
              <a:lnSpc>
                <a:spcPts val="1000"/>
              </a:lnSpc>
              <a:buFontTx/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	long arg1 = 534;</a:t>
            </a:r>
          </a:p>
          <a:p>
            <a:pPr>
              <a:lnSpc>
                <a:spcPts val="1000"/>
              </a:lnSpc>
              <a:buFontTx/>
              <a:buNone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	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long arg2 = 1057;</a:t>
            </a:r>
          </a:p>
          <a:p>
            <a:pPr>
              <a:lnSpc>
                <a:spcPts val="1000"/>
              </a:lnSpc>
              <a:buFontTx/>
              <a:buNone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	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long sum = </a:t>
            </a:r>
            <a:r>
              <a:rPr lang="en-US" altLang="zh-CN" sz="1400" dirty="0" err="1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swap_add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(&amp;arg1, &amp;arg2);</a:t>
            </a:r>
          </a:p>
          <a:p>
            <a:pPr>
              <a:lnSpc>
                <a:spcPts val="1000"/>
              </a:lnSpc>
              <a:buFontTx/>
              <a:buNone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	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long diff = arg1 - arg2;</a:t>
            </a:r>
            <a:endParaRPr lang="en-US" altLang="zh-CN" sz="1400" dirty="0">
              <a:solidFill>
                <a:srgbClr val="0000FF"/>
              </a:solidFill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>
              <a:lnSpc>
                <a:spcPts val="1000"/>
              </a:lnSpc>
              <a:buFontTx/>
              <a:buNone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	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return sum * diff;</a:t>
            </a:r>
          </a:p>
        </p:txBody>
      </p:sp>
    </p:spTree>
    <p:extLst>
      <p:ext uri="{BB962C8B-B14F-4D97-AF65-F5344CB8AC3E}">
        <p14:creationId xmlns:p14="http://schemas.microsoft.com/office/powerpoint/2010/main" val="2723842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3" name="Rectangle 2">
            <a:extLst>
              <a:ext uri="{FF2B5EF4-FFF2-40B4-BE49-F238E27FC236}">
                <a16:creationId xmlns:a16="http://schemas.microsoft.com/office/drawing/2014/main" id="{A7E670C2-E45B-46FF-A7CA-F7E5EFA498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+mj-ea"/>
                <a:ea typeface="+mj-ea"/>
              </a:rPr>
              <a:t>栈上局部变量的例子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53621" name="Rectangle 29">
            <a:extLst>
              <a:ext uri="{FF2B5EF4-FFF2-40B4-BE49-F238E27FC236}">
                <a16:creationId xmlns:a16="http://schemas.microsoft.com/office/drawing/2014/main" id="{CED51576-62F6-4EBF-BA17-D19DA345B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0" y="1277938"/>
            <a:ext cx="5143500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caller:</a:t>
            </a:r>
          </a:p>
          <a:p>
            <a:pPr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 </a:t>
            </a:r>
            <a:r>
              <a:rPr lang="en-US" altLang="zh-CN" sz="2000" dirty="0" err="1">
                <a:latin typeface="Times New Roman" panose="02020603050405020304" pitchFamily="18" charset="0"/>
              </a:rPr>
              <a:t>stp</a:t>
            </a:r>
            <a:r>
              <a:rPr lang="en-US" altLang="zh-CN" sz="2000" dirty="0">
                <a:latin typeface="Times New Roman" panose="02020603050405020304" pitchFamily="18" charset="0"/>
              </a:rPr>
              <a:t>     x29, x30, [</a:t>
            </a:r>
            <a:r>
              <a:rPr lang="en-US" altLang="zh-CN" sz="2000" dirty="0" err="1">
                <a:latin typeface="Times New Roman" panose="02020603050405020304" pitchFamily="18" charset="0"/>
              </a:rPr>
              <a:t>sp</a:t>
            </a:r>
            <a:r>
              <a:rPr lang="en-US" altLang="zh-CN" sz="2000" dirty="0">
                <a:latin typeface="Times New Roman" panose="02020603050405020304" pitchFamily="18" charset="0"/>
              </a:rPr>
              <a:t>, -32]!	</a:t>
            </a:r>
            <a:endParaRPr lang="en-US" altLang="zh-CN" sz="2000" i="1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 mov   x29, </a:t>
            </a:r>
            <a:r>
              <a:rPr lang="en-US" altLang="zh-CN" sz="2000" dirty="0" err="1">
                <a:latin typeface="Times New Roman" panose="02020603050405020304" pitchFamily="18" charset="0"/>
              </a:rPr>
              <a:t>sp</a:t>
            </a:r>
            <a:r>
              <a:rPr lang="en-US" altLang="zh-CN" sz="2000" dirty="0">
                <a:latin typeface="Times New Roman" panose="02020603050405020304" pitchFamily="18" charset="0"/>
              </a:rPr>
              <a:t>		</a:t>
            </a:r>
          </a:p>
          <a:p>
            <a:pPr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 mov   x0, 534		</a:t>
            </a:r>
          </a:p>
          <a:p>
            <a:pPr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 str     </a:t>
            </a:r>
            <a:r>
              <a:rPr lang="zh-CN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</a:rPr>
              <a:t>x0, [</a:t>
            </a:r>
            <a:r>
              <a:rPr lang="en-US" altLang="zh-CN" sz="2000" dirty="0" err="1">
                <a:latin typeface="Times New Roman" panose="02020603050405020304" pitchFamily="18" charset="0"/>
              </a:rPr>
              <a:t>sp</a:t>
            </a:r>
            <a:r>
              <a:rPr lang="en-US" altLang="zh-CN" sz="2000" dirty="0">
                <a:latin typeface="Times New Roman" panose="02020603050405020304" pitchFamily="18" charset="0"/>
              </a:rPr>
              <a:t>, 24]	</a:t>
            </a:r>
          </a:p>
          <a:p>
            <a:pPr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 mov   x0, 1057		</a:t>
            </a:r>
          </a:p>
          <a:p>
            <a:pPr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 str     </a:t>
            </a:r>
            <a:r>
              <a:rPr lang="zh-CN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</a:rPr>
              <a:t>x0, [</a:t>
            </a:r>
            <a:r>
              <a:rPr lang="en-US" altLang="zh-CN" sz="2000" dirty="0" err="1">
                <a:latin typeface="Times New Roman" panose="02020603050405020304" pitchFamily="18" charset="0"/>
              </a:rPr>
              <a:t>sp</a:t>
            </a:r>
            <a:r>
              <a:rPr lang="en-US" altLang="zh-CN" sz="2000" dirty="0">
                <a:latin typeface="Times New Roman" panose="02020603050405020304" pitchFamily="18" charset="0"/>
              </a:rPr>
              <a:t>, 16]	</a:t>
            </a:r>
          </a:p>
          <a:p>
            <a:pPr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 add    x1, </a:t>
            </a:r>
            <a:r>
              <a:rPr lang="en-US" altLang="zh-CN" sz="2000" dirty="0" err="1">
                <a:latin typeface="Times New Roman" panose="02020603050405020304" pitchFamily="18" charset="0"/>
              </a:rPr>
              <a:t>sp</a:t>
            </a:r>
            <a:r>
              <a:rPr lang="en-US" altLang="zh-CN" sz="2000" dirty="0">
                <a:latin typeface="Times New Roman" panose="02020603050405020304" pitchFamily="18" charset="0"/>
              </a:rPr>
              <a:t>, 16		</a:t>
            </a:r>
          </a:p>
          <a:p>
            <a:pPr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 add    x0, </a:t>
            </a:r>
            <a:r>
              <a:rPr lang="en-US" altLang="zh-CN" sz="2000" dirty="0" err="1">
                <a:latin typeface="Times New Roman" panose="02020603050405020304" pitchFamily="18" charset="0"/>
              </a:rPr>
              <a:t>sp</a:t>
            </a:r>
            <a:r>
              <a:rPr lang="en-US" altLang="zh-CN" sz="2000" dirty="0">
                <a:latin typeface="Times New Roman" panose="02020603050405020304" pitchFamily="18" charset="0"/>
              </a:rPr>
              <a:t>, 24		</a:t>
            </a:r>
          </a:p>
          <a:p>
            <a:pPr>
              <a:buFontTx/>
              <a:buNone/>
            </a:pP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bl      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swap_add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CN" sz="2000" dirty="0">
                <a:latin typeface="Times New Roman" panose="02020603050405020304" pitchFamily="18" charset="0"/>
              </a:rPr>
              <a:t>	</a:t>
            </a:r>
          </a:p>
          <a:p>
            <a:pPr>
              <a:spcBef>
                <a:spcPct val="0"/>
              </a:spcBef>
              <a:buFontTx/>
              <a:buNone/>
            </a:pP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53622" name="Group 39">
            <a:extLst>
              <a:ext uri="{FF2B5EF4-FFF2-40B4-BE49-F238E27FC236}">
                <a16:creationId xmlns:a16="http://schemas.microsoft.com/office/drawing/2014/main" id="{05145149-4D36-4DCE-94BE-7D5F4909933D}"/>
              </a:ext>
            </a:extLst>
          </p:cNvPr>
          <p:cNvGrpSpPr>
            <a:grpSpLocks/>
          </p:cNvGrpSpPr>
          <p:nvPr/>
        </p:nvGrpSpPr>
        <p:grpSpPr bwMode="auto">
          <a:xfrm>
            <a:off x="6984997" y="2868081"/>
            <a:ext cx="822854" cy="349250"/>
            <a:chOff x="4465" y="1423"/>
            <a:chExt cx="622" cy="264"/>
          </a:xfrm>
        </p:grpSpPr>
        <p:sp>
          <p:nvSpPr>
            <p:cNvPr id="153623" name="Text Box 40">
              <a:extLst>
                <a:ext uri="{FF2B5EF4-FFF2-40B4-BE49-F238E27FC236}">
                  <a16:creationId xmlns:a16="http://schemas.microsoft.com/office/drawing/2014/main" id="{1D5875FC-35C0-4D31-981E-E711FB26A4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3" y="1423"/>
              <a:ext cx="28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1667">
                  <a:solidFill>
                    <a:srgbClr val="000000"/>
                  </a:solidFill>
                  <a:latin typeface="Times New Roman" panose="02020603050405020304" pitchFamily="18" charset="0"/>
                </a:rPr>
                <a:t>sp</a:t>
              </a:r>
            </a:p>
          </p:txBody>
        </p:sp>
        <p:sp>
          <p:nvSpPr>
            <p:cNvPr id="153624" name="Line 41">
              <a:extLst>
                <a:ext uri="{FF2B5EF4-FFF2-40B4-BE49-F238E27FC236}">
                  <a16:creationId xmlns:a16="http://schemas.microsoft.com/office/drawing/2014/main" id="{CCF4D4B3-1380-4A57-A06D-0AB72EF6E1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5" y="1537"/>
              <a:ext cx="3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500"/>
            </a:p>
          </p:txBody>
        </p:sp>
      </p:grpSp>
      <p:graphicFrame>
        <p:nvGraphicFramePr>
          <p:cNvPr id="17" name="Group 35">
            <a:extLst>
              <a:ext uri="{FF2B5EF4-FFF2-40B4-BE49-F238E27FC236}">
                <a16:creationId xmlns:a16="http://schemas.microsoft.com/office/drawing/2014/main" id="{5FF86BDA-0FC7-4FBC-BA57-428B3FF68323}"/>
              </a:ext>
            </a:extLst>
          </p:cNvPr>
          <p:cNvGraphicFramePr>
            <a:graphicFrameLocks/>
          </p:cNvGraphicFramePr>
          <p:nvPr/>
        </p:nvGraphicFramePr>
        <p:xfrm>
          <a:off x="4826000" y="1714500"/>
          <a:ext cx="2129896" cy="1340600"/>
        </p:xfrm>
        <a:graphic>
          <a:graphicData uri="http://schemas.openxmlformats.org/drawingml/2006/table">
            <a:tbl>
              <a:tblPr/>
              <a:tblGrid>
                <a:gridCol w="784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5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07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+24</a:t>
                      </a:r>
                    </a:p>
                  </a:txBody>
                  <a:tcPr marL="76200" marR="76200" marT="38035" marB="3803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534 (arg1)</a:t>
                      </a:r>
                    </a:p>
                  </a:txBody>
                  <a:tcPr marL="76200" marR="76200" marT="38035" marB="38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07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+16</a:t>
                      </a:r>
                    </a:p>
                  </a:txBody>
                  <a:tcPr marL="76200" marR="76200" marT="38035" marB="3803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1057 (arg2)</a:t>
                      </a:r>
                    </a:p>
                  </a:txBody>
                  <a:tcPr marL="76200" marR="76200" marT="38035" marB="38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07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+8</a:t>
                      </a:r>
                    </a:p>
                  </a:txBody>
                  <a:tcPr marL="76200" marR="76200" marT="38035" marB="3803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X30</a:t>
                      </a:r>
                    </a:p>
                  </a:txBody>
                  <a:tcPr marL="76200" marR="76200" marT="38035" marB="38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07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76200" marR="76200" marT="38035" marB="3803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X29</a:t>
                      </a:r>
                    </a:p>
                  </a:txBody>
                  <a:tcPr marL="76200" marR="76200" marT="38035" marB="38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Text Box 28">
            <a:extLst>
              <a:ext uri="{FF2B5EF4-FFF2-40B4-BE49-F238E27FC236}">
                <a16:creationId xmlns:a16="http://schemas.microsoft.com/office/drawing/2014/main" id="{829720BD-6BB9-472E-80E3-B78723631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7000" y="1270000"/>
            <a:ext cx="2239698" cy="3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1667" dirty="0">
                <a:solidFill>
                  <a:srgbClr val="000000"/>
                </a:solidFill>
                <a:latin typeface="Times New Roman" panose="02020603050405020304" pitchFamily="18" charset="0"/>
              </a:rPr>
              <a:t>caller</a:t>
            </a:r>
            <a:r>
              <a:rPr lang="zh-CN" altLang="en-US" sz="1667" dirty="0">
                <a:solidFill>
                  <a:srgbClr val="000000"/>
                </a:solidFill>
                <a:latin typeface="Times New Roman" panose="02020603050405020304" pitchFamily="18" charset="0"/>
              </a:rPr>
              <a:t>的栈帧</a:t>
            </a:r>
            <a:endParaRPr lang="en-US" altLang="zh-CN" sz="1667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4143D570-7A06-F68D-06EE-0B93967313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61254" y="3723966"/>
            <a:ext cx="4447486" cy="1991034"/>
          </a:xfrm>
        </p:spPr>
        <p:txBody>
          <a:bodyPr>
            <a:normAutofit/>
          </a:bodyPr>
          <a:lstStyle/>
          <a:p>
            <a:pPr>
              <a:lnSpc>
                <a:spcPts val="1000"/>
              </a:lnSpc>
              <a:buFontTx/>
              <a:buNone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long caller()</a:t>
            </a:r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：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>
              <a:lnSpc>
                <a:spcPts val="1000"/>
              </a:lnSpc>
              <a:buFontTx/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	long arg1 = 534;</a:t>
            </a:r>
          </a:p>
          <a:p>
            <a:pPr>
              <a:lnSpc>
                <a:spcPts val="1000"/>
              </a:lnSpc>
              <a:buFontTx/>
              <a:buNone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	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long arg2 = 1057;</a:t>
            </a:r>
          </a:p>
          <a:p>
            <a:pPr>
              <a:lnSpc>
                <a:spcPts val="1000"/>
              </a:lnSpc>
              <a:buFontTx/>
              <a:buNone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	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long sum = </a:t>
            </a:r>
            <a:r>
              <a:rPr lang="en-US" altLang="zh-CN" sz="1400" dirty="0" err="1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swap_add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(&amp;arg1, &amp;arg2);</a:t>
            </a:r>
          </a:p>
          <a:p>
            <a:pPr>
              <a:lnSpc>
                <a:spcPts val="1000"/>
              </a:lnSpc>
              <a:buFontTx/>
              <a:buNone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	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long diff = arg1 - arg2;</a:t>
            </a:r>
            <a:endParaRPr lang="en-US" altLang="zh-CN" sz="1400" dirty="0">
              <a:solidFill>
                <a:srgbClr val="0000FF"/>
              </a:solidFill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>
              <a:lnSpc>
                <a:spcPts val="1000"/>
              </a:lnSpc>
              <a:buFontTx/>
              <a:buNone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	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return sum * diff;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97CA3B7-AFB9-D3C6-035D-86740F766606}"/>
              </a:ext>
            </a:extLst>
          </p:cNvPr>
          <p:cNvSpPr txBox="1"/>
          <p:nvPr/>
        </p:nvSpPr>
        <p:spPr>
          <a:xfrm>
            <a:off x="457200" y="5131559"/>
            <a:ext cx="19351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参数小于</a:t>
            </a:r>
            <a:r>
              <a:rPr kumimoji="1" lang="en-US" altLang="zh-CN" sz="1000" dirty="0"/>
              <a:t>8</a:t>
            </a:r>
            <a:r>
              <a:rPr kumimoji="1" lang="zh-CN" altLang="en-US" sz="1000" dirty="0"/>
              <a:t>个，</a:t>
            </a:r>
            <a:r>
              <a:rPr kumimoji="1" lang="en-US" altLang="zh-CN" sz="1000" dirty="0"/>
              <a:t>x0</a:t>
            </a:r>
            <a:r>
              <a:rPr kumimoji="1" lang="zh-CN" altLang="en-US" sz="1000" dirty="0"/>
              <a:t>、</a:t>
            </a:r>
            <a:r>
              <a:rPr kumimoji="1" lang="en-US" altLang="zh-CN" sz="1000" dirty="0"/>
              <a:t>x1</a:t>
            </a:r>
            <a:r>
              <a:rPr kumimoji="1" lang="zh-CN" altLang="en-US" sz="1000" dirty="0"/>
              <a:t>传参即可</a:t>
            </a:r>
          </a:p>
        </p:txBody>
      </p:sp>
    </p:spTree>
    <p:extLst>
      <p:ext uri="{BB962C8B-B14F-4D97-AF65-F5344CB8AC3E}">
        <p14:creationId xmlns:p14="http://schemas.microsoft.com/office/powerpoint/2010/main" val="28984250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1" name="Rectangle 2">
            <a:extLst>
              <a:ext uri="{FF2B5EF4-FFF2-40B4-BE49-F238E27FC236}">
                <a16:creationId xmlns:a16="http://schemas.microsoft.com/office/drawing/2014/main" id="{51CE9F48-46E7-4611-8AEA-798BF48E1F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+mj-ea"/>
                <a:ea typeface="+mj-ea"/>
              </a:rPr>
              <a:t>栈上局部变量的例子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55653" name="Rectangle 29">
            <a:extLst>
              <a:ext uri="{FF2B5EF4-FFF2-40B4-BE49-F238E27FC236}">
                <a16:creationId xmlns:a16="http://schemas.microsoft.com/office/drawing/2014/main" id="{0FAEB935-1289-4D67-A9DE-FFD3F01DD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0" y="1277938"/>
            <a:ext cx="4381500" cy="2616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da-DK" altLang="zh-CN" sz="2000" dirty="0" err="1">
                <a:latin typeface="Times New Roman" panose="02020603050405020304" pitchFamily="18" charset="0"/>
              </a:rPr>
              <a:t>swap_add</a:t>
            </a:r>
            <a:r>
              <a:rPr lang="da-DK" altLang="zh-CN" sz="2000" dirty="0">
                <a:latin typeface="Times New Roman" panose="02020603050405020304" pitchFamily="18" charset="0"/>
              </a:rPr>
              <a:t>:</a:t>
            </a:r>
          </a:p>
          <a:p>
            <a:pPr>
              <a:buFontTx/>
              <a:buNone/>
            </a:pPr>
            <a:r>
              <a:rPr lang="da-DK" altLang="zh-CN" sz="2000" dirty="0">
                <a:latin typeface="Times New Roman" panose="02020603050405020304" pitchFamily="18" charset="0"/>
              </a:rPr>
              <a:t>        </a:t>
            </a:r>
            <a:r>
              <a:rPr lang="da-DK" altLang="zh-CN" sz="20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ldr</a:t>
            </a:r>
            <a:r>
              <a:rPr lang="da-DK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x3, [x0]</a:t>
            </a:r>
          </a:p>
          <a:p>
            <a:pPr>
              <a:buFontTx/>
              <a:buNone/>
            </a:pPr>
            <a:r>
              <a:rPr lang="da-DK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</a:t>
            </a:r>
            <a:r>
              <a:rPr lang="da-DK" altLang="zh-CN" sz="20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ldr</a:t>
            </a:r>
            <a:r>
              <a:rPr lang="da-DK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x2, [x1]</a:t>
            </a:r>
          </a:p>
          <a:p>
            <a:pPr>
              <a:buFontTx/>
              <a:buNone/>
            </a:pPr>
            <a:r>
              <a:rPr lang="da-DK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</a:t>
            </a:r>
            <a:r>
              <a:rPr lang="da-DK" altLang="zh-CN" sz="20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str</a:t>
            </a:r>
            <a:r>
              <a:rPr lang="da-DK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x2, [x0]</a:t>
            </a:r>
          </a:p>
          <a:p>
            <a:pPr>
              <a:buFontTx/>
              <a:buNone/>
            </a:pPr>
            <a:r>
              <a:rPr lang="da-DK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</a:t>
            </a:r>
            <a:r>
              <a:rPr lang="da-DK" altLang="zh-CN" sz="20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str</a:t>
            </a:r>
            <a:r>
              <a:rPr lang="da-DK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x3, [x1]</a:t>
            </a:r>
          </a:p>
          <a:p>
            <a:pPr>
              <a:buFontTx/>
              <a:buNone/>
            </a:pPr>
            <a:r>
              <a:rPr lang="da-DK" altLang="zh-CN" sz="2000" dirty="0">
                <a:latin typeface="Times New Roman" panose="02020603050405020304" pitchFamily="18" charset="0"/>
              </a:rPr>
              <a:t>        </a:t>
            </a:r>
            <a:r>
              <a:rPr lang="da-DK" altLang="zh-CN" sz="2000" dirty="0" err="1">
                <a:latin typeface="Times New Roman" panose="02020603050405020304" pitchFamily="18" charset="0"/>
              </a:rPr>
              <a:t>add</a:t>
            </a:r>
            <a:r>
              <a:rPr lang="da-DK" altLang="zh-CN" sz="2000" dirty="0">
                <a:latin typeface="Times New Roman" panose="02020603050405020304" pitchFamily="18" charset="0"/>
              </a:rPr>
              <a:t>   x0, x3, x2</a:t>
            </a:r>
          </a:p>
          <a:p>
            <a:pPr>
              <a:buFontTx/>
              <a:buNone/>
            </a:pPr>
            <a:r>
              <a:rPr lang="da-DK" altLang="zh-CN" sz="2000" dirty="0">
                <a:latin typeface="Times New Roman" panose="02020603050405020304" pitchFamily="18" charset="0"/>
              </a:rPr>
              <a:t>        ret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4" name="Group 35">
            <a:extLst>
              <a:ext uri="{FF2B5EF4-FFF2-40B4-BE49-F238E27FC236}">
                <a16:creationId xmlns:a16="http://schemas.microsoft.com/office/drawing/2014/main" id="{EA41286E-C169-48C3-8EF1-760BEF4C7E6A}"/>
              </a:ext>
            </a:extLst>
          </p:cNvPr>
          <p:cNvGraphicFramePr>
            <a:graphicFrameLocks/>
          </p:cNvGraphicFramePr>
          <p:nvPr/>
        </p:nvGraphicFramePr>
        <p:xfrm>
          <a:off x="4826000" y="1714500"/>
          <a:ext cx="2129896" cy="1340600"/>
        </p:xfrm>
        <a:graphic>
          <a:graphicData uri="http://schemas.openxmlformats.org/drawingml/2006/table">
            <a:tbl>
              <a:tblPr/>
              <a:tblGrid>
                <a:gridCol w="784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5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07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+24</a:t>
                      </a:r>
                    </a:p>
                  </a:txBody>
                  <a:tcPr marL="76200" marR="76200" marT="38035" marB="3803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534 (arg1)</a:t>
                      </a:r>
                    </a:p>
                  </a:txBody>
                  <a:tcPr marL="76200" marR="76200" marT="38035" marB="38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07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+16</a:t>
                      </a:r>
                    </a:p>
                  </a:txBody>
                  <a:tcPr marL="76200" marR="76200" marT="38035" marB="3803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1057 (arg2)</a:t>
                      </a:r>
                    </a:p>
                  </a:txBody>
                  <a:tcPr marL="76200" marR="76200" marT="38035" marB="38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07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+8</a:t>
                      </a:r>
                    </a:p>
                  </a:txBody>
                  <a:tcPr marL="76200" marR="76200" marT="38035" marB="3803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X30</a:t>
                      </a:r>
                    </a:p>
                  </a:txBody>
                  <a:tcPr marL="76200" marR="76200" marT="38035" marB="38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07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76200" marR="76200" marT="38035" marB="3803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X29</a:t>
                      </a:r>
                    </a:p>
                  </a:txBody>
                  <a:tcPr marL="76200" marR="76200" marT="38035" marB="38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55670" name="Group 39">
            <a:extLst>
              <a:ext uri="{FF2B5EF4-FFF2-40B4-BE49-F238E27FC236}">
                <a16:creationId xmlns:a16="http://schemas.microsoft.com/office/drawing/2014/main" id="{B750DFBB-9B4F-4FE5-8A9C-73FEB485D2CE}"/>
              </a:ext>
            </a:extLst>
          </p:cNvPr>
          <p:cNvGrpSpPr>
            <a:grpSpLocks/>
          </p:cNvGrpSpPr>
          <p:nvPr/>
        </p:nvGrpSpPr>
        <p:grpSpPr bwMode="auto">
          <a:xfrm>
            <a:off x="6984997" y="2868081"/>
            <a:ext cx="822854" cy="349250"/>
            <a:chOff x="4465" y="1423"/>
            <a:chExt cx="622" cy="264"/>
          </a:xfrm>
        </p:grpSpPr>
        <p:sp>
          <p:nvSpPr>
            <p:cNvPr id="155675" name="Text Box 40">
              <a:extLst>
                <a:ext uri="{FF2B5EF4-FFF2-40B4-BE49-F238E27FC236}">
                  <a16:creationId xmlns:a16="http://schemas.microsoft.com/office/drawing/2014/main" id="{C7ED5181-2767-428F-85BD-185D5EE772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3" y="1423"/>
              <a:ext cx="28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1667">
                  <a:solidFill>
                    <a:srgbClr val="000000"/>
                  </a:solidFill>
                  <a:latin typeface="Times New Roman" panose="02020603050405020304" pitchFamily="18" charset="0"/>
                </a:rPr>
                <a:t>sp</a:t>
              </a:r>
            </a:p>
          </p:txBody>
        </p:sp>
        <p:sp>
          <p:nvSpPr>
            <p:cNvPr id="155676" name="Line 41">
              <a:extLst>
                <a:ext uri="{FF2B5EF4-FFF2-40B4-BE49-F238E27FC236}">
                  <a16:creationId xmlns:a16="http://schemas.microsoft.com/office/drawing/2014/main" id="{C5F46B26-25C0-48FF-8048-9B32FD1328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5" y="1537"/>
              <a:ext cx="3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500"/>
            </a:p>
          </p:txBody>
        </p:sp>
      </p:grpSp>
      <p:cxnSp>
        <p:nvCxnSpPr>
          <p:cNvPr id="155671" name="直接箭头连接符 2">
            <a:extLst>
              <a:ext uri="{FF2B5EF4-FFF2-40B4-BE49-F238E27FC236}">
                <a16:creationId xmlns:a16="http://schemas.microsoft.com/office/drawing/2014/main" id="{C5347682-3E36-42DD-BCEF-D13BD08AAF86}"/>
              </a:ext>
            </a:extLst>
          </p:cNvPr>
          <p:cNvCxnSpPr>
            <a:cxnSpLocks/>
          </p:cNvCxnSpPr>
          <p:nvPr/>
        </p:nvCxnSpPr>
        <p:spPr bwMode="auto">
          <a:xfrm>
            <a:off x="3175000" y="1841500"/>
            <a:ext cx="1905000" cy="635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5672" name="直接箭头连接符 23">
            <a:extLst>
              <a:ext uri="{FF2B5EF4-FFF2-40B4-BE49-F238E27FC236}">
                <a16:creationId xmlns:a16="http://schemas.microsoft.com/office/drawing/2014/main" id="{7236A530-935E-4DEF-BAFB-488498657294}"/>
              </a:ext>
            </a:extLst>
          </p:cNvPr>
          <p:cNvCxnSpPr>
            <a:cxnSpLocks/>
          </p:cNvCxnSpPr>
          <p:nvPr/>
        </p:nvCxnSpPr>
        <p:spPr bwMode="auto">
          <a:xfrm flipV="1">
            <a:off x="3175000" y="1968500"/>
            <a:ext cx="1905000" cy="635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5673" name="直接箭头连接符 26">
            <a:extLst>
              <a:ext uri="{FF2B5EF4-FFF2-40B4-BE49-F238E27FC236}">
                <a16:creationId xmlns:a16="http://schemas.microsoft.com/office/drawing/2014/main" id="{ABBE6235-5DAF-42CD-9036-5FD617DCEBEB}"/>
              </a:ext>
            </a:extLst>
          </p:cNvPr>
          <p:cNvCxnSpPr>
            <a:cxnSpLocks/>
          </p:cNvCxnSpPr>
          <p:nvPr/>
        </p:nvCxnSpPr>
        <p:spPr bwMode="auto">
          <a:xfrm>
            <a:off x="3175000" y="2222500"/>
            <a:ext cx="19050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5674" name="直接箭头连接符 30">
            <a:extLst>
              <a:ext uri="{FF2B5EF4-FFF2-40B4-BE49-F238E27FC236}">
                <a16:creationId xmlns:a16="http://schemas.microsoft.com/office/drawing/2014/main" id="{40E119ED-3363-446C-9E0D-A73FCEBFADEA}"/>
              </a:ext>
            </a:extLst>
          </p:cNvPr>
          <p:cNvCxnSpPr>
            <a:cxnSpLocks/>
          </p:cNvCxnSpPr>
          <p:nvPr/>
        </p:nvCxnSpPr>
        <p:spPr bwMode="auto">
          <a:xfrm flipV="1">
            <a:off x="3175000" y="2286000"/>
            <a:ext cx="1905000" cy="6985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 Box 28">
            <a:extLst>
              <a:ext uri="{FF2B5EF4-FFF2-40B4-BE49-F238E27FC236}">
                <a16:creationId xmlns:a16="http://schemas.microsoft.com/office/drawing/2014/main" id="{71796AF2-75F4-4832-BCD1-6E8D30CAED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7000" y="1270000"/>
            <a:ext cx="2239698" cy="3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1667" dirty="0">
                <a:solidFill>
                  <a:srgbClr val="000000"/>
                </a:solidFill>
                <a:latin typeface="Times New Roman" panose="02020603050405020304" pitchFamily="18" charset="0"/>
              </a:rPr>
              <a:t>caller</a:t>
            </a:r>
            <a:r>
              <a:rPr lang="zh-CN" altLang="en-US" sz="1667" dirty="0">
                <a:solidFill>
                  <a:srgbClr val="000000"/>
                </a:solidFill>
                <a:latin typeface="Times New Roman" panose="02020603050405020304" pitchFamily="18" charset="0"/>
              </a:rPr>
              <a:t>的栈帧</a:t>
            </a:r>
            <a:endParaRPr lang="en-US" altLang="zh-CN" sz="1667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EBC182B7-78BA-8C9F-38CF-EC39EFA3028D}"/>
              </a:ext>
            </a:extLst>
          </p:cNvPr>
          <p:cNvSpPr txBox="1">
            <a:spLocks noChangeArrowheads="1"/>
          </p:cNvSpPr>
          <p:nvPr/>
        </p:nvSpPr>
        <p:spPr>
          <a:xfrm>
            <a:off x="5131611" y="3705962"/>
            <a:ext cx="4213448" cy="2175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00"/>
              </a:lnSpc>
              <a:buFontTx/>
              <a:buNone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long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swap_add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(long *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xp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, long *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yp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</a:t>
            </a:r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：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>
              <a:lnSpc>
                <a:spcPts val="1000"/>
              </a:lnSpc>
              <a:buFontTx/>
              <a:buNone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	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long x = *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xp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;</a:t>
            </a:r>
          </a:p>
          <a:p>
            <a:pPr>
              <a:lnSpc>
                <a:spcPts val="1000"/>
              </a:lnSpc>
              <a:buFontTx/>
              <a:buNone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		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long y = *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yp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;</a:t>
            </a:r>
            <a:endParaRPr lang="en-US" altLang="zh-CN" sz="1400" dirty="0">
              <a:solidFill>
                <a:srgbClr val="0000FF"/>
              </a:solidFill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>
              <a:lnSpc>
                <a:spcPts val="1000"/>
              </a:lnSpc>
              <a:buFontTx/>
              <a:buNone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		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*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xp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= y;</a:t>
            </a:r>
          </a:p>
          <a:p>
            <a:pPr>
              <a:lnSpc>
                <a:spcPts val="1000"/>
              </a:lnSpc>
              <a:buFontTx/>
              <a:buNone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		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*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yp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= x;</a:t>
            </a:r>
          </a:p>
          <a:p>
            <a:pPr>
              <a:lnSpc>
                <a:spcPts val="1000"/>
              </a:lnSpc>
              <a:buFontTx/>
              <a:buNone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		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return x + y;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B10258A-6FA0-B380-BD24-1E487793AC15}"/>
              </a:ext>
            </a:extLst>
          </p:cNvPr>
          <p:cNvSpPr txBox="1"/>
          <p:nvPr/>
        </p:nvSpPr>
        <p:spPr>
          <a:xfrm>
            <a:off x="341231" y="1714500"/>
            <a:ext cx="960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拿到</a:t>
            </a:r>
            <a:r>
              <a:rPr kumimoji="1" lang="en-US" altLang="zh-CN" sz="1000" dirty="0"/>
              <a:t>x0</a:t>
            </a:r>
            <a:r>
              <a:rPr kumimoji="1" lang="zh-CN" altLang="en-US" sz="1000" dirty="0"/>
              <a:t>处的值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893E421-8142-4400-9D49-1BF4A2E82489}"/>
              </a:ext>
            </a:extLst>
          </p:cNvPr>
          <p:cNvSpPr txBox="1"/>
          <p:nvPr/>
        </p:nvSpPr>
        <p:spPr>
          <a:xfrm>
            <a:off x="413282" y="2512139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交换后存回去</a:t>
            </a:r>
          </a:p>
        </p:txBody>
      </p:sp>
    </p:spTree>
    <p:extLst>
      <p:ext uri="{BB962C8B-B14F-4D97-AF65-F5344CB8AC3E}">
        <p14:creationId xmlns:p14="http://schemas.microsoft.com/office/powerpoint/2010/main" val="11344820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550DE2-6C24-EDAC-39CA-254B4BAEF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小结：函数调用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96A1AB-B46A-BE34-B581-56F2A8D7D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22272" lvl="1" indent="-342900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>
                <a:latin typeface="+mj-ea"/>
                <a:ea typeface="+mj-ea"/>
              </a:rPr>
              <a:t> 调用被调用者：</a:t>
            </a:r>
            <a:r>
              <a:rPr lang="en-US" altLang="zh-CN" sz="2800" b="1" dirty="0">
                <a:solidFill>
                  <a:srgbClr val="C00000"/>
                </a:solidFill>
                <a:latin typeface="+mj-ea"/>
                <a:ea typeface="+mj-ea"/>
              </a:rPr>
              <a:t>bl</a:t>
            </a:r>
            <a:r>
              <a:rPr lang="zh-CN" altLang="en-US" sz="2800" dirty="0">
                <a:latin typeface="+mj-ea"/>
                <a:ea typeface="+mj-ea"/>
              </a:rPr>
              <a:t>指令</a:t>
            </a:r>
            <a:endParaRPr lang="en-US" altLang="zh-CN" sz="2800" dirty="0">
              <a:latin typeface="+mj-ea"/>
              <a:ea typeface="+mj-ea"/>
            </a:endParaRPr>
          </a:p>
          <a:p>
            <a:pPr marL="422272" lvl="1" indent="-342900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en-US" altLang="zh-CN" sz="2800" dirty="0">
                <a:latin typeface="+mj-ea"/>
                <a:ea typeface="+mj-ea"/>
              </a:rPr>
              <a:t> </a:t>
            </a:r>
            <a:r>
              <a:rPr lang="zh-CN" altLang="en-US" sz="2800" dirty="0">
                <a:latin typeface="+mj-ea"/>
                <a:ea typeface="+mj-ea"/>
              </a:rPr>
              <a:t>返回到调用者：</a:t>
            </a:r>
            <a:r>
              <a:rPr lang="en-US" altLang="zh-CN" sz="2800" b="1" dirty="0">
                <a:solidFill>
                  <a:srgbClr val="C00000"/>
                </a:solidFill>
                <a:latin typeface="+mj-ea"/>
                <a:ea typeface="+mj-ea"/>
              </a:rPr>
              <a:t>ret</a:t>
            </a:r>
            <a:r>
              <a:rPr lang="zh-CN" altLang="en-US" sz="2800" dirty="0">
                <a:latin typeface="+mj-ea"/>
                <a:ea typeface="+mj-ea"/>
              </a:rPr>
              <a:t>指令</a:t>
            </a:r>
            <a:endParaRPr lang="en-US" altLang="zh-CN" sz="2800" dirty="0">
              <a:latin typeface="+mj-ea"/>
              <a:ea typeface="+mj-ea"/>
            </a:endParaRPr>
          </a:p>
          <a:p>
            <a:pPr marL="422272" lvl="1" indent="-342900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en-US" altLang="zh-CN" sz="2800" dirty="0">
                <a:latin typeface="+mj-ea"/>
                <a:ea typeface="+mj-ea"/>
              </a:rPr>
              <a:t> </a:t>
            </a:r>
            <a:r>
              <a:rPr lang="zh-CN" altLang="en-US" sz="2800" dirty="0">
                <a:latin typeface="+mj-ea"/>
                <a:ea typeface="+mj-ea"/>
              </a:rPr>
              <a:t>传递数据：</a:t>
            </a:r>
            <a:r>
              <a:rPr lang="zh-CN" altLang="en-US" sz="2800" b="1" dirty="0">
                <a:solidFill>
                  <a:srgbClr val="C00000"/>
                </a:solidFill>
                <a:latin typeface="+mj-ea"/>
                <a:ea typeface="+mj-ea"/>
              </a:rPr>
              <a:t>寄存器</a:t>
            </a:r>
            <a:r>
              <a:rPr lang="zh-CN" altLang="en-US" sz="2800" dirty="0">
                <a:latin typeface="+mj-ea"/>
                <a:ea typeface="+mj-ea"/>
              </a:rPr>
              <a:t>与</a:t>
            </a:r>
            <a:r>
              <a:rPr lang="zh-CN" altLang="en-US" sz="2800" b="1" dirty="0">
                <a:solidFill>
                  <a:srgbClr val="C00000"/>
                </a:solidFill>
                <a:latin typeface="+mj-ea"/>
                <a:ea typeface="+mj-ea"/>
              </a:rPr>
              <a:t>栈</a:t>
            </a:r>
            <a:endParaRPr lang="en-US" altLang="zh-CN" sz="2800" b="1" dirty="0">
              <a:solidFill>
                <a:srgbClr val="C00000"/>
              </a:solidFill>
              <a:latin typeface="+mj-ea"/>
              <a:ea typeface="+mj-ea"/>
            </a:endParaRPr>
          </a:p>
          <a:p>
            <a:pPr marL="422272" lvl="1" indent="-342900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en-US" altLang="zh-CN" sz="2800" dirty="0">
                <a:latin typeface="+mj-ea"/>
                <a:ea typeface="+mj-ea"/>
              </a:rPr>
              <a:t> </a:t>
            </a:r>
            <a:r>
              <a:rPr lang="zh-CN" altLang="en-US" sz="2800" dirty="0">
                <a:latin typeface="+mj-ea"/>
                <a:ea typeface="+mj-ea"/>
              </a:rPr>
              <a:t>寄存器使用约定：</a:t>
            </a:r>
            <a:r>
              <a:rPr lang="zh-CN" altLang="en-US" sz="2800" b="1" dirty="0">
                <a:solidFill>
                  <a:srgbClr val="C00000"/>
                </a:solidFill>
                <a:latin typeface="+mj-ea"/>
                <a:ea typeface="+mj-ea"/>
              </a:rPr>
              <a:t>调用者保存、被调用者保存</a:t>
            </a:r>
            <a:endParaRPr lang="en-US" altLang="zh-CN" sz="2800" b="1" dirty="0">
              <a:solidFill>
                <a:srgbClr val="C00000"/>
              </a:solidFill>
              <a:latin typeface="+mj-ea"/>
              <a:ea typeface="+mj-ea"/>
            </a:endParaRPr>
          </a:p>
          <a:p>
            <a:pPr marL="422272" lvl="1" indent="-342900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>
                <a:latin typeface="+mj-ea"/>
                <a:ea typeface="+mj-ea"/>
              </a:rPr>
              <a:t> 局部变量：存在函数</a:t>
            </a:r>
            <a:r>
              <a:rPr lang="zh-CN" altLang="en-US" sz="2800" b="1" dirty="0">
                <a:solidFill>
                  <a:srgbClr val="C00000"/>
                </a:solidFill>
                <a:latin typeface="+mj-ea"/>
                <a:ea typeface="+mj-ea"/>
              </a:rPr>
              <a:t>栈桢中</a:t>
            </a:r>
            <a:endParaRPr lang="en-US" altLang="zh-CN" sz="2800" b="1" dirty="0">
              <a:solidFill>
                <a:srgbClr val="C00000"/>
              </a:solidFill>
              <a:latin typeface="+mj-ea"/>
              <a:ea typeface="+mj-ea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D6C57D-3283-6944-8B76-19DA4B2DF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1670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FC9F95-2474-8DC8-7851-04288AB98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小结：栈的全貌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B8E22EE7-38B8-6DFA-E598-9EBF8038D4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897" y="1129308"/>
            <a:ext cx="4392488" cy="4570993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0C14F1-0D7E-5260-4DFE-05CB4096E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3779141-77A9-AF4B-0839-7BA186FF4F3D}"/>
              </a:ext>
            </a:extLst>
          </p:cNvPr>
          <p:cNvSpPr txBox="1"/>
          <p:nvPr/>
        </p:nvSpPr>
        <p:spPr>
          <a:xfrm>
            <a:off x="395536" y="2857500"/>
            <a:ext cx="25635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如果</a:t>
            </a:r>
            <a:r>
              <a:rPr kumimoji="1" lang="en-US" altLang="zh-CN" sz="1000" dirty="0"/>
              <a:t>8</a:t>
            </a:r>
            <a:r>
              <a:rPr kumimoji="1" lang="zh-CN" altLang="en-US" sz="1000" dirty="0"/>
              <a:t>个寄存器够用，参数构造区可以没有</a:t>
            </a:r>
          </a:p>
        </p:txBody>
      </p:sp>
    </p:spTree>
    <p:extLst>
      <p:ext uri="{BB962C8B-B14F-4D97-AF65-F5344CB8AC3E}">
        <p14:creationId xmlns:p14="http://schemas.microsoft.com/office/powerpoint/2010/main" val="41507543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>
            <a:extLst>
              <a:ext uri="{FF2B5EF4-FFF2-40B4-BE49-F238E27FC236}">
                <a16:creationId xmlns:a16="http://schemas.microsoft.com/office/drawing/2014/main" id="{8B58FEC1-BE06-4071-ABB3-3602F5AF8FEE}"/>
              </a:ext>
            </a:extLst>
          </p:cNvPr>
          <p:cNvSpPr/>
          <p:nvPr/>
        </p:nvSpPr>
        <p:spPr>
          <a:xfrm>
            <a:off x="683568" y="1152005"/>
            <a:ext cx="4455324" cy="4020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50BCA3D-14BF-48C4-A147-19B09FBDC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7095"/>
            <a:ext cx="8229600" cy="900442"/>
          </a:xfrm>
        </p:spPr>
        <p:txBody>
          <a:bodyPr/>
          <a:lstStyle/>
          <a:p>
            <a:r>
              <a:rPr lang="zh-CN" altLang="en-US" dirty="0"/>
              <a:t>总结：用户态</a:t>
            </a:r>
            <a:r>
              <a:rPr lang="en-US" altLang="zh-CN" dirty="0"/>
              <a:t>ISA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F34C01-829C-4BC7-B83B-5135AD2F8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28</a:t>
            </a:fld>
            <a:endParaRPr lang="zh-CN" altLang="en-US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501652B8-8E8B-478D-AF0F-4894DA510AB0}"/>
              </a:ext>
            </a:extLst>
          </p:cNvPr>
          <p:cNvGraphicFramePr>
            <a:graphicFrameLocks noGrp="1"/>
          </p:cNvGraphicFramePr>
          <p:nvPr/>
        </p:nvGraphicFramePr>
        <p:xfrm>
          <a:off x="919513" y="1857095"/>
          <a:ext cx="3996000" cy="12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9500">
                  <a:extLst>
                    <a:ext uri="{9D8B030D-6E8A-4147-A177-3AD203B41FA5}">
                      <a16:colId xmlns:a16="http://schemas.microsoft.com/office/drawing/2014/main" val="475078192"/>
                    </a:ext>
                  </a:extLst>
                </a:gridCol>
                <a:gridCol w="499500">
                  <a:extLst>
                    <a:ext uri="{9D8B030D-6E8A-4147-A177-3AD203B41FA5}">
                      <a16:colId xmlns:a16="http://schemas.microsoft.com/office/drawing/2014/main" val="171667940"/>
                    </a:ext>
                  </a:extLst>
                </a:gridCol>
                <a:gridCol w="499500">
                  <a:extLst>
                    <a:ext uri="{9D8B030D-6E8A-4147-A177-3AD203B41FA5}">
                      <a16:colId xmlns:a16="http://schemas.microsoft.com/office/drawing/2014/main" val="3974660720"/>
                    </a:ext>
                  </a:extLst>
                </a:gridCol>
                <a:gridCol w="499500">
                  <a:extLst>
                    <a:ext uri="{9D8B030D-6E8A-4147-A177-3AD203B41FA5}">
                      <a16:colId xmlns:a16="http://schemas.microsoft.com/office/drawing/2014/main" val="1488370436"/>
                    </a:ext>
                  </a:extLst>
                </a:gridCol>
                <a:gridCol w="499500">
                  <a:extLst>
                    <a:ext uri="{9D8B030D-6E8A-4147-A177-3AD203B41FA5}">
                      <a16:colId xmlns:a16="http://schemas.microsoft.com/office/drawing/2014/main" val="3254623970"/>
                    </a:ext>
                  </a:extLst>
                </a:gridCol>
                <a:gridCol w="499500">
                  <a:extLst>
                    <a:ext uri="{9D8B030D-6E8A-4147-A177-3AD203B41FA5}">
                      <a16:colId xmlns:a16="http://schemas.microsoft.com/office/drawing/2014/main" val="3661446693"/>
                    </a:ext>
                  </a:extLst>
                </a:gridCol>
                <a:gridCol w="499500">
                  <a:extLst>
                    <a:ext uri="{9D8B030D-6E8A-4147-A177-3AD203B41FA5}">
                      <a16:colId xmlns:a16="http://schemas.microsoft.com/office/drawing/2014/main" val="17189186"/>
                    </a:ext>
                  </a:extLst>
                </a:gridCol>
                <a:gridCol w="499500">
                  <a:extLst>
                    <a:ext uri="{9D8B030D-6E8A-4147-A177-3AD203B41FA5}">
                      <a16:colId xmlns:a16="http://schemas.microsoft.com/office/drawing/2014/main" val="3522541302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X0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X1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X2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X3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X4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X5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X6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X7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11394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X8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X9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X10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X11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X12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X13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X14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X15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432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X16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X17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X18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X19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X20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X21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X22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X23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0918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X24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X25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X26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X27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X28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X29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X30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7891168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184DA769-5781-496B-B35B-5E850925F5B1}"/>
              </a:ext>
            </a:extLst>
          </p:cNvPr>
          <p:cNvSpPr/>
          <p:nvPr/>
        </p:nvSpPr>
        <p:spPr>
          <a:xfrm>
            <a:off x="2315084" y="3487688"/>
            <a:ext cx="2596487" cy="412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4F08606-585A-4C85-929D-8C9438FB00DA}"/>
              </a:ext>
            </a:extLst>
          </p:cNvPr>
          <p:cNvCxnSpPr/>
          <p:nvPr/>
        </p:nvCxnSpPr>
        <p:spPr>
          <a:xfrm>
            <a:off x="2584218" y="3487688"/>
            <a:ext cx="0" cy="4127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415F202-DAB6-4D10-8472-2A074E7E09D2}"/>
              </a:ext>
            </a:extLst>
          </p:cNvPr>
          <p:cNvCxnSpPr/>
          <p:nvPr/>
        </p:nvCxnSpPr>
        <p:spPr>
          <a:xfrm>
            <a:off x="2851675" y="3487688"/>
            <a:ext cx="0" cy="4127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4944A36-DA60-4767-990F-7622E76C8F7D}"/>
              </a:ext>
            </a:extLst>
          </p:cNvPr>
          <p:cNvCxnSpPr/>
          <p:nvPr/>
        </p:nvCxnSpPr>
        <p:spPr>
          <a:xfrm>
            <a:off x="3119132" y="3487688"/>
            <a:ext cx="0" cy="4127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8293D2E-4C48-4FD2-8490-767D9F2E1AE3}"/>
              </a:ext>
            </a:extLst>
          </p:cNvPr>
          <p:cNvCxnSpPr/>
          <p:nvPr/>
        </p:nvCxnSpPr>
        <p:spPr>
          <a:xfrm>
            <a:off x="3386589" y="3487688"/>
            <a:ext cx="0" cy="4127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57CB6332-1CF9-4A5E-B29B-2A2F20243F24}"/>
              </a:ext>
            </a:extLst>
          </p:cNvPr>
          <p:cNvSpPr txBox="1"/>
          <p:nvPr/>
        </p:nvSpPr>
        <p:spPr>
          <a:xfrm>
            <a:off x="2367744" y="350939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scadia Code" panose="020B0609020000020004" pitchFamily="49" charset="0"/>
                <a:cs typeface="Cascadia Code" panose="020B0609020000020004" pitchFamily="49" charset="0"/>
              </a:rPr>
              <a:t>N</a:t>
            </a:r>
            <a:endParaRPr lang="zh-CN" alt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A124206-D16E-435D-A9DC-D7432845BA86}"/>
              </a:ext>
            </a:extLst>
          </p:cNvPr>
          <p:cNvSpPr txBox="1"/>
          <p:nvPr/>
        </p:nvSpPr>
        <p:spPr>
          <a:xfrm>
            <a:off x="2635201" y="350939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scadia Code" panose="020B0609020000020004" pitchFamily="49" charset="0"/>
                <a:cs typeface="Cascadia Code" panose="020B0609020000020004" pitchFamily="49" charset="0"/>
              </a:rPr>
              <a:t>Z</a:t>
            </a:r>
            <a:endParaRPr lang="zh-CN" alt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995C91C-1A26-4C26-8398-2028E9754AFA}"/>
              </a:ext>
            </a:extLst>
          </p:cNvPr>
          <p:cNvSpPr txBox="1"/>
          <p:nvPr/>
        </p:nvSpPr>
        <p:spPr>
          <a:xfrm>
            <a:off x="2902658" y="350939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scadia Code" panose="020B0609020000020004" pitchFamily="49" charset="0"/>
                <a:cs typeface="Cascadia Code" panose="020B0609020000020004" pitchFamily="49" charset="0"/>
              </a:rPr>
              <a:t>C</a:t>
            </a:r>
            <a:endParaRPr lang="zh-CN" alt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AFF9153-CA1A-4680-B963-98997BB46860}"/>
              </a:ext>
            </a:extLst>
          </p:cNvPr>
          <p:cNvSpPr txBox="1"/>
          <p:nvPr/>
        </p:nvSpPr>
        <p:spPr>
          <a:xfrm>
            <a:off x="3170115" y="350939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scadia Code" panose="020B0609020000020004" pitchFamily="49" charset="0"/>
                <a:cs typeface="Cascadia Code" panose="020B0609020000020004" pitchFamily="49" charset="0"/>
              </a:rPr>
              <a:t>V</a:t>
            </a:r>
            <a:endParaRPr lang="zh-CN" alt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6D7F91C-25DA-49E2-ADAC-D3AC794D562E}"/>
              </a:ext>
            </a:extLst>
          </p:cNvPr>
          <p:cNvSpPr txBox="1"/>
          <p:nvPr/>
        </p:nvSpPr>
        <p:spPr>
          <a:xfrm>
            <a:off x="4849463" y="3248248"/>
            <a:ext cx="45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</a:t>
            </a:r>
            <a:endParaRPr lang="zh-CN" altLang="en-US" sz="12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0A99CDD-E342-4F2E-8F94-3610CCD80DBB}"/>
              </a:ext>
            </a:extLst>
          </p:cNvPr>
          <p:cNvSpPr txBox="1"/>
          <p:nvPr/>
        </p:nvSpPr>
        <p:spPr>
          <a:xfrm>
            <a:off x="2200028" y="3245766"/>
            <a:ext cx="536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31</a:t>
            </a:r>
            <a:endParaRPr lang="zh-CN" altLang="en-US" sz="12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D03BFF8-C313-469C-B89E-4F6CB6415B4C}"/>
              </a:ext>
            </a:extLst>
          </p:cNvPr>
          <p:cNvSpPr txBox="1"/>
          <p:nvPr/>
        </p:nvSpPr>
        <p:spPr>
          <a:xfrm>
            <a:off x="2467486" y="3240717"/>
            <a:ext cx="536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30</a:t>
            </a:r>
            <a:endParaRPr lang="zh-CN" altLang="en-US" sz="12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CED520B-BC50-4DF7-9657-FBC02F1056E1}"/>
              </a:ext>
            </a:extLst>
          </p:cNvPr>
          <p:cNvSpPr txBox="1"/>
          <p:nvPr/>
        </p:nvSpPr>
        <p:spPr>
          <a:xfrm>
            <a:off x="2733929" y="3241031"/>
            <a:ext cx="536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29</a:t>
            </a:r>
            <a:endParaRPr lang="zh-CN" altLang="en-US" sz="12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F601F74-EA06-4EAD-992A-ECA27D3F3370}"/>
              </a:ext>
            </a:extLst>
          </p:cNvPr>
          <p:cNvSpPr txBox="1"/>
          <p:nvPr/>
        </p:nvSpPr>
        <p:spPr>
          <a:xfrm>
            <a:off x="3013499" y="3242038"/>
            <a:ext cx="536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28</a:t>
            </a:r>
            <a:endParaRPr lang="zh-CN" altLang="en-US" sz="1200" dirty="0"/>
          </a:p>
        </p:txBody>
      </p:sp>
      <p:sp>
        <p:nvSpPr>
          <p:cNvPr id="20" name="右大括号 19">
            <a:extLst>
              <a:ext uri="{FF2B5EF4-FFF2-40B4-BE49-F238E27FC236}">
                <a16:creationId xmlns:a16="http://schemas.microsoft.com/office/drawing/2014/main" id="{A396D3EB-93CD-4BDB-BD80-580D80FDADE6}"/>
              </a:ext>
            </a:extLst>
          </p:cNvPr>
          <p:cNvSpPr/>
          <p:nvPr/>
        </p:nvSpPr>
        <p:spPr>
          <a:xfrm rot="5400000">
            <a:off x="2780519" y="3445749"/>
            <a:ext cx="151391" cy="1060739"/>
          </a:xfrm>
          <a:prstGeom prst="rightBrace">
            <a:avLst>
              <a:gd name="adj1" fmla="val 56332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BB291F3-7BC3-4A4E-A99C-D2695F35C61E}"/>
              </a:ext>
            </a:extLst>
          </p:cNvPr>
          <p:cNvSpPr txBox="1"/>
          <p:nvPr/>
        </p:nvSpPr>
        <p:spPr>
          <a:xfrm>
            <a:off x="867368" y="1449440"/>
            <a:ext cx="3315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通用寄存器（未包含浮点寄存器）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450B264-ACE5-450F-AEA8-ED782D81C9DF}"/>
              </a:ext>
            </a:extLst>
          </p:cNvPr>
          <p:cNvSpPr txBox="1"/>
          <p:nvPr/>
        </p:nvSpPr>
        <p:spPr>
          <a:xfrm>
            <a:off x="2549394" y="4094153"/>
            <a:ext cx="752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条件码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8B61C8D-73CA-4FEA-B850-26853B5ED55E}"/>
              </a:ext>
            </a:extLst>
          </p:cNvPr>
          <p:cNvSpPr txBox="1"/>
          <p:nvPr/>
        </p:nvSpPr>
        <p:spPr>
          <a:xfrm>
            <a:off x="2229260" y="4562995"/>
            <a:ext cx="2462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程序状态寄存器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PSTATE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0942D44-C493-47D8-AB85-9F7593082D8B}"/>
              </a:ext>
            </a:extLst>
          </p:cNvPr>
          <p:cNvSpPr/>
          <p:nvPr/>
        </p:nvSpPr>
        <p:spPr>
          <a:xfrm>
            <a:off x="919513" y="3490246"/>
            <a:ext cx="855661" cy="3828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PC</a:t>
            </a:r>
            <a:endParaRPr lang="zh-CN" altLang="en-US" dirty="0"/>
          </a:p>
        </p:txBody>
      </p:sp>
      <p:sp>
        <p:nvSpPr>
          <p:cNvPr id="34" name="右大括号 33">
            <a:extLst>
              <a:ext uri="{FF2B5EF4-FFF2-40B4-BE49-F238E27FC236}">
                <a16:creationId xmlns:a16="http://schemas.microsoft.com/office/drawing/2014/main" id="{FD59ECD3-7463-4012-86C4-5E4759583C60}"/>
              </a:ext>
            </a:extLst>
          </p:cNvPr>
          <p:cNvSpPr/>
          <p:nvPr/>
        </p:nvSpPr>
        <p:spPr>
          <a:xfrm rot="5400000">
            <a:off x="4063125" y="3220152"/>
            <a:ext cx="155119" cy="1508206"/>
          </a:xfrm>
          <a:prstGeom prst="rightBrace">
            <a:avLst>
              <a:gd name="adj1" fmla="val 72333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419C589-3286-4B74-8E39-A9DE688F53FC}"/>
              </a:ext>
            </a:extLst>
          </p:cNvPr>
          <p:cNvSpPr txBox="1"/>
          <p:nvPr/>
        </p:nvSpPr>
        <p:spPr>
          <a:xfrm>
            <a:off x="3643247" y="4076683"/>
            <a:ext cx="1161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掩码、特权级、</a:t>
            </a:r>
            <a:b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执行状态等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7483C60-678A-46FD-AABA-C32029151EFE}"/>
              </a:ext>
            </a:extLst>
          </p:cNvPr>
          <p:cNvSpPr txBox="1"/>
          <p:nvPr/>
        </p:nvSpPr>
        <p:spPr>
          <a:xfrm>
            <a:off x="3995936" y="3465352"/>
            <a:ext cx="92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scadia Code" panose="020B0609020000020004" pitchFamily="49" charset="0"/>
                <a:cs typeface="Cascadia Code" panose="020B0609020000020004" pitchFamily="49" charset="0"/>
              </a:rPr>
              <a:t>…</a:t>
            </a:r>
            <a:endParaRPr lang="zh-CN" alt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76C823E-67A5-4FD4-9710-9155BF1C04F3}"/>
              </a:ext>
            </a:extLst>
          </p:cNvPr>
          <p:cNvSpPr txBox="1"/>
          <p:nvPr/>
        </p:nvSpPr>
        <p:spPr>
          <a:xfrm>
            <a:off x="3274852" y="3243072"/>
            <a:ext cx="536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27</a:t>
            </a:r>
            <a:endParaRPr lang="zh-CN" altLang="en-US" sz="12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C131F8CC-449F-4D07-9222-CCA96D8F5EA7}"/>
              </a:ext>
            </a:extLst>
          </p:cNvPr>
          <p:cNvSpPr txBox="1"/>
          <p:nvPr/>
        </p:nvSpPr>
        <p:spPr>
          <a:xfrm>
            <a:off x="1670553" y="3238709"/>
            <a:ext cx="45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</a:t>
            </a:r>
            <a:endParaRPr lang="zh-CN" altLang="en-US" sz="12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53952B05-5994-44F1-943F-D9784C9676EA}"/>
              </a:ext>
            </a:extLst>
          </p:cNvPr>
          <p:cNvSpPr txBox="1"/>
          <p:nvPr/>
        </p:nvSpPr>
        <p:spPr>
          <a:xfrm>
            <a:off x="842610" y="3239089"/>
            <a:ext cx="5681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63</a:t>
            </a:r>
            <a:endParaRPr lang="zh-CN" altLang="en-US" sz="12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BD1C3860-0F59-4376-9C06-2C8008610877}"/>
              </a:ext>
            </a:extLst>
          </p:cNvPr>
          <p:cNvSpPr txBox="1"/>
          <p:nvPr/>
        </p:nvSpPr>
        <p:spPr>
          <a:xfrm>
            <a:off x="755576" y="3855898"/>
            <a:ext cx="1246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程序计数器 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58F579B-92FA-46FC-89E3-F4F3BEB9243D}"/>
              </a:ext>
            </a:extLst>
          </p:cNvPr>
          <p:cNvSpPr/>
          <p:nvPr/>
        </p:nvSpPr>
        <p:spPr>
          <a:xfrm>
            <a:off x="6320108" y="1107537"/>
            <a:ext cx="1708276" cy="40646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A1791F5C-5103-426D-8864-EED04D98A2A5}"/>
              </a:ext>
            </a:extLst>
          </p:cNvPr>
          <p:cNvSpPr txBox="1"/>
          <p:nvPr/>
        </p:nvSpPr>
        <p:spPr>
          <a:xfrm>
            <a:off x="6752001" y="684381"/>
            <a:ext cx="772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41094A8C-D944-41C5-BBA5-E5C12FB6E160}"/>
              </a:ext>
            </a:extLst>
          </p:cNvPr>
          <p:cNvSpPr txBox="1"/>
          <p:nvPr/>
        </p:nvSpPr>
        <p:spPr>
          <a:xfrm>
            <a:off x="4131335" y="1202690"/>
            <a:ext cx="1606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51E46298-7A8B-44FA-BE6F-29121469B57E}"/>
              </a:ext>
            </a:extLst>
          </p:cNvPr>
          <p:cNvCxnSpPr/>
          <p:nvPr/>
        </p:nvCxnSpPr>
        <p:spPr>
          <a:xfrm>
            <a:off x="5138892" y="1596306"/>
            <a:ext cx="11812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5FC98776-61FC-470B-A463-61EA76E41C70}"/>
              </a:ext>
            </a:extLst>
          </p:cNvPr>
          <p:cNvSpPr txBox="1"/>
          <p:nvPr/>
        </p:nvSpPr>
        <p:spPr>
          <a:xfrm>
            <a:off x="5333063" y="1196196"/>
            <a:ext cx="1606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12C2CA9E-F59B-4D97-BFB7-573BE7ED9FCA}"/>
              </a:ext>
            </a:extLst>
          </p:cNvPr>
          <p:cNvCxnSpPr/>
          <p:nvPr/>
        </p:nvCxnSpPr>
        <p:spPr>
          <a:xfrm>
            <a:off x="5138892" y="3022879"/>
            <a:ext cx="118121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8299AB1F-7625-4658-BAE8-FC9A7A6932B6}"/>
              </a:ext>
            </a:extLst>
          </p:cNvPr>
          <p:cNvSpPr txBox="1"/>
          <p:nvPr/>
        </p:nvSpPr>
        <p:spPr>
          <a:xfrm>
            <a:off x="5374837" y="2624289"/>
            <a:ext cx="1606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6961E420-FA17-43FC-8851-05460DD83CF3}"/>
              </a:ext>
            </a:extLst>
          </p:cNvPr>
          <p:cNvCxnSpPr>
            <a:cxnSpLocks/>
          </p:cNvCxnSpPr>
          <p:nvPr/>
        </p:nvCxnSpPr>
        <p:spPr>
          <a:xfrm flipH="1">
            <a:off x="5124679" y="4677376"/>
            <a:ext cx="119542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F21C0FCF-F4BE-4008-A4BE-889434A7BC42}"/>
              </a:ext>
            </a:extLst>
          </p:cNvPr>
          <p:cNvSpPr txBox="1"/>
          <p:nvPr/>
        </p:nvSpPr>
        <p:spPr>
          <a:xfrm>
            <a:off x="5410151" y="4286376"/>
            <a:ext cx="1606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139A8C2-E49D-87CF-78F3-9FAB20A78173}"/>
              </a:ext>
            </a:extLst>
          </p:cNvPr>
          <p:cNvSpPr/>
          <p:nvPr/>
        </p:nvSpPr>
        <p:spPr>
          <a:xfrm>
            <a:off x="1993145" y="3487957"/>
            <a:ext cx="333472" cy="412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080D042-F41D-AFA7-9ED6-02855DA63476}"/>
              </a:ext>
            </a:extLst>
          </p:cNvPr>
          <p:cNvSpPr txBox="1"/>
          <p:nvPr/>
        </p:nvSpPr>
        <p:spPr>
          <a:xfrm>
            <a:off x="1991572" y="3477126"/>
            <a:ext cx="41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scadia Code" panose="020B0609020000020004" pitchFamily="49" charset="0"/>
                <a:cs typeface="Cascadia Code" panose="020B0609020000020004" pitchFamily="49" charset="0"/>
              </a:rPr>
              <a:t>…</a:t>
            </a:r>
            <a:endParaRPr lang="zh-CN" alt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17E4E71-5016-D1B1-C272-BA4496BDFEBB}"/>
              </a:ext>
            </a:extLst>
          </p:cNvPr>
          <p:cNvSpPr/>
          <p:nvPr/>
        </p:nvSpPr>
        <p:spPr>
          <a:xfrm>
            <a:off x="6455297" y="1386418"/>
            <a:ext cx="1440160" cy="35769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函数</a:t>
            </a:r>
            <a:r>
              <a:rPr kumimoji="1" lang="en-US" altLang="zh-CN" sz="1400" dirty="0"/>
              <a:t>A</a:t>
            </a:r>
            <a:r>
              <a:rPr kumimoji="1" lang="zh-CN" altLang="en-US" sz="1400" dirty="0"/>
              <a:t>栈桢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A0287CC-67B6-F4D4-178F-27BFC43169DF}"/>
              </a:ext>
            </a:extLst>
          </p:cNvPr>
          <p:cNvSpPr/>
          <p:nvPr/>
        </p:nvSpPr>
        <p:spPr>
          <a:xfrm>
            <a:off x="6455297" y="1744110"/>
            <a:ext cx="1440160" cy="5683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函数</a:t>
            </a:r>
            <a:r>
              <a:rPr kumimoji="1" lang="en-US" altLang="zh-CN" sz="1400" dirty="0"/>
              <a:t>B</a:t>
            </a:r>
            <a:r>
              <a:rPr kumimoji="1" lang="zh-CN" altLang="en-US" sz="1400" dirty="0"/>
              <a:t>栈桢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516AF94-4028-6002-20E2-8E17D7CABCC6}"/>
              </a:ext>
            </a:extLst>
          </p:cNvPr>
          <p:cNvSpPr/>
          <p:nvPr/>
        </p:nvSpPr>
        <p:spPr>
          <a:xfrm>
            <a:off x="6455297" y="2314873"/>
            <a:ext cx="1440160" cy="4289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函数</a:t>
            </a:r>
            <a:r>
              <a:rPr kumimoji="1" lang="en-US" altLang="zh-CN" sz="1400" dirty="0"/>
              <a:t>C</a:t>
            </a:r>
            <a:r>
              <a:rPr kumimoji="1" lang="zh-CN" altLang="en-US" sz="1400" dirty="0"/>
              <a:t>栈桢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6B0FF8B-BA14-9E16-31FD-BD5E1CB118D9}"/>
              </a:ext>
            </a:extLst>
          </p:cNvPr>
          <p:cNvSpPr/>
          <p:nvPr/>
        </p:nvSpPr>
        <p:spPr>
          <a:xfrm>
            <a:off x="904520" y="4384468"/>
            <a:ext cx="855661" cy="3828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SP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9C3433A-AAE8-6D53-7FF2-218A6C23B1DE}"/>
              </a:ext>
            </a:extLst>
          </p:cNvPr>
          <p:cNvSpPr txBox="1"/>
          <p:nvPr/>
        </p:nvSpPr>
        <p:spPr>
          <a:xfrm>
            <a:off x="1655560" y="4132931"/>
            <a:ext cx="45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</a:t>
            </a:r>
            <a:endParaRPr lang="zh-CN" altLang="en-US" sz="12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4C5E0EC-D0D3-70C2-3E18-AFC673F8F84D}"/>
              </a:ext>
            </a:extLst>
          </p:cNvPr>
          <p:cNvSpPr txBox="1"/>
          <p:nvPr/>
        </p:nvSpPr>
        <p:spPr>
          <a:xfrm>
            <a:off x="827617" y="4133311"/>
            <a:ext cx="5681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63</a:t>
            </a:r>
            <a:endParaRPr lang="zh-CN" altLang="en-US" sz="12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1E4DA2D-9582-B7E2-6101-0EAD374DB0A5}"/>
              </a:ext>
            </a:extLst>
          </p:cNvPr>
          <p:cNvSpPr txBox="1"/>
          <p:nvPr/>
        </p:nvSpPr>
        <p:spPr>
          <a:xfrm>
            <a:off x="740583" y="4750120"/>
            <a:ext cx="1246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栈顶地址</a:t>
            </a:r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C0BDC270-3A00-1FF4-8522-11EF176D19F6}"/>
              </a:ext>
            </a:extLst>
          </p:cNvPr>
          <p:cNvCxnSpPr/>
          <p:nvPr/>
        </p:nvCxnSpPr>
        <p:spPr>
          <a:xfrm flipH="1">
            <a:off x="7895457" y="2752098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9CB79393-796B-856E-4C6E-DAABA75B2544}"/>
              </a:ext>
            </a:extLst>
          </p:cNvPr>
          <p:cNvSpPr txBox="1"/>
          <p:nvPr/>
        </p:nvSpPr>
        <p:spPr>
          <a:xfrm>
            <a:off x="8398230" y="2549723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rgbClr val="C00000"/>
                </a:solidFill>
              </a:rPr>
              <a:t>SP</a:t>
            </a:r>
            <a:endParaRPr kumimoji="1"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DB9FA5D2-E277-E27D-B26C-12BF8AEF60C1}"/>
              </a:ext>
            </a:extLst>
          </p:cNvPr>
          <p:cNvSpPr/>
          <p:nvPr/>
        </p:nvSpPr>
        <p:spPr>
          <a:xfrm>
            <a:off x="6445914" y="3825168"/>
            <a:ext cx="1440160" cy="5034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程序数据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1762ABC-4A93-1025-0B97-D99E1D651174}"/>
              </a:ext>
            </a:extLst>
          </p:cNvPr>
          <p:cNvSpPr/>
          <p:nvPr/>
        </p:nvSpPr>
        <p:spPr>
          <a:xfrm>
            <a:off x="6445914" y="4331689"/>
            <a:ext cx="1440160" cy="5034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程序代码</a:t>
            </a:r>
          </a:p>
        </p:txBody>
      </p: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C6CD4810-0059-DCF1-605B-E3FCE84D24CF}"/>
              </a:ext>
            </a:extLst>
          </p:cNvPr>
          <p:cNvCxnSpPr/>
          <p:nvPr/>
        </p:nvCxnSpPr>
        <p:spPr>
          <a:xfrm flipH="1">
            <a:off x="7895457" y="4661905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DDAA71CA-DA95-C891-0F43-B331913F4CEA}"/>
              </a:ext>
            </a:extLst>
          </p:cNvPr>
          <p:cNvSpPr txBox="1"/>
          <p:nvPr/>
        </p:nvSpPr>
        <p:spPr>
          <a:xfrm>
            <a:off x="8398230" y="4459530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rgbClr val="C00000"/>
                </a:solidFill>
              </a:rPr>
              <a:t>PC</a:t>
            </a:r>
            <a:endParaRPr kumimoji="1"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48" name="右大括号 47">
            <a:extLst>
              <a:ext uri="{FF2B5EF4-FFF2-40B4-BE49-F238E27FC236}">
                <a16:creationId xmlns:a16="http://schemas.microsoft.com/office/drawing/2014/main" id="{67955E0E-9978-3250-F4C8-54DAF8FB361F}"/>
              </a:ext>
            </a:extLst>
          </p:cNvPr>
          <p:cNvSpPr/>
          <p:nvPr/>
        </p:nvSpPr>
        <p:spPr>
          <a:xfrm>
            <a:off x="8111640" y="1384083"/>
            <a:ext cx="153663" cy="1368016"/>
          </a:xfrm>
          <a:prstGeom prst="rightBrace">
            <a:avLst>
              <a:gd name="adj1" fmla="val 8333"/>
              <a:gd name="adj2" fmla="val 4848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5410EE0A-DC97-5785-C704-864B004D1E54}"/>
              </a:ext>
            </a:extLst>
          </p:cNvPr>
          <p:cNvSpPr txBox="1"/>
          <p:nvPr/>
        </p:nvSpPr>
        <p:spPr>
          <a:xfrm>
            <a:off x="8248050" y="1705658"/>
            <a:ext cx="9028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400" dirty="0">
                <a:solidFill>
                  <a:srgbClr val="C00000"/>
                </a:solidFill>
              </a:rPr>
              <a:t>程序运行</a:t>
            </a:r>
            <a:endParaRPr kumimoji="1" lang="en-US" altLang="zh-CN" sz="1400" dirty="0">
              <a:solidFill>
                <a:srgbClr val="C00000"/>
              </a:solidFill>
            </a:endParaRPr>
          </a:p>
          <a:p>
            <a:pPr algn="ctr"/>
            <a:r>
              <a:rPr kumimoji="1" lang="zh-CN" altLang="en-US" sz="1400" dirty="0">
                <a:solidFill>
                  <a:srgbClr val="C00000"/>
                </a:solidFill>
              </a:rPr>
              <a:t>时使用的</a:t>
            </a:r>
            <a:endParaRPr kumimoji="1" lang="en-US" altLang="zh-CN" sz="1400" dirty="0">
              <a:solidFill>
                <a:srgbClr val="C00000"/>
              </a:solidFill>
            </a:endParaRPr>
          </a:p>
          <a:p>
            <a:pPr algn="ctr"/>
            <a:r>
              <a:rPr kumimoji="1" lang="zh-CN" altLang="en-US" sz="1400" dirty="0">
                <a:solidFill>
                  <a:srgbClr val="C00000"/>
                </a:solidFill>
              </a:rPr>
              <a:t>栈</a:t>
            </a:r>
          </a:p>
        </p:txBody>
      </p:sp>
    </p:spTree>
    <p:extLst>
      <p:ext uri="{BB962C8B-B14F-4D97-AF65-F5344CB8AC3E}">
        <p14:creationId xmlns:p14="http://schemas.microsoft.com/office/powerpoint/2010/main" val="2232203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434BEC-EBDF-6AFC-E7F4-443FC7C8F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小思考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114EB7-0598-3C33-5E3F-CFA3B2CA8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1"/>
            <a:ext cx="8579296" cy="3771636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当操作系统运行时，代码</a:t>
            </a:r>
            <a:br>
              <a:rPr kumimoji="1" lang="en-US" altLang="zh-CN" dirty="0"/>
            </a:br>
            <a:r>
              <a:rPr kumimoji="1" lang="zh-CN" altLang="en-US" dirty="0"/>
              <a:t>和数据存放在哪里？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操作系统用栈吗？</a:t>
            </a:r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2542A1-4342-759B-CEB6-6497862FF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29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0897634-1AE0-DA6F-50B3-BA95FCADC4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750" y="375078"/>
            <a:ext cx="3833706" cy="498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192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>
            <a:extLst>
              <a:ext uri="{FF2B5EF4-FFF2-40B4-BE49-F238E27FC236}">
                <a16:creationId xmlns:a16="http://schemas.microsoft.com/office/drawing/2014/main" id="{65EABB54-0606-411B-8DED-5B23102B93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回顾：函数调用指令（</a:t>
            </a:r>
            <a:r>
              <a:rPr lang="en-US" altLang="zh-CN" dirty="0"/>
              <a:t>caller</a:t>
            </a:r>
            <a:r>
              <a:rPr lang="zh-CN" altLang="en-US" dirty="0"/>
              <a:t>调用</a:t>
            </a:r>
            <a:r>
              <a:rPr lang="en-US" altLang="zh-CN" dirty="0"/>
              <a:t>callee</a:t>
            </a:r>
            <a:r>
              <a:rPr lang="zh-CN" altLang="en-US" dirty="0"/>
              <a:t>）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064117D7-E20F-4665-9FEE-DA1138AA71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40000"/>
              </a:lnSpc>
              <a:defRPr/>
            </a:pPr>
            <a:r>
              <a:rPr lang="zh-CN" altLang="en-US" dirty="0"/>
              <a:t>指令</a:t>
            </a:r>
            <a:endParaRPr kumimoji="1"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  <a:defRPr/>
            </a:pPr>
            <a:r>
              <a:rPr kumimoji="1" lang="en-US" altLang="zh-CN" sz="2167" b="1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bl   </a:t>
            </a:r>
            <a:r>
              <a:rPr kumimoji="1" lang="en-US" altLang="zh-CN" sz="2167" b="1" i="1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label</a:t>
            </a:r>
            <a:r>
              <a:rPr kumimoji="1" lang="zh-CN" altLang="en-US" sz="2167" b="1" i="1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（地址）</a:t>
            </a:r>
            <a:r>
              <a:rPr kumimoji="1" lang="en-US" altLang="zh-CN" sz="2167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(</a:t>
            </a:r>
            <a:r>
              <a:rPr lang="zh-CN" altLang="en-US" sz="2000" dirty="0"/>
              <a:t>直接调用，调用函数</a:t>
            </a:r>
            <a:r>
              <a:rPr kumimoji="1" lang="en-US" altLang="zh-CN" sz="2167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</a:p>
          <a:p>
            <a:pPr lvl="1">
              <a:lnSpc>
                <a:spcPct val="140000"/>
              </a:lnSpc>
              <a:defRPr/>
            </a:pPr>
            <a:r>
              <a:rPr kumimoji="1" lang="en-US" altLang="zh-CN" sz="2167" b="1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blr</a:t>
            </a:r>
            <a:r>
              <a:rPr kumimoji="1" lang="en-US" altLang="zh-CN" sz="2167" b="1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kumimoji="1" lang="en-US" altLang="zh-CN" sz="2167" b="1" i="1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Rn(</a:t>
            </a:r>
            <a:r>
              <a:rPr kumimoji="1" lang="zh-CN" altLang="en-US" sz="2167" b="1" i="1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寄存器）</a:t>
            </a:r>
            <a:r>
              <a:rPr kumimoji="1" lang="en-US" altLang="zh-CN" sz="2167" b="1" i="1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</a:t>
            </a:r>
            <a:r>
              <a:rPr kumimoji="1" lang="en-US" altLang="zh-CN" sz="2167" b="1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1" lang="en-US" altLang="zh-CN" sz="2167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zh-CN" altLang="en-US" sz="2000" dirty="0"/>
              <a:t>间接调用，调用函数指针</a:t>
            </a:r>
            <a:r>
              <a:rPr kumimoji="1" lang="en-US" altLang="zh-CN" sz="2167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40000"/>
              </a:lnSpc>
              <a:defRPr/>
            </a:pPr>
            <a:endParaRPr lang="en-US" altLang="zh-CN" dirty="0"/>
          </a:p>
          <a:p>
            <a:pPr>
              <a:lnSpc>
                <a:spcPct val="140000"/>
              </a:lnSpc>
              <a:defRPr/>
            </a:pPr>
            <a:r>
              <a:rPr lang="zh-CN" altLang="en-US" dirty="0"/>
              <a:t>功能</a:t>
            </a:r>
            <a:endParaRPr kumimoji="1"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  <a:defRPr/>
            </a:pPr>
            <a:r>
              <a:rPr lang="zh-CN" altLang="en-US" dirty="0"/>
              <a:t>将</a:t>
            </a:r>
            <a:r>
              <a:rPr lang="zh-CN" altLang="en-US" b="1" dirty="0">
                <a:solidFill>
                  <a:srgbClr val="C00000"/>
                </a:solidFill>
              </a:rPr>
              <a:t>返回地址</a:t>
            </a:r>
            <a:r>
              <a:rPr lang="zh-CN" altLang="en-US" dirty="0"/>
              <a:t>存储在</a:t>
            </a:r>
            <a:r>
              <a:rPr lang="zh-CN" altLang="en-US" b="1" dirty="0">
                <a:solidFill>
                  <a:srgbClr val="C00000"/>
                </a:solidFill>
              </a:rPr>
              <a:t>链接寄存器</a:t>
            </a:r>
            <a:r>
              <a:rPr lang="en-US" altLang="zh-CN" b="1" dirty="0">
                <a:solidFill>
                  <a:srgbClr val="C00000"/>
                </a:solidFill>
              </a:rPr>
              <a:t>LR</a:t>
            </a:r>
            <a:r>
              <a:rPr kumimoji="1" lang="en-US" altLang="zh-CN" sz="2600" b="1" i="1" dirty="0">
                <a:solidFill>
                  <a:srgbClr val="C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/>
              <a:t>(x30</a:t>
            </a:r>
            <a:r>
              <a:rPr lang="zh-CN" altLang="en-US" b="1" dirty="0"/>
              <a:t>寄存器的别名</a:t>
            </a:r>
            <a:r>
              <a:rPr lang="en-US" altLang="zh-CN" b="1" dirty="0"/>
              <a:t>)</a:t>
            </a:r>
          </a:p>
          <a:p>
            <a:pPr lvl="1">
              <a:lnSpc>
                <a:spcPct val="140000"/>
              </a:lnSpc>
              <a:defRPr/>
            </a:pPr>
            <a:r>
              <a:rPr lang="zh-CN" altLang="en-US" dirty="0"/>
              <a:t>跳转到被调用者的</a:t>
            </a:r>
            <a:r>
              <a:rPr lang="zh-CN" altLang="en-US" b="1" dirty="0">
                <a:solidFill>
                  <a:srgbClr val="C00000"/>
                </a:solidFill>
              </a:rPr>
              <a:t>入口地址</a:t>
            </a:r>
          </a:p>
          <a:p>
            <a:pPr marL="0" indent="0">
              <a:lnSpc>
                <a:spcPct val="140000"/>
              </a:lnSpc>
              <a:buNone/>
              <a:defRPr/>
            </a:pPr>
            <a:endParaRPr kumimoji="1" lang="en-US" altLang="zh-CN" dirty="0">
              <a:ea typeface="宋体" panose="02010600030101010101" pitchFamily="2" charset="-122"/>
            </a:endParaRPr>
          </a:p>
        </p:txBody>
      </p:sp>
      <p:sp>
        <p:nvSpPr>
          <p:cNvPr id="65538" name="灯片编号占位符 5">
            <a:extLst>
              <a:ext uri="{FF2B5EF4-FFF2-40B4-BE49-F238E27FC236}">
                <a16:creationId xmlns:a16="http://schemas.microsoft.com/office/drawing/2014/main" id="{C7227536-26A5-4BFE-82D9-D501B89F6A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333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619100" indent="-23811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952462" indent="-190492">
              <a:spcBef>
                <a:spcPct val="20000"/>
              </a:spcBef>
              <a:buChar char="•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333447" indent="-190492">
              <a:spcBef>
                <a:spcPct val="20000"/>
              </a:spcBef>
              <a:buChar char="–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714431" indent="-190492">
              <a:spcBef>
                <a:spcPct val="20000"/>
              </a:spcBef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FEF35B-C635-44D7-89F9-B3EF103965F5}" type="slidenum">
              <a:rPr lang="zh-CN" altLang="en-US" sz="1167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zh-CN" altLang="en-US" sz="1167">
              <a:latin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1067715-51F9-4ABC-9285-5FB6F04E685D}"/>
              </a:ext>
            </a:extLst>
          </p:cNvPr>
          <p:cNvSpPr txBox="1"/>
          <p:nvPr/>
        </p:nvSpPr>
        <p:spPr>
          <a:xfrm>
            <a:off x="1691680" y="1561356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Branch link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59933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434BEC-EBDF-6AFC-E7F4-443FC7C8F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小思考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114EB7-0598-3C33-5E3F-CFA3B2CA8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1"/>
            <a:ext cx="8579296" cy="3771636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/>
              <a:t>当操作系统运行时，代码和数据存放在哪里？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操作系统用栈吗？</a:t>
            </a:r>
            <a:r>
              <a:rPr kumimoji="1" lang="zh-CN" altLang="en-US" dirty="0">
                <a:highlight>
                  <a:srgbClr val="FFFF00"/>
                </a:highlight>
              </a:rPr>
              <a:t>也是用</a:t>
            </a:r>
            <a:r>
              <a:rPr kumimoji="1" lang="en-US" altLang="zh-CN" dirty="0">
                <a:highlight>
                  <a:srgbClr val="FFFF00"/>
                </a:highlight>
              </a:rPr>
              <a:t>C</a:t>
            </a:r>
            <a:r>
              <a:rPr kumimoji="1" lang="zh-CN" altLang="en-US" dirty="0">
                <a:highlight>
                  <a:srgbClr val="FFFF00"/>
                </a:highlight>
              </a:rPr>
              <a:t>写的，会用栈</a:t>
            </a:r>
            <a:endParaRPr kumimoji="1" lang="en-US" altLang="zh-CN" dirty="0">
              <a:highlight>
                <a:srgbClr val="FFFF00"/>
              </a:highlight>
            </a:endParaRPr>
          </a:p>
          <a:p>
            <a:endParaRPr kumimoji="1" lang="en-US" altLang="zh-CN" dirty="0"/>
          </a:p>
          <a:p>
            <a:r>
              <a:rPr kumimoji="1" lang="zh-CN" altLang="en-US" dirty="0"/>
              <a:t>操作系统会使用应用运行时使用的通用寄存器吗？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条件码呢？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dirty="0"/>
              <a:t>操作系统运行和应用运行时有什么区别吗？</a:t>
            </a:r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2542A1-4342-759B-CEB6-6497862FF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60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C83FF-040E-B245-9D59-3939C0180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回顾：特权级的必要性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28C6D9-AAC0-5D42-B548-63B268CD4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963461"/>
          </a:xfrm>
        </p:spPr>
        <p:txBody>
          <a:bodyPr>
            <a:normAutofit/>
          </a:bodyPr>
          <a:lstStyle/>
          <a:p>
            <a:r>
              <a:rPr kumimoji="1" lang="zh-CN" altLang="en-US" sz="2000" dirty="0"/>
              <a:t>一台计算机上同时运行多个应用程序，如何保证不同应用间的隔离？</a:t>
            </a:r>
            <a:endParaRPr kumimoji="1" lang="en-US" altLang="zh-CN" sz="2000" dirty="0"/>
          </a:p>
          <a:p>
            <a:pPr lvl="1"/>
            <a:r>
              <a:rPr kumimoji="1" lang="zh-CN" altLang="en-US" sz="1800" dirty="0"/>
              <a:t>如果所有的应用均能完全控制硬件计算资源，则会导致混乱</a:t>
            </a:r>
            <a:endParaRPr kumimoji="1" lang="en-US" altLang="zh-CN" sz="1800" dirty="0"/>
          </a:p>
          <a:p>
            <a:pPr lvl="2"/>
            <a:r>
              <a:rPr kumimoji="1" lang="zh-CN" altLang="en-US" sz="1700" dirty="0"/>
              <a:t>例如：某个应用希望关机，某个应用希望格式化硬盘</a:t>
            </a:r>
            <a:endParaRPr kumimoji="1" lang="en-US" altLang="zh-CN" sz="1700" dirty="0"/>
          </a:p>
          <a:p>
            <a:pPr lvl="1"/>
            <a:r>
              <a:rPr kumimoji="1" lang="zh-CN" altLang="en-US" sz="1800" dirty="0">
                <a:highlight>
                  <a:srgbClr val="FFFF00"/>
                </a:highlight>
              </a:rPr>
              <a:t>因此必须先让应用降权</a:t>
            </a:r>
            <a:r>
              <a:rPr kumimoji="1" lang="zh-CN" altLang="en-US" sz="1800" dirty="0"/>
              <a:t>，不允许直接改变全局的系统状态</a:t>
            </a:r>
            <a:endParaRPr kumimoji="1" lang="en-US" altLang="zh-CN" sz="1800" dirty="0"/>
          </a:p>
          <a:p>
            <a:pPr lvl="2"/>
            <a:r>
              <a:rPr kumimoji="1" lang="zh-CN" altLang="en-US" sz="1700" dirty="0"/>
              <a:t>例如：中断是否打开</a:t>
            </a:r>
            <a:endParaRPr kumimoji="1" lang="en-US" altLang="zh-CN" sz="2200" dirty="0"/>
          </a:p>
          <a:p>
            <a:r>
              <a:rPr kumimoji="1" lang="zh-CN" altLang="en-US" sz="2000" dirty="0"/>
              <a:t>方案：必须要有不同的权限级</a:t>
            </a:r>
            <a:r>
              <a:rPr kumimoji="1" lang="en-US" altLang="zh-CN" sz="2000" dirty="0"/>
              <a:t>——</a:t>
            </a:r>
            <a:r>
              <a:rPr kumimoji="1" lang="zh-CN" altLang="en-US" sz="2000" dirty="0"/>
              <a:t>至少两种权限</a:t>
            </a:r>
            <a:endParaRPr kumimoji="1" lang="en-US" altLang="zh-CN" sz="2000" dirty="0"/>
          </a:p>
          <a:p>
            <a:pPr lvl="1"/>
            <a:r>
              <a:rPr kumimoji="1" lang="zh-CN" altLang="en-US" sz="1800" dirty="0"/>
              <a:t>低权限：不允许改变全局系统状态，用来运行应用</a:t>
            </a:r>
            <a:endParaRPr kumimoji="1" lang="en-US" altLang="zh-CN" sz="1800" dirty="0"/>
          </a:p>
          <a:p>
            <a:pPr lvl="1"/>
            <a:r>
              <a:rPr kumimoji="1" lang="zh-CN" altLang="en-US" sz="1800" dirty="0"/>
              <a:t>高权限：集中运行能改变全局系统状态的操作，形成了操作系统</a:t>
            </a:r>
            <a:endParaRPr kumimoji="1" lang="en-US" altLang="zh-CN" sz="1800" dirty="0"/>
          </a:p>
          <a:p>
            <a:pPr lvl="2"/>
            <a:r>
              <a:rPr kumimoji="1" lang="zh-CN" altLang="en-US" sz="1400" dirty="0"/>
              <a:t>特权操作：操作设备（读取文件、发送网络包</a:t>
            </a:r>
            <a:r>
              <a:rPr kumimoji="1" lang="en-US" altLang="zh-CN" sz="1400" dirty="0"/>
              <a:t>…</a:t>
            </a:r>
            <a:r>
              <a:rPr kumimoji="1" lang="zh-CN" altLang="en-US" sz="1400" dirty="0"/>
              <a:t>）、调整</a:t>
            </a:r>
            <a:r>
              <a:rPr kumimoji="1" lang="en-US" altLang="zh-CN" sz="1400" dirty="0"/>
              <a:t>CPU</a:t>
            </a:r>
            <a:r>
              <a:rPr kumimoji="1" lang="zh-CN" altLang="en-US" sz="1400" dirty="0"/>
              <a:t>频率、提供进程间通信</a:t>
            </a:r>
            <a:r>
              <a:rPr kumimoji="1" lang="en-US" altLang="zh-CN" sz="1400" dirty="0"/>
              <a:t>…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37EDAF-519C-854C-ADD2-62185BDE1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0409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>
            <a:extLst>
              <a:ext uri="{FF2B5EF4-FFF2-40B4-BE49-F238E27FC236}">
                <a16:creationId xmlns:a16="http://schemas.microsoft.com/office/drawing/2014/main" id="{8B58FEC1-BE06-4071-ABB3-3602F5AF8FEE}"/>
              </a:ext>
            </a:extLst>
          </p:cNvPr>
          <p:cNvSpPr/>
          <p:nvPr/>
        </p:nvSpPr>
        <p:spPr>
          <a:xfrm>
            <a:off x="683568" y="1152005"/>
            <a:ext cx="4455324" cy="4020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50BCA3D-14BF-48C4-A147-19B09FBDC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7095"/>
            <a:ext cx="8229600" cy="900442"/>
          </a:xfrm>
        </p:spPr>
        <p:txBody>
          <a:bodyPr/>
          <a:lstStyle/>
          <a:p>
            <a:r>
              <a:rPr lang="zh-CN" altLang="en-US" dirty="0"/>
              <a:t>再次俯瞰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F34C01-829C-4BC7-B83B-5135AD2F8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32</a:t>
            </a:fld>
            <a:endParaRPr lang="zh-CN" altLang="en-US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501652B8-8E8B-478D-AF0F-4894DA510AB0}"/>
              </a:ext>
            </a:extLst>
          </p:cNvPr>
          <p:cNvGraphicFramePr>
            <a:graphicFrameLocks noGrp="1"/>
          </p:cNvGraphicFramePr>
          <p:nvPr/>
        </p:nvGraphicFramePr>
        <p:xfrm>
          <a:off x="919513" y="1857095"/>
          <a:ext cx="3996000" cy="12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9500">
                  <a:extLst>
                    <a:ext uri="{9D8B030D-6E8A-4147-A177-3AD203B41FA5}">
                      <a16:colId xmlns:a16="http://schemas.microsoft.com/office/drawing/2014/main" val="475078192"/>
                    </a:ext>
                  </a:extLst>
                </a:gridCol>
                <a:gridCol w="499500">
                  <a:extLst>
                    <a:ext uri="{9D8B030D-6E8A-4147-A177-3AD203B41FA5}">
                      <a16:colId xmlns:a16="http://schemas.microsoft.com/office/drawing/2014/main" val="171667940"/>
                    </a:ext>
                  </a:extLst>
                </a:gridCol>
                <a:gridCol w="499500">
                  <a:extLst>
                    <a:ext uri="{9D8B030D-6E8A-4147-A177-3AD203B41FA5}">
                      <a16:colId xmlns:a16="http://schemas.microsoft.com/office/drawing/2014/main" val="3974660720"/>
                    </a:ext>
                  </a:extLst>
                </a:gridCol>
                <a:gridCol w="499500">
                  <a:extLst>
                    <a:ext uri="{9D8B030D-6E8A-4147-A177-3AD203B41FA5}">
                      <a16:colId xmlns:a16="http://schemas.microsoft.com/office/drawing/2014/main" val="1488370436"/>
                    </a:ext>
                  </a:extLst>
                </a:gridCol>
                <a:gridCol w="499500">
                  <a:extLst>
                    <a:ext uri="{9D8B030D-6E8A-4147-A177-3AD203B41FA5}">
                      <a16:colId xmlns:a16="http://schemas.microsoft.com/office/drawing/2014/main" val="3254623970"/>
                    </a:ext>
                  </a:extLst>
                </a:gridCol>
                <a:gridCol w="499500">
                  <a:extLst>
                    <a:ext uri="{9D8B030D-6E8A-4147-A177-3AD203B41FA5}">
                      <a16:colId xmlns:a16="http://schemas.microsoft.com/office/drawing/2014/main" val="3661446693"/>
                    </a:ext>
                  </a:extLst>
                </a:gridCol>
                <a:gridCol w="499500">
                  <a:extLst>
                    <a:ext uri="{9D8B030D-6E8A-4147-A177-3AD203B41FA5}">
                      <a16:colId xmlns:a16="http://schemas.microsoft.com/office/drawing/2014/main" val="17189186"/>
                    </a:ext>
                  </a:extLst>
                </a:gridCol>
                <a:gridCol w="499500">
                  <a:extLst>
                    <a:ext uri="{9D8B030D-6E8A-4147-A177-3AD203B41FA5}">
                      <a16:colId xmlns:a16="http://schemas.microsoft.com/office/drawing/2014/main" val="3522541302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X0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X1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X2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X3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X4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X5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X6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X7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11394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X8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X9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X10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X11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X12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X13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X14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X15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432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X16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X17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X18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X19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X20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X21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X22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X23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0918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X24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X25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X26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X27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X28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X29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X30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7891168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184DA769-5781-496B-B35B-5E850925F5B1}"/>
              </a:ext>
            </a:extLst>
          </p:cNvPr>
          <p:cNvSpPr/>
          <p:nvPr/>
        </p:nvSpPr>
        <p:spPr>
          <a:xfrm>
            <a:off x="2315084" y="3487688"/>
            <a:ext cx="2596487" cy="412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4F08606-585A-4C85-929D-8C9438FB00DA}"/>
              </a:ext>
            </a:extLst>
          </p:cNvPr>
          <p:cNvCxnSpPr/>
          <p:nvPr/>
        </p:nvCxnSpPr>
        <p:spPr>
          <a:xfrm>
            <a:off x="2584218" y="3487688"/>
            <a:ext cx="0" cy="4127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415F202-DAB6-4D10-8472-2A074E7E09D2}"/>
              </a:ext>
            </a:extLst>
          </p:cNvPr>
          <p:cNvCxnSpPr/>
          <p:nvPr/>
        </p:nvCxnSpPr>
        <p:spPr>
          <a:xfrm>
            <a:off x="2851675" y="3487688"/>
            <a:ext cx="0" cy="4127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4944A36-DA60-4767-990F-7622E76C8F7D}"/>
              </a:ext>
            </a:extLst>
          </p:cNvPr>
          <p:cNvCxnSpPr/>
          <p:nvPr/>
        </p:nvCxnSpPr>
        <p:spPr>
          <a:xfrm>
            <a:off x="3119132" y="3487688"/>
            <a:ext cx="0" cy="4127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8293D2E-4C48-4FD2-8490-767D9F2E1AE3}"/>
              </a:ext>
            </a:extLst>
          </p:cNvPr>
          <p:cNvCxnSpPr/>
          <p:nvPr/>
        </p:nvCxnSpPr>
        <p:spPr>
          <a:xfrm>
            <a:off x="3386589" y="3487688"/>
            <a:ext cx="0" cy="4127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57CB6332-1CF9-4A5E-B29B-2A2F20243F24}"/>
              </a:ext>
            </a:extLst>
          </p:cNvPr>
          <p:cNvSpPr txBox="1"/>
          <p:nvPr/>
        </p:nvSpPr>
        <p:spPr>
          <a:xfrm>
            <a:off x="2367744" y="350939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scadia Code" panose="020B0609020000020004" pitchFamily="49" charset="0"/>
                <a:cs typeface="Cascadia Code" panose="020B0609020000020004" pitchFamily="49" charset="0"/>
              </a:rPr>
              <a:t>N</a:t>
            </a:r>
            <a:endParaRPr lang="zh-CN" alt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A124206-D16E-435D-A9DC-D7432845BA86}"/>
              </a:ext>
            </a:extLst>
          </p:cNvPr>
          <p:cNvSpPr txBox="1"/>
          <p:nvPr/>
        </p:nvSpPr>
        <p:spPr>
          <a:xfrm>
            <a:off x="2635201" y="350939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scadia Code" panose="020B0609020000020004" pitchFamily="49" charset="0"/>
                <a:cs typeface="Cascadia Code" panose="020B0609020000020004" pitchFamily="49" charset="0"/>
              </a:rPr>
              <a:t>Z</a:t>
            </a:r>
            <a:endParaRPr lang="zh-CN" alt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995C91C-1A26-4C26-8398-2028E9754AFA}"/>
              </a:ext>
            </a:extLst>
          </p:cNvPr>
          <p:cNvSpPr txBox="1"/>
          <p:nvPr/>
        </p:nvSpPr>
        <p:spPr>
          <a:xfrm>
            <a:off x="2902658" y="350939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scadia Code" panose="020B0609020000020004" pitchFamily="49" charset="0"/>
                <a:cs typeface="Cascadia Code" panose="020B0609020000020004" pitchFamily="49" charset="0"/>
              </a:rPr>
              <a:t>C</a:t>
            </a:r>
            <a:endParaRPr lang="zh-CN" alt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AFF9153-CA1A-4680-B963-98997BB46860}"/>
              </a:ext>
            </a:extLst>
          </p:cNvPr>
          <p:cNvSpPr txBox="1"/>
          <p:nvPr/>
        </p:nvSpPr>
        <p:spPr>
          <a:xfrm>
            <a:off x="3170115" y="350939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scadia Code" panose="020B0609020000020004" pitchFamily="49" charset="0"/>
                <a:cs typeface="Cascadia Code" panose="020B0609020000020004" pitchFamily="49" charset="0"/>
              </a:rPr>
              <a:t>V</a:t>
            </a:r>
            <a:endParaRPr lang="zh-CN" alt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6D7F91C-25DA-49E2-ADAC-D3AC794D562E}"/>
              </a:ext>
            </a:extLst>
          </p:cNvPr>
          <p:cNvSpPr txBox="1"/>
          <p:nvPr/>
        </p:nvSpPr>
        <p:spPr>
          <a:xfrm>
            <a:off x="4849463" y="3248248"/>
            <a:ext cx="45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</a:t>
            </a:r>
            <a:endParaRPr lang="zh-CN" altLang="en-US" sz="12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0A99CDD-E342-4F2E-8F94-3610CCD80DBB}"/>
              </a:ext>
            </a:extLst>
          </p:cNvPr>
          <p:cNvSpPr txBox="1"/>
          <p:nvPr/>
        </p:nvSpPr>
        <p:spPr>
          <a:xfrm>
            <a:off x="2200028" y="3245766"/>
            <a:ext cx="536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31</a:t>
            </a:r>
            <a:endParaRPr lang="zh-CN" altLang="en-US" sz="12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D03BFF8-C313-469C-B89E-4F6CB6415B4C}"/>
              </a:ext>
            </a:extLst>
          </p:cNvPr>
          <p:cNvSpPr txBox="1"/>
          <p:nvPr/>
        </p:nvSpPr>
        <p:spPr>
          <a:xfrm>
            <a:off x="2467486" y="3240717"/>
            <a:ext cx="536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30</a:t>
            </a:r>
            <a:endParaRPr lang="zh-CN" altLang="en-US" sz="12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CED520B-BC50-4DF7-9657-FBC02F1056E1}"/>
              </a:ext>
            </a:extLst>
          </p:cNvPr>
          <p:cNvSpPr txBox="1"/>
          <p:nvPr/>
        </p:nvSpPr>
        <p:spPr>
          <a:xfrm>
            <a:off x="2733929" y="3241031"/>
            <a:ext cx="536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29</a:t>
            </a:r>
            <a:endParaRPr lang="zh-CN" altLang="en-US" sz="12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F601F74-EA06-4EAD-992A-ECA27D3F3370}"/>
              </a:ext>
            </a:extLst>
          </p:cNvPr>
          <p:cNvSpPr txBox="1"/>
          <p:nvPr/>
        </p:nvSpPr>
        <p:spPr>
          <a:xfrm>
            <a:off x="3013499" y="3242038"/>
            <a:ext cx="536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28</a:t>
            </a:r>
            <a:endParaRPr lang="zh-CN" altLang="en-US" sz="1200" dirty="0"/>
          </a:p>
        </p:txBody>
      </p:sp>
      <p:sp>
        <p:nvSpPr>
          <p:cNvPr id="20" name="右大括号 19">
            <a:extLst>
              <a:ext uri="{FF2B5EF4-FFF2-40B4-BE49-F238E27FC236}">
                <a16:creationId xmlns:a16="http://schemas.microsoft.com/office/drawing/2014/main" id="{A396D3EB-93CD-4BDB-BD80-580D80FDADE6}"/>
              </a:ext>
            </a:extLst>
          </p:cNvPr>
          <p:cNvSpPr/>
          <p:nvPr/>
        </p:nvSpPr>
        <p:spPr>
          <a:xfrm rot="5400000">
            <a:off x="2780519" y="3445749"/>
            <a:ext cx="151391" cy="1060739"/>
          </a:xfrm>
          <a:prstGeom prst="rightBrace">
            <a:avLst>
              <a:gd name="adj1" fmla="val 56332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BB291F3-7BC3-4A4E-A99C-D2695F35C61E}"/>
              </a:ext>
            </a:extLst>
          </p:cNvPr>
          <p:cNvSpPr txBox="1"/>
          <p:nvPr/>
        </p:nvSpPr>
        <p:spPr>
          <a:xfrm>
            <a:off x="867368" y="1449440"/>
            <a:ext cx="3263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通用寄存器（未包含浮点寄存器）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450B264-ACE5-450F-AEA8-ED782D81C9DF}"/>
              </a:ext>
            </a:extLst>
          </p:cNvPr>
          <p:cNvSpPr txBox="1"/>
          <p:nvPr/>
        </p:nvSpPr>
        <p:spPr>
          <a:xfrm>
            <a:off x="2549394" y="4094153"/>
            <a:ext cx="752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条件码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8B61C8D-73CA-4FEA-B850-26853B5ED55E}"/>
              </a:ext>
            </a:extLst>
          </p:cNvPr>
          <p:cNvSpPr txBox="1"/>
          <p:nvPr/>
        </p:nvSpPr>
        <p:spPr>
          <a:xfrm>
            <a:off x="2624310" y="4505340"/>
            <a:ext cx="2462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程序状态寄存器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PSTATE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0942D44-C493-47D8-AB85-9F7593082D8B}"/>
              </a:ext>
            </a:extLst>
          </p:cNvPr>
          <p:cNvSpPr/>
          <p:nvPr/>
        </p:nvSpPr>
        <p:spPr>
          <a:xfrm>
            <a:off x="919513" y="3490246"/>
            <a:ext cx="855661" cy="3828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PC</a:t>
            </a:r>
            <a:endParaRPr lang="zh-CN" altLang="en-US" dirty="0"/>
          </a:p>
        </p:txBody>
      </p:sp>
      <p:sp>
        <p:nvSpPr>
          <p:cNvPr id="34" name="右大括号 33">
            <a:extLst>
              <a:ext uri="{FF2B5EF4-FFF2-40B4-BE49-F238E27FC236}">
                <a16:creationId xmlns:a16="http://schemas.microsoft.com/office/drawing/2014/main" id="{FD59ECD3-7463-4012-86C4-5E4759583C60}"/>
              </a:ext>
            </a:extLst>
          </p:cNvPr>
          <p:cNvSpPr/>
          <p:nvPr/>
        </p:nvSpPr>
        <p:spPr>
          <a:xfrm rot="5400000">
            <a:off x="4063125" y="3220152"/>
            <a:ext cx="155119" cy="1508206"/>
          </a:xfrm>
          <a:prstGeom prst="rightBrace">
            <a:avLst>
              <a:gd name="adj1" fmla="val 72333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419C589-3286-4B74-8E39-A9DE688F53FC}"/>
              </a:ext>
            </a:extLst>
          </p:cNvPr>
          <p:cNvSpPr txBox="1"/>
          <p:nvPr/>
        </p:nvSpPr>
        <p:spPr>
          <a:xfrm>
            <a:off x="3434565" y="4074659"/>
            <a:ext cx="1482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异常掩码、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特权级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等执行状态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7483C60-678A-46FD-AABA-C32029151EFE}"/>
              </a:ext>
            </a:extLst>
          </p:cNvPr>
          <p:cNvSpPr txBox="1"/>
          <p:nvPr/>
        </p:nvSpPr>
        <p:spPr>
          <a:xfrm>
            <a:off x="3995936" y="3465352"/>
            <a:ext cx="92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scadia Code" panose="020B0609020000020004" pitchFamily="49" charset="0"/>
                <a:cs typeface="Cascadia Code" panose="020B0609020000020004" pitchFamily="49" charset="0"/>
              </a:rPr>
              <a:t>…</a:t>
            </a:r>
            <a:endParaRPr lang="zh-CN" alt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76C823E-67A5-4FD4-9710-9155BF1C04F3}"/>
              </a:ext>
            </a:extLst>
          </p:cNvPr>
          <p:cNvSpPr txBox="1"/>
          <p:nvPr/>
        </p:nvSpPr>
        <p:spPr>
          <a:xfrm>
            <a:off x="3274852" y="3243072"/>
            <a:ext cx="536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27</a:t>
            </a:r>
            <a:endParaRPr lang="zh-CN" altLang="en-US" sz="12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C131F8CC-449F-4D07-9222-CCA96D8F5EA7}"/>
              </a:ext>
            </a:extLst>
          </p:cNvPr>
          <p:cNvSpPr txBox="1"/>
          <p:nvPr/>
        </p:nvSpPr>
        <p:spPr>
          <a:xfrm>
            <a:off x="1670553" y="3238709"/>
            <a:ext cx="45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</a:t>
            </a:r>
            <a:endParaRPr lang="zh-CN" altLang="en-US" sz="12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53952B05-5994-44F1-943F-D9784C9676EA}"/>
              </a:ext>
            </a:extLst>
          </p:cNvPr>
          <p:cNvSpPr txBox="1"/>
          <p:nvPr/>
        </p:nvSpPr>
        <p:spPr>
          <a:xfrm>
            <a:off x="842610" y="3239089"/>
            <a:ext cx="5681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63</a:t>
            </a:r>
            <a:endParaRPr lang="zh-CN" altLang="en-US" sz="12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BD1C3860-0F59-4376-9C06-2C8008610877}"/>
              </a:ext>
            </a:extLst>
          </p:cNvPr>
          <p:cNvSpPr txBox="1"/>
          <p:nvPr/>
        </p:nvSpPr>
        <p:spPr>
          <a:xfrm>
            <a:off x="755576" y="3855898"/>
            <a:ext cx="1246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程序计数器 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58F579B-92FA-46FC-89E3-F4F3BEB9243D}"/>
              </a:ext>
            </a:extLst>
          </p:cNvPr>
          <p:cNvSpPr/>
          <p:nvPr/>
        </p:nvSpPr>
        <p:spPr>
          <a:xfrm>
            <a:off x="6320108" y="1107537"/>
            <a:ext cx="1708276" cy="40646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A1791F5C-5103-426D-8864-EED04D98A2A5}"/>
              </a:ext>
            </a:extLst>
          </p:cNvPr>
          <p:cNvSpPr txBox="1"/>
          <p:nvPr/>
        </p:nvSpPr>
        <p:spPr>
          <a:xfrm>
            <a:off x="6752001" y="684381"/>
            <a:ext cx="772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41094A8C-D944-41C5-BBA5-E5C12FB6E160}"/>
              </a:ext>
            </a:extLst>
          </p:cNvPr>
          <p:cNvSpPr txBox="1"/>
          <p:nvPr/>
        </p:nvSpPr>
        <p:spPr>
          <a:xfrm>
            <a:off x="4131335" y="1202690"/>
            <a:ext cx="1606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51E46298-7A8B-44FA-BE6F-29121469B57E}"/>
              </a:ext>
            </a:extLst>
          </p:cNvPr>
          <p:cNvCxnSpPr/>
          <p:nvPr/>
        </p:nvCxnSpPr>
        <p:spPr>
          <a:xfrm>
            <a:off x="5138892" y="1596306"/>
            <a:ext cx="11812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5FC98776-61FC-470B-A463-61EA76E41C70}"/>
              </a:ext>
            </a:extLst>
          </p:cNvPr>
          <p:cNvSpPr txBox="1"/>
          <p:nvPr/>
        </p:nvSpPr>
        <p:spPr>
          <a:xfrm>
            <a:off x="5333063" y="1196196"/>
            <a:ext cx="1606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12C2CA9E-F59B-4D97-BFB7-573BE7ED9FCA}"/>
              </a:ext>
            </a:extLst>
          </p:cNvPr>
          <p:cNvCxnSpPr/>
          <p:nvPr/>
        </p:nvCxnSpPr>
        <p:spPr>
          <a:xfrm>
            <a:off x="5138892" y="3022879"/>
            <a:ext cx="118121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8299AB1F-7625-4658-BAE8-FC9A7A6932B6}"/>
              </a:ext>
            </a:extLst>
          </p:cNvPr>
          <p:cNvSpPr txBox="1"/>
          <p:nvPr/>
        </p:nvSpPr>
        <p:spPr>
          <a:xfrm>
            <a:off x="5374837" y="2624289"/>
            <a:ext cx="1606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6961E420-FA17-43FC-8851-05460DD83CF3}"/>
              </a:ext>
            </a:extLst>
          </p:cNvPr>
          <p:cNvCxnSpPr>
            <a:cxnSpLocks/>
          </p:cNvCxnSpPr>
          <p:nvPr/>
        </p:nvCxnSpPr>
        <p:spPr>
          <a:xfrm flipH="1">
            <a:off x="5124679" y="4677376"/>
            <a:ext cx="119542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F21C0FCF-F4BE-4008-A4BE-889434A7BC42}"/>
              </a:ext>
            </a:extLst>
          </p:cNvPr>
          <p:cNvSpPr txBox="1"/>
          <p:nvPr/>
        </p:nvSpPr>
        <p:spPr>
          <a:xfrm>
            <a:off x="5410151" y="4286376"/>
            <a:ext cx="1606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139A8C2-E49D-87CF-78F3-9FAB20A78173}"/>
              </a:ext>
            </a:extLst>
          </p:cNvPr>
          <p:cNvSpPr/>
          <p:nvPr/>
        </p:nvSpPr>
        <p:spPr>
          <a:xfrm>
            <a:off x="1993145" y="3487957"/>
            <a:ext cx="333472" cy="412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080D042-F41D-AFA7-9ED6-02855DA63476}"/>
              </a:ext>
            </a:extLst>
          </p:cNvPr>
          <p:cNvSpPr txBox="1"/>
          <p:nvPr/>
        </p:nvSpPr>
        <p:spPr>
          <a:xfrm>
            <a:off x="1991572" y="3477126"/>
            <a:ext cx="41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scadia Code" panose="020B0609020000020004" pitchFamily="49" charset="0"/>
                <a:cs typeface="Cascadia Code" panose="020B0609020000020004" pitchFamily="49" charset="0"/>
              </a:rPr>
              <a:t>…</a:t>
            </a:r>
            <a:endParaRPr lang="zh-CN" alt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6B0FF8B-BA14-9E16-31FD-BD5E1CB118D9}"/>
              </a:ext>
            </a:extLst>
          </p:cNvPr>
          <p:cNvSpPr/>
          <p:nvPr/>
        </p:nvSpPr>
        <p:spPr>
          <a:xfrm>
            <a:off x="916732" y="4392578"/>
            <a:ext cx="725928" cy="3828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SP</a:t>
            </a:r>
            <a:r>
              <a:rPr lang="en-US" altLang="zh-CN" b="1" baseline="-25000" dirty="0">
                <a:solidFill>
                  <a:srgbClr val="C00000"/>
                </a:solidFill>
              </a:rPr>
              <a:t>el0</a:t>
            </a:r>
            <a:endParaRPr lang="zh-CN" altLang="en-US" b="1" baseline="-25000" dirty="0">
              <a:solidFill>
                <a:srgbClr val="C0000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9C3433A-AAE8-6D53-7FF2-218A6C23B1DE}"/>
              </a:ext>
            </a:extLst>
          </p:cNvPr>
          <p:cNvSpPr txBox="1"/>
          <p:nvPr/>
        </p:nvSpPr>
        <p:spPr>
          <a:xfrm>
            <a:off x="1579456" y="4133310"/>
            <a:ext cx="45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</a:t>
            </a:r>
            <a:endParaRPr lang="zh-CN" altLang="en-US" sz="12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4C5E0EC-D0D3-70C2-3E18-AFC673F8F84D}"/>
              </a:ext>
            </a:extLst>
          </p:cNvPr>
          <p:cNvSpPr txBox="1"/>
          <p:nvPr/>
        </p:nvSpPr>
        <p:spPr>
          <a:xfrm>
            <a:off x="827617" y="4133311"/>
            <a:ext cx="5681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63</a:t>
            </a:r>
            <a:endParaRPr lang="zh-CN" altLang="en-US" sz="12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1E4DA2D-9582-B7E2-6101-0EAD374DB0A5}"/>
              </a:ext>
            </a:extLst>
          </p:cNvPr>
          <p:cNvSpPr txBox="1"/>
          <p:nvPr/>
        </p:nvSpPr>
        <p:spPr>
          <a:xfrm>
            <a:off x="1069005" y="4787331"/>
            <a:ext cx="1246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栈顶地址</a:t>
            </a:r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C0BDC270-3A00-1FF4-8522-11EF176D19F6}"/>
              </a:ext>
            </a:extLst>
          </p:cNvPr>
          <p:cNvCxnSpPr/>
          <p:nvPr/>
        </p:nvCxnSpPr>
        <p:spPr>
          <a:xfrm flipH="1">
            <a:off x="7894326" y="2641476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9CB79393-796B-856E-4C6E-DAABA75B2544}"/>
              </a:ext>
            </a:extLst>
          </p:cNvPr>
          <p:cNvSpPr txBox="1"/>
          <p:nvPr/>
        </p:nvSpPr>
        <p:spPr>
          <a:xfrm>
            <a:off x="8400228" y="2487587"/>
            <a:ext cx="84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rgbClr val="C00000"/>
                </a:solidFill>
              </a:rPr>
              <a:t>SP_EL1</a:t>
            </a:r>
            <a:endParaRPr kumimoji="1"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DB9FA5D2-E277-E27D-B26C-12BF8AEF60C1}"/>
              </a:ext>
            </a:extLst>
          </p:cNvPr>
          <p:cNvSpPr/>
          <p:nvPr/>
        </p:nvSpPr>
        <p:spPr>
          <a:xfrm>
            <a:off x="6455297" y="3149136"/>
            <a:ext cx="1440160" cy="5318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程序</a:t>
            </a:r>
            <a:r>
              <a:rPr kumimoji="1" lang="en-US" altLang="zh-CN" sz="1400" dirty="0"/>
              <a:t>1</a:t>
            </a:r>
          </a:p>
          <a:p>
            <a:pPr algn="ctr"/>
            <a:r>
              <a:rPr kumimoji="1" lang="zh-CN" altLang="en-US" sz="1200" dirty="0"/>
              <a:t>代码和数据</a:t>
            </a:r>
            <a:endParaRPr kumimoji="1" lang="zh-CN" altLang="en-US" sz="1400" dirty="0"/>
          </a:p>
        </p:txBody>
      </p: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C6CD4810-0059-DCF1-605B-E3FCE84D24CF}"/>
              </a:ext>
            </a:extLst>
          </p:cNvPr>
          <p:cNvCxnSpPr/>
          <p:nvPr/>
        </p:nvCxnSpPr>
        <p:spPr>
          <a:xfrm flipH="1">
            <a:off x="7895457" y="4880085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DDAA71CA-DA95-C891-0F43-B331913F4CEA}"/>
              </a:ext>
            </a:extLst>
          </p:cNvPr>
          <p:cNvSpPr txBox="1"/>
          <p:nvPr/>
        </p:nvSpPr>
        <p:spPr>
          <a:xfrm>
            <a:off x="8448709" y="4726196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rgbClr val="C00000"/>
                </a:solidFill>
              </a:rPr>
              <a:t>PC</a:t>
            </a:r>
            <a:endParaRPr kumimoji="1"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6812F891-0408-EBC3-FD0B-8ACD4F96AB00}"/>
              </a:ext>
            </a:extLst>
          </p:cNvPr>
          <p:cNvSpPr/>
          <p:nvPr/>
        </p:nvSpPr>
        <p:spPr>
          <a:xfrm>
            <a:off x="6458811" y="3857111"/>
            <a:ext cx="1440160" cy="5318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程序</a:t>
            </a:r>
            <a:r>
              <a:rPr kumimoji="1" lang="en-US" altLang="zh-CN" sz="1400" dirty="0"/>
              <a:t>2</a:t>
            </a:r>
          </a:p>
          <a:p>
            <a:pPr algn="ctr"/>
            <a:r>
              <a:rPr kumimoji="1" lang="zh-CN" altLang="en-US" sz="1200" dirty="0"/>
              <a:t>代码和数据</a:t>
            </a:r>
            <a:endParaRPr kumimoji="1" lang="zh-CN" altLang="en-US" sz="1400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0E9D9192-3F34-5E41-C886-798ADAD41DC3}"/>
              </a:ext>
            </a:extLst>
          </p:cNvPr>
          <p:cNvSpPr/>
          <p:nvPr/>
        </p:nvSpPr>
        <p:spPr>
          <a:xfrm>
            <a:off x="6458811" y="4559309"/>
            <a:ext cx="1440160" cy="5318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操作系统</a:t>
            </a:r>
            <a:endParaRPr kumimoji="1" lang="en-US" altLang="zh-CN" sz="1400" dirty="0"/>
          </a:p>
          <a:p>
            <a:pPr algn="ctr"/>
            <a:r>
              <a:rPr kumimoji="1" lang="zh-CN" altLang="en-US" sz="1200" dirty="0"/>
              <a:t>代码和数据</a:t>
            </a:r>
            <a:endParaRPr kumimoji="1" lang="zh-CN" altLang="en-US" sz="1400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5193234-63AA-10C8-F58D-5B253DB6FD02}"/>
              </a:ext>
            </a:extLst>
          </p:cNvPr>
          <p:cNvSpPr/>
          <p:nvPr/>
        </p:nvSpPr>
        <p:spPr>
          <a:xfrm>
            <a:off x="6455297" y="1286866"/>
            <a:ext cx="1440160" cy="3980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程序</a:t>
            </a:r>
            <a:r>
              <a:rPr kumimoji="1" lang="en-US" altLang="zh-CN" sz="1400" dirty="0"/>
              <a:t>1</a:t>
            </a:r>
            <a:r>
              <a:rPr kumimoji="1" lang="zh-CN" altLang="en-US" sz="1400" dirty="0"/>
              <a:t>栈</a:t>
            </a:r>
            <a:endParaRPr kumimoji="1" lang="en-US" altLang="zh-CN" sz="14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7B06B71B-0501-3BB0-5C0B-B11D5F839550}"/>
              </a:ext>
            </a:extLst>
          </p:cNvPr>
          <p:cNvSpPr/>
          <p:nvPr/>
        </p:nvSpPr>
        <p:spPr>
          <a:xfrm>
            <a:off x="6454166" y="1777960"/>
            <a:ext cx="1440160" cy="3980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程序</a:t>
            </a:r>
            <a:r>
              <a:rPr kumimoji="1" lang="en-US" altLang="zh-CN" sz="1400" dirty="0"/>
              <a:t>2</a:t>
            </a:r>
            <a:r>
              <a:rPr kumimoji="1" lang="zh-CN" altLang="en-US" sz="1400" dirty="0"/>
              <a:t>栈</a:t>
            </a:r>
            <a:endParaRPr kumimoji="1" lang="en-US" altLang="zh-CN" sz="1400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C9A409F0-7169-C2CB-3A14-2713BD4CC53A}"/>
              </a:ext>
            </a:extLst>
          </p:cNvPr>
          <p:cNvSpPr/>
          <p:nvPr/>
        </p:nvSpPr>
        <p:spPr>
          <a:xfrm>
            <a:off x="6454166" y="2269054"/>
            <a:ext cx="1440160" cy="39809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操作系统栈</a:t>
            </a:r>
            <a:endParaRPr kumimoji="1" lang="en-US" altLang="zh-CN" sz="1400" dirty="0"/>
          </a:p>
        </p:txBody>
      </p: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69F41A93-5DAE-7E68-B5F8-87EF6D2C94FD}"/>
              </a:ext>
            </a:extLst>
          </p:cNvPr>
          <p:cNvCxnSpPr/>
          <p:nvPr/>
        </p:nvCxnSpPr>
        <p:spPr>
          <a:xfrm flipH="1">
            <a:off x="7884703" y="1684964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98BEB613-1C3A-9545-48BA-89A30C02D39D}"/>
              </a:ext>
            </a:extLst>
          </p:cNvPr>
          <p:cNvSpPr txBox="1"/>
          <p:nvPr/>
        </p:nvSpPr>
        <p:spPr>
          <a:xfrm>
            <a:off x="8377109" y="1528039"/>
            <a:ext cx="84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rgbClr val="C00000"/>
                </a:solidFill>
              </a:rPr>
              <a:t>SP_EL0</a:t>
            </a:r>
            <a:endParaRPr kumimoji="1"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4A4746BD-E777-D825-8B51-D22DB84B2216}"/>
              </a:ext>
            </a:extLst>
          </p:cNvPr>
          <p:cNvSpPr/>
          <p:nvPr/>
        </p:nvSpPr>
        <p:spPr>
          <a:xfrm>
            <a:off x="1768969" y="4392578"/>
            <a:ext cx="725928" cy="3828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SP</a:t>
            </a:r>
            <a:r>
              <a:rPr lang="en-US" altLang="zh-CN" b="1" baseline="-25000" dirty="0">
                <a:solidFill>
                  <a:srgbClr val="C00000"/>
                </a:solidFill>
              </a:rPr>
              <a:t>el1</a:t>
            </a:r>
            <a:endParaRPr lang="zh-CN" altLang="en-US" b="1" baseline="-25000" dirty="0">
              <a:solidFill>
                <a:srgbClr val="C00000"/>
              </a:solidFill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3C95191E-8CBF-65F5-7B3E-E05CE6860AD7}"/>
              </a:ext>
            </a:extLst>
          </p:cNvPr>
          <p:cNvSpPr txBox="1"/>
          <p:nvPr/>
        </p:nvSpPr>
        <p:spPr>
          <a:xfrm>
            <a:off x="2394499" y="4133309"/>
            <a:ext cx="45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</a:t>
            </a:r>
            <a:endParaRPr lang="zh-CN" altLang="en-US" sz="1200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6B8AA8F9-ADE4-1E99-F964-B31C742CABD6}"/>
              </a:ext>
            </a:extLst>
          </p:cNvPr>
          <p:cNvSpPr txBox="1"/>
          <p:nvPr/>
        </p:nvSpPr>
        <p:spPr>
          <a:xfrm>
            <a:off x="1642660" y="4133310"/>
            <a:ext cx="5681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63</a:t>
            </a:r>
            <a:endParaRPr lang="zh-CN" altLang="en-US" sz="12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63776FA-F7B7-949C-CC0B-B014F76C7A38}"/>
              </a:ext>
            </a:extLst>
          </p:cNvPr>
          <p:cNvSpPr txBox="1"/>
          <p:nvPr/>
        </p:nvSpPr>
        <p:spPr>
          <a:xfrm>
            <a:off x="3932903" y="68826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操作系统独有的栈，应用程序看不到</a:t>
            </a:r>
          </a:p>
        </p:txBody>
      </p:sp>
    </p:spTree>
    <p:extLst>
      <p:ext uri="{BB962C8B-B14F-4D97-AF65-F5344CB8AC3E}">
        <p14:creationId xmlns:p14="http://schemas.microsoft.com/office/powerpoint/2010/main" val="13836172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9AF81BF-789B-3B4E-8A65-E26308EA0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特权级别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C3FD2469-E0B1-FE4B-9F15-731DA3CB94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F6C5AF-D2BA-0F4F-81C7-AAA045BB4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7193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B458F0-07CB-4ADF-AD69-31243354A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ARMv8.4</a:t>
            </a:r>
            <a:r>
              <a:rPr lang="zh-CN" altLang="en-US" dirty="0"/>
              <a:t>特权级 </a:t>
            </a:r>
            <a:r>
              <a:rPr lang="en-US" altLang="zh-CN" dirty="0"/>
              <a:t>(Exception</a:t>
            </a:r>
            <a:r>
              <a:rPr lang="zh-CN" altLang="en-US" dirty="0"/>
              <a:t> </a:t>
            </a:r>
            <a:r>
              <a:rPr lang="en-US" altLang="zh-CN" dirty="0"/>
              <a:t>Level)</a:t>
            </a:r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DE300251-09B6-9AA5-4437-DD4421AF80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078" y="3102363"/>
            <a:ext cx="2324100" cy="584200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E98FDE-3C28-4842-97B2-B2C395C50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34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9B81E4E-9380-B545-BC2C-FB65FA346C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633364"/>
            <a:ext cx="7342909" cy="359063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95F3757-A3E7-F4C8-44C5-2082E63B1D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853" y="3876069"/>
            <a:ext cx="2100483" cy="52799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441DBA4-79E0-B841-8267-A1ABA4597F9F}"/>
              </a:ext>
            </a:extLst>
          </p:cNvPr>
          <p:cNvSpPr txBox="1"/>
          <p:nvPr/>
        </p:nvSpPr>
        <p:spPr>
          <a:xfrm>
            <a:off x="7647076" y="2425452"/>
            <a:ext cx="883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/>
              <a:t>s-EL0</a:t>
            </a:r>
            <a:endParaRPr kumimoji="1" lang="zh-CN" altLang="en-US" sz="20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A703B8B-7543-3846-B063-6212A1963121}"/>
              </a:ext>
            </a:extLst>
          </p:cNvPr>
          <p:cNvSpPr txBox="1"/>
          <p:nvPr/>
        </p:nvSpPr>
        <p:spPr>
          <a:xfrm>
            <a:off x="7659544" y="3102363"/>
            <a:ext cx="883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/>
              <a:t>s-EL1</a:t>
            </a:r>
            <a:endParaRPr kumimoji="1" lang="zh-CN" altLang="en-US" sz="20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B885F61-399A-6748-BA4B-51DC732FE357}"/>
              </a:ext>
            </a:extLst>
          </p:cNvPr>
          <p:cNvSpPr txBox="1"/>
          <p:nvPr/>
        </p:nvSpPr>
        <p:spPr>
          <a:xfrm>
            <a:off x="7660448" y="3926859"/>
            <a:ext cx="883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/>
              <a:t>s-EL2</a:t>
            </a:r>
            <a:endParaRPr kumimoji="1" lang="zh-CN" altLang="en-US" sz="20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D024D86-1361-B448-906F-D1632240C2AF}"/>
              </a:ext>
            </a:extLst>
          </p:cNvPr>
          <p:cNvSpPr txBox="1"/>
          <p:nvPr/>
        </p:nvSpPr>
        <p:spPr>
          <a:xfrm>
            <a:off x="2332213" y="1433309"/>
            <a:ext cx="2029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/>
              <a:t>(Normal</a:t>
            </a:r>
            <a:r>
              <a:rPr kumimoji="1" lang="zh-CN" altLang="en-US" sz="2000" b="1" dirty="0"/>
              <a:t> </a:t>
            </a:r>
            <a:r>
              <a:rPr kumimoji="1" lang="en-US" altLang="zh-CN" sz="2000" b="1" dirty="0"/>
              <a:t>World)</a:t>
            </a:r>
            <a:endParaRPr kumimoji="1" lang="zh-CN" altLang="en-US" sz="2000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D19482C-2C56-F34C-9F2D-1F2F6A2DDDAA}"/>
              </a:ext>
            </a:extLst>
          </p:cNvPr>
          <p:cNvSpPr txBox="1"/>
          <p:nvPr/>
        </p:nvSpPr>
        <p:spPr>
          <a:xfrm>
            <a:off x="5436096" y="1433309"/>
            <a:ext cx="2002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/>
              <a:t>(Secure</a:t>
            </a:r>
            <a:r>
              <a:rPr kumimoji="1" lang="zh-CN" altLang="en-US" sz="2000" b="1" dirty="0"/>
              <a:t> </a:t>
            </a:r>
            <a:r>
              <a:rPr kumimoji="1" lang="en-US" altLang="zh-CN" sz="2000" b="1" dirty="0"/>
              <a:t>World)</a:t>
            </a:r>
            <a:endParaRPr kumimoji="1" lang="zh-CN" altLang="en-US" sz="20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06846CC-827A-BFBA-12D7-7110ADDFD995}"/>
              </a:ext>
            </a:extLst>
          </p:cNvPr>
          <p:cNvSpPr txBox="1"/>
          <p:nvPr/>
        </p:nvSpPr>
        <p:spPr>
          <a:xfrm>
            <a:off x="5553404" y="1177315"/>
            <a:ext cx="30059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/>
              <a:t>指纹识别、人脸识别用安全操作系统里的代码</a:t>
            </a:r>
          </a:p>
        </p:txBody>
      </p:sp>
    </p:spTree>
    <p:extLst>
      <p:ext uri="{BB962C8B-B14F-4D97-AF65-F5344CB8AC3E}">
        <p14:creationId xmlns:p14="http://schemas.microsoft.com/office/powerpoint/2010/main" val="21153865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2B498-8B1A-4E84-9C79-D1BEFEEE7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系统状态寄存器：</a:t>
            </a:r>
            <a:r>
              <a:rPr lang="en-US" altLang="zh-CN" dirty="0"/>
              <a:t>PSTATE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337F13-20D3-4A28-B75E-401EB227C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1"/>
            <a:ext cx="8867328" cy="377163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抽象进程状态信息（</a:t>
            </a:r>
            <a:r>
              <a:rPr lang="en-US" altLang="zh-CN" dirty="0"/>
              <a:t>PSTATE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条件码 </a:t>
            </a:r>
            <a:r>
              <a:rPr lang="en-US" altLang="zh-CN" dirty="0"/>
              <a:t>(Condition flags)</a:t>
            </a:r>
          </a:p>
          <a:p>
            <a:pPr lvl="2"/>
            <a:r>
              <a:rPr lang="en-US" altLang="zh-CN" dirty="0"/>
              <a:t>NZCV</a:t>
            </a:r>
          </a:p>
          <a:p>
            <a:pPr lvl="1"/>
            <a:r>
              <a:rPr lang="zh-CN" altLang="en-US" dirty="0"/>
              <a:t>执行状态 </a:t>
            </a:r>
            <a:r>
              <a:rPr lang="en-US" altLang="zh-CN" dirty="0"/>
              <a:t>(Execution state controls)</a:t>
            </a:r>
          </a:p>
          <a:p>
            <a:pPr lvl="2"/>
            <a:r>
              <a:rPr lang="en-US" altLang="zh-CN" b="1" dirty="0" err="1">
                <a:solidFill>
                  <a:srgbClr val="C00000"/>
                </a:solidFill>
              </a:rPr>
              <a:t>CurrentEL</a:t>
            </a:r>
            <a:r>
              <a:rPr lang="zh-CN" altLang="en-US" b="1" dirty="0">
                <a:solidFill>
                  <a:srgbClr val="C00000"/>
                </a:solidFill>
              </a:rPr>
              <a:t>：</a:t>
            </a:r>
            <a:r>
              <a:rPr lang="en-US" altLang="zh-CN" b="1" dirty="0">
                <a:solidFill>
                  <a:srgbClr val="C00000"/>
                </a:solidFill>
              </a:rPr>
              <a:t>CPU</a:t>
            </a:r>
            <a:r>
              <a:rPr lang="zh-CN" altLang="en-US" b="1" dirty="0">
                <a:solidFill>
                  <a:srgbClr val="C00000"/>
                </a:solidFill>
              </a:rPr>
              <a:t>当前特权级别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异常掩码 </a:t>
            </a:r>
            <a:r>
              <a:rPr lang="en-US" altLang="zh-CN" dirty="0"/>
              <a:t>(Exception mask bits)</a:t>
            </a:r>
          </a:p>
          <a:p>
            <a:pPr lvl="2"/>
            <a:r>
              <a:rPr lang="en-US" altLang="zh-CN" dirty="0"/>
              <a:t>DAIF</a:t>
            </a:r>
          </a:p>
          <a:p>
            <a:pPr lvl="1"/>
            <a:r>
              <a:rPr lang="zh-CN" altLang="en-US" dirty="0"/>
              <a:t>访问控制 </a:t>
            </a:r>
            <a:r>
              <a:rPr lang="en-US" altLang="zh-CN" dirty="0"/>
              <a:t>(Access control bits)</a:t>
            </a:r>
          </a:p>
          <a:p>
            <a:pPr lvl="2"/>
            <a:r>
              <a:rPr lang="zh-CN" altLang="en-US" dirty="0"/>
              <a:t>例如</a:t>
            </a:r>
            <a:r>
              <a:rPr lang="en-US" altLang="zh-CN" dirty="0"/>
              <a:t>PAN</a:t>
            </a:r>
            <a:r>
              <a:rPr lang="zh-CN" altLang="en-US" dirty="0"/>
              <a:t>（</a:t>
            </a:r>
            <a:r>
              <a:rPr lang="en-US" altLang="zh-CN" dirty="0"/>
              <a:t>Privileged</a:t>
            </a:r>
            <a:r>
              <a:rPr lang="zh-CN" altLang="en-US" dirty="0"/>
              <a:t> </a:t>
            </a:r>
            <a:r>
              <a:rPr lang="en-US" altLang="zh-CN" dirty="0"/>
              <a:t>Access</a:t>
            </a:r>
            <a:r>
              <a:rPr lang="zh-CN" altLang="en-US" dirty="0"/>
              <a:t> </a:t>
            </a:r>
            <a:r>
              <a:rPr lang="en-US" altLang="zh-CN" dirty="0"/>
              <a:t>Never)</a:t>
            </a:r>
          </a:p>
          <a:p>
            <a:pPr lvl="1">
              <a:defRPr/>
            </a:pPr>
            <a:endParaRPr lang="en-US" altLang="zh-CN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7F8984-A495-4E07-8642-54A41E5B1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35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5D03210-2CE2-41A9-8BDF-6BBD1B4BA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611" y="1417340"/>
            <a:ext cx="2808778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4185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0FAEB-3102-D8F1-8EEC-86AAA0A51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用户</a:t>
            </a:r>
            <a:r>
              <a:rPr kumimoji="1" lang="en-US" altLang="zh-CN" dirty="0"/>
              <a:t>ISA</a:t>
            </a:r>
            <a:r>
              <a:rPr kumimoji="1" lang="zh-CN" altLang="en-US" dirty="0"/>
              <a:t>与系统</a:t>
            </a:r>
            <a:r>
              <a:rPr kumimoji="1" lang="en-US" altLang="zh-CN" dirty="0"/>
              <a:t>ISA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FB1F6A-51A4-324A-485D-8C4803926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1"/>
            <a:ext cx="7787208" cy="3612232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dirty="0"/>
              <a:t>用户</a:t>
            </a:r>
            <a:r>
              <a:rPr kumimoji="1" lang="en-US" altLang="zh-CN" dirty="0"/>
              <a:t>ISA</a:t>
            </a:r>
          </a:p>
          <a:p>
            <a:pPr lvl="1"/>
            <a:r>
              <a:rPr kumimoji="1" lang="zh-CN" altLang="en-US" dirty="0"/>
              <a:t>通用寄存器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（用户）栈寄存器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条件码寄存器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运算指令等</a:t>
            </a:r>
            <a:endParaRPr kumimoji="1" lang="en-US" altLang="zh-CN" dirty="0"/>
          </a:p>
          <a:p>
            <a:r>
              <a:rPr kumimoji="1" lang="zh-CN" altLang="en-US" dirty="0"/>
              <a:t>系统</a:t>
            </a:r>
            <a:r>
              <a:rPr kumimoji="1" lang="en-US" altLang="zh-CN" dirty="0"/>
              <a:t>ISA</a:t>
            </a:r>
          </a:p>
          <a:p>
            <a:pPr lvl="1"/>
            <a:r>
              <a:rPr kumimoji="1" lang="zh-CN" altLang="en-US" dirty="0"/>
              <a:t>系统寄存器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系统指令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131E18-45A7-9D3F-A784-75F7BF46F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36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F3A1B6A-86DD-7D4D-A66A-55BD881D98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1480537"/>
            <a:ext cx="5263137" cy="322357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540B8C5-9915-4FA9-02D8-045B3474C7CC}"/>
              </a:ext>
            </a:extLst>
          </p:cNvPr>
          <p:cNvSpPr/>
          <p:nvPr/>
        </p:nvSpPr>
        <p:spPr>
          <a:xfrm>
            <a:off x="4427984" y="3361556"/>
            <a:ext cx="1512168" cy="28803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96758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7EE76-B197-8147-BBFC-BD1D611AE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用户态（</a:t>
            </a:r>
            <a:r>
              <a:rPr kumimoji="1" lang="en-US" altLang="zh-CN" dirty="0"/>
              <a:t>EL0</a:t>
            </a:r>
            <a:r>
              <a:rPr kumimoji="1" lang="zh-CN" altLang="en-US" dirty="0"/>
              <a:t>）与内核态（</a:t>
            </a:r>
            <a:r>
              <a:rPr kumimoji="1" lang="en-US" altLang="zh-CN" dirty="0"/>
              <a:t>EL1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5B9DE6-E07B-AC4E-8D65-B42AC148F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effectLst/>
                <a:latin typeface="Helvetica" pitchFamily="2" charset="0"/>
              </a:rPr>
              <a:t>用户态</a:t>
            </a:r>
            <a:r>
              <a:rPr lang="zh-CN" altLang="en-US" dirty="0">
                <a:effectLst/>
                <a:latin typeface="Helvetica" pitchFamily="2" charset="0"/>
              </a:rPr>
              <a:t>（</a:t>
            </a:r>
            <a:r>
              <a:rPr lang="en" altLang="zh-CN" dirty="0">
                <a:effectLst/>
                <a:latin typeface="Helvetica" pitchFamily="2" charset="0"/>
              </a:rPr>
              <a:t>User-mode</a:t>
            </a:r>
            <a:r>
              <a:rPr lang="zh-CN" altLang="en" dirty="0">
                <a:effectLst/>
                <a:latin typeface="Helvetica" pitchFamily="2" charset="0"/>
              </a:rPr>
              <a:t>）</a:t>
            </a:r>
            <a:endParaRPr lang="en-US" altLang="zh-CN" dirty="0">
              <a:effectLst/>
              <a:latin typeface="Helvetica" pitchFamily="2" charset="0"/>
            </a:endParaRPr>
          </a:p>
          <a:p>
            <a:pPr lvl="1"/>
            <a:r>
              <a:rPr lang="zh-CN" altLang="en-US" dirty="0">
                <a:effectLst/>
                <a:latin typeface="Helvetica" pitchFamily="2" charset="0"/>
              </a:rPr>
              <a:t>只能使用</a:t>
            </a:r>
            <a:r>
              <a:rPr lang="zh-CN" altLang="en-US" dirty="0">
                <a:effectLst/>
                <a:highlight>
                  <a:srgbClr val="FFFF00"/>
                </a:highlight>
                <a:latin typeface="Helvetica" pitchFamily="2" charset="0"/>
              </a:rPr>
              <a:t>用户 </a:t>
            </a:r>
            <a:r>
              <a:rPr lang="en" altLang="zh-CN" dirty="0">
                <a:effectLst/>
                <a:highlight>
                  <a:srgbClr val="FFFF00"/>
                </a:highlight>
                <a:latin typeface="Helvetica" pitchFamily="2" charset="0"/>
              </a:rPr>
              <a:t>ISA</a:t>
            </a:r>
            <a:endParaRPr lang="en-US" altLang="zh-CN" dirty="0">
              <a:effectLst/>
              <a:highlight>
                <a:srgbClr val="FFFF00"/>
              </a:highlight>
              <a:latin typeface="Helvetica" pitchFamily="2" charset="0"/>
            </a:endParaRPr>
          </a:p>
          <a:p>
            <a:r>
              <a:rPr lang="zh-CN" altLang="en-US" b="1" dirty="0">
                <a:effectLst/>
                <a:latin typeface="Helvetica" pitchFamily="2" charset="0"/>
              </a:rPr>
              <a:t>内核态</a:t>
            </a:r>
            <a:r>
              <a:rPr lang="zh-CN" altLang="en-US" dirty="0">
                <a:effectLst/>
                <a:latin typeface="Helvetica" pitchFamily="2" charset="0"/>
              </a:rPr>
              <a:t>（</a:t>
            </a:r>
            <a:r>
              <a:rPr lang="en" altLang="zh-CN" dirty="0">
                <a:effectLst/>
                <a:latin typeface="Helvetica" pitchFamily="2" charset="0"/>
              </a:rPr>
              <a:t>Kernel-mode</a:t>
            </a:r>
            <a:r>
              <a:rPr lang="zh-CN" altLang="en" dirty="0">
                <a:effectLst/>
                <a:latin typeface="Helvetica" pitchFamily="2" charset="0"/>
              </a:rPr>
              <a:t>）</a:t>
            </a:r>
            <a:endParaRPr lang="en-US" altLang="zh-CN" dirty="0">
              <a:effectLst/>
              <a:latin typeface="Helvetica" pitchFamily="2" charset="0"/>
            </a:endParaRPr>
          </a:p>
          <a:p>
            <a:pPr lvl="1"/>
            <a:r>
              <a:rPr lang="zh-CN" altLang="en-US" dirty="0">
                <a:effectLst/>
                <a:latin typeface="Helvetica" pitchFamily="2" charset="0"/>
              </a:rPr>
              <a:t>可以同时使用</a:t>
            </a:r>
            <a:r>
              <a:rPr lang="zh-CN" altLang="en-US" dirty="0">
                <a:effectLst/>
                <a:highlight>
                  <a:srgbClr val="FFFF00"/>
                </a:highlight>
                <a:latin typeface="Helvetica" pitchFamily="2" charset="0"/>
              </a:rPr>
              <a:t>系统 </a:t>
            </a:r>
            <a:r>
              <a:rPr lang="en" altLang="zh-CN" dirty="0">
                <a:effectLst/>
                <a:highlight>
                  <a:srgbClr val="FFFF00"/>
                </a:highlight>
                <a:latin typeface="Helvetica" pitchFamily="2" charset="0"/>
              </a:rPr>
              <a:t>ISA </a:t>
            </a:r>
            <a:r>
              <a:rPr lang="zh-CN" altLang="en-US" dirty="0">
                <a:effectLst/>
                <a:latin typeface="Helvetica" pitchFamily="2" charset="0"/>
              </a:rPr>
              <a:t>和</a:t>
            </a:r>
            <a:r>
              <a:rPr lang="zh-CN" altLang="en-US" dirty="0">
                <a:effectLst/>
                <a:highlight>
                  <a:srgbClr val="FFFF00"/>
                </a:highlight>
                <a:latin typeface="Helvetica" pitchFamily="2" charset="0"/>
              </a:rPr>
              <a:t>用户</a:t>
            </a:r>
            <a:r>
              <a:rPr lang="en" altLang="zh-CN" dirty="0">
                <a:effectLst/>
                <a:highlight>
                  <a:srgbClr val="FFFF00"/>
                </a:highlight>
                <a:latin typeface="Helvetica" pitchFamily="2" charset="0"/>
              </a:rPr>
              <a:t>ISA</a:t>
            </a:r>
          </a:p>
          <a:p>
            <a:r>
              <a:rPr lang="zh-CN" altLang="en" dirty="0">
                <a:latin typeface="Helvetica" pitchFamily="2" charset="0"/>
              </a:rPr>
              <a:t>操作系统</a:t>
            </a:r>
            <a:r>
              <a:rPr lang="zh-CN" altLang="en-US" dirty="0">
                <a:latin typeface="Helvetica" pitchFamily="2" charset="0"/>
              </a:rPr>
              <a:t>往往同时包含内核态与用户态的代码</a:t>
            </a:r>
            <a:endParaRPr lang="en-US" altLang="zh-CN" dirty="0">
              <a:latin typeface="Helvetica" pitchFamily="2" charset="0"/>
            </a:endParaRPr>
          </a:p>
          <a:p>
            <a:pPr lvl="1"/>
            <a:r>
              <a:rPr lang="zh-CN" altLang="en-US" dirty="0">
                <a:effectLst/>
                <a:latin typeface="Helvetica" pitchFamily="2" charset="0"/>
              </a:rPr>
              <a:t>如：</a:t>
            </a:r>
            <a:r>
              <a:rPr lang="en-US" altLang="zh-CN" dirty="0">
                <a:effectLst/>
                <a:latin typeface="Helvetica" pitchFamily="2" charset="0"/>
              </a:rPr>
              <a:t>Unix</a:t>
            </a:r>
            <a:r>
              <a:rPr lang="zh-CN" altLang="en-US" dirty="0">
                <a:effectLst/>
                <a:latin typeface="Helvetica" pitchFamily="2" charset="0"/>
              </a:rPr>
              <a:t>包含内核态的</a:t>
            </a:r>
            <a:r>
              <a:rPr lang="en-US" altLang="zh-CN" dirty="0">
                <a:effectLst/>
                <a:latin typeface="Helvetica" pitchFamily="2" charset="0"/>
              </a:rPr>
              <a:t>kernel</a:t>
            </a:r>
            <a:r>
              <a:rPr lang="zh-CN" altLang="en-US" dirty="0">
                <a:effectLst/>
                <a:latin typeface="Helvetica" pitchFamily="2" charset="0"/>
              </a:rPr>
              <a:t> 与 用户态的 </a:t>
            </a:r>
            <a:r>
              <a:rPr lang="en-US" altLang="zh-CN" dirty="0">
                <a:effectLst/>
                <a:latin typeface="Helvetica" pitchFamily="2" charset="0"/>
              </a:rPr>
              <a:t>shell</a:t>
            </a:r>
            <a:endParaRPr lang="zh-CN" altLang="en" dirty="0">
              <a:effectLst/>
              <a:latin typeface="Helvetica" pitchFamily="2" charset="0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F100D5-5150-FB4A-8F7E-6C1EEC619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37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D983ADB-FF3F-4151-E184-6658B470D937}"/>
              </a:ext>
            </a:extLst>
          </p:cNvPr>
          <p:cNvSpPr txBox="1"/>
          <p:nvPr/>
        </p:nvSpPr>
        <p:spPr>
          <a:xfrm>
            <a:off x="4572000" y="25694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内核</a:t>
            </a:r>
          </a:p>
        </p:txBody>
      </p:sp>
    </p:spTree>
    <p:extLst>
      <p:ext uri="{BB962C8B-B14F-4D97-AF65-F5344CB8AC3E}">
        <p14:creationId xmlns:p14="http://schemas.microsoft.com/office/powerpoint/2010/main" val="35861328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67FEA5-E582-FE47-B175-E20A13F9A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" altLang="zh-CN" sz="2800" dirty="0"/>
              <a:t>AArch64 </a:t>
            </a:r>
            <a:r>
              <a:rPr kumimoji="1" lang="zh-CN" altLang="en-US" sz="2800" dirty="0"/>
              <a:t>中常见寄存器在不同特权级的可见情况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7E8EAC-326C-CD48-8170-5A525F768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38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1275BCD-31D2-B844-9FB0-62F96B348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400" y="1273324"/>
            <a:ext cx="6807200" cy="42291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F390FFA-C81D-68D8-E09A-841B47F433FE}"/>
              </a:ext>
            </a:extLst>
          </p:cNvPr>
          <p:cNvSpPr txBox="1"/>
          <p:nvPr/>
        </p:nvSpPr>
        <p:spPr>
          <a:xfrm>
            <a:off x="4158264" y="1143325"/>
            <a:ext cx="827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solidFill>
                  <a:srgbClr val="C00000"/>
                </a:solidFill>
                <a:latin typeface="+mn-ea"/>
              </a:rPr>
              <a:t>用户</a:t>
            </a:r>
            <a:r>
              <a:rPr kumimoji="1" lang="en-US" altLang="zh-CN" sz="1400" dirty="0">
                <a:solidFill>
                  <a:srgbClr val="C00000"/>
                </a:solidFill>
                <a:latin typeface="+mn-ea"/>
              </a:rPr>
              <a:t>ISA</a:t>
            </a:r>
            <a:endParaRPr kumimoji="1" lang="zh-CN" altLang="en-US" sz="140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5E29A8B-DA1B-B660-AE94-FE4ABE577AB9}"/>
              </a:ext>
            </a:extLst>
          </p:cNvPr>
          <p:cNvSpPr txBox="1"/>
          <p:nvPr/>
        </p:nvSpPr>
        <p:spPr>
          <a:xfrm>
            <a:off x="4918771" y="1138211"/>
            <a:ext cx="827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solidFill>
                  <a:srgbClr val="C00000"/>
                </a:solidFill>
                <a:latin typeface="+mn-ea"/>
              </a:rPr>
              <a:t>系统</a:t>
            </a:r>
            <a:r>
              <a:rPr kumimoji="1" lang="en-US" altLang="zh-CN" sz="1400" dirty="0">
                <a:solidFill>
                  <a:srgbClr val="C00000"/>
                </a:solidFill>
                <a:latin typeface="+mn-ea"/>
              </a:rPr>
              <a:t>ISA</a:t>
            </a:r>
            <a:endParaRPr kumimoji="1" lang="zh-CN" altLang="en-US" sz="140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B2A07AF-6CF6-5109-4AB9-B7133E10E419}"/>
              </a:ext>
            </a:extLst>
          </p:cNvPr>
          <p:cNvSpPr txBox="1"/>
          <p:nvPr/>
        </p:nvSpPr>
        <p:spPr>
          <a:xfrm>
            <a:off x="179512" y="2603584"/>
            <a:ext cx="12618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dirty="0"/>
              <a:t>内核想访问啥都行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6CAB8BA-EE54-61F0-4D73-851C48C85D9D}"/>
              </a:ext>
            </a:extLst>
          </p:cNvPr>
          <p:cNvSpPr txBox="1"/>
          <p:nvPr/>
        </p:nvSpPr>
        <p:spPr>
          <a:xfrm>
            <a:off x="25624" y="43553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这四个要掌握</a:t>
            </a:r>
          </a:p>
        </p:txBody>
      </p:sp>
    </p:spTree>
    <p:extLst>
      <p:ext uri="{BB962C8B-B14F-4D97-AF65-F5344CB8AC3E}">
        <p14:creationId xmlns:p14="http://schemas.microsoft.com/office/powerpoint/2010/main" val="23426989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9AF81BF-789B-3B4E-8A65-E26308EA0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特权级切换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C3FD2469-E0B1-FE4B-9F15-731DA3CB94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EL0</a:t>
            </a:r>
            <a:r>
              <a:rPr lang="zh-CN" altLang="en-US" dirty="0"/>
              <a:t>与</a:t>
            </a:r>
            <a:r>
              <a:rPr lang="en-US" altLang="zh-CN" dirty="0"/>
              <a:t>EL1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F6C5AF-D2BA-0F4F-81C7-AAA045BB4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67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>
            <a:extLst>
              <a:ext uri="{FF2B5EF4-FFF2-40B4-BE49-F238E27FC236}">
                <a16:creationId xmlns:a16="http://schemas.microsoft.com/office/drawing/2014/main" id="{38B964BC-B2C7-4898-A28B-B253128984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回顾：函数返回指令（</a:t>
            </a:r>
            <a:r>
              <a:rPr lang="en-US" altLang="zh-CN" dirty="0"/>
              <a:t>callee</a:t>
            </a:r>
            <a:r>
              <a:rPr lang="zh-CN" altLang="en-US" dirty="0"/>
              <a:t>返回</a:t>
            </a:r>
            <a:r>
              <a:rPr lang="en-US" altLang="zh-CN" dirty="0"/>
              <a:t>caller</a:t>
            </a:r>
            <a:r>
              <a:rPr lang="zh-CN" altLang="en-US" dirty="0"/>
              <a:t>）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FC875E4F-01EB-49BF-802B-9DB33C8477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33501"/>
            <a:ext cx="8229600" cy="3252191"/>
          </a:xfrm>
        </p:spPr>
        <p:txBody>
          <a:bodyPr>
            <a:normAutofit lnSpcReduction="10000"/>
          </a:bodyPr>
          <a:lstStyle/>
          <a:p>
            <a:pPr>
              <a:lnSpc>
                <a:spcPct val="140000"/>
              </a:lnSpc>
              <a:defRPr/>
            </a:pPr>
            <a:r>
              <a:rPr lang="zh-CN" altLang="en-US" dirty="0"/>
              <a:t>指令</a:t>
            </a:r>
            <a:endParaRPr kumimoji="1"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  <a:defRPr/>
            </a:pPr>
            <a:r>
              <a:rPr kumimoji="1" lang="en-US" altLang="zh-CN" sz="2167" b="1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ret</a:t>
            </a:r>
            <a:r>
              <a:rPr kumimoji="1" lang="zh-CN" altLang="en-US" sz="2167" b="1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1" lang="en-US" altLang="zh-CN" sz="2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zh-CN" altLang="en-US" dirty="0"/>
              <a:t>不区分直接调用与间接调用</a:t>
            </a:r>
            <a:r>
              <a:rPr kumimoji="1" lang="en-US" altLang="zh-CN" sz="2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  <a:endParaRPr kumimoji="1" lang="en-US" altLang="zh-CN" sz="2167" b="1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140000"/>
              </a:lnSpc>
              <a:defRPr/>
            </a:pPr>
            <a:endParaRPr lang="en-US" altLang="zh-CN" dirty="0"/>
          </a:p>
          <a:p>
            <a:pPr>
              <a:lnSpc>
                <a:spcPct val="140000"/>
              </a:lnSpc>
              <a:defRPr/>
            </a:pPr>
            <a:r>
              <a:rPr lang="zh-CN" altLang="en-US" dirty="0"/>
              <a:t>功能</a:t>
            </a:r>
            <a:endParaRPr kumimoji="1"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  <a:defRPr/>
            </a:pPr>
            <a:r>
              <a:rPr lang="zh-CN" altLang="en-US" dirty="0"/>
              <a:t>跳转到</a:t>
            </a:r>
            <a:r>
              <a:rPr lang="zh-CN" altLang="en-US" b="1" dirty="0">
                <a:solidFill>
                  <a:srgbClr val="C00000"/>
                </a:solidFill>
              </a:rPr>
              <a:t>返回地址（链接寄存器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00"/>
                </a:highlight>
              </a:rPr>
              <a:t>LR</a:t>
            </a:r>
            <a:r>
              <a:rPr lang="zh-CN" altLang="en-US" b="1" dirty="0">
                <a:solidFill>
                  <a:srgbClr val="C00000"/>
                </a:solidFill>
              </a:rPr>
              <a:t>，</a:t>
            </a:r>
            <a:r>
              <a:rPr lang="en-US" altLang="zh-CN" b="1" dirty="0">
                <a:solidFill>
                  <a:srgbClr val="C00000"/>
                </a:solidFill>
              </a:rPr>
              <a:t>Link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Register</a:t>
            </a:r>
            <a:r>
              <a:rPr lang="zh-CN" altLang="en-US" b="1" dirty="0">
                <a:solidFill>
                  <a:srgbClr val="C00000"/>
                </a:solidFill>
              </a:rPr>
              <a:t>）</a:t>
            </a:r>
            <a:endParaRPr lang="en-US" altLang="zh-CN" dirty="0"/>
          </a:p>
          <a:p>
            <a:pPr marL="457200" lvl="1" indent="0">
              <a:lnSpc>
                <a:spcPct val="140000"/>
              </a:lnSpc>
              <a:buNone/>
              <a:defRPr/>
            </a:pPr>
            <a:endParaRPr kumimoji="1" lang="en-US" altLang="zh-CN" dirty="0">
              <a:ea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None/>
              <a:defRPr/>
            </a:pPr>
            <a:endParaRPr kumimoji="1" lang="en-US" altLang="zh-CN" sz="1333" dirty="0">
              <a:ea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None/>
              <a:defRPr/>
            </a:pPr>
            <a:endParaRPr kumimoji="1"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None/>
              <a:defRPr/>
            </a:pPr>
            <a:endParaRPr kumimoji="1" lang="en-US" altLang="zh-CN" sz="1333" dirty="0">
              <a:ea typeface="宋体" panose="02010600030101010101" pitchFamily="2" charset="-122"/>
            </a:endParaRPr>
          </a:p>
        </p:txBody>
      </p:sp>
      <p:sp>
        <p:nvSpPr>
          <p:cNvPr id="73730" name="灯片编号占位符 5">
            <a:extLst>
              <a:ext uri="{FF2B5EF4-FFF2-40B4-BE49-F238E27FC236}">
                <a16:creationId xmlns:a16="http://schemas.microsoft.com/office/drawing/2014/main" id="{4EC15386-EB5C-411B-8204-494E5197E1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333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619100" indent="-23811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952462" indent="-190492">
              <a:spcBef>
                <a:spcPct val="20000"/>
              </a:spcBef>
              <a:buChar char="•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333447" indent="-190492">
              <a:spcBef>
                <a:spcPct val="20000"/>
              </a:spcBef>
              <a:buChar char="–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714431" indent="-190492">
              <a:spcBef>
                <a:spcPct val="20000"/>
              </a:spcBef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8DA4A0E-1B70-459A-8122-206C2DE01355}" type="slidenum">
              <a:rPr lang="zh-CN" altLang="en-US" sz="1167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zh-CN" altLang="en-US" sz="1167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1196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F4BE4AD-F25D-1042-AF00-2AF90CB81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用户态和内核态之间的控制流跳转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81CE6E6-54A2-4445-B0BC-7A8E163E7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初始时（假设）</a:t>
            </a:r>
            <a:r>
              <a:rPr lang="en-US" altLang="zh-CN" dirty="0"/>
              <a:t>CPU</a:t>
            </a:r>
            <a:r>
              <a:rPr lang="zh-CN" altLang="en-US" dirty="0"/>
              <a:t>处于用户态（</a:t>
            </a:r>
            <a:r>
              <a:rPr lang="en-US" altLang="zh-CN" dirty="0"/>
              <a:t>EL0</a:t>
            </a:r>
            <a:r>
              <a:rPr lang="zh-CN" altLang="en-US" dirty="0"/>
              <a:t>）执行应用程序，如何改变</a:t>
            </a:r>
            <a:r>
              <a:rPr lang="en-US" altLang="zh-CN" dirty="0"/>
              <a:t>CPU</a:t>
            </a:r>
            <a:r>
              <a:rPr lang="zh-CN" altLang="en-US" dirty="0"/>
              <a:t>控制流从用户态进入内核态？</a:t>
            </a:r>
            <a:endParaRPr lang="en-US" altLang="zh-CN" dirty="0"/>
          </a:p>
          <a:p>
            <a:pPr lvl="1"/>
            <a:r>
              <a:rPr lang="zh-CN" altLang="en-US" dirty="0"/>
              <a:t>已知的两种改变控制流的方式：</a:t>
            </a:r>
            <a:endParaRPr lang="en-US" altLang="zh-CN" dirty="0"/>
          </a:p>
          <a:p>
            <a:pPr lvl="2"/>
            <a:r>
              <a:rPr lang="zh-CN" altLang="en-US" dirty="0"/>
              <a:t>跳转指令，如 </a:t>
            </a:r>
            <a:r>
              <a:rPr lang="en-US" altLang="zh-CN" dirty="0"/>
              <a:t>b</a:t>
            </a:r>
          </a:p>
          <a:p>
            <a:pPr lvl="2"/>
            <a:r>
              <a:rPr lang="zh-CN" altLang="en-US" dirty="0"/>
              <a:t>过程调用与返回指令，如 </a:t>
            </a:r>
            <a:r>
              <a:rPr lang="en-US" altLang="zh-CN" dirty="0"/>
              <a:t>bl</a:t>
            </a:r>
            <a:r>
              <a:rPr lang="zh-CN" altLang="en-US" dirty="0"/>
              <a:t> 和 </a:t>
            </a:r>
            <a:r>
              <a:rPr lang="en-US" altLang="zh-CN" dirty="0"/>
              <a:t>ret</a:t>
            </a:r>
          </a:p>
          <a:p>
            <a:pPr lvl="1"/>
            <a:r>
              <a:rPr lang="zh-CN" altLang="en-US" dirty="0"/>
              <a:t>这两种方式只能在同一种模式之间跳转</a:t>
            </a:r>
            <a:endParaRPr lang="en-US" altLang="zh-CN" dirty="0"/>
          </a:p>
          <a:p>
            <a:pPr lvl="1"/>
            <a:r>
              <a:rPr lang="zh-CN" altLang="en-US" dirty="0"/>
              <a:t>需要</a:t>
            </a:r>
            <a:r>
              <a:rPr lang="zh-CN" altLang="en-US" dirty="0">
                <a:highlight>
                  <a:srgbClr val="FFFF00"/>
                </a:highlight>
              </a:rPr>
              <a:t>新的指令</a:t>
            </a:r>
            <a:r>
              <a:rPr lang="zh-CN" altLang="en-US" dirty="0"/>
              <a:t>（</a:t>
            </a:r>
            <a:r>
              <a:rPr lang="zh-CN" altLang="en-US" b="1" dirty="0">
                <a:solidFill>
                  <a:srgbClr val="C00000"/>
                </a:solidFill>
              </a:rPr>
              <a:t>在控制流跳转的同时进行特权级切换</a:t>
            </a:r>
            <a:r>
              <a:rPr lang="zh-CN" altLang="en-US" dirty="0"/>
              <a:t>）：</a:t>
            </a:r>
            <a:endParaRPr lang="en-US" altLang="zh-CN" dirty="0"/>
          </a:p>
          <a:p>
            <a:pPr lvl="2"/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svc/</a:t>
            </a:r>
            <a:r>
              <a:rPr lang="en-US" altLang="zh-CN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eret</a:t>
            </a:r>
            <a:endParaRPr lang="zh-CN" altLang="en-US" b="1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7111C5-263B-C942-B241-ACD01719D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40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20C7545-6863-0B92-BC52-A645EFD07585}"/>
              </a:ext>
            </a:extLst>
          </p:cNvPr>
          <p:cNvSpPr txBox="1"/>
          <p:nvPr/>
        </p:nvSpPr>
        <p:spPr>
          <a:xfrm>
            <a:off x="1081548" y="5230761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Supervisor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682D268-8A85-738A-7CB2-39C340AEC4B2}"/>
              </a:ext>
            </a:extLst>
          </p:cNvPr>
          <p:cNvSpPr txBox="1"/>
          <p:nvPr/>
        </p:nvSpPr>
        <p:spPr>
          <a:xfrm>
            <a:off x="4485809" y="5230761"/>
            <a:ext cx="3134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Hypervisor</a:t>
            </a:r>
            <a:r>
              <a:rPr kumimoji="1" lang="zh-CN" altLang="en-US" dirty="0"/>
              <a:t>：虚拟机的监控器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91059BF-C513-F72D-07C2-9678592F5589}"/>
              </a:ext>
            </a:extLst>
          </p:cNvPr>
          <p:cNvSpPr txBox="1"/>
          <p:nvPr/>
        </p:nvSpPr>
        <p:spPr>
          <a:xfrm>
            <a:off x="2915816" y="4551709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Exception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return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8680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829A2F-8739-1575-F308-8F8890725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特权级切换的必要性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DE6F1A-D0E1-0AD4-B672-96CC780DA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操作系统的职责之一：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服务应用、管理应用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dirty="0"/>
              <a:t>特权级切换的必要性：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将</a:t>
            </a:r>
            <a:r>
              <a:rPr kumimoji="1" lang="en-US" altLang="zh-CN" dirty="0"/>
              <a:t>CPU</a:t>
            </a:r>
            <a:r>
              <a:rPr kumimoji="1" lang="zh-CN" altLang="en-US" dirty="0"/>
              <a:t>控制权移交给内核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服务：应用程序向操作系统请求服务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管理：操作系统能够切换不同应用程序执行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否则，错误</a:t>
            </a:r>
            <a:r>
              <a:rPr kumimoji="1" lang="en-US" altLang="zh-CN" dirty="0"/>
              <a:t>/</a:t>
            </a:r>
            <a:r>
              <a:rPr kumimoji="1" lang="zh-CN" altLang="en-US" dirty="0"/>
              <a:t>恶意程序死循环怎么办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AFCD9D-7329-1887-2013-1FCC65E4F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9437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99D00E-3A03-6C44-9B05-AACAA2C4A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何时发生特权级切换：发生异常的时候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C397AA-714B-8942-9E5D-A0381E360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289548"/>
            <a:ext cx="8229600" cy="2335661"/>
          </a:xfrm>
        </p:spPr>
        <p:txBody>
          <a:bodyPr>
            <a:normAutofit fontScale="62500" lnSpcReduction="20000"/>
          </a:bodyPr>
          <a:lstStyle/>
          <a:p>
            <a:r>
              <a:rPr kumimoji="1" lang="zh-CN" altLang="en-US" dirty="0">
                <a:highlight>
                  <a:srgbClr val="FFFF00"/>
                </a:highlight>
              </a:rPr>
              <a:t>同步异常</a:t>
            </a:r>
            <a:endParaRPr kumimoji="1" lang="en-US" altLang="zh-CN" dirty="0">
              <a:highlight>
                <a:srgbClr val="FFFF00"/>
              </a:highlight>
            </a:endParaRPr>
          </a:p>
          <a:p>
            <a:pPr lvl="1"/>
            <a:r>
              <a:rPr kumimoji="1" lang="zh-CN" altLang="en-US" dirty="0">
                <a:highlight>
                  <a:srgbClr val="FFFF00"/>
                </a:highlight>
              </a:rPr>
              <a:t>执行当前指令</a:t>
            </a:r>
            <a:r>
              <a:rPr kumimoji="1" lang="zh-CN" altLang="en-US" dirty="0"/>
              <a:t>触发异常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第一类：用户程序</a:t>
            </a:r>
            <a:r>
              <a:rPr kumimoji="1" lang="zh-CN" altLang="en-US" b="1" dirty="0"/>
              <a:t>主动发起</a:t>
            </a:r>
            <a:r>
              <a:rPr kumimoji="1" lang="zh-CN" altLang="en-US" dirty="0"/>
              <a:t>：</a:t>
            </a:r>
            <a:r>
              <a:rPr kumimoji="1" lang="en-US" altLang="zh-CN" b="1" dirty="0"/>
              <a:t>svc</a:t>
            </a:r>
            <a:r>
              <a:rPr kumimoji="1" lang="zh-CN" altLang="en-US" b="1" dirty="0"/>
              <a:t>指令</a:t>
            </a:r>
            <a:r>
              <a:rPr kumimoji="1" lang="zh-CN" altLang="en-US" dirty="0"/>
              <a:t>（</a:t>
            </a:r>
            <a:r>
              <a:rPr kumimoji="1" lang="en-US" altLang="zh-CN" dirty="0"/>
              <a:t>OS</a:t>
            </a:r>
            <a:r>
              <a:rPr kumimoji="1" lang="zh-CN" altLang="en-US" dirty="0"/>
              <a:t>利用</a:t>
            </a:r>
            <a:r>
              <a:rPr kumimoji="1" lang="en-US" altLang="zh-CN" dirty="0" err="1"/>
              <a:t>eret</a:t>
            </a:r>
            <a:r>
              <a:rPr kumimoji="1" lang="zh-CN" altLang="en-US" dirty="0"/>
              <a:t>指令返回）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第二类：非主动，例如用户程序意外访问空指针：普通</a:t>
            </a:r>
            <a:r>
              <a:rPr kumimoji="1" lang="en-US" altLang="zh-CN" dirty="0" err="1"/>
              <a:t>ldr</a:t>
            </a:r>
            <a:r>
              <a:rPr kumimoji="1" lang="zh-CN" altLang="en-US" dirty="0"/>
              <a:t>指令（</a:t>
            </a:r>
            <a:r>
              <a:rPr kumimoji="1" lang="en-US" altLang="zh-CN" dirty="0"/>
              <a:t>OS</a:t>
            </a:r>
            <a:r>
              <a:rPr kumimoji="1" lang="zh-CN" altLang="en-US" dirty="0"/>
              <a:t>“杀死”出错程序）</a:t>
            </a:r>
            <a:endParaRPr kumimoji="1" lang="en-US" altLang="zh-CN" dirty="0"/>
          </a:p>
          <a:p>
            <a:r>
              <a:rPr kumimoji="1" lang="zh-CN" altLang="en-US" dirty="0">
                <a:highlight>
                  <a:srgbClr val="FFFF00"/>
                </a:highlight>
              </a:rPr>
              <a:t>异步异常</a:t>
            </a:r>
            <a:endParaRPr kumimoji="1" lang="en-US" altLang="zh-CN" dirty="0">
              <a:highlight>
                <a:srgbClr val="FFFF00"/>
              </a:highlight>
            </a:endParaRPr>
          </a:p>
          <a:p>
            <a:pPr lvl="1"/>
            <a:r>
              <a:rPr kumimoji="1" lang="en-US" altLang="zh-CN" dirty="0"/>
              <a:t>CPU</a:t>
            </a:r>
            <a:r>
              <a:rPr kumimoji="1" lang="zh-CN" altLang="en-US" dirty="0"/>
              <a:t>收到中断信号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从外设发来的中断，例如屏幕点击、鼠标、收到网络包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CPU</a:t>
            </a:r>
            <a:r>
              <a:rPr kumimoji="1" lang="zh-CN" altLang="en-US" dirty="0"/>
              <a:t>时钟中断，例如定时器超时</a:t>
            </a:r>
            <a:endParaRPr kumimoji="1" lang="en-US" altLang="zh-CN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44C6E21-8720-D549-B81F-DC2CF94C19BA}"/>
              </a:ext>
            </a:extLst>
          </p:cNvPr>
          <p:cNvGrpSpPr>
            <a:grpSpLocks/>
          </p:cNvGrpSpPr>
          <p:nvPr/>
        </p:nvGrpSpPr>
        <p:grpSpPr bwMode="auto">
          <a:xfrm>
            <a:off x="1612961" y="1245351"/>
            <a:ext cx="5626039" cy="1828800"/>
            <a:chOff x="2133600" y="3412435"/>
            <a:chExt cx="7953350" cy="222636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17C1B55-8FC2-9346-877D-5CB26FC5C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9650" y="3412435"/>
              <a:ext cx="1499015" cy="419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59" tIns="33335" rIns="67859" bIns="33335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1800" dirty="0">
                  <a:latin typeface="Arial" panose="020B0604020202020204" pitchFamily="34" charset="0"/>
                </a:rPr>
                <a:t>用户程序</a:t>
              </a:r>
              <a:endParaRPr lang="en-US" altLang="zh-CN" sz="1800" dirty="0">
                <a:latin typeface="Arial" panose="020B0604020202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AD29955-E434-6B4F-AC90-0A36FA75A1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824" y="3505200"/>
              <a:ext cx="665085" cy="419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59" tIns="33335" rIns="67859" bIns="33335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</a:rPr>
                <a:t>OS</a:t>
              </a:r>
            </a:p>
          </p:txBody>
        </p:sp>
        <p:sp>
          <p:nvSpPr>
            <p:cNvPr id="8" name="Line 7">
              <a:extLst>
                <a:ext uri="{FF2B5EF4-FFF2-40B4-BE49-F238E27FC236}">
                  <a16:creationId xmlns:a16="http://schemas.microsoft.com/office/drawing/2014/main" id="{733F1C5F-C415-FB44-8CAA-DA07833344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4038" y="3875088"/>
              <a:ext cx="0" cy="598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A52B5421-1C4F-F340-BCF4-C1100C6157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0388" y="4479925"/>
              <a:ext cx="2806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9">
              <a:extLst>
                <a:ext uri="{FF2B5EF4-FFF2-40B4-BE49-F238E27FC236}">
                  <a16:creationId xmlns:a16="http://schemas.microsoft.com/office/drawing/2014/main" id="{0FD41685-604A-8E41-B86B-91E07FBAA2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13438" y="4486275"/>
              <a:ext cx="0" cy="596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10">
              <a:extLst>
                <a:ext uri="{FF2B5EF4-FFF2-40B4-BE49-F238E27FC236}">
                  <a16:creationId xmlns:a16="http://schemas.microsoft.com/office/drawing/2014/main" id="{FCA430B1-CE2C-014D-853D-C2ECD74DFD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87688" y="4549775"/>
              <a:ext cx="2832100" cy="546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1">
              <a:extLst>
                <a:ext uri="{FF2B5EF4-FFF2-40B4-BE49-F238E27FC236}">
                  <a16:creationId xmlns:a16="http://schemas.microsoft.com/office/drawing/2014/main" id="{38314620-B986-1545-BE53-977AF7D22A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6575" y="4637088"/>
              <a:ext cx="17463" cy="10017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75A3A68-4133-514B-8115-1801994E49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4149" y="4086429"/>
              <a:ext cx="846374" cy="419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59" tIns="33335" rIns="67859" bIns="33335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1800" b="0" i="1" dirty="0">
                  <a:latin typeface="Arial" panose="020B0604020202020204" pitchFamily="34" charset="0"/>
                </a:rPr>
                <a:t>异常</a:t>
              </a:r>
              <a:endParaRPr lang="en-US" altLang="zh-CN" sz="1800" b="0" i="1" dirty="0">
                <a:latin typeface="Arial" panose="020B060402020202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A820349-80A3-FA4D-9C36-91B5D736BD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1549" y="4388131"/>
              <a:ext cx="4035401" cy="419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859" tIns="33335" rIns="67859" bIns="33335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1800" b="0" i="1" dirty="0">
                  <a:latin typeface="Arial" panose="020B0604020202020204" pitchFamily="34" charset="0"/>
                </a:rPr>
                <a:t>异常处理函数</a:t>
              </a:r>
              <a:endParaRPr lang="en-US" altLang="zh-CN" sz="1800" b="0" i="1" dirty="0">
                <a:latin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14397D8-82B2-784C-A51A-9DE490C42B1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782154">
              <a:off x="3209376" y="4885510"/>
              <a:ext cx="2931199" cy="419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59" tIns="33335" rIns="67859" bIns="33335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1800" b="0" i="1" dirty="0">
                  <a:latin typeface="Arial" panose="020B0604020202020204" pitchFamily="34" charset="0"/>
                </a:rPr>
                <a:t>异常返回指令</a:t>
              </a:r>
              <a:r>
                <a:rPr lang="en-US" altLang="zh-CN" sz="1800" b="0" i="1" dirty="0">
                  <a:latin typeface="Arial" panose="020B0604020202020204" pitchFamily="34" charset="0"/>
                </a:rPr>
                <a:t>(</a:t>
              </a:r>
              <a:r>
                <a:rPr lang="en-US" altLang="zh-CN" sz="1800" b="0" i="1" dirty="0" err="1">
                  <a:latin typeface="Arial" panose="020B0604020202020204" pitchFamily="34" charset="0"/>
                </a:rPr>
                <a:t>e</a:t>
              </a:r>
              <a:r>
                <a:rPr lang="en-US" altLang="zh-CN" sz="1800" i="1" dirty="0" err="1">
                  <a:latin typeface="Arial" panose="020B0604020202020204" pitchFamily="34" charset="0"/>
                </a:rPr>
                <a:t>ret</a:t>
              </a:r>
              <a:r>
                <a:rPr lang="en-US" altLang="zh-CN" sz="1800" b="0" i="1" dirty="0">
                  <a:latin typeface="Arial" panose="020B0604020202020204" pitchFamily="34" charset="0"/>
                </a:rPr>
                <a:t>)</a:t>
              </a:r>
            </a:p>
          </p:txBody>
        </p:sp>
        <p:sp>
          <p:nvSpPr>
            <p:cNvPr id="17" name="Text Box 16">
              <a:extLst>
                <a:ext uri="{FF2B5EF4-FFF2-40B4-BE49-F238E27FC236}">
                  <a16:creationId xmlns:a16="http://schemas.microsoft.com/office/drawing/2014/main" id="{9A8BE960-54AA-8742-A4C0-B013712C06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3600" y="3969026"/>
              <a:ext cx="915964" cy="4870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curr</a:t>
              </a:r>
            </a:p>
          </p:txBody>
        </p:sp>
        <p:sp>
          <p:nvSpPr>
            <p:cNvPr id="18" name="Text Box 17">
              <a:extLst>
                <a:ext uri="{FF2B5EF4-FFF2-40B4-BE49-F238E27FC236}">
                  <a16:creationId xmlns:a16="http://schemas.microsoft.com/office/drawing/2014/main" id="{DEAE8DD8-6DA7-5C49-BF4D-EF3E0BDC84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3600" y="4432852"/>
              <a:ext cx="904633" cy="4870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next</a:t>
              </a:r>
              <a:endParaRPr lang="en-US" altLang="zh-CN" sz="1400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灯片编号占位符 19">
            <a:extLst>
              <a:ext uri="{FF2B5EF4-FFF2-40B4-BE49-F238E27FC236}">
                <a16:creationId xmlns:a16="http://schemas.microsoft.com/office/drawing/2014/main" id="{88E1B637-AFC8-094F-B61A-D6C5652E2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42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0F314E4-D6DD-9FAB-2D15-494077121FB5}"/>
              </a:ext>
            </a:extLst>
          </p:cNvPr>
          <p:cNvSpPr txBox="1"/>
          <p:nvPr/>
        </p:nvSpPr>
        <p:spPr>
          <a:xfrm>
            <a:off x="676818" y="174923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当前指令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8A8F6E1-8DF4-D11D-FAA4-E10A709ED493}"/>
              </a:ext>
            </a:extLst>
          </p:cNvPr>
          <p:cNvSpPr txBox="1"/>
          <p:nvPr/>
        </p:nvSpPr>
        <p:spPr>
          <a:xfrm>
            <a:off x="587049" y="2135601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下一条指令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37B209C-3A43-C955-C856-E5D371A65F74}"/>
              </a:ext>
            </a:extLst>
          </p:cNvPr>
          <p:cNvSpPr txBox="1"/>
          <p:nvPr/>
        </p:nvSpPr>
        <p:spPr>
          <a:xfrm>
            <a:off x="2929076" y="2992224"/>
            <a:ext cx="6481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C00000"/>
                </a:solidFill>
              </a:rPr>
              <a:t>问：</a:t>
            </a:r>
            <a:r>
              <a:rPr kumimoji="1" lang="en-US" altLang="zh-CN" dirty="0">
                <a:solidFill>
                  <a:srgbClr val="C00000"/>
                </a:solidFill>
              </a:rPr>
              <a:t>OS</a:t>
            </a:r>
            <a:r>
              <a:rPr kumimoji="1" lang="zh-CN" altLang="en-US" dirty="0">
                <a:solidFill>
                  <a:srgbClr val="C00000"/>
                </a:solidFill>
              </a:rPr>
              <a:t>处理完异常后一定返回到被打断执行的用户程序吗？</a:t>
            </a:r>
          </a:p>
        </p:txBody>
      </p:sp>
    </p:spTree>
    <p:extLst>
      <p:ext uri="{BB962C8B-B14F-4D97-AF65-F5344CB8AC3E}">
        <p14:creationId xmlns:p14="http://schemas.microsoft.com/office/powerpoint/2010/main" val="1822221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DEF0A6-AD9E-DB4D-927D-0461E985C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异常处理函数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7E6A3C-7CD0-2442-9436-0587A75DE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000" dirty="0"/>
              <a:t>异常处理函数属于操作系统的一部分</a:t>
            </a:r>
            <a:endParaRPr kumimoji="1" lang="en-US" altLang="zh-CN" sz="2000" dirty="0"/>
          </a:p>
          <a:p>
            <a:pPr lvl="1"/>
            <a:r>
              <a:rPr kumimoji="1" lang="zh-CN" altLang="en-US" sz="1800" dirty="0"/>
              <a:t>运行在内核态的代码</a:t>
            </a:r>
            <a:endParaRPr kumimoji="1" lang="en-US" altLang="zh-CN" sz="1800" dirty="0"/>
          </a:p>
          <a:p>
            <a:pPr lvl="1"/>
            <a:endParaRPr kumimoji="1" lang="en-US" altLang="zh-CN" sz="1800" dirty="0"/>
          </a:p>
          <a:p>
            <a:r>
              <a:rPr kumimoji="1" lang="zh-CN" altLang="en-US" sz="2000" dirty="0"/>
              <a:t>异常处理函数完成异常处理后，将通过下述操作之一转移控制权：</a:t>
            </a:r>
            <a:endParaRPr kumimoji="1" lang="en-US" altLang="zh-CN" sz="2000" dirty="0"/>
          </a:p>
          <a:p>
            <a:pPr lvl="1"/>
            <a:r>
              <a:rPr kumimoji="1" lang="zh-CN" altLang="en-US" sz="1800" dirty="0"/>
              <a:t>回到发生异常时正在执行的指令</a:t>
            </a:r>
            <a:endParaRPr kumimoji="1" lang="en-US" altLang="zh-CN" sz="1800" dirty="0"/>
          </a:p>
          <a:p>
            <a:pPr lvl="1"/>
            <a:r>
              <a:rPr kumimoji="1" lang="zh-CN" altLang="en-US" sz="1800" dirty="0"/>
              <a:t>回到发生异常时的下一条指令</a:t>
            </a:r>
            <a:endParaRPr kumimoji="1" lang="en-US" altLang="zh-CN" sz="1800" dirty="0"/>
          </a:p>
          <a:p>
            <a:pPr lvl="1"/>
            <a:r>
              <a:rPr kumimoji="1" lang="zh-CN" altLang="en-US" sz="1800" dirty="0">
                <a:highlight>
                  <a:srgbClr val="FFFF00"/>
                </a:highlight>
              </a:rPr>
              <a:t>切换到其它进程执行</a:t>
            </a:r>
            <a:endParaRPr kumimoji="1" lang="en-US" altLang="zh-CN" sz="1800" dirty="0">
              <a:highlight>
                <a:srgbClr val="FFFF00"/>
              </a:highlight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F4232F6-0ADC-FB47-96AF-E4EB4002E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43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CCA3276-7FE5-770B-CC77-5EC36D5745FB}"/>
              </a:ext>
            </a:extLst>
          </p:cNvPr>
          <p:cNvSpPr txBox="1"/>
          <p:nvPr/>
        </p:nvSpPr>
        <p:spPr>
          <a:xfrm>
            <a:off x="4765183" y="3735168"/>
            <a:ext cx="3943708" cy="874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solidFill>
                  <a:srgbClr val="C00000"/>
                </a:solidFill>
                <a:latin typeface="+mn-ea"/>
              </a:rPr>
              <a:t>思考：什么情况返回到当前指令？</a:t>
            </a:r>
            <a:br>
              <a:rPr kumimoji="1" lang="en-US" altLang="zh-CN" dirty="0">
                <a:solidFill>
                  <a:srgbClr val="C00000"/>
                </a:solidFill>
                <a:latin typeface="+mn-ea"/>
              </a:rPr>
            </a:br>
            <a:r>
              <a:rPr kumimoji="1" lang="zh-CN" altLang="en-US" dirty="0">
                <a:solidFill>
                  <a:srgbClr val="C00000"/>
                </a:solidFill>
                <a:latin typeface="+mn-ea"/>
              </a:rPr>
              <a:t>          什么情况返回到下一条指令？</a:t>
            </a:r>
          </a:p>
        </p:txBody>
      </p:sp>
    </p:spTree>
    <p:extLst>
      <p:ext uri="{BB962C8B-B14F-4D97-AF65-F5344CB8AC3E}">
        <p14:creationId xmlns:p14="http://schemas.microsoft.com/office/powerpoint/2010/main" val="56323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6D5B82-0F7A-DD40-8ACD-40F9E06FF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异常向量表：</a:t>
            </a:r>
            <a:r>
              <a:rPr kumimoji="1" lang="en-US" altLang="zh-CN" dirty="0"/>
              <a:t>CPU</a:t>
            </a:r>
            <a:r>
              <a:rPr kumimoji="1" lang="zh-CN" altLang="en-US" dirty="0"/>
              <a:t>找到异常处理函数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C638ED-2194-1547-BB31-82B1A37EA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000" dirty="0"/>
              <a:t>操作系统内核预先在一张表，表中准备好不同类型异常的处理函数</a:t>
            </a:r>
            <a:endParaRPr kumimoji="1" lang="en-US" altLang="zh-CN" sz="2000" dirty="0"/>
          </a:p>
          <a:p>
            <a:pPr lvl="1"/>
            <a:r>
              <a:rPr kumimoji="1" lang="zh-CN" altLang="en-US" sz="1800" dirty="0"/>
              <a:t>基地址存储在</a:t>
            </a:r>
            <a:r>
              <a:rPr kumimoji="1" lang="en-US" altLang="zh-CN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VBAR_EL1</a:t>
            </a:r>
            <a:r>
              <a:rPr kumimoji="1" lang="zh-CN" altLang="en-US" sz="1800" dirty="0"/>
              <a:t>寄存器中</a:t>
            </a:r>
            <a:endParaRPr kumimoji="1" lang="en-US" altLang="zh-CN" sz="1800" dirty="0"/>
          </a:p>
          <a:p>
            <a:pPr lvl="1"/>
            <a:r>
              <a:rPr kumimoji="1" lang="zh-CN" altLang="en-US" sz="1800" dirty="0"/>
              <a:t>系统寄存器</a:t>
            </a:r>
            <a:endParaRPr kumimoji="1" lang="en-US" altLang="zh-CN" sz="1800" dirty="0"/>
          </a:p>
          <a:p>
            <a:pPr lvl="1"/>
            <a:endParaRPr kumimoji="1" lang="en-US" altLang="zh-CN" sz="1800" dirty="0"/>
          </a:p>
          <a:p>
            <a:r>
              <a:rPr kumimoji="1" lang="en-US" altLang="zh-CN" sz="2000" dirty="0"/>
              <a:t>CPU</a:t>
            </a:r>
            <a:r>
              <a:rPr kumimoji="1" lang="zh-CN" altLang="en-US" sz="2000" dirty="0"/>
              <a:t>在异常发生时</a:t>
            </a:r>
            <a:r>
              <a:rPr kumimoji="1" lang="zh-CN" altLang="en-US" sz="2000" dirty="0">
                <a:highlight>
                  <a:srgbClr val="FFFF00"/>
                </a:highlight>
              </a:rPr>
              <a:t>自动跳转到相应处理函数</a:t>
            </a:r>
            <a:endParaRPr kumimoji="1" lang="en-US" altLang="zh-CN" sz="2000" dirty="0">
              <a:highlight>
                <a:srgbClr val="FFFF00"/>
              </a:highlight>
            </a:endParaRPr>
          </a:p>
          <a:p>
            <a:pPr lvl="1"/>
            <a:r>
              <a:rPr kumimoji="1" lang="zh-CN" altLang="en-US" sz="1800" dirty="0"/>
              <a:t>同步异常：主动下陷</a:t>
            </a:r>
            <a:r>
              <a:rPr kumimoji="1" lang="en-US" altLang="zh-CN" sz="1800" dirty="0"/>
              <a:t>svc</a:t>
            </a:r>
            <a:r>
              <a:rPr kumimoji="1" lang="zh-CN" altLang="en-US" sz="1800" dirty="0"/>
              <a:t>、指令执行出错</a:t>
            </a:r>
            <a:endParaRPr kumimoji="1" lang="en-US" altLang="zh-CN" sz="1800" dirty="0"/>
          </a:p>
          <a:p>
            <a:pPr lvl="1"/>
            <a:r>
              <a:rPr kumimoji="1" lang="zh-CN" altLang="en-US" sz="1800" dirty="0"/>
              <a:t>异步异常：中断（</a:t>
            </a:r>
            <a:r>
              <a:rPr kumimoji="1" lang="en-US" altLang="zh-CN" sz="1800" dirty="0"/>
              <a:t>IRQ</a:t>
            </a:r>
            <a:r>
              <a:rPr kumimoji="1" lang="zh-CN" altLang="en-US" sz="1800" dirty="0"/>
              <a:t>、</a:t>
            </a:r>
            <a:r>
              <a:rPr kumimoji="1" lang="en-US" altLang="zh-CN" sz="1800" dirty="0"/>
              <a:t>FIQ</a:t>
            </a:r>
            <a:r>
              <a:rPr kumimoji="1" lang="zh-CN" altLang="en-US" sz="1800" dirty="0"/>
              <a:t>）、</a:t>
            </a:r>
            <a:r>
              <a:rPr kumimoji="1" lang="en-US" altLang="zh-CN" sz="1800" dirty="0" err="1"/>
              <a:t>SError</a:t>
            </a:r>
            <a:endParaRPr kumimoji="1" lang="zh-CN" altLang="en-US" sz="1800" dirty="0"/>
          </a:p>
        </p:txBody>
      </p:sp>
      <p:grpSp>
        <p:nvGrpSpPr>
          <p:cNvPr id="5" name="组合 14">
            <a:extLst>
              <a:ext uri="{FF2B5EF4-FFF2-40B4-BE49-F238E27FC236}">
                <a16:creationId xmlns:a16="http://schemas.microsoft.com/office/drawing/2014/main" id="{8E9F481A-3EF8-094D-893C-5D7667D2F7E7}"/>
              </a:ext>
            </a:extLst>
          </p:cNvPr>
          <p:cNvGrpSpPr>
            <a:grpSpLocks/>
          </p:cNvGrpSpPr>
          <p:nvPr/>
        </p:nvGrpSpPr>
        <p:grpSpPr bwMode="auto">
          <a:xfrm>
            <a:off x="6228184" y="2343884"/>
            <a:ext cx="2835275" cy="2723153"/>
            <a:chOff x="3271727" y="3918075"/>
            <a:chExt cx="2925665" cy="2920111"/>
          </a:xfrm>
        </p:grpSpPr>
        <p:grpSp>
          <p:nvGrpSpPr>
            <p:cNvPr id="6" name="组合 12">
              <a:extLst>
                <a:ext uri="{FF2B5EF4-FFF2-40B4-BE49-F238E27FC236}">
                  <a16:creationId xmlns:a16="http://schemas.microsoft.com/office/drawing/2014/main" id="{853D375B-4740-9744-A042-6F0706683A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71727" y="3918075"/>
              <a:ext cx="2925665" cy="2920111"/>
              <a:chOff x="4469218" y="3600836"/>
              <a:chExt cx="3197679" cy="3191610"/>
            </a:xfrm>
          </p:grpSpPr>
          <p:sp>
            <p:nvSpPr>
              <p:cNvPr id="8" name="Rectangle 5">
                <a:extLst>
                  <a:ext uri="{FF2B5EF4-FFF2-40B4-BE49-F238E27FC236}">
                    <a16:creationId xmlns:a16="http://schemas.microsoft.com/office/drawing/2014/main" id="{C2E6B8B5-5710-264F-823B-5E4365AA75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9218" y="3600836"/>
                <a:ext cx="3197679" cy="3096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7859" tIns="33335" rIns="67859" bIns="33335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ts val="146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800" b="1" dirty="0">
                    <a:latin typeface="Arial" panose="020B0604020202020204" pitchFamily="34" charset="0"/>
                  </a:rPr>
                  <a:t>异常向量表</a:t>
                </a:r>
                <a:endParaRPr lang="en-US" altLang="zh-CN" sz="18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" name="Rectangle 19">
                <a:extLst>
                  <a:ext uri="{FF2B5EF4-FFF2-40B4-BE49-F238E27FC236}">
                    <a16:creationId xmlns:a16="http://schemas.microsoft.com/office/drawing/2014/main" id="{DC9ECDFD-D72F-3242-92F2-E374532431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4400" y="4160791"/>
                <a:ext cx="2687316" cy="47091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ts val="146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500" b="1" dirty="0">
                    <a:latin typeface="Arial" panose="020B0604020202020204" pitchFamily="34" charset="0"/>
                  </a:rPr>
                  <a:t>同步异常处理函数</a:t>
                </a:r>
                <a:r>
                  <a:rPr lang="en-US" altLang="zh-CN" sz="1500" b="1" dirty="0">
                    <a:latin typeface="Arial" panose="020B0604020202020204" pitchFamily="34" charset="0"/>
                  </a:rPr>
                  <a:t>(svc)</a:t>
                </a:r>
              </a:p>
            </p:txBody>
          </p:sp>
          <p:sp>
            <p:nvSpPr>
              <p:cNvPr id="10" name="Rectangle 23">
                <a:extLst>
                  <a:ext uri="{FF2B5EF4-FFF2-40B4-BE49-F238E27FC236}">
                    <a16:creationId xmlns:a16="http://schemas.microsoft.com/office/drawing/2014/main" id="{159B2FB9-E12E-EE4A-9DD5-4C4F545F53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4400" y="5378971"/>
                <a:ext cx="2687316" cy="47091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ts val="146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500" b="1" dirty="0">
                    <a:latin typeface="Arial" panose="020B0604020202020204" pitchFamily="34" charset="0"/>
                  </a:rPr>
                  <a:t>快速中断处理函数</a:t>
                </a:r>
                <a:r>
                  <a:rPr lang="en-US" altLang="zh-CN" sz="1500" b="1" dirty="0">
                    <a:latin typeface="Arial" panose="020B0604020202020204" pitchFamily="34" charset="0"/>
                  </a:rPr>
                  <a:t>(FIQ)</a:t>
                </a:r>
              </a:p>
            </p:txBody>
          </p:sp>
          <p:sp>
            <p:nvSpPr>
              <p:cNvPr id="11" name="Text Box 25">
                <a:extLst>
                  <a:ext uri="{FF2B5EF4-FFF2-40B4-BE49-F238E27FC236}">
                    <a16:creationId xmlns:a16="http://schemas.microsoft.com/office/drawing/2014/main" id="{B54F1E99-2107-714B-A09F-D18A02392E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03707" y="6466354"/>
                <a:ext cx="425217" cy="3260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ts val="146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>
                    <a:latin typeface="Arial" panose="020B0604020202020204" pitchFamily="34" charset="0"/>
                  </a:rPr>
                  <a:t>...</a:t>
                </a:r>
              </a:p>
            </p:txBody>
          </p:sp>
          <p:sp>
            <p:nvSpPr>
              <p:cNvPr id="12" name="Rectangle 19">
                <a:extLst>
                  <a:ext uri="{FF2B5EF4-FFF2-40B4-BE49-F238E27FC236}">
                    <a16:creationId xmlns:a16="http://schemas.microsoft.com/office/drawing/2014/main" id="{1C0436C9-2805-E64F-A90F-015841BC0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4400" y="4728993"/>
                <a:ext cx="2687316" cy="47091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ts val="146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500" b="1" dirty="0">
                    <a:latin typeface="Arial" panose="020B0604020202020204" pitchFamily="34" charset="0"/>
                  </a:rPr>
                  <a:t>中断处理函数</a:t>
                </a:r>
                <a:r>
                  <a:rPr lang="en-US" altLang="zh-CN" sz="1500" b="1" dirty="0">
                    <a:latin typeface="Arial" panose="020B0604020202020204" pitchFamily="34" charset="0"/>
                  </a:rPr>
                  <a:t>(IRQ)</a:t>
                </a:r>
              </a:p>
            </p:txBody>
          </p:sp>
          <p:sp>
            <p:nvSpPr>
              <p:cNvPr id="13" name="Rectangle 23">
                <a:extLst>
                  <a:ext uri="{FF2B5EF4-FFF2-40B4-BE49-F238E27FC236}">
                    <a16:creationId xmlns:a16="http://schemas.microsoft.com/office/drawing/2014/main" id="{6DC5C571-6EC5-7A4C-9166-2014706CB8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4400" y="6006293"/>
                <a:ext cx="2687316" cy="47091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ts val="146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500" b="1" dirty="0">
                    <a:latin typeface="Arial" panose="020B0604020202020204" pitchFamily="34" charset="0"/>
                  </a:rPr>
                  <a:t>系统错误异常处理函数</a:t>
                </a:r>
                <a:endParaRPr lang="en-US" altLang="zh-CN" sz="1500" b="1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7" name="Text Box 25">
              <a:extLst>
                <a:ext uri="{FF2B5EF4-FFF2-40B4-BE49-F238E27FC236}">
                  <a16:creationId xmlns:a16="http://schemas.microsoft.com/office/drawing/2014/main" id="{52A1FC3E-DB8D-8D4D-99E7-F0BBEA94D9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1444" y="4117391"/>
              <a:ext cx="410477" cy="298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ts val="146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Arial" panose="020B0604020202020204" pitchFamily="34" charset="0"/>
                </a:rPr>
                <a:t>...</a:t>
              </a:r>
            </a:p>
          </p:txBody>
        </p:sp>
      </p:grp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D6C055EB-4DD6-F248-AE72-E7B208B67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44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23B1212-6B1B-0B22-BA2B-0B6515C7D63B}"/>
              </a:ext>
            </a:extLst>
          </p:cNvPr>
          <p:cNvSpPr txBox="1"/>
          <p:nvPr/>
        </p:nvSpPr>
        <p:spPr>
          <a:xfrm>
            <a:off x="609600" y="4965290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表放到内存，放一个寄存器里，作为指针。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FF3C40D-C173-6DCB-8814-FBCFEE8748A0}"/>
              </a:ext>
            </a:extLst>
          </p:cNvPr>
          <p:cNvSpPr txBox="1"/>
          <p:nvPr/>
        </p:nvSpPr>
        <p:spPr>
          <a:xfrm>
            <a:off x="7055263" y="1990865"/>
            <a:ext cx="12666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OS</a:t>
            </a:r>
            <a:r>
              <a:rPr kumimoji="1" lang="zh-CN" altLang="en-US" sz="1000" dirty="0"/>
              <a:t>就这么几个入口</a:t>
            </a:r>
          </a:p>
        </p:txBody>
      </p:sp>
    </p:spTree>
    <p:extLst>
      <p:ext uri="{BB962C8B-B14F-4D97-AF65-F5344CB8AC3E}">
        <p14:creationId xmlns:p14="http://schemas.microsoft.com/office/powerpoint/2010/main" val="27007040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A2BC6-B1FF-9F43-98D6-08CE7C754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小结：</a:t>
            </a:r>
            <a:r>
              <a:rPr kumimoji="1" lang="en-US" altLang="zh-CN" dirty="0"/>
              <a:t>CPU</a:t>
            </a:r>
            <a:r>
              <a:rPr kumimoji="1" lang="zh-CN" altLang="en-US" dirty="0"/>
              <a:t>的执行逻辑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1C3882-8356-6244-860F-DFA13455F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52633"/>
          </a:xfrm>
        </p:spPr>
        <p:txBody>
          <a:bodyPr>
            <a:noAutofit/>
          </a:bodyPr>
          <a:lstStyle/>
          <a:p>
            <a:r>
              <a:rPr kumimoji="1" lang="en-US" altLang="zh-CN" sz="1800" dirty="0"/>
              <a:t>CPU</a:t>
            </a:r>
            <a:r>
              <a:rPr kumimoji="1" lang="zh-CN" altLang="en-US" sz="1800" dirty="0"/>
              <a:t>的执行逻辑很简单</a:t>
            </a:r>
            <a:endParaRPr kumimoji="1" lang="en-US" altLang="zh-CN" sz="1800" dirty="0"/>
          </a:p>
          <a:p>
            <a:pPr marL="800100" lvl="1" indent="-342900">
              <a:buFont typeface="+mj-lt"/>
              <a:buAutoNum type="arabicPeriod"/>
            </a:pPr>
            <a:r>
              <a:rPr kumimoji="1" lang="zh-CN" altLang="en-US" sz="1600" dirty="0"/>
              <a:t>以</a:t>
            </a:r>
            <a:r>
              <a:rPr kumimoji="1" lang="en-US" altLang="zh-CN" sz="1600" dirty="0"/>
              <a:t>PC</a:t>
            </a:r>
            <a:r>
              <a:rPr kumimoji="1" lang="zh-CN" altLang="en-US" sz="1600" dirty="0"/>
              <a:t>的值为地址从内存中获取一条指令并执行</a:t>
            </a:r>
            <a:endParaRPr kumimoji="1" lang="en-US" altLang="zh-CN" sz="1600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zh-CN" sz="1600" dirty="0"/>
              <a:t>PC+=4</a:t>
            </a:r>
            <a:r>
              <a:rPr kumimoji="1" lang="zh-CN" altLang="en-US" sz="1600" dirty="0"/>
              <a:t>，</a:t>
            </a:r>
            <a:r>
              <a:rPr kumimoji="1" lang="en-US" altLang="zh-CN" sz="1600" dirty="0" err="1"/>
              <a:t>goto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1</a:t>
            </a:r>
            <a:r>
              <a:rPr kumimoji="1" lang="zh-CN" altLang="en-US" sz="1600" dirty="0"/>
              <a:t>（简化，未表示跳转</a:t>
            </a:r>
            <a:r>
              <a:rPr kumimoji="1" lang="en-US" altLang="zh-CN" sz="1600" dirty="0"/>
              <a:t>/</a:t>
            </a:r>
            <a:r>
              <a:rPr kumimoji="1" lang="zh-CN" altLang="en-US" sz="1600" dirty="0"/>
              <a:t>函数调用）</a:t>
            </a:r>
            <a:endParaRPr kumimoji="1" lang="en-US" altLang="zh-CN" sz="1600" dirty="0"/>
          </a:p>
          <a:p>
            <a:pPr marL="400050"/>
            <a:r>
              <a:rPr kumimoji="1" lang="zh-CN" altLang="en-US" sz="1800" dirty="0"/>
              <a:t>执行过程中可能发生两种情况</a:t>
            </a:r>
            <a:endParaRPr kumimoji="1" lang="en-US" altLang="zh-CN" sz="1800" dirty="0"/>
          </a:p>
          <a:p>
            <a:pPr marL="800100" lvl="1">
              <a:buFont typeface="+mj-lt"/>
              <a:buAutoNum type="arabicPeriod"/>
            </a:pPr>
            <a:r>
              <a:rPr kumimoji="1" lang="zh-CN" altLang="en-US" sz="1600" dirty="0"/>
              <a:t>指令执行</a:t>
            </a:r>
            <a:r>
              <a:rPr kumimoji="1" lang="zh-CN" altLang="en-US" sz="1600" dirty="0">
                <a:highlight>
                  <a:srgbClr val="FFFF00"/>
                </a:highlight>
              </a:rPr>
              <a:t>出现异常</a:t>
            </a:r>
            <a:r>
              <a:rPr kumimoji="1" lang="zh-CN" altLang="en-US" sz="1600" dirty="0"/>
              <a:t>，比如</a:t>
            </a:r>
            <a:r>
              <a:rPr kumimoji="1" lang="en-US" altLang="zh-CN" sz="1600" dirty="0"/>
              <a:t>svc</a:t>
            </a:r>
            <a:r>
              <a:rPr kumimoji="1" lang="zh-CN" altLang="en-US" sz="1600" dirty="0"/>
              <a:t>、缺页（同步异常）</a:t>
            </a:r>
            <a:endParaRPr kumimoji="1" lang="en-US" altLang="zh-CN" sz="1600" dirty="0"/>
          </a:p>
          <a:p>
            <a:pPr marL="800100" lvl="1">
              <a:buFont typeface="+mj-lt"/>
              <a:buAutoNum type="arabicPeriod"/>
            </a:pPr>
            <a:r>
              <a:rPr kumimoji="1" lang="zh-CN" altLang="en-US" sz="1600" dirty="0"/>
              <a:t>外部设备触发中断（异步异常）</a:t>
            </a:r>
            <a:endParaRPr kumimoji="1" lang="en-US" altLang="zh-CN" sz="1600" dirty="0"/>
          </a:p>
          <a:p>
            <a:pPr marL="400050"/>
            <a:r>
              <a:rPr kumimoji="1" lang="zh-CN" altLang="en-US" sz="1800" dirty="0"/>
              <a:t>这两种情况在</a:t>
            </a:r>
            <a:r>
              <a:rPr kumimoji="1" lang="en-US" altLang="zh-CN" sz="1800" dirty="0"/>
              <a:t>ARM</a:t>
            </a:r>
            <a:r>
              <a:rPr kumimoji="1" lang="zh-CN" altLang="en-US" sz="1800" dirty="0"/>
              <a:t>平台均称为「异常」</a:t>
            </a:r>
            <a:endParaRPr kumimoji="1" lang="en-US" altLang="zh-CN" sz="1800" dirty="0"/>
          </a:p>
          <a:p>
            <a:pPr marL="800100" lvl="1"/>
            <a:r>
              <a:rPr kumimoji="1" lang="zh-CN" altLang="en-US" sz="1600" dirty="0"/>
              <a:t>均会导致</a:t>
            </a:r>
            <a:r>
              <a:rPr kumimoji="1" lang="en-US" altLang="zh-CN" sz="1600" dirty="0"/>
              <a:t>CPU</a:t>
            </a:r>
            <a:r>
              <a:rPr kumimoji="1" lang="zh-CN" altLang="en-US" sz="1600" dirty="0">
                <a:highlight>
                  <a:srgbClr val="FFFF00"/>
                </a:highlight>
              </a:rPr>
              <a:t>陷入内核态</a:t>
            </a:r>
            <a:r>
              <a:rPr kumimoji="1" lang="zh-CN" altLang="en-US" sz="1600" dirty="0"/>
              <a:t>，并根据异常向量表找到对应的处理函数执行</a:t>
            </a:r>
            <a:endParaRPr kumimoji="1" lang="en-US" altLang="zh-CN" sz="1600" dirty="0"/>
          </a:p>
          <a:p>
            <a:pPr marL="800100" lvl="1"/>
            <a:r>
              <a:rPr kumimoji="1" lang="zh-CN" altLang="en-US" sz="1600" dirty="0"/>
              <a:t>处理函数执行完后，执行流</a:t>
            </a:r>
            <a:r>
              <a:rPr kumimoji="1" lang="zh-CN" altLang="en-US" sz="1600" u="sng" dirty="0"/>
              <a:t>需要</a:t>
            </a:r>
            <a:r>
              <a:rPr kumimoji="1" lang="zh-CN" altLang="en-US" sz="1600" dirty="0"/>
              <a:t>恢复到之前被打断的地方继续运行</a:t>
            </a:r>
            <a:endParaRPr kumimoji="1" lang="en-US" altLang="zh-CN" sz="1600" dirty="0"/>
          </a:p>
          <a:p>
            <a:pPr marL="1200150" lvl="2"/>
            <a:r>
              <a:rPr kumimoji="1" lang="zh-CN" altLang="en-US" sz="1400" dirty="0"/>
              <a:t>注意与</a:t>
            </a:r>
            <a:r>
              <a:rPr kumimoji="1" lang="en-US" altLang="zh-CN" sz="1400" dirty="0"/>
              <a:t>x86</a:t>
            </a:r>
            <a:r>
              <a:rPr kumimoji="1" lang="zh-CN" altLang="en-US" sz="1400" dirty="0"/>
              <a:t>相关概念的区别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07D7A2-D73B-E648-9F6B-756465014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1458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F22812-95FB-F749-A3E1-733E28F93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操作系统关于异常处理的任务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2459F5-142E-154D-ABC3-4CF34C3AE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0"/>
            <a:ext cx="8435280" cy="40442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zh-CN" altLang="en-US" sz="2000" dirty="0"/>
              <a:t>一、实现对</a:t>
            </a:r>
            <a:r>
              <a:rPr kumimoji="1" lang="zh-CN" altLang="en-US" sz="2000" dirty="0">
                <a:highlight>
                  <a:srgbClr val="FFFF00"/>
                </a:highlight>
              </a:rPr>
              <a:t>异常向量表</a:t>
            </a:r>
            <a:r>
              <a:rPr kumimoji="1" lang="zh-CN" altLang="en-US" sz="2000" dirty="0"/>
              <a:t>的设置</a:t>
            </a:r>
            <a:endParaRPr kumimoji="1" lang="en-US" altLang="zh-CN" sz="2000" dirty="0"/>
          </a:p>
          <a:p>
            <a:pPr lvl="1"/>
            <a:r>
              <a:rPr kumimoji="1" lang="zh-CN" altLang="en-US" sz="1800" dirty="0"/>
              <a:t>该设置是系统初始化的重要工作之一：在开启中断和启动第一个应用之前</a:t>
            </a:r>
            <a:endParaRPr kumimoji="1" lang="en-US" altLang="zh-CN" sz="1800" dirty="0"/>
          </a:p>
          <a:p>
            <a:pPr lvl="1"/>
            <a:r>
              <a:rPr kumimoji="1" lang="en-US" altLang="zh-CN" sz="1800" b="1" dirty="0" err="1">
                <a:solidFill>
                  <a:srgbClr val="C00000"/>
                </a:solidFill>
                <a:highlight>
                  <a:srgbClr val="FFFF00"/>
                </a:highlight>
              </a:rPr>
              <a:t>msr</a:t>
            </a:r>
            <a:r>
              <a:rPr kumimoji="1" lang="zh-CN" altLang="en-US" sz="1800" b="1" dirty="0">
                <a:solidFill>
                  <a:srgbClr val="C00000"/>
                </a:solidFill>
                <a:highlight>
                  <a:srgbClr val="FFFF00"/>
                </a:highlight>
              </a:rPr>
              <a:t> </a:t>
            </a:r>
            <a:r>
              <a:rPr kumimoji="1" lang="en-US" altLang="zh-CN" sz="1800" b="1" dirty="0">
                <a:solidFill>
                  <a:srgbClr val="C00000"/>
                </a:solidFill>
                <a:highlight>
                  <a:srgbClr val="FFFF00"/>
                </a:highlight>
              </a:rPr>
              <a:t>vbar_el1</a:t>
            </a:r>
            <a:r>
              <a:rPr kumimoji="1" lang="en-US" altLang="zh-CN" sz="1800" dirty="0">
                <a:highlight>
                  <a:srgbClr val="FFFF00"/>
                </a:highlight>
              </a:rPr>
              <a:t>,</a:t>
            </a:r>
            <a:r>
              <a:rPr kumimoji="1" lang="zh-CN" altLang="en-US" sz="1800" dirty="0">
                <a:highlight>
                  <a:srgbClr val="FFFF00"/>
                </a:highlight>
              </a:rPr>
              <a:t> </a:t>
            </a:r>
            <a:r>
              <a:rPr kumimoji="1" lang="en-US" altLang="zh-CN" sz="1800" dirty="0">
                <a:highlight>
                  <a:srgbClr val="FFFF00"/>
                </a:highlight>
              </a:rPr>
              <a:t>x0</a:t>
            </a:r>
            <a:r>
              <a:rPr kumimoji="1" lang="zh-CN" altLang="en-US" sz="1800" dirty="0"/>
              <a:t> （是内核态才能使用的指令，内核才能访问的寄存器）</a:t>
            </a:r>
            <a:endParaRPr kumimoji="1" lang="en-US" altLang="zh-CN" sz="1800" dirty="0"/>
          </a:p>
          <a:p>
            <a:pPr marL="0" indent="0">
              <a:buNone/>
            </a:pPr>
            <a:r>
              <a:rPr kumimoji="1" lang="zh-CN" altLang="en-US" sz="2000" dirty="0"/>
              <a:t>二、实现对不同异常（中断）的</a:t>
            </a:r>
            <a:r>
              <a:rPr kumimoji="1" lang="zh-CN" altLang="en-US" sz="2000" dirty="0">
                <a:highlight>
                  <a:srgbClr val="FFFF00"/>
                </a:highlight>
              </a:rPr>
              <a:t>处理函数</a:t>
            </a:r>
            <a:endParaRPr kumimoji="1" lang="en-US" altLang="zh-CN" sz="2000" dirty="0">
              <a:highlight>
                <a:srgbClr val="FFFF00"/>
              </a:highlight>
            </a:endParaRPr>
          </a:p>
          <a:p>
            <a:pPr lvl="1"/>
            <a:r>
              <a:rPr kumimoji="1" lang="zh-CN" altLang="en-US" sz="1800" dirty="0"/>
              <a:t>处理应用程序出错的情况：如访问空指针</a:t>
            </a:r>
            <a:endParaRPr kumimoji="1" lang="en-US" altLang="zh-CN" sz="1800" dirty="0"/>
          </a:p>
          <a:p>
            <a:pPr lvl="2"/>
            <a:r>
              <a:rPr kumimoji="1" lang="en-US" altLang="zh-CN" sz="1600" dirty="0"/>
              <a:t>Q</a:t>
            </a:r>
            <a:r>
              <a:rPr kumimoji="1" lang="zh-CN" altLang="en-US" sz="1600" dirty="0"/>
              <a:t>：</a:t>
            </a:r>
            <a:r>
              <a:rPr kumimoji="1" lang="zh-CN" altLang="en-US" sz="1600" dirty="0">
                <a:solidFill>
                  <a:schemeClr val="bg2">
                    <a:lumMod val="75000"/>
                  </a:schemeClr>
                </a:solidFill>
              </a:rPr>
              <a:t>内核如果自己运行出错怎么办？（数据不在内存的异常，内核出现异常，也要被处理。）</a:t>
            </a:r>
            <a:endParaRPr kumimoji="1" lang="en-US" altLang="zh-CN" sz="1600" dirty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kumimoji="1" lang="zh-CN" altLang="en-US" sz="1800" dirty="0"/>
              <a:t>一类特殊的同步异常：系统调用，由应用主动触发</a:t>
            </a:r>
            <a:endParaRPr kumimoji="1" lang="en-US" altLang="zh-CN" sz="1800" dirty="0"/>
          </a:p>
          <a:p>
            <a:pPr lvl="2"/>
            <a:r>
              <a:rPr kumimoji="1" lang="en-US" altLang="zh-CN" sz="1600" dirty="0"/>
              <a:t>Q</a:t>
            </a:r>
            <a:r>
              <a:rPr kumimoji="1" lang="zh-CN" altLang="en-US" sz="1600" dirty="0"/>
              <a:t>：内核如何识别出是系统调用（而不是其他异常）？</a:t>
            </a:r>
            <a:endParaRPr kumimoji="1" lang="en-US" altLang="zh-CN" sz="1600" dirty="0"/>
          </a:p>
          <a:p>
            <a:pPr lvl="2"/>
            <a:r>
              <a:rPr kumimoji="1" lang="en-US" altLang="zh-CN" sz="1400" b="1" dirty="0" err="1">
                <a:solidFill>
                  <a:srgbClr val="C00000"/>
                </a:solidFill>
              </a:rPr>
              <a:t>mrs</a:t>
            </a:r>
            <a:r>
              <a:rPr kumimoji="1" lang="zh-CN" altLang="en-US" sz="1400" b="1" dirty="0">
                <a:solidFill>
                  <a:srgbClr val="C00000"/>
                </a:solidFill>
              </a:rPr>
              <a:t> </a:t>
            </a:r>
            <a:r>
              <a:rPr kumimoji="1" lang="en-US" altLang="zh-CN" sz="1400" b="1" dirty="0">
                <a:solidFill>
                  <a:srgbClr val="C00000"/>
                </a:solidFill>
              </a:rPr>
              <a:t>x1, esr_el1</a:t>
            </a:r>
            <a:r>
              <a:rPr kumimoji="1" lang="zh-CN" altLang="en-US" sz="1400" b="1" dirty="0">
                <a:solidFill>
                  <a:srgbClr val="C00000"/>
                </a:solidFill>
              </a:rPr>
              <a:t>，内核通过 </a:t>
            </a:r>
            <a:r>
              <a:rPr kumimoji="1" lang="en-US" altLang="zh-CN" sz="1400" b="1" dirty="0">
                <a:solidFill>
                  <a:srgbClr val="C00000"/>
                </a:solidFill>
              </a:rPr>
              <a:t>ESR_EL1</a:t>
            </a:r>
            <a:r>
              <a:rPr kumimoji="1" lang="zh-CN" altLang="en-US" sz="1400" b="1" dirty="0">
                <a:solidFill>
                  <a:srgbClr val="C00000"/>
                </a:solidFill>
              </a:rPr>
              <a:t> 寄存器读取陷入内核的原因</a:t>
            </a:r>
            <a:endParaRPr kumimoji="1" lang="en-US" altLang="zh-CN" sz="1600" dirty="0"/>
          </a:p>
          <a:p>
            <a:pPr lvl="1"/>
            <a:r>
              <a:rPr kumimoji="1" lang="zh-CN" altLang="en-US" sz="1800" dirty="0"/>
              <a:t>处理</a:t>
            </a:r>
            <a:r>
              <a:rPr kumimoji="1" lang="zh-CN" altLang="en-US" sz="1800" dirty="0">
                <a:solidFill>
                  <a:srgbClr val="FF0000"/>
                </a:solidFill>
              </a:rPr>
              <a:t>来自外部设备的中断</a:t>
            </a:r>
            <a:r>
              <a:rPr kumimoji="1" lang="zh-CN" altLang="en-US" sz="1800" dirty="0"/>
              <a:t>：如收取网络包、获取键盘输入等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CAA86B-F3A4-F745-A4FC-A9FA7A651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46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96C019D-9479-B800-5F0D-3A38B80B5434}"/>
              </a:ext>
            </a:extLst>
          </p:cNvPr>
          <p:cNvSpPr txBox="1"/>
          <p:nvPr/>
        </p:nvSpPr>
        <p:spPr>
          <a:xfrm>
            <a:off x="1835696" y="2425452"/>
            <a:ext cx="21852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900" dirty="0"/>
              <a:t>所有有下划线</a:t>
            </a:r>
            <a:r>
              <a:rPr kumimoji="1" lang="en-US" altLang="zh-CN" sz="900" dirty="0"/>
              <a:t>el1</a:t>
            </a:r>
            <a:r>
              <a:rPr kumimoji="1" lang="zh-CN" altLang="en-US" sz="900" dirty="0"/>
              <a:t>的只要内核态可以访问</a:t>
            </a:r>
          </a:p>
        </p:txBody>
      </p:sp>
    </p:spTree>
    <p:extLst>
      <p:ext uri="{BB962C8B-B14F-4D97-AF65-F5344CB8AC3E}">
        <p14:creationId xmlns:p14="http://schemas.microsoft.com/office/powerpoint/2010/main" val="37972664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操作系统异常处理示意图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BC33B95A-F563-8245-ABA2-939ACFA799D6}"/>
              </a:ext>
            </a:extLst>
          </p:cNvPr>
          <p:cNvSpPr/>
          <p:nvPr/>
        </p:nvSpPr>
        <p:spPr>
          <a:xfrm>
            <a:off x="6588224" y="2722776"/>
            <a:ext cx="1152128" cy="288032"/>
          </a:xfrm>
          <a:prstGeom prst="rect">
            <a:avLst/>
          </a:prstGeom>
          <a:noFill/>
          <a:ln w="127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9342015D-14F6-3243-8FA2-D1DF6A7A42C4}"/>
              </a:ext>
            </a:extLst>
          </p:cNvPr>
          <p:cNvSpPr/>
          <p:nvPr/>
        </p:nvSpPr>
        <p:spPr>
          <a:xfrm>
            <a:off x="6588224" y="3010808"/>
            <a:ext cx="1152128" cy="288032"/>
          </a:xfrm>
          <a:prstGeom prst="rect">
            <a:avLst/>
          </a:prstGeom>
          <a:noFill/>
          <a:ln w="127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10A1EB2C-0D9F-634D-8A2D-8BEAF0DFC5E4}"/>
              </a:ext>
            </a:extLst>
          </p:cNvPr>
          <p:cNvSpPr/>
          <p:nvPr/>
        </p:nvSpPr>
        <p:spPr>
          <a:xfrm>
            <a:off x="6588224" y="3298840"/>
            <a:ext cx="1152128" cy="288032"/>
          </a:xfrm>
          <a:prstGeom prst="rect">
            <a:avLst/>
          </a:prstGeom>
          <a:noFill/>
          <a:ln w="127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4403DF31-609D-FD42-8346-0552014CDC35}"/>
              </a:ext>
            </a:extLst>
          </p:cNvPr>
          <p:cNvSpPr/>
          <p:nvPr/>
        </p:nvSpPr>
        <p:spPr>
          <a:xfrm>
            <a:off x="6588224" y="3586872"/>
            <a:ext cx="1152128" cy="288032"/>
          </a:xfrm>
          <a:prstGeom prst="rect">
            <a:avLst/>
          </a:prstGeom>
          <a:noFill/>
          <a:ln w="127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F2B43012-ED24-C143-8479-2BE36577D76C}"/>
              </a:ext>
            </a:extLst>
          </p:cNvPr>
          <p:cNvSpPr txBox="1"/>
          <p:nvPr/>
        </p:nvSpPr>
        <p:spPr>
          <a:xfrm>
            <a:off x="7591529" y="2794784"/>
            <a:ext cx="1512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lnSpc>
                <a:spcPct val="150000"/>
              </a:lnSpc>
            </a:pPr>
            <a:r>
              <a:rPr kumimoji="1" lang="en-US" altLang="zh-CN" dirty="0">
                <a:solidFill>
                  <a:srgbClr val="1F497D"/>
                </a:solidFill>
                <a:ea typeface="Microsoft YaHei Light" charset="0"/>
                <a:cs typeface="Arial" panose="020B0604020202020204" pitchFamily="34" charset="0"/>
              </a:rPr>
              <a:t>Exception</a:t>
            </a:r>
            <a:r>
              <a:rPr kumimoji="1" lang="zh-CN" altLang="en-US" dirty="0">
                <a:solidFill>
                  <a:srgbClr val="1F497D"/>
                </a:solidFill>
                <a:ea typeface="Microsoft YaHei Light" charset="0"/>
                <a:cs typeface="Arial" panose="020B0604020202020204" pitchFamily="34" charset="0"/>
              </a:rPr>
              <a:t> </a:t>
            </a:r>
          </a:p>
          <a:p>
            <a:pPr algn="ctr" defTabSz="457200">
              <a:lnSpc>
                <a:spcPct val="150000"/>
              </a:lnSpc>
            </a:pPr>
            <a:r>
              <a:rPr kumimoji="1" lang="en-US" altLang="zh-CN" dirty="0">
                <a:solidFill>
                  <a:srgbClr val="1F497D"/>
                </a:solidFill>
                <a:ea typeface="Microsoft YaHei Light" charset="0"/>
                <a:cs typeface="Arial" panose="020B0604020202020204" pitchFamily="34" charset="0"/>
              </a:rPr>
              <a:t>Table</a:t>
            </a:r>
            <a:endParaRPr kumimoji="1" lang="zh-CN" altLang="en-US" dirty="0">
              <a:solidFill>
                <a:srgbClr val="1F497D"/>
              </a:solidFill>
              <a:ea typeface="Microsoft YaHei Light" charset="0"/>
              <a:cs typeface="Arial" panose="020B0604020202020204" pitchFamily="34" charset="0"/>
            </a:endParaRPr>
          </a:p>
        </p:txBody>
      </p: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155C1134-5D16-7E45-BBD8-FAEC31C125E4}"/>
              </a:ext>
            </a:extLst>
          </p:cNvPr>
          <p:cNvCxnSpPr/>
          <p:nvPr/>
        </p:nvCxnSpPr>
        <p:spPr>
          <a:xfrm>
            <a:off x="755576" y="2261111"/>
            <a:ext cx="4752528" cy="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1E2E5F30-577D-DA4B-AA62-6CD810564B32}"/>
              </a:ext>
            </a:extLst>
          </p:cNvPr>
          <p:cNvCxnSpPr/>
          <p:nvPr/>
        </p:nvCxnSpPr>
        <p:spPr>
          <a:xfrm>
            <a:off x="755576" y="4522976"/>
            <a:ext cx="4752528" cy="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20865318-FC59-CF43-ACC8-327B908C7C96}"/>
              </a:ext>
            </a:extLst>
          </p:cNvPr>
          <p:cNvSpPr txBox="1"/>
          <p:nvPr/>
        </p:nvSpPr>
        <p:spPr>
          <a:xfrm>
            <a:off x="760384" y="1613039"/>
            <a:ext cx="2510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kumimoji="1" lang="en-US" altLang="zh-CN" sz="2400" dirty="0">
                <a:solidFill>
                  <a:srgbClr val="1F497D">
                    <a:lumMod val="75000"/>
                  </a:srgbClr>
                </a:solidFill>
                <a:ea typeface="Microsoft YaHei Light" charset="0"/>
                <a:cs typeface="Arial" panose="020B0604020202020204" pitchFamily="34" charset="0"/>
              </a:rPr>
              <a:t>Application</a:t>
            </a:r>
            <a:r>
              <a:rPr kumimoji="1" lang="zh-CN" altLang="en-US" sz="2400" dirty="0">
                <a:solidFill>
                  <a:srgbClr val="1F497D">
                    <a:lumMod val="75000"/>
                  </a:srgbClr>
                </a:solidFill>
                <a:ea typeface="Microsoft YaHei Light" charset="0"/>
                <a:cs typeface="Arial" panose="020B0604020202020204" pitchFamily="34" charset="0"/>
              </a:rPr>
              <a:t> </a:t>
            </a:r>
            <a:r>
              <a:rPr kumimoji="1" lang="en-US" altLang="zh-CN" sz="2400" dirty="0">
                <a:solidFill>
                  <a:srgbClr val="1F497D">
                    <a:lumMod val="75000"/>
                  </a:srgbClr>
                </a:solidFill>
                <a:ea typeface="Microsoft YaHei Light" charset="0"/>
                <a:cs typeface="Arial" panose="020B0604020202020204" pitchFamily="34" charset="0"/>
              </a:rPr>
              <a:t>(CPU)</a:t>
            </a:r>
            <a:endParaRPr kumimoji="1" lang="zh-CN" altLang="en-US" sz="2400" dirty="0">
              <a:solidFill>
                <a:srgbClr val="1F497D">
                  <a:lumMod val="75000"/>
                </a:srgbClr>
              </a:solidFill>
              <a:ea typeface="Microsoft YaHei Light" charset="0"/>
              <a:cs typeface="Arial" panose="020B0604020202020204" pitchFamily="34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15E240A6-94CE-5F4F-8CFA-4CFD86A9653D}"/>
              </a:ext>
            </a:extLst>
          </p:cNvPr>
          <p:cNvSpPr txBox="1"/>
          <p:nvPr/>
        </p:nvSpPr>
        <p:spPr>
          <a:xfrm>
            <a:off x="755577" y="3125208"/>
            <a:ext cx="78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kumimoji="1" lang="en-US" altLang="zh-CN" sz="2400" dirty="0">
                <a:solidFill>
                  <a:srgbClr val="1F497D"/>
                </a:solidFill>
                <a:ea typeface="Microsoft YaHei Light" charset="0"/>
                <a:cs typeface="Arial" panose="020B0604020202020204" pitchFamily="34" charset="0"/>
              </a:rPr>
              <a:t>OS</a:t>
            </a:r>
            <a:endParaRPr kumimoji="1" lang="zh-CN" altLang="en-US" sz="2400" dirty="0">
              <a:solidFill>
                <a:srgbClr val="1F497D"/>
              </a:solidFill>
              <a:ea typeface="Microsoft YaHei Light" charset="0"/>
              <a:cs typeface="Arial" panose="020B0604020202020204" pitchFamily="34" charset="0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67C70DFC-7EDF-CD42-BDCA-E9DC9A523387}"/>
              </a:ext>
            </a:extLst>
          </p:cNvPr>
          <p:cNvSpPr txBox="1"/>
          <p:nvPr/>
        </p:nvSpPr>
        <p:spPr>
          <a:xfrm>
            <a:off x="755577" y="4738999"/>
            <a:ext cx="2083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kumimoji="1" lang="en-US" altLang="zh-CN" sz="2400" dirty="0">
                <a:solidFill>
                  <a:srgbClr val="1F497D"/>
                </a:solidFill>
                <a:ea typeface="Microsoft YaHei Light" charset="0"/>
                <a:cs typeface="Arial" panose="020B0604020202020204" pitchFamily="34" charset="0"/>
              </a:rPr>
              <a:t>I/O</a:t>
            </a:r>
            <a:r>
              <a:rPr kumimoji="1" lang="zh-CN" altLang="en-US" sz="2400" dirty="0">
                <a:solidFill>
                  <a:srgbClr val="1F497D"/>
                </a:solidFill>
                <a:ea typeface="Microsoft YaHei Light" charset="0"/>
                <a:cs typeface="Arial" panose="020B0604020202020204" pitchFamily="34" charset="0"/>
              </a:rPr>
              <a:t> </a:t>
            </a:r>
            <a:r>
              <a:rPr kumimoji="1" lang="en-US" altLang="zh-CN" sz="2400" dirty="0">
                <a:solidFill>
                  <a:srgbClr val="1F497D"/>
                </a:solidFill>
                <a:ea typeface="Microsoft YaHei Light" charset="0"/>
                <a:cs typeface="Arial" panose="020B0604020202020204" pitchFamily="34" charset="0"/>
              </a:rPr>
              <a:t>Device</a:t>
            </a:r>
            <a:endParaRPr kumimoji="1" lang="zh-CN" altLang="en-US" sz="2400" dirty="0">
              <a:solidFill>
                <a:srgbClr val="1F497D"/>
              </a:solidFill>
              <a:ea typeface="Microsoft YaHei Light" charset="0"/>
              <a:cs typeface="Arial" panose="020B0604020202020204" pitchFamily="34" charset="0"/>
            </a:endParaRPr>
          </a:p>
        </p:txBody>
      </p:sp>
      <p:cxnSp>
        <p:nvCxnSpPr>
          <p:cNvPr id="77" name="肘形连接符 76">
            <a:extLst>
              <a:ext uri="{FF2B5EF4-FFF2-40B4-BE49-F238E27FC236}">
                <a16:creationId xmlns:a16="http://schemas.microsoft.com/office/drawing/2014/main" id="{67D04F11-50C8-B44B-8827-BF7BCB74C0D9}"/>
              </a:ext>
            </a:extLst>
          </p:cNvPr>
          <p:cNvCxnSpPr>
            <a:endCxn id="67" idx="0"/>
          </p:cNvCxnSpPr>
          <p:nvPr/>
        </p:nvCxnSpPr>
        <p:spPr>
          <a:xfrm>
            <a:off x="5292080" y="1843870"/>
            <a:ext cx="1872208" cy="878906"/>
          </a:xfrm>
          <a:prstGeom prst="bentConnector2">
            <a:avLst/>
          </a:prstGeom>
          <a:noFill/>
          <a:ln w="9525" cap="flat" cmpd="sng" algn="ctr">
            <a:solidFill>
              <a:srgbClr val="C0504D"/>
            </a:solidFill>
            <a:prstDash val="solid"/>
            <a:tailEnd type="triangle" w="lg" len="lg"/>
          </a:ln>
          <a:effectLst/>
        </p:spPr>
      </p:cxnSp>
      <p:cxnSp>
        <p:nvCxnSpPr>
          <p:cNvPr id="78" name="肘形连接符 77">
            <a:extLst>
              <a:ext uri="{FF2B5EF4-FFF2-40B4-BE49-F238E27FC236}">
                <a16:creationId xmlns:a16="http://schemas.microsoft.com/office/drawing/2014/main" id="{F7158A35-3BCD-024E-BDF4-A589AB09B4C6}"/>
              </a:ext>
            </a:extLst>
          </p:cNvPr>
          <p:cNvCxnSpPr>
            <a:endCxn id="70" idx="2"/>
          </p:cNvCxnSpPr>
          <p:nvPr/>
        </p:nvCxnSpPr>
        <p:spPr>
          <a:xfrm flipV="1">
            <a:off x="5287272" y="3874904"/>
            <a:ext cx="1877016" cy="1109736"/>
          </a:xfrm>
          <a:prstGeom prst="bentConnector2">
            <a:avLst/>
          </a:prstGeom>
          <a:noFill/>
          <a:ln w="9525" cap="flat" cmpd="sng" algn="ctr">
            <a:solidFill>
              <a:srgbClr val="C0504D"/>
            </a:solidFill>
            <a:prstDash val="solid"/>
            <a:tailEnd type="triangle" w="lg" len="lg"/>
          </a:ln>
          <a:effectLst/>
        </p:spPr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94D85CCD-545F-8C43-9001-E87E800C0BC7}"/>
              </a:ext>
            </a:extLst>
          </p:cNvPr>
          <p:cNvCxnSpPr/>
          <p:nvPr/>
        </p:nvCxnSpPr>
        <p:spPr>
          <a:xfrm>
            <a:off x="3847112" y="2722776"/>
            <a:ext cx="589256" cy="0"/>
          </a:xfrm>
          <a:prstGeom prst="line">
            <a:avLst/>
          </a:prstGeom>
          <a:noFill/>
          <a:ln w="381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431A657C-16E1-404F-932B-62EDDCDB626E}"/>
              </a:ext>
            </a:extLst>
          </p:cNvPr>
          <p:cNvCxnSpPr/>
          <p:nvPr/>
        </p:nvCxnSpPr>
        <p:spPr>
          <a:xfrm>
            <a:off x="3847112" y="2866792"/>
            <a:ext cx="589256" cy="0"/>
          </a:xfrm>
          <a:prstGeom prst="line">
            <a:avLst/>
          </a:prstGeom>
          <a:noFill/>
          <a:ln w="381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1" name="直线连接符 80">
            <a:extLst>
              <a:ext uri="{FF2B5EF4-FFF2-40B4-BE49-F238E27FC236}">
                <a16:creationId xmlns:a16="http://schemas.microsoft.com/office/drawing/2014/main" id="{F7B2CFAA-AE85-354E-BD87-8D96397ADA81}"/>
              </a:ext>
            </a:extLst>
          </p:cNvPr>
          <p:cNvCxnSpPr/>
          <p:nvPr/>
        </p:nvCxnSpPr>
        <p:spPr>
          <a:xfrm>
            <a:off x="3847112" y="3010808"/>
            <a:ext cx="589256" cy="0"/>
          </a:xfrm>
          <a:prstGeom prst="line">
            <a:avLst/>
          </a:prstGeom>
          <a:noFill/>
          <a:ln w="381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2" name="直线连接符 81">
            <a:extLst>
              <a:ext uri="{FF2B5EF4-FFF2-40B4-BE49-F238E27FC236}">
                <a16:creationId xmlns:a16="http://schemas.microsoft.com/office/drawing/2014/main" id="{D6D5DAC5-AFB6-1548-B4AF-148ED1105E5E}"/>
              </a:ext>
            </a:extLst>
          </p:cNvPr>
          <p:cNvCxnSpPr/>
          <p:nvPr/>
        </p:nvCxnSpPr>
        <p:spPr>
          <a:xfrm>
            <a:off x="3847112" y="3010808"/>
            <a:ext cx="589256" cy="0"/>
          </a:xfrm>
          <a:prstGeom prst="line">
            <a:avLst/>
          </a:prstGeom>
          <a:noFill/>
          <a:ln w="381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3" name="直线连接符 82">
            <a:extLst>
              <a:ext uri="{FF2B5EF4-FFF2-40B4-BE49-F238E27FC236}">
                <a16:creationId xmlns:a16="http://schemas.microsoft.com/office/drawing/2014/main" id="{0BBAAD2A-4357-244D-80BE-B0D444585437}"/>
              </a:ext>
            </a:extLst>
          </p:cNvPr>
          <p:cNvCxnSpPr/>
          <p:nvPr/>
        </p:nvCxnSpPr>
        <p:spPr>
          <a:xfrm>
            <a:off x="3847112" y="3154824"/>
            <a:ext cx="589256" cy="0"/>
          </a:xfrm>
          <a:prstGeom prst="line">
            <a:avLst/>
          </a:prstGeom>
          <a:noFill/>
          <a:ln w="381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10E6ED06-CB9C-F34C-AF87-3FE7AD52F4A6}"/>
              </a:ext>
            </a:extLst>
          </p:cNvPr>
          <p:cNvCxnSpPr/>
          <p:nvPr/>
        </p:nvCxnSpPr>
        <p:spPr>
          <a:xfrm>
            <a:off x="3847112" y="3298840"/>
            <a:ext cx="589256" cy="0"/>
          </a:xfrm>
          <a:prstGeom prst="line">
            <a:avLst/>
          </a:prstGeom>
          <a:noFill/>
          <a:ln w="381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5" name="直线连接符 84">
            <a:extLst>
              <a:ext uri="{FF2B5EF4-FFF2-40B4-BE49-F238E27FC236}">
                <a16:creationId xmlns:a16="http://schemas.microsoft.com/office/drawing/2014/main" id="{7236E992-E794-5846-8ACF-98B52A9A241A}"/>
              </a:ext>
            </a:extLst>
          </p:cNvPr>
          <p:cNvCxnSpPr/>
          <p:nvPr/>
        </p:nvCxnSpPr>
        <p:spPr>
          <a:xfrm>
            <a:off x="3847112" y="3442856"/>
            <a:ext cx="589256" cy="0"/>
          </a:xfrm>
          <a:prstGeom prst="line">
            <a:avLst/>
          </a:prstGeom>
          <a:noFill/>
          <a:ln w="381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6" name="直线连接符 85">
            <a:extLst>
              <a:ext uri="{FF2B5EF4-FFF2-40B4-BE49-F238E27FC236}">
                <a16:creationId xmlns:a16="http://schemas.microsoft.com/office/drawing/2014/main" id="{EE248AD4-A62B-0042-BCC5-BEAB9CB8B38D}"/>
              </a:ext>
            </a:extLst>
          </p:cNvPr>
          <p:cNvCxnSpPr/>
          <p:nvPr/>
        </p:nvCxnSpPr>
        <p:spPr>
          <a:xfrm>
            <a:off x="3847112" y="3586872"/>
            <a:ext cx="589256" cy="0"/>
          </a:xfrm>
          <a:prstGeom prst="line">
            <a:avLst/>
          </a:prstGeom>
          <a:noFill/>
          <a:ln w="381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7" name="直线连接符 86">
            <a:extLst>
              <a:ext uri="{FF2B5EF4-FFF2-40B4-BE49-F238E27FC236}">
                <a16:creationId xmlns:a16="http://schemas.microsoft.com/office/drawing/2014/main" id="{AAAC4727-B0CB-264B-A62F-42D2B982D195}"/>
              </a:ext>
            </a:extLst>
          </p:cNvPr>
          <p:cNvCxnSpPr/>
          <p:nvPr/>
        </p:nvCxnSpPr>
        <p:spPr>
          <a:xfrm>
            <a:off x="3847112" y="3730888"/>
            <a:ext cx="589256" cy="0"/>
          </a:xfrm>
          <a:prstGeom prst="line">
            <a:avLst/>
          </a:prstGeom>
          <a:noFill/>
          <a:ln w="381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8" name="直线连接符 87">
            <a:extLst>
              <a:ext uri="{FF2B5EF4-FFF2-40B4-BE49-F238E27FC236}">
                <a16:creationId xmlns:a16="http://schemas.microsoft.com/office/drawing/2014/main" id="{60204ED6-5405-1841-A11A-4348213F2182}"/>
              </a:ext>
            </a:extLst>
          </p:cNvPr>
          <p:cNvCxnSpPr/>
          <p:nvPr/>
        </p:nvCxnSpPr>
        <p:spPr>
          <a:xfrm>
            <a:off x="3847112" y="3874904"/>
            <a:ext cx="589256" cy="0"/>
          </a:xfrm>
          <a:prstGeom prst="line">
            <a:avLst/>
          </a:prstGeom>
          <a:noFill/>
          <a:ln w="381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9" name="直线连接符 88">
            <a:extLst>
              <a:ext uri="{FF2B5EF4-FFF2-40B4-BE49-F238E27FC236}">
                <a16:creationId xmlns:a16="http://schemas.microsoft.com/office/drawing/2014/main" id="{5891C142-7CC4-7840-ACCC-B5567164D6ED}"/>
              </a:ext>
            </a:extLst>
          </p:cNvPr>
          <p:cNvCxnSpPr/>
          <p:nvPr/>
        </p:nvCxnSpPr>
        <p:spPr>
          <a:xfrm>
            <a:off x="3847112" y="4018920"/>
            <a:ext cx="589256" cy="0"/>
          </a:xfrm>
          <a:prstGeom prst="line">
            <a:avLst/>
          </a:prstGeom>
          <a:noFill/>
          <a:ln w="381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673E740A-3EB4-E647-BB6B-F7A7891E3745}"/>
              </a:ext>
            </a:extLst>
          </p:cNvPr>
          <p:cNvCxnSpPr/>
          <p:nvPr/>
        </p:nvCxnSpPr>
        <p:spPr>
          <a:xfrm>
            <a:off x="3847112" y="4162936"/>
            <a:ext cx="589256" cy="0"/>
          </a:xfrm>
          <a:prstGeom prst="line">
            <a:avLst/>
          </a:prstGeom>
          <a:noFill/>
          <a:ln w="381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1" name="肘形连接符 90">
            <a:extLst>
              <a:ext uri="{FF2B5EF4-FFF2-40B4-BE49-F238E27FC236}">
                <a16:creationId xmlns:a16="http://schemas.microsoft.com/office/drawing/2014/main" id="{9F3D84B9-E4B3-534D-8624-FF0350119DD4}"/>
              </a:ext>
            </a:extLst>
          </p:cNvPr>
          <p:cNvCxnSpPr>
            <a:stCxn id="68" idx="1"/>
          </p:cNvCxnSpPr>
          <p:nvPr/>
        </p:nvCxnSpPr>
        <p:spPr>
          <a:xfrm rot="10800000">
            <a:off x="4567193" y="2866792"/>
            <a:ext cx="2021033" cy="288032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C0504D"/>
            </a:solidFill>
            <a:prstDash val="solid"/>
            <a:tailEnd type="triangle" w="lg" len="lg"/>
          </a:ln>
          <a:effectLst/>
        </p:spPr>
      </p:cxnSp>
      <p:cxnSp>
        <p:nvCxnSpPr>
          <p:cNvPr id="92" name="肘形连接符 91">
            <a:extLst>
              <a:ext uri="{FF2B5EF4-FFF2-40B4-BE49-F238E27FC236}">
                <a16:creationId xmlns:a16="http://schemas.microsoft.com/office/drawing/2014/main" id="{7AF35630-642A-9441-B864-FED19DC4E207}"/>
              </a:ext>
            </a:extLst>
          </p:cNvPr>
          <p:cNvCxnSpPr>
            <a:stCxn id="69" idx="1"/>
          </p:cNvCxnSpPr>
          <p:nvPr/>
        </p:nvCxnSpPr>
        <p:spPr>
          <a:xfrm rot="10800000" flipV="1">
            <a:off x="4567192" y="3442856"/>
            <a:ext cx="2021032" cy="504055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C0504D"/>
            </a:solidFill>
            <a:prstDash val="solid"/>
            <a:tailEnd type="triangle" w="lg" len="lg"/>
          </a:ln>
          <a:effectLst/>
        </p:spPr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DCD2B448-B4D2-D443-AB94-9740A5FBF606}"/>
              </a:ext>
            </a:extLst>
          </p:cNvPr>
          <p:cNvSpPr txBox="1"/>
          <p:nvPr/>
        </p:nvSpPr>
        <p:spPr>
          <a:xfrm>
            <a:off x="2384901" y="3160339"/>
            <a:ext cx="1462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kumimoji="1" lang="en-US" altLang="zh-CN" sz="2400" dirty="0">
                <a:solidFill>
                  <a:srgbClr val="1F497D"/>
                </a:solidFill>
                <a:ea typeface="Microsoft YaHei Light" charset="0"/>
                <a:cs typeface="Arial" panose="020B0604020202020204" pitchFamily="34" charset="0"/>
              </a:rPr>
              <a:t>Services</a:t>
            </a:r>
            <a:endParaRPr kumimoji="1" lang="zh-CN" altLang="en-US" sz="2400" dirty="0">
              <a:solidFill>
                <a:srgbClr val="1F497D"/>
              </a:solidFill>
              <a:ea typeface="Microsoft YaHei Light" charset="0"/>
              <a:cs typeface="Arial" panose="020B0604020202020204" pitchFamily="34" charset="0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70708FE6-B70A-9642-9372-3A02D47E86AF}"/>
              </a:ext>
            </a:extLst>
          </p:cNvPr>
          <p:cNvSpPr txBox="1"/>
          <p:nvPr/>
        </p:nvSpPr>
        <p:spPr>
          <a:xfrm>
            <a:off x="5073651" y="1417340"/>
            <a:ext cx="229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kumimoji="1" lang="en-US" altLang="zh-CN" dirty="0">
                <a:solidFill>
                  <a:srgbClr val="C0504D"/>
                </a:solidFill>
                <a:ea typeface="Microsoft YaHei Light" charset="0"/>
                <a:cs typeface="Arial" panose="020B0604020202020204" pitchFamily="34" charset="0"/>
              </a:rPr>
              <a:t>Exception/</a:t>
            </a:r>
            <a:r>
              <a:rPr kumimoji="1" lang="en-US" altLang="zh-CN" dirty="0" err="1">
                <a:solidFill>
                  <a:srgbClr val="C0504D"/>
                </a:solidFill>
                <a:ea typeface="Microsoft YaHei Light" charset="0"/>
                <a:cs typeface="Arial" panose="020B0604020202020204" pitchFamily="34" charset="0"/>
              </a:rPr>
              <a:t>syscalls</a:t>
            </a:r>
            <a:endParaRPr kumimoji="1" lang="zh-CN" altLang="en-US" dirty="0">
              <a:solidFill>
                <a:srgbClr val="C0504D"/>
              </a:solidFill>
              <a:ea typeface="Microsoft YaHei Light" charset="0"/>
              <a:cs typeface="Arial" panose="020B0604020202020204" pitchFamily="34" charset="0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68EBB1D3-B72A-C946-A917-F66886F67F9D}"/>
              </a:ext>
            </a:extLst>
          </p:cNvPr>
          <p:cNvSpPr txBox="1"/>
          <p:nvPr/>
        </p:nvSpPr>
        <p:spPr>
          <a:xfrm>
            <a:off x="5287272" y="502703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kumimoji="1" lang="en-US" altLang="zh-CN" dirty="0">
                <a:solidFill>
                  <a:srgbClr val="C0504D"/>
                </a:solidFill>
                <a:ea typeface="Microsoft YaHei Light" charset="0"/>
                <a:cs typeface="Arial" panose="020B0604020202020204" pitchFamily="34" charset="0"/>
              </a:rPr>
              <a:t>Interrupt</a:t>
            </a:r>
            <a:endParaRPr kumimoji="1" lang="zh-CN" altLang="en-US" dirty="0">
              <a:solidFill>
                <a:srgbClr val="C0504D"/>
              </a:solidFill>
              <a:ea typeface="Microsoft YaHei Light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47BD167-8A02-E82D-98B3-63A448768D56}"/>
              </a:ext>
            </a:extLst>
          </p:cNvPr>
          <p:cNvSpPr txBox="1"/>
          <p:nvPr/>
        </p:nvSpPr>
        <p:spPr>
          <a:xfrm>
            <a:off x="6563300" y="2728291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64-byte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handler</a:t>
            </a:r>
            <a:endParaRPr kumimoji="1" lang="zh-CN" altLang="en-US" sz="1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2042680-4673-FF07-90AF-62B2D2695F3A}"/>
              </a:ext>
            </a:extLst>
          </p:cNvPr>
          <p:cNvSpPr txBox="1"/>
          <p:nvPr/>
        </p:nvSpPr>
        <p:spPr>
          <a:xfrm>
            <a:off x="6556176" y="3013565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64-byte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handler</a:t>
            </a:r>
            <a:endParaRPr kumimoji="1" lang="zh-CN" altLang="en-US" sz="1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2D9E6B9-29F8-0F95-6CAE-38C10A934269}"/>
              </a:ext>
            </a:extLst>
          </p:cNvPr>
          <p:cNvSpPr txBox="1"/>
          <p:nvPr/>
        </p:nvSpPr>
        <p:spPr>
          <a:xfrm>
            <a:off x="6563300" y="3282061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64-byte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handler</a:t>
            </a:r>
            <a:endParaRPr kumimoji="1" lang="zh-CN" altLang="en-US" sz="12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A16C45C-86F7-9371-C42A-05C1C7CABDE6}"/>
              </a:ext>
            </a:extLst>
          </p:cNvPr>
          <p:cNvSpPr txBox="1"/>
          <p:nvPr/>
        </p:nvSpPr>
        <p:spPr>
          <a:xfrm>
            <a:off x="6556176" y="3600810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64-byte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handler</a:t>
            </a:r>
            <a:endParaRPr kumimoji="1" lang="zh-CN" altLang="en-US" sz="12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533498F-96CF-4BE8-1247-C25CAA7CAEE1}"/>
              </a:ext>
            </a:extLst>
          </p:cNvPr>
          <p:cNvSpPr txBox="1"/>
          <p:nvPr/>
        </p:nvSpPr>
        <p:spPr>
          <a:xfrm>
            <a:off x="7781731" y="155821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异常表</a:t>
            </a:r>
          </a:p>
        </p:txBody>
      </p:sp>
    </p:spTree>
    <p:extLst>
      <p:ext uri="{BB962C8B-B14F-4D97-AF65-F5344CB8AC3E}">
        <p14:creationId xmlns:p14="http://schemas.microsoft.com/office/powerpoint/2010/main" val="20403470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9AF81BF-789B-3B4E-8A65-E26308EA0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内核态与用户态的切换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C3FD2469-E0B1-FE4B-9F15-731DA3CB94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F6C5AF-D2BA-0F4F-81C7-AAA045BB4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7478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F0D906-CE26-E846-86BD-6E973BADD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dirty="0"/>
              <a:t>用户态</a:t>
            </a:r>
            <a:r>
              <a:rPr kumimoji="1" lang="en-US" altLang="zh-CN" sz="3200" dirty="0"/>
              <a:t>/</a:t>
            </a:r>
            <a:r>
              <a:rPr kumimoji="1" lang="zh-CN" altLang="en-US" sz="3200" dirty="0"/>
              <a:t>内核态切换时的处理器状态变化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4BCA101-6387-C441-A0C6-68823E461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1092540"/>
            <a:ext cx="5982645" cy="442925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A65F42F-2068-9204-8DA1-1967B1A1B33E}"/>
              </a:ext>
            </a:extLst>
          </p:cNvPr>
          <p:cNvSpPr txBox="1"/>
          <p:nvPr/>
        </p:nvSpPr>
        <p:spPr>
          <a:xfrm>
            <a:off x="0" y="2497460"/>
            <a:ext cx="2092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软件可以使用</a:t>
            </a:r>
            <a:r>
              <a:rPr kumimoji="1" lang="en-US" altLang="zh-CN" sz="1000" dirty="0"/>
              <a:t>PSTATE</a:t>
            </a:r>
            <a:r>
              <a:rPr kumimoji="1" lang="zh-CN" altLang="en-US" sz="1000" dirty="0"/>
              <a:t>，但不能改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62B1A84-DD6E-8458-96CA-C3A0203933A3}"/>
              </a:ext>
            </a:extLst>
          </p:cNvPr>
          <p:cNvSpPr txBox="1"/>
          <p:nvPr/>
        </p:nvSpPr>
        <p:spPr>
          <a:xfrm>
            <a:off x="1619672" y="1345332"/>
            <a:ext cx="19351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dirty="0"/>
              <a:t>特殊状态保存到特殊的寄存器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A17C6A6-8EFE-AA40-6094-9DFFF470D670}"/>
              </a:ext>
            </a:extLst>
          </p:cNvPr>
          <p:cNvSpPr txBox="1"/>
          <p:nvPr/>
        </p:nvSpPr>
        <p:spPr>
          <a:xfrm>
            <a:off x="467544" y="1633944"/>
            <a:ext cx="18678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800" dirty="0"/>
              <a:t>返回到哪个特权级别存到这个寄存器</a:t>
            </a:r>
          </a:p>
        </p:txBody>
      </p:sp>
    </p:spTree>
    <p:extLst>
      <p:ext uri="{BB962C8B-B14F-4D97-AF65-F5344CB8AC3E}">
        <p14:creationId xmlns:p14="http://schemas.microsoft.com/office/powerpoint/2010/main" val="3685509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014792-DACA-1F0D-825B-F6B7CCA58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函数栈桢（</a:t>
            </a:r>
            <a:r>
              <a:rPr kumimoji="1" lang="en-US" altLang="zh-CN" dirty="0"/>
              <a:t>Stack</a:t>
            </a:r>
            <a:r>
              <a:rPr kumimoji="1" lang="zh-CN" altLang="en-US" dirty="0"/>
              <a:t> </a:t>
            </a:r>
            <a:r>
              <a:rPr kumimoji="1" lang="en-US" altLang="zh-CN" dirty="0"/>
              <a:t>Frame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C2BBA7-95D6-9A48-FD20-6FDFA94F0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栈桢：每个函数在运行期间使用的一段内存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生命周期：从被调用到返回前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作用：存放其局部状态</a:t>
            </a:r>
            <a:endParaRPr kumimoji="1" lang="en-US" altLang="zh-CN" dirty="0"/>
          </a:p>
          <a:p>
            <a:pPr lvl="2"/>
            <a:r>
              <a:rPr kumimoji="1" lang="zh-CN" altLang="en-US" b="1" dirty="0">
                <a:solidFill>
                  <a:srgbClr val="C00000"/>
                </a:solidFill>
              </a:rPr>
              <a:t>存放返回地址</a:t>
            </a:r>
            <a:endParaRPr kumimoji="1" lang="en-US" altLang="zh-CN" b="1" dirty="0">
              <a:solidFill>
                <a:srgbClr val="C00000"/>
              </a:solidFill>
            </a:endParaRPr>
          </a:p>
          <a:p>
            <a:pPr lvl="2"/>
            <a:r>
              <a:rPr kumimoji="1" lang="zh-CN" altLang="en-US" dirty="0"/>
              <a:t>存放上一个栈桢的位置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存放局部变量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…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BE4DAA-5255-EDCA-041E-B4BE34746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5746381-F7B0-34D1-8506-C2CD4C2EAAFF}"/>
              </a:ext>
            </a:extLst>
          </p:cNvPr>
          <p:cNvSpPr/>
          <p:nvPr/>
        </p:nvSpPr>
        <p:spPr>
          <a:xfrm>
            <a:off x="7164288" y="2281436"/>
            <a:ext cx="1440160" cy="86409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函数</a:t>
            </a:r>
            <a:r>
              <a:rPr kumimoji="1" lang="en-US" altLang="zh-CN" dirty="0"/>
              <a:t>A</a:t>
            </a:r>
          </a:p>
          <a:p>
            <a:pPr algn="ctr"/>
            <a:r>
              <a:rPr kumimoji="1" lang="zh-CN" altLang="en-US" dirty="0"/>
              <a:t>栈桢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D0F51A3-E63F-376B-9237-7A22582F97BE}"/>
              </a:ext>
            </a:extLst>
          </p:cNvPr>
          <p:cNvSpPr/>
          <p:nvPr/>
        </p:nvSpPr>
        <p:spPr>
          <a:xfrm>
            <a:off x="7164288" y="3145532"/>
            <a:ext cx="1440160" cy="11521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函数</a:t>
            </a:r>
            <a:r>
              <a:rPr kumimoji="1" lang="en-US" altLang="zh-CN" dirty="0"/>
              <a:t>B</a:t>
            </a:r>
          </a:p>
          <a:p>
            <a:pPr algn="ctr"/>
            <a:r>
              <a:rPr kumimoji="1" lang="zh-CN" altLang="en-US" dirty="0"/>
              <a:t>栈桢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B0D0B45-B8C8-70A6-D853-FB48E74514F5}"/>
              </a:ext>
            </a:extLst>
          </p:cNvPr>
          <p:cNvSpPr/>
          <p:nvPr/>
        </p:nvSpPr>
        <p:spPr>
          <a:xfrm>
            <a:off x="7164288" y="4296978"/>
            <a:ext cx="1440160" cy="86409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函数</a:t>
            </a:r>
            <a:r>
              <a:rPr kumimoji="1" lang="en-US" altLang="zh-CN" dirty="0"/>
              <a:t>C</a:t>
            </a:r>
          </a:p>
          <a:p>
            <a:pPr algn="ctr"/>
            <a:r>
              <a:rPr kumimoji="1" lang="zh-CN" altLang="en-US" dirty="0"/>
              <a:t>栈桢</a:t>
            </a:r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B0968C42-02C3-9F2E-02CE-0FCA11137CF8}"/>
              </a:ext>
            </a:extLst>
          </p:cNvPr>
          <p:cNvCxnSpPr/>
          <p:nvPr/>
        </p:nvCxnSpPr>
        <p:spPr>
          <a:xfrm>
            <a:off x="6732240" y="2281436"/>
            <a:ext cx="0" cy="28796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F6D3D21E-C24D-027E-5699-4388AEA52A10}"/>
              </a:ext>
            </a:extLst>
          </p:cNvPr>
          <p:cNvSpPr txBox="1"/>
          <p:nvPr/>
        </p:nvSpPr>
        <p:spPr>
          <a:xfrm>
            <a:off x="5938555" y="219735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i="1" dirty="0"/>
              <a:t>高地址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8637DAB-2BB1-643A-412E-54A110B96CE8}"/>
              </a:ext>
            </a:extLst>
          </p:cNvPr>
          <p:cNvSpPr txBox="1"/>
          <p:nvPr/>
        </p:nvSpPr>
        <p:spPr>
          <a:xfrm>
            <a:off x="5938554" y="482017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i="1" dirty="0"/>
              <a:t>低地址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47FFAAD-B68B-09CD-0F81-CC951582E34C}"/>
              </a:ext>
            </a:extLst>
          </p:cNvPr>
          <p:cNvSpPr txBox="1"/>
          <p:nvPr/>
        </p:nvSpPr>
        <p:spPr>
          <a:xfrm>
            <a:off x="6092442" y="33519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栈</a:t>
            </a:r>
          </a:p>
        </p:txBody>
      </p:sp>
    </p:spTree>
    <p:extLst>
      <p:ext uri="{BB962C8B-B14F-4D97-AF65-F5344CB8AC3E}">
        <p14:creationId xmlns:p14="http://schemas.microsoft.com/office/powerpoint/2010/main" val="1601373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AEFD0-EA9C-F243-8B1F-433114FCA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处理器在切换过程中的任务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ABBA26-9EB4-F848-A7BF-DE7070F78A87}"/>
              </a:ext>
            </a:extLst>
          </p:cNvPr>
          <p:cNvSpPr txBox="1">
            <a:spLocks/>
          </p:cNvSpPr>
          <p:nvPr/>
        </p:nvSpPr>
        <p:spPr>
          <a:xfrm>
            <a:off x="457200" y="1333500"/>
            <a:ext cx="8579296" cy="4044279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DengXian" charset="0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DengXian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DengXian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DengXian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DengXian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将发生异常事件的指令地址保存在</a:t>
            </a:r>
            <a:r>
              <a:rPr lang="en" altLang="zh-CN" sz="2000" dirty="0"/>
              <a:t>ELR_EL1</a:t>
            </a:r>
            <a:r>
              <a:rPr lang="zh-CN" altLang="en-US" sz="2000" dirty="0"/>
              <a:t>中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将异常事件的原因保存在</a:t>
            </a:r>
            <a:r>
              <a:rPr lang="en" altLang="zh-CN" sz="2000" dirty="0"/>
              <a:t>ESR_EL1</a:t>
            </a:r>
            <a:endParaRPr lang="en-US" altLang="zh-CN" sz="2000" dirty="0"/>
          </a:p>
          <a:p>
            <a:pPr lvl="1"/>
            <a:r>
              <a:rPr lang="zh-CN" altLang="en-US" sz="1800" dirty="0"/>
              <a:t>例如，是执行</a:t>
            </a:r>
            <a:r>
              <a:rPr lang="en" altLang="zh-CN" sz="1800" dirty="0"/>
              <a:t>svc</a:t>
            </a:r>
            <a:r>
              <a:rPr lang="zh-CN" altLang="en-US" sz="1800" dirty="0"/>
              <a:t>指令导致的，还是访存缺页导致的</a:t>
            </a:r>
            <a:endParaRPr lang="en" altLang="zh-CN" sz="18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将处理器的当前状态（即</a:t>
            </a:r>
            <a:r>
              <a:rPr lang="en" altLang="zh-CN" sz="2000" dirty="0"/>
              <a:t>PSTATE</a:t>
            </a:r>
            <a:r>
              <a:rPr lang="zh-CN" altLang="en-US" sz="2000" dirty="0"/>
              <a:t>）保存在</a:t>
            </a:r>
            <a:r>
              <a:rPr lang="en" altLang="zh-CN" sz="2000" dirty="0"/>
              <a:t>SPSR_EL1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栈寄存器不再使用</a:t>
            </a:r>
            <a:r>
              <a:rPr lang="en" altLang="zh-CN" sz="2000" dirty="0"/>
              <a:t>SP_EL0</a:t>
            </a:r>
            <a:r>
              <a:rPr lang="zh-CN" altLang="en" sz="2000" dirty="0"/>
              <a:t>（</a:t>
            </a:r>
            <a:r>
              <a:rPr lang="zh-CN" altLang="en-US" sz="2000" dirty="0"/>
              <a:t>用户态栈寄存器），开始使用</a:t>
            </a:r>
            <a:r>
              <a:rPr lang="en" altLang="zh-CN" sz="2000" dirty="0"/>
              <a:t>SP_EL1</a:t>
            </a:r>
          </a:p>
          <a:p>
            <a:pPr lvl="1"/>
            <a:r>
              <a:rPr lang="zh-CN" altLang="en-US" sz="1800" dirty="0"/>
              <a:t>内核态栈寄存器，需要由操作系统提前设置</a:t>
            </a:r>
            <a:endParaRPr lang="en-US" altLang="zh-CN" sz="18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修改</a:t>
            </a:r>
            <a:r>
              <a:rPr lang="en" altLang="zh-CN" sz="2000" dirty="0"/>
              <a:t>PSTATE</a:t>
            </a:r>
            <a:r>
              <a:rPr lang="zh-CN" altLang="en-US" sz="2000" dirty="0"/>
              <a:t>寄存器中的特权级标志位，设置为内核态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找到异常处理函数的入口地址，并将该地址写入</a:t>
            </a:r>
            <a:r>
              <a:rPr lang="en" altLang="zh-CN" sz="2000" dirty="0"/>
              <a:t>PC</a:t>
            </a:r>
            <a:r>
              <a:rPr lang="zh-CN" altLang="en" sz="2000" dirty="0"/>
              <a:t>，</a:t>
            </a:r>
            <a:r>
              <a:rPr lang="zh-CN" altLang="en-US" sz="2000" dirty="0"/>
              <a:t>开始运行操作系统</a:t>
            </a:r>
            <a:endParaRPr lang="en-US" altLang="zh-CN" sz="2000" dirty="0"/>
          </a:p>
          <a:p>
            <a:pPr lvl="1"/>
            <a:r>
              <a:rPr lang="zh-CN" altLang="en-US" sz="1800" dirty="0"/>
              <a:t>根据</a:t>
            </a:r>
            <a:r>
              <a:rPr lang="en" altLang="zh-CN" sz="1800" dirty="0"/>
              <a:t>VBAR_EL1</a:t>
            </a:r>
            <a:r>
              <a:rPr lang="zh-CN" altLang="en-US" sz="1800" dirty="0"/>
              <a:t>寄存器保存的异常向量表基地址，以及发生异常事件的类型确定</a:t>
            </a:r>
          </a:p>
        </p:txBody>
      </p:sp>
    </p:spTree>
    <p:extLst>
      <p:ext uri="{BB962C8B-B14F-4D97-AF65-F5344CB8AC3E}">
        <p14:creationId xmlns:p14="http://schemas.microsoft.com/office/powerpoint/2010/main" val="7341132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B2A85F-6EE2-B743-A20D-96CF8F2D4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思考题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5EF2D9-3283-8B47-A5AC-BC8B73F5D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为什么操作系统不能直接使用应用程序在用户态的栈呢？</a:t>
            </a:r>
          </a:p>
        </p:txBody>
      </p:sp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36789FC0-4105-BA45-BF1C-0750E85CB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2785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B2A85F-6EE2-B743-A20D-96CF8F2D4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处理器的这些操作都是必要的么？</a:t>
            </a:r>
            <a:endParaRPr lang="en-US" altLang="zh-CN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5EF2D9-3283-8B47-A5AC-BC8B73F5D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zh-CN" sz="2400" dirty="0"/>
              <a:t>PC</a:t>
            </a:r>
            <a:r>
              <a:rPr lang="zh-CN" altLang="en-US" sz="2400" dirty="0"/>
              <a:t>寄存器的</a:t>
            </a:r>
            <a:r>
              <a:rPr lang="zh-CN" altLang="en-US" sz="2400" dirty="0">
                <a:highlight>
                  <a:srgbClr val="FFFF00"/>
                </a:highlight>
              </a:rPr>
              <a:t>值必须由处理器保存</a:t>
            </a:r>
            <a:endParaRPr lang="en-US" altLang="zh-CN" sz="2400" dirty="0">
              <a:highlight>
                <a:srgbClr val="FFFF00"/>
              </a:highlight>
            </a:endParaRPr>
          </a:p>
          <a:p>
            <a:pPr lvl="1"/>
            <a:r>
              <a:rPr lang="zh-CN" altLang="en-US" sz="2200" dirty="0"/>
              <a:t>否则当操作系统开始执行时，</a:t>
            </a:r>
            <a:r>
              <a:rPr lang="en" altLang="zh-CN" sz="2200" dirty="0"/>
              <a:t>PC</a:t>
            </a:r>
            <a:r>
              <a:rPr lang="zh-CN" altLang="en-US" sz="2200" dirty="0"/>
              <a:t>将被覆盖</a:t>
            </a:r>
            <a:endParaRPr lang="en-US" altLang="zh-CN" sz="2200" dirty="0"/>
          </a:p>
          <a:p>
            <a:pPr lvl="1"/>
            <a:endParaRPr lang="en-US" altLang="zh-CN" sz="2200" dirty="0"/>
          </a:p>
          <a:p>
            <a:r>
              <a:rPr lang="zh-CN" altLang="en-US" sz="2400" dirty="0"/>
              <a:t>栈的切换也必须由</a:t>
            </a:r>
            <a:r>
              <a:rPr lang="zh-CN" altLang="en-US" sz="2400" dirty="0">
                <a:highlight>
                  <a:srgbClr val="FFFF00"/>
                </a:highlight>
              </a:rPr>
              <a:t>硬件完成</a:t>
            </a:r>
            <a:endParaRPr lang="en-US" altLang="zh-CN" sz="2400" dirty="0">
              <a:highlight>
                <a:srgbClr val="FFFF00"/>
              </a:highlight>
            </a:endParaRPr>
          </a:p>
          <a:p>
            <a:pPr lvl="1"/>
            <a:r>
              <a:rPr lang="zh-CN" altLang="en-US" sz="2200" dirty="0"/>
              <a:t>否则操作系统有可能使用用户态的栈，导致安全问题</a:t>
            </a:r>
          </a:p>
        </p:txBody>
      </p:sp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36789FC0-4105-BA45-BF1C-0750E85CB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52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9D58E88-F0B6-BF27-3E3C-E18C7729DD12}"/>
              </a:ext>
            </a:extLst>
          </p:cNvPr>
          <p:cNvSpPr txBox="1"/>
          <p:nvPr/>
        </p:nvSpPr>
        <p:spPr>
          <a:xfrm>
            <a:off x="1019102" y="4697643"/>
            <a:ext cx="775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跳转前处于用户态，如果这个时候存</a:t>
            </a:r>
            <a:r>
              <a:rPr kumimoji="1" lang="en-US" altLang="zh-CN" dirty="0"/>
              <a:t>PC</a:t>
            </a:r>
            <a:r>
              <a:rPr kumimoji="1" lang="zh-CN" altLang="en-US" dirty="0"/>
              <a:t>不可靠，比如用户态写一个假的</a:t>
            </a:r>
            <a:r>
              <a:rPr kumimoji="1" lang="en-US" altLang="zh-CN" dirty="0"/>
              <a:t>PC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91982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42809B-CCBA-D34F-8839-FCA141BA8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eret</a:t>
            </a:r>
            <a:r>
              <a:rPr kumimoji="1" lang="zh-CN" altLang="en-US" dirty="0"/>
              <a:t>：从内核态返回到用户态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E165A4-911C-2749-89B1-35BBB2342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zh-CN" altLang="en-US" dirty="0"/>
              <a:t>将</a:t>
            </a:r>
            <a:r>
              <a:rPr kumimoji="1" lang="en" altLang="zh-CN" dirty="0"/>
              <a:t>SPSR_EL1</a:t>
            </a:r>
            <a:r>
              <a:rPr kumimoji="1" lang="zh-CN" altLang="en-US" dirty="0"/>
              <a:t>中的处理器状态写入</a:t>
            </a:r>
            <a:r>
              <a:rPr kumimoji="1" lang="en" altLang="zh-CN" dirty="0"/>
              <a:t>PSTATE</a:t>
            </a:r>
            <a:r>
              <a:rPr kumimoji="1" lang="zh-CN" altLang="en-US" dirty="0"/>
              <a:t>中</a:t>
            </a:r>
            <a:endParaRPr kumimoji="1" lang="en-US" altLang="zh-CN" dirty="0"/>
          </a:p>
          <a:p>
            <a:pPr marL="914400" lvl="1" indent="-514350"/>
            <a:r>
              <a:rPr kumimoji="1" lang="zh-CN" altLang="en-US" dirty="0"/>
              <a:t>杀死中文输入法进程成功处理器状态也从 </a:t>
            </a:r>
            <a:r>
              <a:rPr kumimoji="1" lang="en" altLang="zh-CN" dirty="0"/>
              <a:t>EL1 </a:t>
            </a:r>
            <a:r>
              <a:rPr kumimoji="1" lang="zh-CN" altLang="en-US" dirty="0"/>
              <a:t>切换到 </a:t>
            </a:r>
            <a:r>
              <a:rPr kumimoji="1" lang="en" altLang="zh-CN" dirty="0"/>
              <a:t>EL0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effectLst/>
                <a:latin typeface="Helvetica" pitchFamily="2" charset="0"/>
              </a:rPr>
              <a:t>栈寄存器不再使用</a:t>
            </a:r>
            <a:r>
              <a:rPr lang="en" altLang="zh-CN" dirty="0">
                <a:effectLst/>
                <a:latin typeface="Helvetica" pitchFamily="2" charset="0"/>
              </a:rPr>
              <a:t>SP_EL1</a:t>
            </a:r>
            <a:r>
              <a:rPr lang="zh-CN" altLang="en" dirty="0">
                <a:effectLst/>
                <a:latin typeface="Helvetica" pitchFamily="2" charset="0"/>
              </a:rPr>
              <a:t>，</a:t>
            </a:r>
            <a:r>
              <a:rPr lang="zh-CN" altLang="en-US" dirty="0">
                <a:effectLst/>
                <a:latin typeface="Helvetica" pitchFamily="2" charset="0"/>
              </a:rPr>
              <a:t>开始使用</a:t>
            </a:r>
            <a:r>
              <a:rPr lang="en" altLang="zh-CN" dirty="0">
                <a:effectLst/>
                <a:latin typeface="Helvetica" pitchFamily="2" charset="0"/>
              </a:rPr>
              <a:t>SP_EL0</a:t>
            </a:r>
            <a:endParaRPr lang="en-US" altLang="zh-CN" dirty="0">
              <a:latin typeface="Helvetica" pitchFamily="2" charset="0"/>
            </a:endParaRPr>
          </a:p>
          <a:p>
            <a:pPr marL="914400" lvl="1" indent="-514350"/>
            <a:r>
              <a:rPr lang="zh-CN" altLang="en-US" dirty="0">
                <a:effectLst/>
                <a:latin typeface="Helvetica" pitchFamily="2" charset="0"/>
              </a:rPr>
              <a:t>注意：</a:t>
            </a:r>
            <a:r>
              <a:rPr lang="en" altLang="zh-CN" dirty="0">
                <a:effectLst/>
                <a:latin typeface="Helvetica" pitchFamily="2" charset="0"/>
              </a:rPr>
              <a:t>SP_EL1</a:t>
            </a:r>
            <a:r>
              <a:rPr lang="zh-CN" altLang="en-US" dirty="0">
                <a:effectLst/>
                <a:latin typeface="Helvetica" pitchFamily="2" charset="0"/>
              </a:rPr>
              <a:t>的值并没有改变</a:t>
            </a:r>
            <a:endParaRPr lang="en-US" altLang="zh-CN" dirty="0">
              <a:effectLst/>
              <a:latin typeface="Helvetica" pitchFamily="2" charset="0"/>
            </a:endParaRPr>
          </a:p>
          <a:p>
            <a:pPr marL="914400" lvl="1" indent="-514350"/>
            <a:r>
              <a:rPr lang="zh-CN" altLang="en-US" dirty="0">
                <a:effectLst/>
                <a:latin typeface="Helvetica" pitchFamily="2" charset="0"/>
              </a:rPr>
              <a:t>下一次下陷时，操作系统依然会使用这个内核栈</a:t>
            </a:r>
            <a:endParaRPr lang="en-US" altLang="zh-CN" dirty="0">
              <a:effectLst/>
              <a:latin typeface="Helvetica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effectLst/>
                <a:latin typeface="Helvetica" pitchFamily="2" charset="0"/>
              </a:rPr>
              <a:t>将</a:t>
            </a:r>
            <a:r>
              <a:rPr lang="en" altLang="zh-CN" dirty="0">
                <a:effectLst/>
                <a:latin typeface="Helvetica" pitchFamily="2" charset="0"/>
              </a:rPr>
              <a:t>ELR_EL1</a:t>
            </a:r>
            <a:r>
              <a:rPr lang="zh-CN" altLang="en-US" dirty="0">
                <a:effectLst/>
                <a:latin typeface="Helvetica" pitchFamily="2" charset="0"/>
              </a:rPr>
              <a:t>中的地址写入</a:t>
            </a:r>
            <a:r>
              <a:rPr lang="en" altLang="zh-CN" dirty="0">
                <a:effectLst/>
                <a:latin typeface="Helvetica" pitchFamily="2" charset="0"/>
              </a:rPr>
              <a:t>PC</a:t>
            </a:r>
            <a:r>
              <a:rPr lang="zh-CN" altLang="en-US" dirty="0">
                <a:effectLst/>
                <a:latin typeface="Helvetica" pitchFamily="2" charset="0"/>
              </a:rPr>
              <a:t>，并执行应用程序代码</a:t>
            </a:r>
          </a:p>
          <a:p>
            <a:pPr marL="514350" indent="-514350">
              <a:buFont typeface="+mj-lt"/>
              <a:buAutoNum type="arabicPeriod"/>
            </a:pPr>
            <a:endParaRPr kumimoji="1" lang="zh-CN" altLang="en" dirty="0"/>
          </a:p>
          <a:p>
            <a:pPr marL="514350" indent="-514350">
              <a:buFont typeface="+mj-lt"/>
              <a:buAutoNum type="arabicPeriod"/>
            </a:pP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B16A08-FD63-4644-BD3A-564EC001C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2399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7AA0D6-0722-784A-92BE-0BA4AA144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操作系统在切换过程中的任务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486EF7-8B23-3141-90F1-F24251FC4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963461"/>
          </a:xfrm>
        </p:spPr>
        <p:txBody>
          <a:bodyPr>
            <a:noAutofit/>
          </a:bodyPr>
          <a:lstStyle/>
          <a:p>
            <a:r>
              <a:rPr kumimoji="1" lang="zh-CN" altLang="en-US" sz="2400" dirty="0"/>
              <a:t>主要任务：将属于应用程序的 </a:t>
            </a:r>
            <a:r>
              <a:rPr kumimoji="1" lang="en" altLang="zh-CN" sz="2400" dirty="0"/>
              <a:t>CPU </a:t>
            </a:r>
            <a:r>
              <a:rPr kumimoji="1" lang="zh-CN" altLang="en-US" sz="2400" dirty="0"/>
              <a:t>状态保存到内存中</a:t>
            </a:r>
            <a:endParaRPr kumimoji="1" lang="en-US" altLang="zh-CN" sz="2400" dirty="0"/>
          </a:p>
          <a:p>
            <a:pPr lvl="1"/>
            <a:r>
              <a:rPr kumimoji="1" lang="zh-CN" altLang="en-US" sz="2000" dirty="0"/>
              <a:t>用于之后恢复应用程序继续运行</a:t>
            </a:r>
            <a:endParaRPr kumimoji="1" lang="en-US" altLang="zh-CN" sz="2000" dirty="0"/>
          </a:p>
          <a:p>
            <a:r>
              <a:rPr kumimoji="1" lang="zh-CN" altLang="en-US" sz="2400" dirty="0"/>
              <a:t>应用程序需要保存的运行状态称为处理器上下文</a:t>
            </a:r>
            <a:endParaRPr kumimoji="1" lang="en-US" altLang="zh-CN" sz="2400" dirty="0"/>
          </a:p>
          <a:p>
            <a:pPr lvl="1"/>
            <a:r>
              <a:rPr kumimoji="1" lang="zh-CN" altLang="en-US" sz="2000" dirty="0"/>
              <a:t>处理器上下文（</a:t>
            </a:r>
            <a:r>
              <a:rPr kumimoji="1" lang="en" altLang="zh-CN" sz="2000" dirty="0"/>
              <a:t>Processor Context</a:t>
            </a:r>
            <a:r>
              <a:rPr kumimoji="1" lang="zh-CN" altLang="en-US" sz="2000" dirty="0"/>
              <a:t>）：</a:t>
            </a:r>
            <a:r>
              <a:rPr kumimoji="1" lang="zh-CN" altLang="en-US" sz="2000" dirty="0">
                <a:solidFill>
                  <a:schemeClr val="accent1"/>
                </a:solidFill>
              </a:rPr>
              <a:t>应用程序在完成切换后恢复执行所需的</a:t>
            </a:r>
            <a:r>
              <a:rPr kumimoji="1" lang="zh-CN" altLang="en-US" sz="2000" dirty="0">
                <a:solidFill>
                  <a:schemeClr val="accent1"/>
                </a:solidFill>
                <a:highlight>
                  <a:srgbClr val="FFFF00"/>
                </a:highlight>
              </a:rPr>
              <a:t>最小处理器状态集合</a:t>
            </a:r>
            <a:endParaRPr kumimoji="1" lang="en-US" altLang="zh-CN" sz="2000" dirty="0">
              <a:solidFill>
                <a:schemeClr val="accent1"/>
              </a:solidFill>
              <a:highlight>
                <a:srgbClr val="FFFF00"/>
              </a:highlight>
            </a:endParaRPr>
          </a:p>
          <a:p>
            <a:pPr lvl="1"/>
            <a:r>
              <a:rPr kumimoji="1" lang="zh-CN" altLang="en-US" sz="2000" dirty="0"/>
              <a:t>处理器上下文中的寄存器具体包括：</a:t>
            </a:r>
            <a:endParaRPr kumimoji="1" lang="en-US" altLang="zh-CN" sz="2000" dirty="0"/>
          </a:p>
          <a:p>
            <a:pPr lvl="2"/>
            <a:r>
              <a:rPr lang="zh-CN" altLang="en-US" sz="1800" dirty="0">
                <a:solidFill>
                  <a:srgbClr val="000000"/>
                </a:solidFill>
                <a:effectLst/>
                <a:latin typeface="Helvetica" pitchFamily="2" charset="0"/>
              </a:rPr>
              <a:t>通用寄存器 </a:t>
            </a:r>
            <a:r>
              <a:rPr lang="en" altLang="zh-CN" sz="1800" dirty="0">
                <a:solidFill>
                  <a:srgbClr val="000000"/>
                </a:solidFill>
                <a:effectLst/>
                <a:latin typeface="Helvetica" pitchFamily="2" charset="0"/>
              </a:rPr>
              <a:t>X0-X30</a:t>
            </a:r>
          </a:p>
          <a:p>
            <a:pPr lvl="2"/>
            <a:r>
              <a:rPr lang="zh-CN" altLang="en-US" sz="1800" dirty="0">
                <a:solidFill>
                  <a:srgbClr val="000000"/>
                </a:solidFill>
                <a:effectLst/>
                <a:latin typeface="Helvetica" pitchFamily="2" charset="0"/>
              </a:rPr>
              <a:t>特殊寄存器，主要</a:t>
            </a:r>
            <a:r>
              <a:rPr lang="zh-CN" altLang="en-US" sz="1800" dirty="0">
                <a:solidFill>
                  <a:srgbClr val="000000"/>
                </a:solidFill>
                <a:latin typeface="Helvetica" pitchFamily="2" charset="0"/>
              </a:rPr>
              <a:t>包括</a:t>
            </a:r>
            <a:r>
              <a:rPr lang="en" altLang="zh-CN" sz="1800" dirty="0">
                <a:solidFill>
                  <a:srgbClr val="000000"/>
                </a:solidFill>
                <a:latin typeface="Helvetica" pitchFamily="2" charset="0"/>
              </a:rPr>
              <a:t>PC</a:t>
            </a:r>
            <a:r>
              <a:rPr lang="zh-CN" altLang="en" sz="1800" dirty="0">
                <a:solidFill>
                  <a:srgbClr val="000000"/>
                </a:solidFill>
                <a:latin typeface="Helvetica" pitchFamily="2" charset="0"/>
              </a:rPr>
              <a:t>、</a:t>
            </a:r>
            <a:r>
              <a:rPr lang="en" altLang="zh-CN" sz="1800" dirty="0">
                <a:solidFill>
                  <a:srgbClr val="000000"/>
                </a:solidFill>
                <a:latin typeface="Helvetica" pitchFamily="2" charset="0"/>
              </a:rPr>
              <a:t>SP</a:t>
            </a:r>
            <a:r>
              <a:rPr lang="zh-CN" altLang="en-US" sz="1800" dirty="0">
                <a:solidFill>
                  <a:srgbClr val="000000"/>
                </a:solidFill>
                <a:latin typeface="Helvetica" pitchFamily="2" charset="0"/>
              </a:rPr>
              <a:t>和</a:t>
            </a:r>
            <a:r>
              <a:rPr lang="en" altLang="zh-CN" sz="1800" dirty="0">
                <a:solidFill>
                  <a:srgbClr val="000000"/>
                </a:solidFill>
                <a:latin typeface="Helvetica" pitchFamily="2" charset="0"/>
              </a:rPr>
              <a:t>PSTATE</a:t>
            </a:r>
          </a:p>
          <a:p>
            <a:pPr lvl="2"/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系统寄存器，包括页表基地址寄存器等</a:t>
            </a:r>
          </a:p>
          <a:p>
            <a:pPr lvl="2"/>
            <a:endParaRPr kumimoji="1" lang="zh-CN" altLang="en-US" sz="1800" dirty="0"/>
          </a:p>
          <a:p>
            <a:endParaRPr kumimoji="1" lang="zh-CN" altLang="en-US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37FFAB-E392-D94A-B2FA-80C333A19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1891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9AF81BF-789B-3B4E-8A65-E26308EA0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系统调用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C3FD2469-E0B1-FE4B-9F15-731DA3CB94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F6C5AF-D2BA-0F4F-81C7-AAA045BB4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28652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B2A85F-6EE2-B743-A20D-96CF8F2D4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系统调用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5EF2D9-3283-8B47-A5AC-BC8B73F5D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/>
              <a:t>硬件提供了一对指令</a:t>
            </a:r>
            <a:r>
              <a:rPr kumimoji="1" lang="en-US" altLang="zh-CN" sz="2400" dirty="0"/>
              <a:t>svc/</a:t>
            </a:r>
            <a:r>
              <a:rPr kumimoji="1" lang="en-US" altLang="zh-CN" sz="2400" dirty="0" err="1"/>
              <a:t>eret</a:t>
            </a:r>
            <a:r>
              <a:rPr kumimoji="1" lang="zh-CN" altLang="en-US" sz="2400" dirty="0"/>
              <a:t>指令在用户态</a:t>
            </a:r>
            <a:r>
              <a:rPr kumimoji="1" lang="en-US" altLang="zh-CN" sz="2400" dirty="0"/>
              <a:t>/</a:t>
            </a:r>
            <a:r>
              <a:rPr kumimoji="1" lang="zh-CN" altLang="en-US" sz="2400" dirty="0"/>
              <a:t>内核态间切换</a:t>
            </a:r>
            <a:endParaRPr kumimoji="1" lang="en-US" altLang="zh-CN" sz="2400" dirty="0"/>
          </a:p>
          <a:p>
            <a:r>
              <a:rPr kumimoji="1" lang="zh-CN" altLang="en-US" sz="2400" dirty="0"/>
              <a:t>系统调用</a:t>
            </a:r>
            <a:endParaRPr kumimoji="1" lang="en-US" altLang="zh-CN" sz="2400" dirty="0"/>
          </a:p>
          <a:p>
            <a:pPr lvl="1"/>
            <a:r>
              <a:rPr kumimoji="1" lang="zh-CN" altLang="en-US" sz="2000" dirty="0"/>
              <a:t>用户与操作系统之间，类似于过程调用的接口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通过受限的方式访问内核提供的服务</a:t>
            </a:r>
          </a:p>
        </p:txBody>
      </p:sp>
      <p:grpSp>
        <p:nvGrpSpPr>
          <p:cNvPr id="5" name="组合 2">
            <a:extLst>
              <a:ext uri="{FF2B5EF4-FFF2-40B4-BE49-F238E27FC236}">
                <a16:creationId xmlns:a16="http://schemas.microsoft.com/office/drawing/2014/main" id="{CAA63033-28D2-8B41-BA8A-DDC966B66C9F}"/>
              </a:ext>
            </a:extLst>
          </p:cNvPr>
          <p:cNvGrpSpPr>
            <a:grpSpLocks/>
          </p:cNvGrpSpPr>
          <p:nvPr/>
        </p:nvGrpSpPr>
        <p:grpSpPr bwMode="auto">
          <a:xfrm>
            <a:off x="2555776" y="3613944"/>
            <a:ext cx="5160962" cy="1547812"/>
            <a:chOff x="1995126" y="4260645"/>
            <a:chExt cx="6882197" cy="206353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9A49BE1-B378-9B44-8A3F-AD80067893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5126" y="4260645"/>
              <a:ext cx="1106202" cy="4590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59" tIns="33335" rIns="67859" bIns="33335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1800" dirty="0">
                  <a:latin typeface="Arial" panose="020B0604020202020204" pitchFamily="34" charset="0"/>
                </a:rPr>
                <a:t>用户态</a:t>
              </a:r>
              <a:endParaRPr lang="en-US" altLang="zh-CN" sz="1800" dirty="0">
                <a:latin typeface="Arial" panose="020B0604020202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3FF82DF-EF5C-E848-93AF-44C8F9898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6574" y="4414838"/>
              <a:ext cx="1106202" cy="4590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59" tIns="33335" rIns="67859" bIns="33335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1800" dirty="0">
                  <a:latin typeface="Arial" panose="020B0604020202020204" pitchFamily="34" charset="0"/>
                </a:rPr>
                <a:t>内核态</a:t>
              </a:r>
              <a:endParaRPr lang="en-US" altLang="zh-CN" sz="1800" dirty="0">
                <a:latin typeface="Arial" panose="020B0604020202020204" pitchFamily="34" charset="0"/>
              </a:endParaRPr>
            </a:p>
          </p:txBody>
        </p:sp>
        <p:sp>
          <p:nvSpPr>
            <p:cNvPr id="8" name="Line 7">
              <a:extLst>
                <a:ext uri="{FF2B5EF4-FFF2-40B4-BE49-F238E27FC236}">
                  <a16:creationId xmlns:a16="http://schemas.microsoft.com/office/drawing/2014/main" id="{C21927C0-E695-FF43-A612-C7F620A3EC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5788" y="4795838"/>
              <a:ext cx="0" cy="3635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07F1FA58-39CC-514E-B01A-0F2F4D5E58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2138" y="5165725"/>
              <a:ext cx="2806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9">
              <a:extLst>
                <a:ext uri="{FF2B5EF4-FFF2-40B4-BE49-F238E27FC236}">
                  <a16:creationId xmlns:a16="http://schemas.microsoft.com/office/drawing/2014/main" id="{C9C3C3B6-FD69-1A4D-882C-73C3D2EB30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5188" y="5172075"/>
              <a:ext cx="0" cy="596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10">
              <a:extLst>
                <a:ext uri="{FF2B5EF4-FFF2-40B4-BE49-F238E27FC236}">
                  <a16:creationId xmlns:a16="http://schemas.microsoft.com/office/drawing/2014/main" id="{D0B46FF2-6453-3C4F-BE89-B1FC7F72E7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25788" y="5329237"/>
              <a:ext cx="2825750" cy="4524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1">
              <a:extLst>
                <a:ext uri="{FF2B5EF4-FFF2-40B4-BE49-F238E27FC236}">
                  <a16:creationId xmlns:a16="http://schemas.microsoft.com/office/drawing/2014/main" id="{A53CFF04-6976-4548-AD53-4394C97E4B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5788" y="5322888"/>
              <a:ext cx="6350" cy="696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id="{3B4995ED-42DC-1042-AD1C-AEB02DAC2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3601" y="5257800"/>
              <a:ext cx="2933722" cy="4590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859" tIns="33335" rIns="67859" bIns="33335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1800" b="0" i="1" dirty="0">
                  <a:latin typeface="Arial" panose="020B0604020202020204" pitchFamily="34" charset="0"/>
                </a:rPr>
                <a:t>系统调用代码</a:t>
              </a:r>
              <a:endParaRPr lang="en-US" altLang="zh-CN" sz="1800" b="0" i="1" dirty="0">
                <a:latin typeface="Arial" panose="020B0604020202020204" pitchFamily="34" charset="0"/>
              </a:endParaRPr>
            </a:p>
          </p:txBody>
        </p:sp>
        <p:sp>
          <p:nvSpPr>
            <p:cNvPr id="14" name="Rectangle 14">
              <a:extLst>
                <a:ext uri="{FF2B5EF4-FFF2-40B4-BE49-F238E27FC236}">
                  <a16:creationId xmlns:a16="http://schemas.microsoft.com/office/drawing/2014/main" id="{B030275C-013A-A34B-AF77-09D1BDB1CE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183" y="5864908"/>
              <a:ext cx="711294" cy="45926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67859" tIns="33335" rIns="67859" bIns="33335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 err="1">
                  <a:latin typeface="Arial" panose="020B0604020202020204" pitchFamily="34" charset="0"/>
                </a:rPr>
                <a:t>eret</a:t>
              </a:r>
              <a:endParaRPr lang="en-US" altLang="zh-CN" sz="1350" b="0" dirty="0">
                <a:latin typeface="Arial" panose="020B0604020202020204" pitchFamily="34" charset="0"/>
              </a:endParaRPr>
            </a:p>
          </p:txBody>
        </p:sp>
        <p:sp>
          <p:nvSpPr>
            <p:cNvPr id="15" name="Text Box 16">
              <a:extLst>
                <a:ext uri="{FF2B5EF4-FFF2-40B4-BE49-F238E27FC236}">
                  <a16:creationId xmlns:a16="http://schemas.microsoft.com/office/drawing/2014/main" id="{ACF33873-25D6-2245-8B1F-9F71993CED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7790" y="4699001"/>
              <a:ext cx="707981" cy="492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</a:rPr>
                <a:t>svc</a:t>
              </a:r>
            </a:p>
          </p:txBody>
        </p:sp>
        <p:sp>
          <p:nvSpPr>
            <p:cNvPr id="16" name="Text Box 17">
              <a:extLst>
                <a:ext uri="{FF2B5EF4-FFF2-40B4-BE49-F238E27FC236}">
                  <a16:creationId xmlns:a16="http://schemas.microsoft.com/office/drawing/2014/main" id="{2D9355AB-3AF3-7E45-9654-277DB9D168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5350" y="5181600"/>
              <a:ext cx="853273" cy="533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next</a:t>
              </a:r>
              <a:endParaRPr lang="en-US" altLang="zh-CN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36789FC0-4105-BA45-BF1C-0750E85CB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7143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0600C0-EE7E-5841-AD26-37820E6AE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系统调用例子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35ECC79-5A3F-334D-96F9-6601B430E309}"/>
              </a:ext>
            </a:extLst>
          </p:cNvPr>
          <p:cNvSpPr txBox="1">
            <a:spLocks noChangeArrowheads="1"/>
          </p:cNvSpPr>
          <p:nvPr/>
        </p:nvSpPr>
        <p:spPr>
          <a:xfrm>
            <a:off x="683568" y="1771519"/>
            <a:ext cx="7562850" cy="2895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 hello world</a:t>
            </a:r>
          </a:p>
          <a:p>
            <a:pPr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 int main()</a:t>
            </a:r>
          </a:p>
          <a:p>
            <a:pPr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 {</a:t>
            </a:r>
          </a:p>
          <a:p>
            <a:pPr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3  	write(1, "hello, world\n", 13);</a:t>
            </a:r>
          </a:p>
          <a:p>
            <a:pPr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4 	</a:t>
            </a:r>
            <a:r>
              <a:rPr lang="zh-CN" altLang="en-US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_exit(0);</a:t>
            </a:r>
          </a:p>
          <a:p>
            <a:pPr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5 }</a:t>
            </a:r>
          </a:p>
          <a:p>
            <a:pPr>
              <a:buFontTx/>
              <a:buNone/>
            </a:pPr>
            <a:endParaRPr lang="en-US" altLang="zh-CN" sz="24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7577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9BE056-F2FD-0D4A-ABEB-DB43B2FBE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AArch64</a:t>
            </a:r>
            <a:r>
              <a:rPr kumimoji="1" lang="zh-CN" altLang="en-US" dirty="0"/>
              <a:t>下常见的</a:t>
            </a:r>
            <a:r>
              <a:rPr kumimoji="1" lang="en-US" altLang="zh-CN" dirty="0"/>
              <a:t>Linux</a:t>
            </a:r>
            <a:r>
              <a:rPr kumimoji="1" lang="zh-CN" altLang="en-US" dirty="0"/>
              <a:t>的系统调用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A980249-4284-7748-A65E-C9B32A1B835B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1751013"/>
          <a:ext cx="7924800" cy="31686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7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07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21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5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编号</a:t>
                      </a: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名称</a:t>
                      </a: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描述</a:t>
                      </a:r>
                      <a:r>
                        <a:rPr lang="en-US" altLang="zh-CN" sz="1200" b="1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.</a:t>
                      </a:r>
                      <a:endParaRPr lang="zh-CN" altLang="en-US" sz="1200" b="1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编号</a:t>
                      </a: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名称</a:t>
                      </a: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名称</a:t>
                      </a:r>
                      <a:r>
                        <a:rPr lang="en-US" altLang="zh-CN" sz="1200" b="1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.</a:t>
                      </a:r>
                      <a:endParaRPr lang="zh-CN" altLang="en-US" sz="1200" b="1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17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getcwd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Get current working directory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129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kill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Send signal</a:t>
                      </a:r>
                      <a:r>
                        <a:rPr lang="en-US" altLang="zh-CN" sz="1200" baseline="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 to a process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23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dup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Duplicate a</a:t>
                      </a:r>
                      <a:r>
                        <a:rPr lang="en-US" altLang="zh-CN" sz="1200" baseline="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 </a:t>
                      </a:r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file descriptor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172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getpid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Get</a:t>
                      </a:r>
                      <a:r>
                        <a:rPr lang="en-US" altLang="zh-CN" sz="1200" baseline="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 process ID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56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openat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Open a</a:t>
                      </a:r>
                      <a:r>
                        <a:rPr lang="en-US" altLang="zh-CN" sz="1200" baseline="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 file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214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brk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Set the top of heap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57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close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Close a file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215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munmap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Unmap</a:t>
                      </a:r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 a file from memory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63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read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Read a file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220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clone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Create a process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64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write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Write a file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221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execve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Execute a program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80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fstat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Get</a:t>
                      </a:r>
                      <a:r>
                        <a:rPr lang="en-US" altLang="zh-CN" sz="1200" baseline="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 file status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222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mmap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Map a</a:t>
                      </a:r>
                      <a:r>
                        <a:rPr lang="en-US" altLang="zh-CN" sz="1200" baseline="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 </a:t>
                      </a:r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file</a:t>
                      </a:r>
                      <a:r>
                        <a:rPr lang="en-US" altLang="zh-CN" sz="1200" baseline="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 into memory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93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_exit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Terminate</a:t>
                      </a:r>
                      <a:r>
                        <a:rPr lang="en-US" altLang="zh-CN" sz="1200" baseline="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 the process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260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wait4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Wait for process to stop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59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59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934961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90CF89-8B97-9A45-ABF7-2DA8A11D0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系统调用例子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02F75D-9AC5-A640-B6BA-1D523AD61EDC}"/>
              </a:ext>
            </a:extLst>
          </p:cNvPr>
          <p:cNvSpPr txBox="1">
            <a:spLocks noChangeArrowheads="1"/>
          </p:cNvSpPr>
          <p:nvPr/>
        </p:nvSpPr>
        <p:spPr>
          <a:xfrm>
            <a:off x="466725" y="1273324"/>
            <a:ext cx="8210550" cy="3429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DengXian" charset="0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DengXian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DengXian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DengXian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DengXian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 	.section .rodata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 	.LC0: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3 		.string "hello, world\n"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4 	.text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da-DK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5    .</a:t>
            </a:r>
            <a:r>
              <a:rPr lang="da-DK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align</a:t>
            </a:r>
            <a:r>
              <a:rPr lang="da-DK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2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6 	.global main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7 	.type main, %function</a:t>
            </a:r>
          </a:p>
          <a:p>
            <a:pPr>
              <a:lnSpc>
                <a:spcPct val="100000"/>
              </a:lnSpc>
              <a:buFontTx/>
              <a:buAutoNum type="arabicPlain" startAt="8"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main:</a:t>
            </a:r>
          </a:p>
        </p:txBody>
      </p:sp>
    </p:spTree>
    <p:extLst>
      <p:ext uri="{BB962C8B-B14F-4D97-AF65-F5344CB8AC3E}">
        <p14:creationId xmlns:p14="http://schemas.microsoft.com/office/powerpoint/2010/main" val="2148151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014792-DACA-1F0D-825B-F6B7CCA58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回顾：函数栈桢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C2BBA7-95D6-9A48-FD20-6FDFA94F0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3827574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/>
              <a:t>嵌套函数调用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例如，</a:t>
            </a:r>
            <a:r>
              <a:rPr kumimoji="1" lang="en-US" altLang="zh-CN" dirty="0"/>
              <a:t>A</a:t>
            </a:r>
            <a:r>
              <a:rPr kumimoji="1" lang="zh-CN" altLang="en-US" dirty="0"/>
              <a:t>调用</a:t>
            </a:r>
            <a:r>
              <a:rPr kumimoji="1" lang="en-US" altLang="zh-CN" dirty="0"/>
              <a:t>B</a:t>
            </a:r>
            <a:r>
              <a:rPr kumimoji="1" lang="zh-CN" altLang="en-US" dirty="0"/>
              <a:t>、</a:t>
            </a:r>
            <a:r>
              <a:rPr kumimoji="1" lang="en-US" altLang="zh-CN" dirty="0"/>
              <a:t>B</a:t>
            </a:r>
            <a:r>
              <a:rPr kumimoji="1" lang="zh-CN" altLang="en-US" dirty="0"/>
              <a:t>调用</a:t>
            </a:r>
            <a:r>
              <a:rPr kumimoji="1" lang="en-US" altLang="zh-CN" dirty="0"/>
              <a:t>C</a:t>
            </a:r>
          </a:p>
          <a:p>
            <a:pPr lvl="1"/>
            <a:r>
              <a:rPr kumimoji="1" lang="zh-CN" altLang="en-US" dirty="0"/>
              <a:t>程序执行中存在多个未返回的函数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函数栈桢按照调用顺序排列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先被调用者后返回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栈：后进先出</a:t>
            </a:r>
            <a:endParaRPr kumimoji="1" lang="en-US" altLang="zh-CN" dirty="0"/>
          </a:p>
          <a:p>
            <a:r>
              <a:rPr kumimoji="1" lang="en-US" altLang="zh-CN" dirty="0"/>
              <a:t>CPU</a:t>
            </a:r>
            <a:r>
              <a:rPr kumimoji="1" lang="zh-CN" altLang="en-US" dirty="0"/>
              <a:t>中的另一个特殊寄存器</a:t>
            </a:r>
            <a:r>
              <a:rPr kumimoji="1" lang="en-US" altLang="zh-CN" dirty="0"/>
              <a:t>SP</a:t>
            </a:r>
          </a:p>
          <a:p>
            <a:pPr lvl="1"/>
            <a:r>
              <a:rPr kumimoji="1" lang="zh-CN" altLang="en-US" dirty="0"/>
              <a:t>指向</a:t>
            </a:r>
            <a:r>
              <a:rPr kumimoji="1" lang="zh-CN" altLang="en-US" dirty="0">
                <a:highlight>
                  <a:srgbClr val="FFFF00"/>
                </a:highlight>
              </a:rPr>
              <a:t>栈顶</a:t>
            </a:r>
            <a:r>
              <a:rPr kumimoji="1" lang="zh-CN" altLang="en-US" dirty="0"/>
              <a:t>（低地址）</a:t>
            </a:r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BE4DAA-5255-EDCA-041E-B4BE34746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5746381-F7B0-34D1-8506-C2CD4C2EAAFF}"/>
              </a:ext>
            </a:extLst>
          </p:cNvPr>
          <p:cNvSpPr/>
          <p:nvPr/>
        </p:nvSpPr>
        <p:spPr>
          <a:xfrm>
            <a:off x="7164288" y="2281436"/>
            <a:ext cx="1440160" cy="86409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函数</a:t>
            </a:r>
            <a:r>
              <a:rPr kumimoji="1" lang="en-US" altLang="zh-CN" dirty="0"/>
              <a:t>A</a:t>
            </a:r>
          </a:p>
          <a:p>
            <a:pPr algn="ctr"/>
            <a:r>
              <a:rPr kumimoji="1" lang="zh-CN" altLang="en-US" dirty="0"/>
              <a:t>栈桢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D0F51A3-E63F-376B-9237-7A22582F97BE}"/>
              </a:ext>
            </a:extLst>
          </p:cNvPr>
          <p:cNvSpPr/>
          <p:nvPr/>
        </p:nvSpPr>
        <p:spPr>
          <a:xfrm>
            <a:off x="7164288" y="3145532"/>
            <a:ext cx="1440160" cy="11521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函数</a:t>
            </a:r>
            <a:r>
              <a:rPr kumimoji="1" lang="en-US" altLang="zh-CN" dirty="0"/>
              <a:t>B</a:t>
            </a:r>
          </a:p>
          <a:p>
            <a:pPr algn="ctr"/>
            <a:r>
              <a:rPr kumimoji="1" lang="zh-CN" altLang="en-US" dirty="0"/>
              <a:t>栈桢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B0D0B45-B8C8-70A6-D853-FB48E74514F5}"/>
              </a:ext>
            </a:extLst>
          </p:cNvPr>
          <p:cNvSpPr/>
          <p:nvPr/>
        </p:nvSpPr>
        <p:spPr>
          <a:xfrm>
            <a:off x="7164288" y="4296978"/>
            <a:ext cx="1440160" cy="86409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函数</a:t>
            </a:r>
            <a:r>
              <a:rPr kumimoji="1" lang="en-US" altLang="zh-CN" dirty="0"/>
              <a:t>C</a:t>
            </a:r>
          </a:p>
          <a:p>
            <a:pPr algn="ctr"/>
            <a:r>
              <a:rPr kumimoji="1" lang="zh-CN" altLang="en-US" dirty="0"/>
              <a:t>栈桢</a:t>
            </a:r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B0968C42-02C3-9F2E-02CE-0FCA11137CF8}"/>
              </a:ext>
            </a:extLst>
          </p:cNvPr>
          <p:cNvCxnSpPr/>
          <p:nvPr/>
        </p:nvCxnSpPr>
        <p:spPr>
          <a:xfrm>
            <a:off x="6732240" y="2281436"/>
            <a:ext cx="0" cy="28796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F6D3D21E-C24D-027E-5699-4388AEA52A10}"/>
              </a:ext>
            </a:extLst>
          </p:cNvPr>
          <p:cNvSpPr txBox="1"/>
          <p:nvPr/>
        </p:nvSpPr>
        <p:spPr>
          <a:xfrm>
            <a:off x="5938555" y="219735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i="1" dirty="0"/>
              <a:t>高地址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8637DAB-2BB1-643A-412E-54A110B96CE8}"/>
              </a:ext>
            </a:extLst>
          </p:cNvPr>
          <p:cNvSpPr txBox="1"/>
          <p:nvPr/>
        </p:nvSpPr>
        <p:spPr>
          <a:xfrm>
            <a:off x="5938554" y="482017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i="1" dirty="0"/>
              <a:t>低地址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47FFAAD-B68B-09CD-0F81-CC951582E34C}"/>
              </a:ext>
            </a:extLst>
          </p:cNvPr>
          <p:cNvSpPr txBox="1"/>
          <p:nvPr/>
        </p:nvSpPr>
        <p:spPr>
          <a:xfrm>
            <a:off x="6092442" y="33519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栈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AAFB167-807F-CA8D-B3C1-03BA81BC3210}"/>
              </a:ext>
            </a:extLst>
          </p:cNvPr>
          <p:cNvSpPr txBox="1"/>
          <p:nvPr/>
        </p:nvSpPr>
        <p:spPr>
          <a:xfrm>
            <a:off x="6028321" y="192045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i="1" dirty="0"/>
              <a:t>栈底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769F2E0-BC4D-860C-337C-7F1BF255ED8B}"/>
              </a:ext>
            </a:extLst>
          </p:cNvPr>
          <p:cNvSpPr txBox="1"/>
          <p:nvPr/>
        </p:nvSpPr>
        <p:spPr>
          <a:xfrm>
            <a:off x="6028321" y="505749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i="1" dirty="0"/>
              <a:t>栈顶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5ABD03D-DA7C-5D14-BAEB-7C5A1EF91715}"/>
              </a:ext>
            </a:extLst>
          </p:cNvPr>
          <p:cNvSpPr/>
          <p:nvPr/>
        </p:nvSpPr>
        <p:spPr>
          <a:xfrm>
            <a:off x="4572000" y="5006983"/>
            <a:ext cx="980771" cy="308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SP</a:t>
            </a:r>
            <a:r>
              <a:rPr kumimoji="1" lang="zh-CN" altLang="en-US" sz="1400" dirty="0"/>
              <a:t>寄存器</a:t>
            </a:r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4F65297F-D37C-FF77-4A5F-04844CBB513A}"/>
              </a:ext>
            </a:extLst>
          </p:cNvPr>
          <p:cNvCxnSpPr/>
          <p:nvPr/>
        </p:nvCxnSpPr>
        <p:spPr>
          <a:xfrm>
            <a:off x="5596274" y="5161074"/>
            <a:ext cx="34969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FCB35126-019B-8289-4D61-163643E27631}"/>
              </a:ext>
            </a:extLst>
          </p:cNvPr>
          <p:cNvSpPr txBox="1"/>
          <p:nvPr/>
        </p:nvSpPr>
        <p:spPr>
          <a:xfrm>
            <a:off x="7038930" y="175801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highlight>
                  <a:srgbClr val="FFFF00"/>
                </a:highlight>
              </a:rPr>
              <a:t>保存在内存上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4EFF23B-4A4B-6677-2293-0BFD00529B97}"/>
              </a:ext>
            </a:extLst>
          </p:cNvPr>
          <p:cNvSpPr txBox="1"/>
          <p:nvPr/>
        </p:nvSpPr>
        <p:spPr>
          <a:xfrm>
            <a:off x="5000625" y="447675"/>
            <a:ext cx="4095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程序状态：</a:t>
            </a:r>
            <a:r>
              <a:rPr kumimoji="1" lang="en-US" altLang="zh-CN" dirty="0"/>
              <a:t>1.</a:t>
            </a:r>
            <a:r>
              <a:rPr kumimoji="1" lang="zh-CN" altLang="en-US" dirty="0"/>
              <a:t>内存 </a:t>
            </a:r>
            <a:r>
              <a:rPr kumimoji="1" lang="en-US" altLang="zh-CN" dirty="0"/>
              <a:t>2.</a:t>
            </a:r>
            <a:r>
              <a:rPr kumimoji="1" lang="zh-CN" altLang="en-US" dirty="0"/>
              <a:t>寄存器，两个方面</a:t>
            </a:r>
            <a:endParaRPr kumimoji="1" lang="en-US" altLang="zh-CN" dirty="0"/>
          </a:p>
          <a:p>
            <a:r>
              <a:rPr kumimoji="1" lang="zh-CN" altLang="en-US" dirty="0"/>
              <a:t>都需要</a:t>
            </a:r>
          </a:p>
        </p:txBody>
      </p:sp>
    </p:spTree>
    <p:extLst>
      <p:ext uri="{BB962C8B-B14F-4D97-AF65-F5344CB8AC3E}">
        <p14:creationId xmlns:p14="http://schemas.microsoft.com/office/powerpoint/2010/main" val="123754256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49A727-E218-1145-98BF-2DE93D8FE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系统调用例子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FB2C2CE-301F-B648-9F60-853C420E41B0}"/>
              </a:ext>
            </a:extLst>
          </p:cNvPr>
          <p:cNvSpPr txBox="1">
            <a:spLocks noChangeArrowheads="1"/>
          </p:cNvSpPr>
          <p:nvPr/>
        </p:nvSpPr>
        <p:spPr>
          <a:xfrm>
            <a:off x="285750" y="1524000"/>
            <a:ext cx="8705850" cy="4038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DengXian" charset="0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DengXian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DengXian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DengXian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DengXian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500"/>
              </a:lnSpc>
              <a:buFontTx/>
              <a:buNone/>
              <a:defRPr/>
            </a:pPr>
            <a:r>
              <a:rPr lang="en-US" altLang="zh-CN" sz="2000" i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2000" i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First, call write(1, "hello, world\n", 13)</a:t>
            </a:r>
          </a:p>
          <a:p>
            <a:pPr>
              <a:lnSpc>
                <a:spcPts val="1500"/>
              </a:lnSpc>
              <a:buFontTx/>
              <a:buNone/>
              <a:defRPr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9 		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movq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	x8, #0x40 	   </a:t>
            </a:r>
            <a:r>
              <a:rPr lang="en-US" altLang="zh-CN" sz="1800" i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write is system call 64</a:t>
            </a:r>
          </a:p>
          <a:p>
            <a:pPr>
              <a:lnSpc>
                <a:spcPts val="1500"/>
              </a:lnSpc>
              <a:buFontTx/>
              <a:buNone/>
              <a:defRPr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10 	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movq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	x0, #0x1 	   </a:t>
            </a:r>
            <a:r>
              <a:rPr lang="en-US" altLang="zh-CN" sz="1800" i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Arg1:stdout has descriptor 1</a:t>
            </a:r>
          </a:p>
          <a:p>
            <a:pPr marL="457200" indent="-457200">
              <a:lnSpc>
                <a:spcPts val="1500"/>
              </a:lnSpc>
              <a:buFontTx/>
              <a:buAutoNum type="arabicPlain" startAt="11"/>
              <a:defRPr/>
            </a:pPr>
            <a:r>
              <a:rPr lang="zh-CN" altLang="en-US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adrp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	x3, .LC0  	</a:t>
            </a:r>
            <a:endParaRPr lang="en-US" altLang="zh-CN" sz="1800" i="1" dirty="0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457200" indent="-457200">
              <a:lnSpc>
                <a:spcPts val="1500"/>
              </a:lnSpc>
              <a:buFontTx/>
              <a:buAutoNum type="arabicPlain" startAt="11"/>
              <a:defRPr/>
            </a:pPr>
            <a:r>
              <a:rPr lang="zh-CN" altLang="en-US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add x1,x3,:lo12:.LC0 </a:t>
            </a:r>
            <a:r>
              <a:rPr lang="en-US" altLang="zh-CN" sz="1800" i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Arg2:Hello world string</a:t>
            </a:r>
          </a:p>
          <a:p>
            <a:pPr>
              <a:lnSpc>
                <a:spcPts val="1500"/>
              </a:lnSpc>
              <a:buFontTx/>
              <a:buNone/>
              <a:defRPr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12 	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movq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	x2, #0xd       </a:t>
            </a:r>
            <a:r>
              <a:rPr lang="en-US" altLang="zh-CN" sz="1800" i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Arg3:string length</a:t>
            </a:r>
            <a:endParaRPr lang="en-US" altLang="zh-CN" sz="2000" i="1" dirty="0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buFontTx/>
              <a:buNone/>
              <a:defRPr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13 	</a:t>
            </a:r>
            <a:r>
              <a:rPr lang="en-US" altLang="zh-CN" sz="2000" dirty="0"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svc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	  	   </a:t>
            </a:r>
            <a:r>
              <a:rPr lang="en-US" altLang="zh-CN" sz="1800" i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Make the system call</a:t>
            </a:r>
            <a:endParaRPr lang="en-US" altLang="zh-CN" sz="2000" i="1" dirty="0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buFontTx/>
              <a:buNone/>
              <a:defRPr/>
            </a:pPr>
            <a:r>
              <a:rPr lang="en-US" altLang="zh-CN" sz="2000" i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2000" i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Next, call exit(0)</a:t>
            </a:r>
          </a:p>
          <a:p>
            <a:pPr>
              <a:lnSpc>
                <a:spcPts val="1500"/>
              </a:lnSpc>
              <a:buFontTx/>
              <a:buNone/>
              <a:defRPr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14		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movq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	x8, #0x5d	   </a:t>
            </a:r>
            <a:r>
              <a:rPr lang="en-US" altLang="zh-CN" sz="1800" i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_exit is system call 93</a:t>
            </a:r>
          </a:p>
          <a:p>
            <a:pPr>
              <a:lnSpc>
                <a:spcPts val="1500"/>
              </a:lnSpc>
              <a:buFontTx/>
              <a:buNone/>
              <a:defRPr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15 	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movq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	x0, #0x0       </a:t>
            </a:r>
            <a:r>
              <a:rPr lang="en-US" altLang="zh-CN" sz="1800" i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Arg1:exit status is 0</a:t>
            </a:r>
          </a:p>
          <a:p>
            <a:pPr>
              <a:lnSpc>
                <a:spcPts val="1500"/>
              </a:lnSpc>
              <a:buFontTx/>
              <a:buNone/>
              <a:defRPr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16 	</a:t>
            </a:r>
            <a:r>
              <a:rPr lang="en-US" altLang="zh-CN" sz="2000" dirty="0"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svc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		  	   </a:t>
            </a:r>
            <a:r>
              <a:rPr lang="en-US" altLang="zh-CN" sz="1800" i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Make the system call</a:t>
            </a:r>
            <a:endParaRPr lang="en-US" altLang="zh-CN" sz="2000" dirty="0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27785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17707A-529B-D740-BE43-B947975FC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系统调用的参数传递（常见的软件约定）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C10FC3-6776-A64E-BC46-7F249891F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最多允许</a:t>
            </a:r>
            <a:r>
              <a:rPr lang="en-US" altLang="zh-CN" sz="2400" dirty="0"/>
              <a:t>8</a:t>
            </a:r>
            <a:r>
              <a:rPr lang="zh-CN" altLang="en-US" sz="2400" dirty="0"/>
              <a:t>个参数（和用户的函数不同，只允许</a:t>
            </a:r>
            <a:r>
              <a:rPr lang="en-US" altLang="zh-CN" sz="2400" dirty="0"/>
              <a:t>8</a:t>
            </a:r>
            <a:r>
              <a:rPr lang="zh-CN" altLang="en-US" sz="2400" dirty="0"/>
              <a:t>个）</a:t>
            </a:r>
            <a:endParaRPr lang="en-US" altLang="zh-CN" sz="2400" dirty="0"/>
          </a:p>
          <a:p>
            <a:pPr lvl="1"/>
            <a:r>
              <a:rPr lang="en-US" altLang="zh-CN" sz="2000" dirty="0"/>
              <a:t>x0-x7</a:t>
            </a:r>
            <a:r>
              <a:rPr lang="zh-CN" altLang="en-US" sz="2000" dirty="0"/>
              <a:t>寄存器</a:t>
            </a:r>
            <a:endParaRPr lang="en-US" altLang="zh-CN" sz="2000" dirty="0"/>
          </a:p>
          <a:p>
            <a:pPr lvl="1"/>
            <a:r>
              <a:rPr lang="en-US" altLang="zh-CN" sz="2000" dirty="0">
                <a:solidFill>
                  <a:srgbClr val="FF0000"/>
                </a:solidFill>
              </a:rPr>
              <a:t>x8</a:t>
            </a:r>
            <a:r>
              <a:rPr lang="zh-CN" altLang="en-US" sz="2000" dirty="0">
                <a:solidFill>
                  <a:srgbClr val="FF0000"/>
                </a:solidFill>
              </a:rPr>
              <a:t>用于存放系统调用编号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/>
            <a:endParaRPr lang="en-US" altLang="zh-CN" sz="2000" dirty="0"/>
          </a:p>
          <a:p>
            <a:r>
              <a:rPr lang="zh-CN" altLang="en-US" sz="2400" dirty="0"/>
              <a:t>返回值存放于</a:t>
            </a:r>
            <a:r>
              <a:rPr lang="en-US" altLang="zh-CN" sz="2400" dirty="0"/>
              <a:t>x0</a:t>
            </a:r>
            <a:r>
              <a:rPr lang="zh-CN" altLang="en-US" sz="2400" dirty="0"/>
              <a:t>寄存器中</a:t>
            </a:r>
          </a:p>
        </p:txBody>
      </p:sp>
      <p:grpSp>
        <p:nvGrpSpPr>
          <p:cNvPr id="4" name="组合 2">
            <a:extLst>
              <a:ext uri="{FF2B5EF4-FFF2-40B4-BE49-F238E27FC236}">
                <a16:creationId xmlns:a16="http://schemas.microsoft.com/office/drawing/2014/main" id="{A6232F3D-52DE-2C42-A188-AEC073FEDFF7}"/>
              </a:ext>
            </a:extLst>
          </p:cNvPr>
          <p:cNvGrpSpPr>
            <a:grpSpLocks/>
          </p:cNvGrpSpPr>
          <p:nvPr/>
        </p:nvGrpSpPr>
        <p:grpSpPr bwMode="auto">
          <a:xfrm>
            <a:off x="1403648" y="3865612"/>
            <a:ext cx="5160962" cy="1547812"/>
            <a:chOff x="1995126" y="4260645"/>
            <a:chExt cx="6882197" cy="2063530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8FE45552-2F54-9048-AC36-D1765217F5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5126" y="4260645"/>
              <a:ext cx="1106202" cy="4590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59" tIns="33335" rIns="67859" bIns="33335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1800" dirty="0">
                  <a:latin typeface="Arial" panose="020B0604020202020204" pitchFamily="34" charset="0"/>
                </a:rPr>
                <a:t>用户态</a:t>
              </a:r>
              <a:endParaRPr lang="en-US" altLang="zh-CN" sz="1800" dirty="0">
                <a:latin typeface="Arial" panose="020B0604020202020204" pitchFamily="34" charset="0"/>
              </a:endParaRPr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9E3A88DE-6E8D-FF4E-ACA6-72787252E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6574" y="4414838"/>
              <a:ext cx="1106202" cy="4590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59" tIns="33335" rIns="67859" bIns="33335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1800" dirty="0">
                  <a:latin typeface="Arial" panose="020B0604020202020204" pitchFamily="34" charset="0"/>
                </a:rPr>
                <a:t>内核态</a:t>
              </a:r>
              <a:endParaRPr lang="en-US" altLang="zh-CN" sz="1800" dirty="0">
                <a:latin typeface="Arial" panose="020B0604020202020204" pitchFamily="34" charset="0"/>
              </a:endParaRPr>
            </a:p>
          </p:txBody>
        </p:sp>
        <p:sp>
          <p:nvSpPr>
            <p:cNvPr id="7" name="Line 7">
              <a:extLst>
                <a:ext uri="{FF2B5EF4-FFF2-40B4-BE49-F238E27FC236}">
                  <a16:creationId xmlns:a16="http://schemas.microsoft.com/office/drawing/2014/main" id="{6EE9D883-6409-1540-AA0C-552AA99745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5788" y="4795838"/>
              <a:ext cx="0" cy="3635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8">
              <a:extLst>
                <a:ext uri="{FF2B5EF4-FFF2-40B4-BE49-F238E27FC236}">
                  <a16:creationId xmlns:a16="http://schemas.microsoft.com/office/drawing/2014/main" id="{0EC68EC2-0B15-D34C-81D1-7A7E444469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2138" y="5165725"/>
              <a:ext cx="2806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9">
              <a:extLst>
                <a:ext uri="{FF2B5EF4-FFF2-40B4-BE49-F238E27FC236}">
                  <a16:creationId xmlns:a16="http://schemas.microsoft.com/office/drawing/2014/main" id="{26812408-75D8-404D-B817-3A0D58C9AF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5188" y="5172075"/>
              <a:ext cx="0" cy="596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10">
              <a:extLst>
                <a:ext uri="{FF2B5EF4-FFF2-40B4-BE49-F238E27FC236}">
                  <a16:creationId xmlns:a16="http://schemas.microsoft.com/office/drawing/2014/main" id="{B41F6D40-6456-4E45-8195-25371F2A19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25788" y="5329237"/>
              <a:ext cx="2825750" cy="4524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11">
              <a:extLst>
                <a:ext uri="{FF2B5EF4-FFF2-40B4-BE49-F238E27FC236}">
                  <a16:creationId xmlns:a16="http://schemas.microsoft.com/office/drawing/2014/main" id="{B60CF470-9072-4C48-91DE-97DB1F5773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5788" y="5322888"/>
              <a:ext cx="6350" cy="696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13">
              <a:extLst>
                <a:ext uri="{FF2B5EF4-FFF2-40B4-BE49-F238E27FC236}">
                  <a16:creationId xmlns:a16="http://schemas.microsoft.com/office/drawing/2014/main" id="{61CD1B7F-5E26-D24C-BEF0-BC0BEAE342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3601" y="5257800"/>
              <a:ext cx="2933722" cy="4590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859" tIns="33335" rIns="67859" bIns="33335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1800" b="0" i="1" dirty="0">
                  <a:latin typeface="Arial" panose="020B0604020202020204" pitchFamily="34" charset="0"/>
                </a:rPr>
                <a:t>系统调用代码</a:t>
              </a:r>
              <a:endParaRPr lang="en-US" altLang="zh-CN" sz="1800" b="0" i="1" dirty="0">
                <a:latin typeface="Arial" panose="020B0604020202020204" pitchFamily="34" charset="0"/>
              </a:endParaRPr>
            </a:p>
          </p:txBody>
        </p:sp>
        <p:sp>
          <p:nvSpPr>
            <p:cNvPr id="13" name="Rectangle 14">
              <a:extLst>
                <a:ext uri="{FF2B5EF4-FFF2-40B4-BE49-F238E27FC236}">
                  <a16:creationId xmlns:a16="http://schemas.microsoft.com/office/drawing/2014/main" id="{67DAE1D5-24A5-1243-91C2-8028ECD12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183" y="5864908"/>
              <a:ext cx="711294" cy="45926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67859" tIns="33335" rIns="67859" bIns="33335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 err="1">
                  <a:latin typeface="Arial" panose="020B0604020202020204" pitchFamily="34" charset="0"/>
                </a:rPr>
                <a:t>eret</a:t>
              </a:r>
              <a:endParaRPr lang="en-US" altLang="zh-CN" sz="1350" b="0" dirty="0">
                <a:latin typeface="Arial" panose="020B0604020202020204" pitchFamily="34" charset="0"/>
              </a:endParaRPr>
            </a:p>
          </p:txBody>
        </p:sp>
        <p:sp>
          <p:nvSpPr>
            <p:cNvPr id="14" name="Text Box 16">
              <a:extLst>
                <a:ext uri="{FF2B5EF4-FFF2-40B4-BE49-F238E27FC236}">
                  <a16:creationId xmlns:a16="http://schemas.microsoft.com/office/drawing/2014/main" id="{06ACBF27-656F-4942-B8FE-03618D30DD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7790" y="4699001"/>
              <a:ext cx="707981" cy="492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</a:rPr>
                <a:t>svc</a:t>
              </a:r>
            </a:p>
          </p:txBody>
        </p:sp>
        <p:sp>
          <p:nvSpPr>
            <p:cNvPr id="15" name="Text Box 17">
              <a:extLst>
                <a:ext uri="{FF2B5EF4-FFF2-40B4-BE49-F238E27FC236}">
                  <a16:creationId xmlns:a16="http://schemas.microsoft.com/office/drawing/2014/main" id="{73CF394E-29EF-DE4A-852B-9836775124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5350" y="5181600"/>
              <a:ext cx="853273" cy="533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next</a:t>
              </a:r>
              <a:endParaRPr lang="en-US" altLang="zh-CN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" name="灯片编号占位符 15">
            <a:extLst>
              <a:ext uri="{FF2B5EF4-FFF2-40B4-BE49-F238E27FC236}">
                <a16:creationId xmlns:a16="http://schemas.microsoft.com/office/drawing/2014/main" id="{86628819-021F-A646-A639-2F6FDF22A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4857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A79BD1-26D1-EE4D-A28B-038035C9B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系统调用返回值与</a:t>
            </a:r>
            <a:r>
              <a:rPr kumimoji="1" lang="en-US" altLang="zh-CN" dirty="0" err="1"/>
              <a:t>errno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A98E72-A554-1743-BC96-44ED228E0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一般库函数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出错时返回</a:t>
            </a:r>
            <a:r>
              <a:rPr kumimoji="1" lang="en-US" altLang="zh-CN" dirty="0"/>
              <a:t>-1</a:t>
            </a:r>
            <a:r>
              <a:rPr kumimoji="1" lang="zh-CN" altLang="en-US" dirty="0"/>
              <a:t>，并设置全局变量</a:t>
            </a:r>
            <a:r>
              <a:rPr kumimoji="1" lang="en-US" altLang="zh-CN" dirty="0" err="1"/>
              <a:t>errno</a:t>
            </a:r>
            <a:r>
              <a:rPr kumimoji="1" lang="zh-CN" altLang="en-US" dirty="0"/>
              <a:t>为具体的错误值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系统调用通过寄存器向应用传递返回值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一般设置为 </a:t>
            </a:r>
            <a:r>
              <a:rPr kumimoji="1" lang="en-US" altLang="zh-CN" dirty="0"/>
              <a:t>–</a:t>
            </a:r>
            <a:r>
              <a:rPr kumimoji="1" lang="en-US" altLang="zh-CN" dirty="0" err="1"/>
              <a:t>errno</a:t>
            </a:r>
            <a:r>
              <a:rPr kumimoji="1" lang="zh-CN" altLang="en-US" dirty="0"/>
              <a:t>（</a:t>
            </a:r>
            <a:r>
              <a:rPr kumimoji="1" lang="en-US" altLang="zh-CN" dirty="0"/>
              <a:t>error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</a:t>
            </a:r>
          </a:p>
          <a:p>
            <a:pPr lvl="1"/>
            <a:r>
              <a:rPr kumimoji="1" lang="zh-CN" altLang="en-US" dirty="0"/>
              <a:t>库对系统调用的 </a:t>
            </a:r>
            <a:r>
              <a:rPr kumimoji="1" lang="en-US" altLang="zh-CN" dirty="0"/>
              <a:t>wrapper</a:t>
            </a:r>
            <a:r>
              <a:rPr kumimoji="1" lang="zh-CN" altLang="en-US" dirty="0"/>
              <a:t> </a:t>
            </a:r>
            <a:r>
              <a:rPr kumimoji="1" lang="en-US" altLang="zh-CN" dirty="0"/>
              <a:t>code</a:t>
            </a:r>
            <a:r>
              <a:rPr kumimoji="1" lang="zh-CN" altLang="en-US" dirty="0"/>
              <a:t> 会</a:t>
            </a:r>
            <a:r>
              <a:rPr kumimoji="1" lang="zh-CN" altLang="en-US" dirty="0">
                <a:highlight>
                  <a:srgbClr val="FFFF00"/>
                </a:highlight>
              </a:rPr>
              <a:t>将系统调用的返回值</a:t>
            </a:r>
            <a:r>
              <a:rPr kumimoji="1" lang="zh-CN" altLang="en-US" dirty="0"/>
              <a:t>转换为库函数形式的返回值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6EBD6E-31AE-5E49-A7E6-4EEEEA580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5779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337514-7389-5A46-972A-E4990EE69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Q:</a:t>
            </a:r>
            <a:r>
              <a:rPr kumimoji="1" lang="zh-CN" altLang="en-US" dirty="0"/>
              <a:t> 如果寄存器放不下参数怎么办？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468689-2ACB-2F45-B093-53777F58C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/>
              <a:t>寄存器放不下，只能通过内存传参</a:t>
            </a:r>
            <a:endParaRPr kumimoji="1" lang="en-US" altLang="zh-CN" sz="2400" dirty="0"/>
          </a:p>
          <a:p>
            <a:pPr lvl="1"/>
            <a:r>
              <a:rPr kumimoji="1" lang="zh-CN" altLang="en-US" sz="2000" dirty="0"/>
              <a:t>将参数放在内存中，将指针放在寄存器中传给内核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内核通过指针访问相关参数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存在安全的隐患（后续课程会进一步介绍）</a:t>
            </a:r>
            <a:endParaRPr kumimoji="1" lang="en-US" altLang="zh-CN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395E8F-1D90-C94E-AE15-B85743630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63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2EED491-0053-C070-3C95-A04C9DB8D241}"/>
              </a:ext>
            </a:extLst>
          </p:cNvPr>
          <p:cNvSpPr txBox="1"/>
          <p:nvPr/>
        </p:nvSpPr>
        <p:spPr>
          <a:xfrm>
            <a:off x="1731078" y="42927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思考</a:t>
            </a:r>
          </a:p>
        </p:txBody>
      </p:sp>
    </p:spTree>
    <p:extLst>
      <p:ext uri="{BB962C8B-B14F-4D97-AF65-F5344CB8AC3E}">
        <p14:creationId xmlns:p14="http://schemas.microsoft.com/office/powerpoint/2010/main" val="24161822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4B1194-6EB9-6D47-B0A3-2D66C22BE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如何跟踪系统调用？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FC9842-3476-8F4C-9FBF-B98D243B4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64</a:t>
            </a:fld>
            <a:endParaRPr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34BE084-1540-884B-9E4C-7339A66A2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624" y="2653477"/>
            <a:ext cx="6688523" cy="294032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sz="1400" dirty="0" err="1">
                <a:latin typeface="Consolas" charset="0"/>
                <a:ea typeface="Consolas" charset="0"/>
                <a:cs typeface="Consolas" charset="0"/>
              </a:rPr>
              <a:t>execve</a:t>
            </a:r>
            <a:r>
              <a:rPr kumimoji="1" lang="en-US" altLang="zh-CN" sz="1400" dirty="0">
                <a:latin typeface="Consolas" charset="0"/>
                <a:ea typeface="Consolas" charset="0"/>
                <a:cs typeface="Consolas" charset="0"/>
              </a:rPr>
              <a:t>("./hello2", ["./hello2"], [/* 59 </a:t>
            </a:r>
            <a:r>
              <a:rPr kumimoji="1" lang="en-US" altLang="zh-CN" sz="1400" dirty="0" err="1">
                <a:latin typeface="Consolas" charset="0"/>
                <a:ea typeface="Consolas" charset="0"/>
                <a:cs typeface="Consolas" charset="0"/>
              </a:rPr>
              <a:t>vars</a:t>
            </a:r>
            <a:r>
              <a:rPr kumimoji="1" lang="en-US" altLang="zh-CN" sz="1400" dirty="0">
                <a:latin typeface="Consolas" charset="0"/>
                <a:ea typeface="Consolas" charset="0"/>
                <a:cs typeface="Consolas" charset="0"/>
              </a:rPr>
              <a:t> */]) = 0</a:t>
            </a:r>
            <a:endParaRPr kumimoji="1" lang="zh-CN" altLang="en-US" sz="1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sz="1400" dirty="0" err="1">
                <a:latin typeface="Consolas" charset="0"/>
                <a:ea typeface="Consolas" charset="0"/>
                <a:cs typeface="Consolas" charset="0"/>
              </a:rPr>
              <a:t>uname</a:t>
            </a:r>
            <a:r>
              <a:rPr kumimoji="1" lang="en-US" altLang="zh-CN" sz="1400" dirty="0">
                <a:latin typeface="Consolas" charset="0"/>
                <a:ea typeface="Consolas" charset="0"/>
                <a:cs typeface="Consolas" charset="0"/>
              </a:rPr>
              <a:t>({sys="Linux", node="kiwi", ...}) = 0 </a:t>
            </a:r>
            <a:endParaRPr kumimoji="1" lang="zh-CN" altLang="en-US" sz="1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sz="1400" dirty="0" err="1">
                <a:latin typeface="Consolas" charset="0"/>
                <a:ea typeface="Consolas" charset="0"/>
                <a:cs typeface="Consolas" charset="0"/>
              </a:rPr>
              <a:t>brk</a:t>
            </a:r>
            <a:r>
              <a:rPr kumimoji="1" lang="en-US" altLang="zh-CN" sz="1400" dirty="0">
                <a:latin typeface="Consolas" charset="0"/>
                <a:ea typeface="Consolas" charset="0"/>
                <a:cs typeface="Consolas" charset="0"/>
              </a:rPr>
              <a:t>(0) = 0xca9000 </a:t>
            </a:r>
            <a:endParaRPr kumimoji="1" lang="zh-CN" altLang="en-US" sz="1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sz="1400" dirty="0" err="1">
                <a:latin typeface="Consolas" charset="0"/>
                <a:ea typeface="Consolas" charset="0"/>
                <a:cs typeface="Consolas" charset="0"/>
              </a:rPr>
              <a:t>brk</a:t>
            </a:r>
            <a:r>
              <a:rPr kumimoji="1" lang="en-US" altLang="zh-CN" sz="1400" dirty="0">
                <a:latin typeface="Consolas" charset="0"/>
                <a:ea typeface="Consolas" charset="0"/>
                <a:cs typeface="Consolas" charset="0"/>
              </a:rPr>
              <a:t>(0xcaa1c0) = 0xcaa1c0</a:t>
            </a:r>
            <a:endParaRPr kumimoji="1" lang="zh-CN" altLang="en-US" sz="1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sz="1400" dirty="0" err="1">
                <a:latin typeface="Consolas" charset="0"/>
                <a:ea typeface="Consolas" charset="0"/>
                <a:cs typeface="Consolas" charset="0"/>
              </a:rPr>
              <a:t>arch_prctl</a:t>
            </a:r>
            <a:r>
              <a:rPr kumimoji="1" lang="en-US" altLang="zh-CN" sz="1400" dirty="0">
                <a:latin typeface="Consolas" charset="0"/>
                <a:ea typeface="Consolas" charset="0"/>
                <a:cs typeface="Consolas" charset="0"/>
              </a:rPr>
              <a:t>(ARCH_SET_FS, 0xca9880) = 0 </a:t>
            </a:r>
            <a:endParaRPr kumimoji="1" lang="zh-CN" altLang="en-US" sz="1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sz="1400" dirty="0" err="1">
                <a:latin typeface="Consolas" charset="0"/>
                <a:ea typeface="Consolas" charset="0"/>
                <a:cs typeface="Consolas" charset="0"/>
              </a:rPr>
              <a:t>brk</a:t>
            </a:r>
            <a:r>
              <a:rPr kumimoji="1" lang="en-US" altLang="zh-CN" sz="1400" dirty="0">
                <a:latin typeface="Consolas" charset="0"/>
                <a:ea typeface="Consolas" charset="0"/>
                <a:cs typeface="Consolas" charset="0"/>
              </a:rPr>
              <a:t>(0xccb1c0) = 0xccb1c0 </a:t>
            </a:r>
            <a:endParaRPr kumimoji="1" lang="zh-CN" altLang="en-US" sz="1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sz="1400" dirty="0" err="1">
                <a:latin typeface="Consolas" charset="0"/>
                <a:ea typeface="Consolas" charset="0"/>
                <a:cs typeface="Consolas" charset="0"/>
              </a:rPr>
              <a:t>brk</a:t>
            </a:r>
            <a:r>
              <a:rPr kumimoji="1" lang="en-US" altLang="zh-CN" sz="1400" dirty="0">
                <a:latin typeface="Consolas" charset="0"/>
                <a:ea typeface="Consolas" charset="0"/>
                <a:cs typeface="Consolas" charset="0"/>
              </a:rPr>
              <a:t>(0xccc000) = 0xccc000 </a:t>
            </a:r>
            <a:endParaRPr kumimoji="1" lang="zh-CN" altLang="en-US" sz="1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sz="1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write(1, "Hello world!\n", 13) = 13 </a:t>
            </a:r>
            <a:endParaRPr kumimoji="1" lang="zh-CN" altLang="en-US" sz="1400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sz="1400" dirty="0" err="1">
                <a:latin typeface="Consolas" charset="0"/>
                <a:ea typeface="Consolas" charset="0"/>
                <a:cs typeface="Consolas" charset="0"/>
              </a:rPr>
              <a:t>exit_group</a:t>
            </a:r>
            <a:r>
              <a:rPr kumimoji="1" lang="en-US" altLang="zh-CN" sz="1400" dirty="0">
                <a:latin typeface="Consolas" charset="0"/>
                <a:ea typeface="Consolas" charset="0"/>
                <a:cs typeface="Consolas" charset="0"/>
              </a:rPr>
              <a:t>(13) = ?</a:t>
            </a:r>
            <a:endParaRPr kumimoji="1" lang="zh-CN" alt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9D025A4-26CB-EA47-A2D5-1E5D3C176704}"/>
              </a:ext>
            </a:extLst>
          </p:cNvPr>
          <p:cNvSpPr/>
          <p:nvPr/>
        </p:nvSpPr>
        <p:spPr>
          <a:xfrm>
            <a:off x="1187625" y="2173424"/>
            <a:ext cx="6180687" cy="3077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$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400" dirty="0" err="1">
                <a:solidFill>
                  <a:schemeClr val="bg1">
                    <a:lumMod val="9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strace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-o </a:t>
            </a:r>
            <a:r>
              <a:rPr lang="en-US" altLang="zh-CN" sz="1400" dirty="0" err="1">
                <a:solidFill>
                  <a:schemeClr val="bg1">
                    <a:lumMod val="9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hello.out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./hello</a:t>
            </a:r>
            <a:endParaRPr lang="zh-CN" altLang="en-US" sz="1400" dirty="0">
              <a:solidFill>
                <a:schemeClr val="bg1">
                  <a:lumMod val="9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FE28517-94CB-344E-A989-3BA4F0F0D952}"/>
              </a:ext>
            </a:extLst>
          </p:cNvPr>
          <p:cNvSpPr/>
          <p:nvPr/>
        </p:nvSpPr>
        <p:spPr>
          <a:xfrm>
            <a:off x="1187625" y="1246906"/>
            <a:ext cx="6180687" cy="73866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1A1A1A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sz="1400" dirty="0">
                <a:solidFill>
                  <a:srgbClr val="1A1A1A"/>
                </a:solidFill>
                <a:latin typeface="Consolas" charset="0"/>
                <a:ea typeface="Consolas" charset="0"/>
                <a:cs typeface="Consolas" charset="0"/>
              </a:rPr>
              <a:t> main() { </a:t>
            </a:r>
            <a:endParaRPr lang="zh-CN" altLang="en-US" sz="1400" dirty="0">
              <a:solidFill>
                <a:srgbClr val="1A1A1A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sz="1400" dirty="0">
                <a:solidFill>
                  <a:srgbClr val="1A1A1A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sz="1400" dirty="0">
                <a:solidFill>
                  <a:srgbClr val="1A1A1A"/>
                </a:solidFill>
                <a:latin typeface="Consolas" charset="0"/>
                <a:ea typeface="Consolas" charset="0"/>
                <a:cs typeface="Consolas" charset="0"/>
              </a:rPr>
              <a:t>write(1, "Hello world!\n", 13); </a:t>
            </a:r>
            <a:endParaRPr lang="zh-CN" altLang="en-US" sz="1400" dirty="0">
              <a:solidFill>
                <a:srgbClr val="1A1A1A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sz="1400" dirty="0">
                <a:solidFill>
                  <a:srgbClr val="1A1A1A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zh-CN" alt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42839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32"/>
          <p:cNvSpPr/>
          <p:nvPr/>
        </p:nvSpPr>
        <p:spPr>
          <a:xfrm>
            <a:off x="4168763" y="3369545"/>
            <a:ext cx="446436" cy="928115"/>
          </a:xfrm>
          <a:prstGeom prst="roundRect">
            <a:avLst>
              <a:gd name="adj" fmla="val 1988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kumimoji="1" lang="zh-CN" altLang="en-US" sz="1667" dirty="0">
              <a:solidFill>
                <a:schemeClr val="accent1">
                  <a:lumMod val="50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2565392" y="2368335"/>
            <a:ext cx="446436" cy="1929325"/>
          </a:xfrm>
          <a:prstGeom prst="roundRect">
            <a:avLst>
              <a:gd name="adj" fmla="val 1988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kumimoji="1" lang="zh-CN" altLang="en-US" sz="1667" dirty="0">
              <a:solidFill>
                <a:schemeClr val="accent1">
                  <a:lumMod val="50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程序员角度看系统调用</a:t>
            </a:r>
          </a:p>
        </p:txBody>
      </p:sp>
      <p:cxnSp>
        <p:nvCxnSpPr>
          <p:cNvPr id="6" name="直线连接符 5"/>
          <p:cNvCxnSpPr/>
          <p:nvPr/>
        </p:nvCxnSpPr>
        <p:spPr>
          <a:xfrm>
            <a:off x="1571667" y="3937620"/>
            <a:ext cx="37804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/>
          <p:cNvCxnSpPr/>
          <p:nvPr/>
        </p:nvCxnSpPr>
        <p:spPr>
          <a:xfrm>
            <a:off x="1571667" y="2857500"/>
            <a:ext cx="18602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/>
          <p:cNvCxnSpPr/>
          <p:nvPr/>
        </p:nvCxnSpPr>
        <p:spPr>
          <a:xfrm>
            <a:off x="3431873" y="2857500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571667" y="3157534"/>
            <a:ext cx="1620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chemeClr val="accent1">
                    <a:lumMod val="75000"/>
                  </a:schemeClr>
                </a:solidFill>
                <a:latin typeface="+mn-ea"/>
                <a:cs typeface="Arial" panose="020B0604020202020204" pitchFamily="34" charset="0"/>
              </a:rPr>
              <a:t>库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571667" y="4237653"/>
            <a:ext cx="1620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chemeClr val="accent1">
                    <a:lumMod val="75000"/>
                  </a:schemeClr>
                </a:solidFill>
                <a:latin typeface="+mn-ea"/>
                <a:cs typeface="Arial" panose="020B0604020202020204" pitchFamily="34" charset="0"/>
              </a:rPr>
              <a:t>内核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571667" y="1932720"/>
            <a:ext cx="1620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chemeClr val="accent1">
                    <a:lumMod val="75000"/>
                  </a:schemeClr>
                </a:solidFill>
                <a:latin typeface="+mn-ea"/>
                <a:cs typeface="Arial" panose="020B0604020202020204" pitchFamily="34" charset="0"/>
              </a:rPr>
              <a:t>应用</a:t>
            </a:r>
          </a:p>
        </p:txBody>
      </p:sp>
      <p:sp>
        <p:nvSpPr>
          <p:cNvPr id="20" name="下箭头 19"/>
          <p:cNvSpPr/>
          <p:nvPr/>
        </p:nvSpPr>
        <p:spPr>
          <a:xfrm>
            <a:off x="2651787" y="3808429"/>
            <a:ext cx="240027" cy="3646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500">
              <a:latin typeface="+mn-ea"/>
              <a:cs typeface="Arial" panose="020B0604020202020204" pitchFamily="34" charset="0"/>
            </a:endParaRPr>
          </a:p>
        </p:txBody>
      </p:sp>
      <p:sp>
        <p:nvSpPr>
          <p:cNvPr id="21" name="下箭头 20"/>
          <p:cNvSpPr/>
          <p:nvPr/>
        </p:nvSpPr>
        <p:spPr>
          <a:xfrm>
            <a:off x="4271967" y="3813019"/>
            <a:ext cx="240027" cy="3646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500">
              <a:latin typeface="+mn-ea"/>
              <a:cs typeface="Arial" panose="020B0604020202020204" pitchFamily="34" charset="0"/>
            </a:endParaRPr>
          </a:p>
        </p:txBody>
      </p:sp>
      <p:sp>
        <p:nvSpPr>
          <p:cNvPr id="31" name="下箭头 30"/>
          <p:cNvSpPr/>
          <p:nvPr/>
        </p:nvSpPr>
        <p:spPr>
          <a:xfrm>
            <a:off x="2651787" y="2735194"/>
            <a:ext cx="240027" cy="3646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500">
              <a:latin typeface="+mn-ea"/>
              <a:cs typeface="Arial" panose="020B0604020202020204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569368" y="2374883"/>
            <a:ext cx="4200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500" b="1" dirty="0">
                <a:solidFill>
                  <a:schemeClr val="accent1">
                    <a:lumMod val="75000"/>
                  </a:schemeClr>
                </a:solidFill>
                <a:latin typeface="+mn-ea"/>
                <a:cs typeface="Arial" panose="020B0604020202020204" pitchFamily="34" charset="0"/>
              </a:rPr>
              <a:t>1</a:t>
            </a:r>
            <a:endParaRPr kumimoji="1" lang="zh-CN" altLang="en-US" sz="1500" b="1" dirty="0">
              <a:solidFill>
                <a:schemeClr val="accent1">
                  <a:lumMod val="7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185571" y="3388366"/>
            <a:ext cx="4200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500" b="1" dirty="0">
                <a:solidFill>
                  <a:schemeClr val="accent1">
                    <a:lumMod val="75000"/>
                  </a:schemeClr>
                </a:solidFill>
                <a:latin typeface="+mn-ea"/>
                <a:cs typeface="Arial" panose="020B0604020202020204" pitchFamily="34" charset="0"/>
              </a:rPr>
              <a:t>2</a:t>
            </a:r>
            <a:endParaRPr kumimoji="1" lang="zh-CN" altLang="en-US" sz="1500" b="1" dirty="0">
              <a:solidFill>
                <a:schemeClr val="accent1">
                  <a:lumMod val="7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3718713" y="1500019"/>
            <a:ext cx="1625783" cy="874863"/>
          </a:xfrm>
          <a:prstGeom prst="roundRect">
            <a:avLst>
              <a:gd name="adj" fmla="val 733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zh-CN" altLang="en-US" sz="1667" dirty="0">
                <a:solidFill>
                  <a:schemeClr val="accent1"/>
                </a:solidFill>
                <a:latin typeface="+mn-ea"/>
                <a:cs typeface="Arial" panose="020B0604020202020204" pitchFamily="34" charset="0"/>
              </a:rPr>
              <a:t>使用 </a:t>
            </a:r>
            <a:r>
              <a:rPr kumimoji="1" lang="en-US" altLang="zh-CN" sz="1667" dirty="0">
                <a:solidFill>
                  <a:schemeClr val="accent1"/>
                </a:solidFill>
                <a:latin typeface="+mn-ea"/>
                <a:cs typeface="Arial" panose="020B0604020202020204" pitchFamily="34" charset="0"/>
              </a:rPr>
              <a:t>C</a:t>
            </a:r>
            <a:r>
              <a:rPr kumimoji="1" lang="zh-CN" altLang="en-US" sz="1667" dirty="0">
                <a:solidFill>
                  <a:schemeClr val="accent1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kumimoji="1" lang="en-US" altLang="zh-CN" sz="1667" dirty="0">
                <a:solidFill>
                  <a:schemeClr val="accent1"/>
                </a:solidFill>
                <a:latin typeface="+mn-ea"/>
                <a:cs typeface="Arial" panose="020B0604020202020204" pitchFamily="34" charset="0"/>
              </a:rPr>
              <a:t>(</a:t>
            </a:r>
            <a:r>
              <a:rPr kumimoji="1" lang="en-US" altLang="zh-CN" sz="1667" dirty="0" err="1">
                <a:solidFill>
                  <a:schemeClr val="accent1"/>
                </a:solidFill>
                <a:latin typeface="+mn-ea"/>
                <a:cs typeface="Arial" panose="020B0604020202020204" pitchFamily="34" charset="0"/>
              </a:rPr>
              <a:t>glibc</a:t>
            </a:r>
            <a:r>
              <a:rPr kumimoji="1" lang="en-US" altLang="zh-CN" sz="1667" dirty="0">
                <a:solidFill>
                  <a:schemeClr val="accent1"/>
                </a:solidFill>
                <a:latin typeface="+mn-ea"/>
                <a:cs typeface="Arial" panose="020B0604020202020204" pitchFamily="34" charset="0"/>
              </a:rPr>
              <a:t>)</a:t>
            </a:r>
            <a:endParaRPr kumimoji="1" lang="zh-CN" altLang="en-US" sz="1667" baseline="30000" dirty="0">
              <a:solidFill>
                <a:schemeClr val="accent1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667" dirty="0">
                <a:solidFill>
                  <a:schemeClr val="accent1"/>
                </a:solidFill>
                <a:latin typeface="+mn-ea"/>
                <a:cs typeface="Arial" panose="020B0604020202020204" pitchFamily="34" charset="0"/>
              </a:rPr>
              <a:t>E.g.,</a:t>
            </a:r>
            <a:r>
              <a:rPr kumimoji="1" lang="zh-CN" altLang="en-US" sz="1667" dirty="0">
                <a:solidFill>
                  <a:schemeClr val="accent1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kumimoji="1" lang="en-US" altLang="zh-CN" sz="1667" dirty="0">
                <a:solidFill>
                  <a:schemeClr val="accent1"/>
                </a:solidFill>
                <a:latin typeface="+mn-ea"/>
                <a:cs typeface="Arial" panose="020B0604020202020204" pitchFamily="34" charset="0"/>
              </a:rPr>
              <a:t>open()</a:t>
            </a:r>
            <a:endParaRPr kumimoji="1" lang="zh-CN" altLang="en-US" sz="1667" dirty="0">
              <a:solidFill>
                <a:schemeClr val="accent1"/>
              </a:solidFill>
              <a:latin typeface="+mn-ea"/>
              <a:cs typeface="Arial" panose="020B0604020202020204" pitchFamily="34" charset="0"/>
            </a:endParaRPr>
          </a:p>
        </p:txBody>
      </p:sp>
      <p:cxnSp>
        <p:nvCxnSpPr>
          <p:cNvPr id="37" name="直线连接符 36"/>
          <p:cNvCxnSpPr>
            <a:stCxn id="34" idx="3"/>
            <a:endCxn id="36" idx="1"/>
          </p:cNvCxnSpPr>
          <p:nvPr/>
        </p:nvCxnSpPr>
        <p:spPr>
          <a:xfrm flipV="1">
            <a:off x="2989415" y="1937451"/>
            <a:ext cx="729298" cy="5990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圆角矩形 39"/>
          <p:cNvSpPr/>
          <p:nvPr/>
        </p:nvSpPr>
        <p:spPr>
          <a:xfrm>
            <a:off x="5352085" y="2504587"/>
            <a:ext cx="1380152" cy="874863"/>
          </a:xfrm>
          <a:prstGeom prst="roundRect">
            <a:avLst>
              <a:gd name="adj" fmla="val 733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zh-CN" altLang="en-US" sz="1667" dirty="0">
                <a:solidFill>
                  <a:schemeClr val="accent1"/>
                </a:solidFill>
                <a:latin typeface="+mn-ea"/>
                <a:cs typeface="Arial" panose="020B0604020202020204" pitchFamily="34" charset="0"/>
              </a:rPr>
              <a:t>使用汇编</a:t>
            </a:r>
          </a:p>
          <a:p>
            <a:pPr>
              <a:lnSpc>
                <a:spcPct val="150000"/>
              </a:lnSpc>
            </a:pPr>
            <a:r>
              <a:rPr kumimoji="1" lang="en-US" altLang="zh-CN" sz="1667" dirty="0">
                <a:solidFill>
                  <a:schemeClr val="accent1"/>
                </a:solidFill>
                <a:latin typeface="+mn-ea"/>
                <a:cs typeface="Arial" panose="020B0604020202020204" pitchFamily="34" charset="0"/>
              </a:rPr>
              <a:t>E.g.,</a:t>
            </a:r>
            <a:r>
              <a:rPr kumimoji="1" lang="zh-CN" altLang="en-US" sz="1667" dirty="0">
                <a:solidFill>
                  <a:schemeClr val="accent1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kumimoji="1" lang="en-US" altLang="zh-CN" sz="1667" dirty="0">
                <a:solidFill>
                  <a:schemeClr val="accent1"/>
                </a:solidFill>
                <a:latin typeface="+mn-ea"/>
                <a:cs typeface="Arial" panose="020B0604020202020204" pitchFamily="34" charset="0"/>
              </a:rPr>
              <a:t>"svc"</a:t>
            </a:r>
            <a:endParaRPr kumimoji="1" lang="zh-CN" altLang="en-US" sz="1667" dirty="0">
              <a:solidFill>
                <a:schemeClr val="accent1"/>
              </a:solidFill>
              <a:latin typeface="+mn-ea"/>
              <a:cs typeface="Arial" panose="020B0604020202020204" pitchFamily="34" charset="0"/>
            </a:endParaRPr>
          </a:p>
        </p:txBody>
      </p:sp>
      <p:cxnSp>
        <p:nvCxnSpPr>
          <p:cNvPr id="41" name="直线连接符 40"/>
          <p:cNvCxnSpPr/>
          <p:nvPr/>
        </p:nvCxnSpPr>
        <p:spPr>
          <a:xfrm flipV="1">
            <a:off x="4615199" y="2938146"/>
            <a:ext cx="729298" cy="59132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1E7EE4C7-8743-102B-2089-36F618E1DD0E}"/>
              </a:ext>
            </a:extLst>
          </p:cNvPr>
          <p:cNvSpPr txBox="1"/>
          <p:nvPr/>
        </p:nvSpPr>
        <p:spPr>
          <a:xfrm>
            <a:off x="6351939" y="379022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一般第二种不使用</a:t>
            </a:r>
          </a:p>
        </p:txBody>
      </p:sp>
    </p:spTree>
    <p:extLst>
      <p:ext uri="{BB962C8B-B14F-4D97-AF65-F5344CB8AC3E}">
        <p14:creationId xmlns:p14="http://schemas.microsoft.com/office/powerpoint/2010/main" val="363688746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系统调用优化：</a:t>
            </a:r>
            <a:r>
              <a:rPr kumimoji="1" lang="en-US" altLang="zh-CN" dirty="0" err="1"/>
              <a:t>vDSO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b="0" dirty="0"/>
              <a:t>Virtual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Dynamic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Shared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Object</a:t>
            </a:r>
            <a:endParaRPr kumimoji="1"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96143955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动机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系统调用的时延不可忽略</a:t>
            </a:r>
          </a:p>
          <a:p>
            <a:pPr lvl="1"/>
            <a:r>
              <a:rPr kumimoji="1" lang="zh-CN" altLang="en-US" dirty="0"/>
              <a:t>尤其是调用非常频繁的情况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系统调用实际执行逻辑很简单</a:t>
            </a:r>
            <a:endParaRPr kumimoji="1" lang="en-US" altLang="zh-CN" dirty="0"/>
          </a:p>
          <a:p>
            <a:pPr lvl="1"/>
            <a:endParaRPr kumimoji="1" lang="zh-CN" altLang="en-US" dirty="0"/>
          </a:p>
          <a:p>
            <a:r>
              <a:rPr kumimoji="1" lang="zh-CN" altLang="en-US" dirty="0"/>
              <a:t>如何降低系统调用的时延？</a:t>
            </a:r>
          </a:p>
          <a:p>
            <a:pPr lvl="1"/>
            <a:r>
              <a:rPr kumimoji="1" lang="zh-CN" altLang="en-US" dirty="0"/>
              <a:t>特权级切换造成的时间开销</a:t>
            </a:r>
          </a:p>
          <a:p>
            <a:pPr lvl="1"/>
            <a:r>
              <a:rPr kumimoji="1" lang="zh-CN" altLang="en-US" dirty="0"/>
              <a:t>如果没有模式切换，那么就不需要保存恢复状态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B869A4B-2CDF-9AFF-9F6C-7185C7E47342}"/>
              </a:ext>
            </a:extLst>
          </p:cNvPr>
          <p:cNvSpPr txBox="1"/>
          <p:nvPr/>
        </p:nvSpPr>
        <p:spPr>
          <a:xfrm>
            <a:off x="4932040" y="133350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几百上千个时钟周期</a:t>
            </a:r>
          </a:p>
        </p:txBody>
      </p:sp>
    </p:spTree>
    <p:extLst>
      <p:ext uri="{BB962C8B-B14F-4D97-AF65-F5344CB8AC3E}">
        <p14:creationId xmlns:p14="http://schemas.microsoft.com/office/powerpoint/2010/main" val="39169800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i="1" dirty="0" err="1"/>
              <a:t>gettimeofday</a:t>
            </a:r>
            <a:endParaRPr kumimoji="1" lang="zh-CN" altLang="en-US" i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394"/>
            <a:ext cx="6858000" cy="4037378"/>
          </a:xfrm>
        </p:spPr>
        <p:txBody>
          <a:bodyPr>
            <a:normAutofit/>
          </a:bodyPr>
          <a:lstStyle/>
          <a:p>
            <a:r>
              <a:rPr kumimoji="1" lang="zh-CN" altLang="en-US" sz="2400" dirty="0"/>
              <a:t>内核定义</a:t>
            </a:r>
          </a:p>
          <a:p>
            <a:pPr lvl="1"/>
            <a:r>
              <a:rPr kumimoji="1" lang="zh-CN" altLang="en-US" sz="1800" dirty="0"/>
              <a:t>在编译时作为内核的一部分</a:t>
            </a:r>
          </a:p>
          <a:p>
            <a:r>
              <a:rPr kumimoji="1" lang="zh-CN" altLang="en-US" sz="2400" dirty="0"/>
              <a:t>用户态运行</a:t>
            </a:r>
          </a:p>
          <a:p>
            <a:pPr lvl="1"/>
            <a:r>
              <a:rPr kumimoji="1" lang="zh-CN" altLang="en-US" sz="1800" dirty="0"/>
              <a:t>将</a:t>
            </a:r>
            <a:r>
              <a:rPr kumimoji="1" lang="en-US" altLang="zh-CN" sz="1800" dirty="0" err="1"/>
              <a:t>gettimeofday</a:t>
            </a:r>
            <a:r>
              <a:rPr kumimoji="1" lang="zh-CN" altLang="en-US" sz="1800" dirty="0"/>
              <a:t>的代码加载到一块与应用共享的内存页</a:t>
            </a:r>
          </a:p>
          <a:p>
            <a:pPr lvl="1"/>
            <a:r>
              <a:rPr kumimoji="1" lang="zh-CN" altLang="en-US" sz="1800" dirty="0"/>
              <a:t>这个页称为：</a:t>
            </a:r>
            <a:r>
              <a:rPr kumimoji="1" lang="en-US" altLang="zh-CN" sz="1800" dirty="0" err="1"/>
              <a:t>vDSO</a:t>
            </a:r>
            <a:endParaRPr kumimoji="1" lang="zh-CN" altLang="en-US" sz="1800" dirty="0"/>
          </a:p>
          <a:p>
            <a:pPr lvl="2"/>
            <a:r>
              <a:rPr kumimoji="1" lang="en-US" altLang="zh-CN" sz="1800" dirty="0"/>
              <a:t>Virtual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Dynamic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Shared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Object</a:t>
            </a:r>
            <a:endParaRPr kumimoji="1" lang="zh-CN" altLang="en-US" sz="1800" dirty="0"/>
          </a:p>
          <a:p>
            <a:pPr lvl="1"/>
            <a:r>
              <a:rPr kumimoji="1" lang="en-US" altLang="zh-CN" sz="1800" dirty="0"/>
              <a:t>Time</a:t>
            </a:r>
            <a:r>
              <a:rPr kumimoji="1" lang="zh-CN" altLang="en-US" sz="1800" dirty="0"/>
              <a:t> 的值同样映射到用户态空间（只读）</a:t>
            </a:r>
          </a:p>
          <a:p>
            <a:pPr lvl="2"/>
            <a:r>
              <a:rPr kumimoji="1" lang="zh-CN" altLang="en-US" sz="1800" dirty="0"/>
              <a:t>只有在内核态才能更新这个值</a:t>
            </a:r>
            <a:endParaRPr kumimoji="1" lang="en-US" altLang="zh-CN" sz="1800" dirty="0"/>
          </a:p>
          <a:p>
            <a:r>
              <a:rPr kumimoji="1" lang="en-US" altLang="zh-CN" sz="2400" dirty="0"/>
              <a:t>Q</a:t>
            </a:r>
            <a:r>
              <a:rPr kumimoji="1" lang="zh-CN" altLang="en-US" sz="2400" dirty="0"/>
              <a:t>：和以前的</a:t>
            </a:r>
            <a:r>
              <a:rPr kumimoji="1" lang="en-US" altLang="zh-CN" sz="2400" dirty="0" err="1"/>
              <a:t>gettimeofday</a:t>
            </a:r>
            <a:r>
              <a:rPr kumimoji="1" lang="zh-CN" altLang="en-US" sz="2400" dirty="0"/>
              <a:t>相比有什么区别？</a:t>
            </a:r>
          </a:p>
        </p:txBody>
      </p:sp>
    </p:spTree>
    <p:extLst>
      <p:ext uri="{BB962C8B-B14F-4D97-AF65-F5344CB8AC3E}">
        <p14:creationId xmlns:p14="http://schemas.microsoft.com/office/powerpoint/2010/main" val="93668683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err="1"/>
              <a:t>vDSO</a:t>
            </a:r>
            <a:r>
              <a:rPr kumimoji="1" lang="zh-CN" altLang="en-US" dirty="0"/>
              <a:t>的共享页在哪儿？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87501"/>
            <a:ext cx="8435280" cy="31430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$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 err="1">
                <a:latin typeface="Consolas" charset="0"/>
                <a:ea typeface="Consolas" charset="0"/>
                <a:cs typeface="Consolas" charset="0"/>
              </a:rPr>
              <a:t>ldd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 `which bash` </a:t>
            </a:r>
            <a:endParaRPr lang="zh-CN" altLang="en-US" sz="16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zh-CN" altLang="en-US" sz="16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sz="16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linux-vdso.so.1 =&gt; (0x00007fff667ff000) </a:t>
            </a:r>
            <a:endParaRPr lang="zh-CN" altLang="en-US" sz="1600" dirty="0">
              <a:solidFill>
                <a:schemeClr val="accent1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zh-CN" altLang="en-US" sz="1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libtinfo.so.5 =&gt; /lib/x86_64-linux-gnu/libtinfo.so.5 (0x00007f623df7d000) </a:t>
            </a:r>
            <a:endParaRPr lang="zh-CN" altLang="en-US" sz="16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zh-CN" altLang="en-US" sz="1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libdl.so.2 =&gt; /lib/x86_64-linux-gnu/libdl.so.2 (0x00007f623dd79000) </a:t>
            </a:r>
            <a:endParaRPr lang="zh-CN" altLang="en-US" sz="16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zh-CN" altLang="en-US" sz="1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libc.so.6 =&gt; /lib/x86_64-linux-gnu/libc.so.6 (0x00007f623d9ba000) </a:t>
            </a:r>
            <a:endParaRPr lang="zh-CN" altLang="en-US" sz="16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zh-CN" altLang="en-US" sz="1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/lib64/ld-linux-x86-64.so.2 (0x00007f623e1ae000)</a:t>
            </a:r>
            <a:endParaRPr kumimoji="1" lang="zh-CN" alt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7DF046C-E196-8942-834E-80F58288DD38}"/>
              </a:ext>
            </a:extLst>
          </p:cNvPr>
          <p:cNvSpPr txBox="1"/>
          <p:nvPr/>
        </p:nvSpPr>
        <p:spPr>
          <a:xfrm>
            <a:off x="2651787" y="4897727"/>
            <a:ext cx="534921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The</a:t>
            </a:r>
            <a:r>
              <a:rPr kumimoji="1" lang="zh-CN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 </a:t>
            </a:r>
            <a:r>
              <a:rPr kumimoji="1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source</a:t>
            </a:r>
            <a:r>
              <a:rPr kumimoji="1" lang="zh-CN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 </a:t>
            </a:r>
            <a:r>
              <a:rPr kumimoji="1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can</a:t>
            </a:r>
            <a:r>
              <a:rPr kumimoji="1" lang="zh-CN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 </a:t>
            </a:r>
            <a:r>
              <a:rPr kumimoji="1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be</a:t>
            </a:r>
            <a:r>
              <a:rPr kumimoji="1" lang="zh-CN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 </a:t>
            </a:r>
            <a:r>
              <a:rPr kumimoji="1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found</a:t>
            </a:r>
            <a:r>
              <a:rPr kumimoji="1" lang="zh-CN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 </a:t>
            </a:r>
            <a:r>
              <a:rPr kumimoji="1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in</a:t>
            </a:r>
            <a:r>
              <a:rPr kumimoji="1" lang="zh-CN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 </a:t>
            </a:r>
            <a:r>
              <a:rPr kumimoji="1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arch/x86/</a:t>
            </a:r>
            <a:r>
              <a:rPr kumimoji="1" lang="en-US" altLang="zh-CN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vdso</a:t>
            </a:r>
            <a:r>
              <a:rPr kumimoji="1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/</a:t>
            </a:r>
            <a:r>
              <a:rPr kumimoji="1" lang="en-US" altLang="zh-CN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vclock_gettime.c</a:t>
            </a:r>
            <a:endParaRPr kumimoji="1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3938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3A17FC-4A2F-A6ED-9CBD-28863F672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回顾：函数调用返回过程中栈的变化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CBB465-8A3B-183B-90FB-4A8543964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D4EFE01-DD57-1F2B-E0CD-B769F8257D79}"/>
              </a:ext>
            </a:extLst>
          </p:cNvPr>
          <p:cNvSpPr/>
          <p:nvPr/>
        </p:nvSpPr>
        <p:spPr>
          <a:xfrm>
            <a:off x="247418" y="1702724"/>
            <a:ext cx="1254696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函数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栈桢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80D7907-EDA7-5DDE-9B6F-0CE8BCE9B141}"/>
              </a:ext>
            </a:extLst>
          </p:cNvPr>
          <p:cNvSpPr txBox="1"/>
          <p:nvPr/>
        </p:nvSpPr>
        <p:spPr>
          <a:xfrm>
            <a:off x="-66782" y="1161556"/>
            <a:ext cx="1944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函数Ａ执行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A56112E-21A0-BEDF-DFF3-74F1BFFFA877}"/>
              </a:ext>
            </a:extLst>
          </p:cNvPr>
          <p:cNvSpPr txBox="1"/>
          <p:nvPr/>
        </p:nvSpPr>
        <p:spPr>
          <a:xfrm>
            <a:off x="1857233" y="1162853"/>
            <a:ext cx="1944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函数</a:t>
            </a:r>
            <a:r>
              <a:rPr lang="en-US" altLang="zh-CN" dirty="0"/>
              <a:t>B</a:t>
            </a:r>
            <a:r>
              <a:rPr lang="zh-CN" altLang="en-US" dirty="0"/>
              <a:t>执行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F36CDC6-28FD-7654-D846-86082822D9D3}"/>
              </a:ext>
            </a:extLst>
          </p:cNvPr>
          <p:cNvSpPr txBox="1"/>
          <p:nvPr/>
        </p:nvSpPr>
        <p:spPr>
          <a:xfrm>
            <a:off x="3848002" y="1168707"/>
            <a:ext cx="1944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函数</a:t>
            </a:r>
            <a:r>
              <a:rPr lang="en-US" altLang="zh-CN" dirty="0"/>
              <a:t>C</a:t>
            </a:r>
            <a:r>
              <a:rPr lang="zh-CN" altLang="en-US" dirty="0"/>
              <a:t>执行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1D04B64-E366-2BFA-C937-CE0605EA9042}"/>
              </a:ext>
            </a:extLst>
          </p:cNvPr>
          <p:cNvSpPr txBox="1"/>
          <p:nvPr/>
        </p:nvSpPr>
        <p:spPr>
          <a:xfrm>
            <a:off x="5778334" y="1160935"/>
            <a:ext cx="1944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返回到函数</a:t>
            </a: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A0A05AB-4FD4-449E-ADA2-1E2EF2EF270C}"/>
              </a:ext>
            </a:extLst>
          </p:cNvPr>
          <p:cNvSpPr/>
          <p:nvPr/>
        </p:nvSpPr>
        <p:spPr>
          <a:xfrm>
            <a:off x="2195736" y="1702724"/>
            <a:ext cx="1254696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F2399F2-A058-BAF3-9F38-EAC2DF8EEE0E}"/>
              </a:ext>
            </a:extLst>
          </p:cNvPr>
          <p:cNvSpPr/>
          <p:nvPr/>
        </p:nvSpPr>
        <p:spPr>
          <a:xfrm>
            <a:off x="2195736" y="2350796"/>
            <a:ext cx="1254696" cy="504056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参数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777453E-C7AA-000D-467C-BDC2E9F6DDC6}"/>
              </a:ext>
            </a:extLst>
          </p:cNvPr>
          <p:cNvSpPr/>
          <p:nvPr/>
        </p:nvSpPr>
        <p:spPr>
          <a:xfrm>
            <a:off x="2195446" y="2864334"/>
            <a:ext cx="1254696" cy="494575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局部变量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D991F80-45AA-5D25-1E61-08B7F81D59B6}"/>
              </a:ext>
            </a:extLst>
          </p:cNvPr>
          <p:cNvSpPr/>
          <p:nvPr/>
        </p:nvSpPr>
        <p:spPr>
          <a:xfrm>
            <a:off x="2195446" y="2350796"/>
            <a:ext cx="1254696" cy="1658833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函数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栈桢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06596BF-7143-D4E4-B088-A31B896CFC1D}"/>
              </a:ext>
            </a:extLst>
          </p:cNvPr>
          <p:cNvSpPr/>
          <p:nvPr/>
        </p:nvSpPr>
        <p:spPr>
          <a:xfrm>
            <a:off x="4193342" y="1678549"/>
            <a:ext cx="1254696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2428CFE-0D5E-814E-C477-8C58869B7A19}"/>
              </a:ext>
            </a:extLst>
          </p:cNvPr>
          <p:cNvSpPr/>
          <p:nvPr/>
        </p:nvSpPr>
        <p:spPr>
          <a:xfrm>
            <a:off x="4193052" y="2323973"/>
            <a:ext cx="1254696" cy="504056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参数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26B231F-2C15-2CDC-9B92-CF976C90371B}"/>
              </a:ext>
            </a:extLst>
          </p:cNvPr>
          <p:cNvSpPr/>
          <p:nvPr/>
        </p:nvSpPr>
        <p:spPr>
          <a:xfrm>
            <a:off x="4192762" y="2837511"/>
            <a:ext cx="1254696" cy="494575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局部变量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9ADBA92-C949-0BE4-9AA2-1495AAC3163F}"/>
              </a:ext>
            </a:extLst>
          </p:cNvPr>
          <p:cNvSpPr/>
          <p:nvPr/>
        </p:nvSpPr>
        <p:spPr>
          <a:xfrm>
            <a:off x="4192762" y="3334734"/>
            <a:ext cx="1254696" cy="648072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2528F83-24F7-2FE7-3ADF-A188C7CFDAB2}"/>
              </a:ext>
            </a:extLst>
          </p:cNvPr>
          <p:cNvSpPr/>
          <p:nvPr/>
        </p:nvSpPr>
        <p:spPr>
          <a:xfrm>
            <a:off x="4193052" y="3954785"/>
            <a:ext cx="1254696" cy="5040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参数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36506C3-7CBB-228D-8E34-991E3E74F709}"/>
              </a:ext>
            </a:extLst>
          </p:cNvPr>
          <p:cNvSpPr/>
          <p:nvPr/>
        </p:nvSpPr>
        <p:spPr>
          <a:xfrm>
            <a:off x="4192762" y="4468323"/>
            <a:ext cx="1254696" cy="4945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局部变量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ED25EAB-16CF-46D5-2133-FF952B2D0602}"/>
              </a:ext>
            </a:extLst>
          </p:cNvPr>
          <p:cNvSpPr/>
          <p:nvPr/>
        </p:nvSpPr>
        <p:spPr>
          <a:xfrm>
            <a:off x="4184721" y="3990728"/>
            <a:ext cx="1281300" cy="163237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函数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  <a:r>
              <a:rPr lang="zh-CN" altLang="en-US" dirty="0">
                <a:solidFill>
                  <a:schemeClr val="tx1"/>
                </a:solidFill>
              </a:rPr>
              <a:t>栈桢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3A2B34A1-9C83-10A8-62E5-CD157ED28172}"/>
              </a:ext>
            </a:extLst>
          </p:cNvPr>
          <p:cNvCxnSpPr>
            <a:cxnSpLocks/>
          </p:cNvCxnSpPr>
          <p:nvPr/>
        </p:nvCxnSpPr>
        <p:spPr>
          <a:xfrm>
            <a:off x="1502114" y="1849388"/>
            <a:ext cx="69333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199D35B6-5B0A-A5D7-0526-D32F98EF0AAD}"/>
              </a:ext>
            </a:extLst>
          </p:cNvPr>
          <p:cNvCxnSpPr>
            <a:cxnSpLocks/>
          </p:cNvCxnSpPr>
          <p:nvPr/>
        </p:nvCxnSpPr>
        <p:spPr>
          <a:xfrm>
            <a:off x="3450142" y="1849388"/>
            <a:ext cx="74262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C967A814-200C-0C2E-794B-6760BC99A852}"/>
              </a:ext>
            </a:extLst>
          </p:cNvPr>
          <p:cNvCxnSpPr>
            <a:cxnSpLocks/>
          </p:cNvCxnSpPr>
          <p:nvPr/>
        </p:nvCxnSpPr>
        <p:spPr>
          <a:xfrm>
            <a:off x="5447458" y="1849388"/>
            <a:ext cx="70291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B64B99D8-2047-497A-598A-CB4B3D56B098}"/>
              </a:ext>
            </a:extLst>
          </p:cNvPr>
          <p:cNvSpPr/>
          <p:nvPr/>
        </p:nvSpPr>
        <p:spPr>
          <a:xfrm>
            <a:off x="6150660" y="1702724"/>
            <a:ext cx="1254696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6A2823B-7375-7CAA-F865-03A8B0925325}"/>
              </a:ext>
            </a:extLst>
          </p:cNvPr>
          <p:cNvSpPr/>
          <p:nvPr/>
        </p:nvSpPr>
        <p:spPr>
          <a:xfrm>
            <a:off x="6150660" y="2350796"/>
            <a:ext cx="1254696" cy="504056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参数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DF90442E-64EE-638E-966B-7BA180D7BC4F}"/>
              </a:ext>
            </a:extLst>
          </p:cNvPr>
          <p:cNvSpPr/>
          <p:nvPr/>
        </p:nvSpPr>
        <p:spPr>
          <a:xfrm>
            <a:off x="6150370" y="2864334"/>
            <a:ext cx="1254696" cy="494575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局部变量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2968D1D5-9BDF-6D4A-DA85-BF1A2EEF3C0B}"/>
              </a:ext>
            </a:extLst>
          </p:cNvPr>
          <p:cNvSpPr/>
          <p:nvPr/>
        </p:nvSpPr>
        <p:spPr>
          <a:xfrm>
            <a:off x="6150370" y="3361557"/>
            <a:ext cx="1254696" cy="648072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DFB4B0D5-4428-2935-D975-17983A764DE6}"/>
              </a:ext>
            </a:extLst>
          </p:cNvPr>
          <p:cNvCxnSpPr>
            <a:cxnSpLocks/>
          </p:cNvCxnSpPr>
          <p:nvPr/>
        </p:nvCxnSpPr>
        <p:spPr>
          <a:xfrm flipH="1">
            <a:off x="1502114" y="2333859"/>
            <a:ext cx="2615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D66638F2-A547-3835-67F2-5135C5DD4339}"/>
              </a:ext>
            </a:extLst>
          </p:cNvPr>
          <p:cNvSpPr txBox="1"/>
          <p:nvPr/>
        </p:nvSpPr>
        <p:spPr>
          <a:xfrm>
            <a:off x="1452826" y="2323973"/>
            <a:ext cx="7180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SP</a:t>
            </a:r>
            <a:endParaRPr lang="zh-CN" altLang="en-US" sz="1400" b="1" dirty="0"/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AFB05692-59E7-4D93-468C-67699B5E9818}"/>
              </a:ext>
            </a:extLst>
          </p:cNvPr>
          <p:cNvCxnSpPr>
            <a:cxnSpLocks/>
          </p:cNvCxnSpPr>
          <p:nvPr/>
        </p:nvCxnSpPr>
        <p:spPr>
          <a:xfrm flipH="1">
            <a:off x="3450142" y="3981294"/>
            <a:ext cx="3056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F9C66A1A-6899-25BF-4D22-B93D7B88045F}"/>
              </a:ext>
            </a:extLst>
          </p:cNvPr>
          <p:cNvCxnSpPr>
            <a:cxnSpLocks/>
          </p:cNvCxnSpPr>
          <p:nvPr/>
        </p:nvCxnSpPr>
        <p:spPr>
          <a:xfrm flipH="1">
            <a:off x="5466021" y="5605208"/>
            <a:ext cx="412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F170EF0B-9C3B-6FDB-1A86-0C172EAB4CB8}"/>
              </a:ext>
            </a:extLst>
          </p:cNvPr>
          <p:cNvSpPr txBox="1"/>
          <p:nvPr/>
        </p:nvSpPr>
        <p:spPr>
          <a:xfrm>
            <a:off x="5798914" y="5456937"/>
            <a:ext cx="9515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SP</a:t>
            </a:r>
            <a:endParaRPr lang="zh-CN" altLang="en-US" sz="1400" b="1" dirty="0"/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FE3EC725-E6C8-8B94-9551-FA70A38198EF}"/>
              </a:ext>
            </a:extLst>
          </p:cNvPr>
          <p:cNvCxnSpPr>
            <a:cxnSpLocks/>
          </p:cNvCxnSpPr>
          <p:nvPr/>
        </p:nvCxnSpPr>
        <p:spPr>
          <a:xfrm flipH="1" flipV="1">
            <a:off x="7420491" y="4005416"/>
            <a:ext cx="535885" cy="4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7E52335B-F38F-E10F-D651-D12886FA3EBF}"/>
              </a:ext>
            </a:extLst>
          </p:cNvPr>
          <p:cNvSpPr txBox="1"/>
          <p:nvPr/>
        </p:nvSpPr>
        <p:spPr>
          <a:xfrm>
            <a:off x="7914637" y="3827405"/>
            <a:ext cx="7180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SP</a:t>
            </a:r>
            <a:endParaRPr lang="zh-CN" altLang="en-US" sz="14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E9276FA-5347-2F30-E42C-2019DC73264D}"/>
              </a:ext>
            </a:extLst>
          </p:cNvPr>
          <p:cNvSpPr txBox="1"/>
          <p:nvPr/>
        </p:nvSpPr>
        <p:spPr>
          <a:xfrm>
            <a:off x="3396794" y="4000982"/>
            <a:ext cx="7180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SP</a:t>
            </a:r>
            <a:endParaRPr lang="zh-CN" altLang="en-US" sz="1400" b="1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01182B2-A27D-E85D-B8E4-8CC471F3ECFD}"/>
              </a:ext>
            </a:extLst>
          </p:cNvPr>
          <p:cNvSpPr/>
          <p:nvPr/>
        </p:nvSpPr>
        <p:spPr>
          <a:xfrm>
            <a:off x="4192472" y="2322413"/>
            <a:ext cx="1254696" cy="1658833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函数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栈桢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617EFD5-D803-01B1-405E-11DC0C59E0B6}"/>
              </a:ext>
            </a:extLst>
          </p:cNvPr>
          <p:cNvSpPr/>
          <p:nvPr/>
        </p:nvSpPr>
        <p:spPr>
          <a:xfrm>
            <a:off x="6149790" y="2357799"/>
            <a:ext cx="1254696" cy="1658833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函数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栈桢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31D23E0-AADA-C876-051F-E1EAAD758F7C}"/>
              </a:ext>
            </a:extLst>
          </p:cNvPr>
          <p:cNvSpPr txBox="1"/>
          <p:nvPr/>
        </p:nvSpPr>
        <p:spPr>
          <a:xfrm>
            <a:off x="247418" y="4620663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highlight>
                  <a:srgbClr val="FFFF00"/>
                </a:highlight>
              </a:rPr>
              <a:t>堆往上长（稳定），栈往下</a:t>
            </a:r>
          </a:p>
        </p:txBody>
      </p:sp>
    </p:spTree>
    <p:extLst>
      <p:ext uri="{BB962C8B-B14F-4D97-AF65-F5344CB8AC3E}">
        <p14:creationId xmlns:p14="http://schemas.microsoft.com/office/powerpoint/2010/main" val="108727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 animBg="1"/>
      <p:bldP spid="12" grpId="0" animBg="1"/>
      <p:bldP spid="14" grpId="0" animBg="1"/>
      <p:bldP spid="15" grpId="0" animBg="1"/>
      <p:bldP spid="16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51" grpId="0" animBg="1"/>
      <p:bldP spid="52" grpId="0" animBg="1"/>
      <p:bldP spid="53" grpId="0" animBg="1"/>
      <p:bldP spid="54" grpId="0" animBg="1"/>
      <p:bldP spid="74" grpId="0"/>
      <p:bldP spid="3" grpId="0"/>
      <p:bldP spid="13" grpId="0" animBg="1"/>
      <p:bldP spid="17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系统调用优化：</a:t>
            </a:r>
            <a:r>
              <a:rPr kumimoji="1" lang="en-US" altLang="zh-CN" dirty="0"/>
              <a:t>Flex-SC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en-US" altLang="zh-CN" dirty="0"/>
              <a:t>Flexible System Call Scheduling with Exception-Less System Calls,</a:t>
            </a:r>
            <a:r>
              <a:rPr lang="zh-CN" altLang="en-US" dirty="0"/>
              <a:t> </a:t>
            </a:r>
            <a:r>
              <a:rPr lang="en-US" altLang="zh-CN" dirty="0"/>
              <a:t>OSDI’10</a:t>
            </a:r>
          </a:p>
        </p:txBody>
      </p:sp>
    </p:spTree>
    <p:extLst>
      <p:ext uri="{BB962C8B-B14F-4D97-AF65-F5344CB8AC3E}">
        <p14:creationId xmlns:p14="http://schemas.microsoft.com/office/powerpoint/2010/main" val="184049163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动机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489348"/>
            <a:ext cx="7775207" cy="3528392"/>
          </a:xfrm>
        </p:spPr>
        <p:txBody>
          <a:bodyPr>
            <a:noAutofit/>
          </a:bodyPr>
          <a:lstStyle/>
          <a:p>
            <a:r>
              <a:rPr kumimoji="1" lang="zh-CN" altLang="en-US" sz="2400" dirty="0"/>
              <a:t>如何进一步降低系统调用的时延？</a:t>
            </a:r>
          </a:p>
          <a:p>
            <a:pPr lvl="1"/>
            <a:r>
              <a:rPr kumimoji="1" lang="zh-CN" altLang="en-US" sz="2000" dirty="0"/>
              <a:t>不仅仅是 </a:t>
            </a:r>
            <a:r>
              <a:rPr kumimoji="1" lang="en-US" altLang="zh-CN" sz="2000" dirty="0" err="1"/>
              <a:t>gettimeofday</a:t>
            </a:r>
            <a:r>
              <a:rPr kumimoji="1" lang="en-US" altLang="zh-CN" sz="2000" dirty="0"/>
              <a:t>()</a:t>
            </a:r>
            <a:endParaRPr kumimoji="1" lang="zh-CN" altLang="en-US" sz="2000" dirty="0"/>
          </a:p>
          <a:p>
            <a:r>
              <a:rPr kumimoji="1" lang="en-US" altLang="zh-CN" sz="2400" dirty="0"/>
              <a:t>"</a:t>
            </a:r>
            <a:r>
              <a:rPr kumimoji="1" lang="zh-CN" altLang="en-US" sz="2400" dirty="0"/>
              <a:t>时间都去哪儿了？</a:t>
            </a:r>
            <a:r>
              <a:rPr kumimoji="1" lang="en-US" altLang="zh-CN" sz="2400" dirty="0"/>
              <a:t>"</a:t>
            </a:r>
            <a:endParaRPr kumimoji="1" lang="zh-CN" altLang="en-US" sz="2400" dirty="0"/>
          </a:p>
          <a:p>
            <a:pPr lvl="1"/>
            <a:r>
              <a:rPr kumimoji="1" lang="zh-CN" altLang="en-US" sz="2000" dirty="0"/>
              <a:t>大部分是用来做状态的切换</a:t>
            </a:r>
          </a:p>
          <a:p>
            <a:pPr lvl="2"/>
            <a:r>
              <a:rPr kumimoji="1" lang="zh-CN" altLang="en-US" sz="1800" dirty="0"/>
              <a:t>保存和恢复状态 </a:t>
            </a:r>
            <a:r>
              <a:rPr kumimoji="1" lang="en-US" altLang="zh-CN" sz="1800" dirty="0"/>
              <a:t>+</a:t>
            </a:r>
            <a:r>
              <a:rPr kumimoji="1" lang="zh-CN" altLang="en-US" sz="1800" dirty="0"/>
              <a:t> 权限的切换</a:t>
            </a:r>
          </a:p>
          <a:p>
            <a:pPr lvl="1"/>
            <a:r>
              <a:rPr kumimoji="1" lang="en-US" altLang="zh-CN" sz="2000" dirty="0"/>
              <a:t>Cache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pollution</a:t>
            </a:r>
            <a:endParaRPr kumimoji="1" lang="zh-CN" altLang="en-US" sz="2000" dirty="0"/>
          </a:p>
          <a:p>
            <a:r>
              <a:rPr kumimoji="1" lang="zh-CN" altLang="en-US" sz="2400" dirty="0"/>
              <a:t>是否有可能在不切换状态的情况下实现系统调用？</a:t>
            </a:r>
          </a:p>
        </p:txBody>
      </p:sp>
    </p:spTree>
    <p:extLst>
      <p:ext uri="{BB962C8B-B14F-4D97-AF65-F5344CB8AC3E}">
        <p14:creationId xmlns:p14="http://schemas.microsoft.com/office/powerpoint/2010/main" val="117924716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Flexible System Call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一种新的</a:t>
            </a:r>
            <a:r>
              <a:rPr lang="en-US" altLang="zh-CN" sz="2000" dirty="0" err="1"/>
              <a:t>syscall</a:t>
            </a:r>
            <a:r>
              <a:rPr lang="zh-CN" altLang="en-US" sz="2000" dirty="0"/>
              <a:t>机制</a:t>
            </a:r>
            <a:endParaRPr lang="en-US" altLang="zh-CN" sz="2000" dirty="0">
              <a:solidFill>
                <a:schemeClr val="accent2"/>
              </a:solidFill>
            </a:endParaRPr>
          </a:p>
          <a:p>
            <a:pPr lvl="1"/>
            <a:r>
              <a:rPr lang="zh-CN" altLang="en-US" sz="1667" dirty="0"/>
              <a:t>引入 </a:t>
            </a:r>
            <a:r>
              <a:rPr lang="en-US" altLang="zh-CN" sz="1667" b="1" dirty="0">
                <a:solidFill>
                  <a:srgbClr val="0070C0"/>
                </a:solidFill>
              </a:rPr>
              <a:t>system call page</a:t>
            </a:r>
            <a:r>
              <a:rPr lang="zh-CN" altLang="en-US" sz="1667" b="1" dirty="0"/>
              <a:t> </a:t>
            </a:r>
            <a:r>
              <a:rPr lang="zh-CN" altLang="en-US" sz="1667" dirty="0"/>
              <a:t>，由 </a:t>
            </a:r>
            <a:r>
              <a:rPr lang="en-US" altLang="zh-CN" sz="1667" dirty="0"/>
              <a:t>user</a:t>
            </a:r>
            <a:r>
              <a:rPr lang="zh-CN" altLang="en-US" sz="1667" dirty="0"/>
              <a:t> </a:t>
            </a:r>
            <a:r>
              <a:rPr lang="en-US" altLang="zh-CN" sz="1667" dirty="0"/>
              <a:t>&amp;</a:t>
            </a:r>
            <a:r>
              <a:rPr lang="zh-CN" altLang="en-US" sz="1667" dirty="0"/>
              <a:t> </a:t>
            </a:r>
            <a:r>
              <a:rPr lang="en-US" altLang="zh-CN" sz="1667" dirty="0"/>
              <a:t>kernel</a:t>
            </a:r>
            <a:r>
              <a:rPr lang="zh-CN" altLang="en-US" sz="1667" dirty="0"/>
              <a:t> 共享</a:t>
            </a:r>
            <a:endParaRPr lang="en-US" altLang="zh-CN" sz="1667" dirty="0"/>
          </a:p>
          <a:p>
            <a:pPr lvl="1"/>
            <a:r>
              <a:rPr lang="en-US" altLang="zh-CN" sz="1667" dirty="0"/>
              <a:t>User threads </a:t>
            </a:r>
            <a:r>
              <a:rPr lang="zh-CN" altLang="en-US" sz="1667" dirty="0"/>
              <a:t>可以将系统调用的请求</a:t>
            </a:r>
            <a:r>
              <a:rPr lang="en-US" altLang="zh-CN" sz="1667" dirty="0"/>
              <a:t> </a:t>
            </a:r>
            <a:r>
              <a:rPr lang="en-US" altLang="zh-CN" sz="1667" b="1" dirty="0">
                <a:solidFill>
                  <a:srgbClr val="0070C0"/>
                </a:solidFill>
              </a:rPr>
              <a:t>push</a:t>
            </a:r>
            <a:r>
              <a:rPr lang="en-US" altLang="zh-CN" sz="1667" dirty="0">
                <a:solidFill>
                  <a:srgbClr val="0070C0"/>
                </a:solidFill>
              </a:rPr>
              <a:t> </a:t>
            </a:r>
            <a:r>
              <a:rPr lang="zh-CN" altLang="en-US" sz="1667" dirty="0"/>
              <a:t>到</a:t>
            </a:r>
            <a:r>
              <a:rPr lang="en-US" altLang="zh-CN" sz="1667" dirty="0"/>
              <a:t> system call page</a:t>
            </a:r>
          </a:p>
          <a:p>
            <a:pPr lvl="1"/>
            <a:r>
              <a:rPr lang="en-US" altLang="zh-CN" sz="1667" dirty="0"/>
              <a:t>kernel threads </a:t>
            </a:r>
            <a:r>
              <a:rPr lang="zh-CN" altLang="en-US" sz="1667" dirty="0"/>
              <a:t>会从</a:t>
            </a:r>
            <a:r>
              <a:rPr lang="en-US" altLang="zh-CN" sz="1667" dirty="0"/>
              <a:t>system call page </a:t>
            </a:r>
            <a:r>
              <a:rPr lang="en-US" altLang="zh-CN" sz="1667" b="1" dirty="0">
                <a:solidFill>
                  <a:srgbClr val="0070C0"/>
                </a:solidFill>
              </a:rPr>
              <a:t>poll</a:t>
            </a:r>
            <a:r>
              <a:rPr lang="en-US" altLang="zh-CN" sz="1667" dirty="0"/>
              <a:t> system call </a:t>
            </a:r>
            <a:r>
              <a:rPr lang="zh-CN" altLang="en-US" sz="1667" dirty="0"/>
              <a:t>请求</a:t>
            </a:r>
          </a:p>
          <a:p>
            <a:r>
              <a:rPr lang="en-US" altLang="zh-CN" sz="2000" dirty="0"/>
              <a:t>Exception-less </a:t>
            </a:r>
            <a:r>
              <a:rPr lang="en-US" altLang="zh-CN" sz="2000" dirty="0" err="1"/>
              <a:t>syscall</a:t>
            </a:r>
            <a:endParaRPr lang="zh-CN" altLang="en-US" sz="2000" dirty="0"/>
          </a:p>
          <a:p>
            <a:pPr lvl="1"/>
            <a:r>
              <a:rPr lang="zh-CN" altLang="en-US" sz="1667" dirty="0"/>
              <a:t>将系统调用的调用和执行解耦，可分布到不同的</a:t>
            </a:r>
            <a:r>
              <a:rPr lang="en-US" altLang="zh-CN" sz="1667" dirty="0"/>
              <a:t>CPU</a:t>
            </a:r>
            <a:r>
              <a:rPr lang="zh-CN" altLang="en-US" sz="1667" dirty="0"/>
              <a:t>核</a:t>
            </a:r>
            <a:endParaRPr lang="en-US" altLang="zh-CN" sz="1667" dirty="0"/>
          </a:p>
          <a:p>
            <a:pPr lvl="1"/>
            <a:endParaRPr lang="en-US" altLang="zh-CN" sz="1667" dirty="0"/>
          </a:p>
        </p:txBody>
      </p:sp>
    </p:spTree>
    <p:extLst>
      <p:ext uri="{BB962C8B-B14F-4D97-AF65-F5344CB8AC3E}">
        <p14:creationId xmlns:p14="http://schemas.microsoft.com/office/powerpoint/2010/main" val="15812643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67" dirty="0"/>
              <a:t>System Call</a:t>
            </a:r>
            <a:r>
              <a:rPr kumimoji="1" lang="zh-CN" altLang="en-US" sz="3667" dirty="0"/>
              <a:t>的另一种方法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647" y="1657368"/>
            <a:ext cx="6360707" cy="319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17341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Exception-less System Call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647" y="1477347"/>
            <a:ext cx="6189307" cy="362507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5C24B2B-8EA2-464B-F8A4-08191836565B}"/>
              </a:ext>
            </a:extLst>
          </p:cNvPr>
          <p:cNvSpPr txBox="1"/>
          <p:nvPr/>
        </p:nvSpPr>
        <p:spPr>
          <a:xfrm>
            <a:off x="4577471" y="3577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</a:rPr>
              <a:t>1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DED1B78-CFED-2D15-1FE8-4632DF8A594D}"/>
              </a:ext>
            </a:extLst>
          </p:cNvPr>
          <p:cNvSpPr txBox="1"/>
          <p:nvPr/>
        </p:nvSpPr>
        <p:spPr>
          <a:xfrm>
            <a:off x="5292080" y="3577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</a:rPr>
              <a:t>3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2CBD7D6-88E1-442D-F6FB-03B6022E47C2}"/>
              </a:ext>
            </a:extLst>
          </p:cNvPr>
          <p:cNvSpPr txBox="1"/>
          <p:nvPr/>
        </p:nvSpPr>
        <p:spPr>
          <a:xfrm>
            <a:off x="5796136" y="3500635"/>
            <a:ext cx="569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>
                <a:solidFill>
                  <a:schemeClr val="bg1"/>
                </a:solidFill>
              </a:rPr>
              <a:t>fd,buf</a:t>
            </a:r>
            <a:endParaRPr kumimoji="1" lang="en-US" altLang="zh-CN" sz="1200" dirty="0">
              <a:solidFill>
                <a:schemeClr val="bg1"/>
              </a:solidFill>
            </a:endParaRPr>
          </a:p>
          <a:p>
            <a:r>
              <a:rPr kumimoji="1" lang="en-US" altLang="zh-CN" sz="1200" dirty="0">
                <a:solidFill>
                  <a:schemeClr val="bg1"/>
                </a:solidFill>
              </a:rPr>
              <a:t>4096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4C2B074-8C6D-A570-64C5-6A57F8FD7B7A}"/>
              </a:ext>
            </a:extLst>
          </p:cNvPr>
          <p:cNvSpPr txBox="1"/>
          <p:nvPr/>
        </p:nvSpPr>
        <p:spPr>
          <a:xfrm>
            <a:off x="6336525" y="3592967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rgbClr val="F3842F"/>
                </a:solidFill>
              </a:rPr>
              <a:t>submit</a:t>
            </a:r>
            <a:endParaRPr kumimoji="1" lang="zh-CN" altLang="en-US" sz="1200" dirty="0">
              <a:solidFill>
                <a:srgbClr val="F3842F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7F012F7-8C9F-9B2B-1A2D-7A804A04C581}"/>
              </a:ext>
            </a:extLst>
          </p:cNvPr>
          <p:cNvSpPr txBox="1"/>
          <p:nvPr/>
        </p:nvSpPr>
        <p:spPr>
          <a:xfrm>
            <a:off x="4414988" y="1111279"/>
            <a:ext cx="1665841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dirty="0"/>
              <a:t>用户：调用的请求，</a:t>
            </a:r>
            <a:endParaRPr kumimoji="1" lang="en-US" altLang="zh-CN" sz="1050" dirty="0"/>
          </a:p>
          <a:p>
            <a:r>
              <a:rPr kumimoji="1" lang="zh-CN" altLang="en-US" sz="1050" dirty="0"/>
              <a:t>参数都写到一个结构体，</a:t>
            </a:r>
            <a:endParaRPr kumimoji="1" lang="en-US" altLang="zh-CN" sz="1050" dirty="0"/>
          </a:p>
          <a:p>
            <a:r>
              <a:rPr kumimoji="1" lang="zh-CN" altLang="en-US" sz="1050" dirty="0"/>
              <a:t>然后提交到一个队列里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A66C081-4673-55C6-5906-938FE91CB901}"/>
              </a:ext>
            </a:extLst>
          </p:cNvPr>
          <p:cNvSpPr txBox="1"/>
          <p:nvPr/>
        </p:nvSpPr>
        <p:spPr>
          <a:xfrm>
            <a:off x="4486300" y="4513684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OS</a:t>
            </a:r>
            <a:r>
              <a:rPr kumimoji="1" lang="zh-CN" altLang="en-US" dirty="0"/>
              <a:t>会观察队列</a:t>
            </a:r>
          </a:p>
        </p:txBody>
      </p:sp>
    </p:spTree>
    <p:extLst>
      <p:ext uri="{BB962C8B-B14F-4D97-AF65-F5344CB8AC3E}">
        <p14:creationId xmlns:p14="http://schemas.microsoft.com/office/powerpoint/2010/main" val="201413987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Kernel</a:t>
            </a:r>
            <a:r>
              <a:rPr kumimoji="1" lang="zh-CN" altLang="en-US" dirty="0"/>
              <a:t>填充</a:t>
            </a:r>
            <a:r>
              <a:rPr kumimoji="1" lang="en-US" altLang="zh-CN" dirty="0" err="1"/>
              <a:t>syscall</a:t>
            </a:r>
            <a:r>
              <a:rPr kumimoji="1" lang="zh-CN" altLang="en-US" dirty="0"/>
              <a:t>的返回值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824" y="1467696"/>
            <a:ext cx="6240693" cy="362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75352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单核上：</a:t>
            </a:r>
            <a:r>
              <a:rPr lang="en-US" altLang="zh-CN" dirty="0"/>
              <a:t>Single</a:t>
            </a:r>
            <a:r>
              <a:rPr lang="zh-CN" altLang="en-US" dirty="0"/>
              <a:t> </a:t>
            </a:r>
            <a:r>
              <a:rPr lang="en-US" altLang="zh-CN" dirty="0"/>
              <a:t>Threads</a:t>
            </a:r>
            <a:endParaRPr lang="zh-CN" altLang="en-US" dirty="0"/>
          </a:p>
        </p:txBody>
      </p:sp>
      <p:sp>
        <p:nvSpPr>
          <p:cNvPr id="16" name="Straight Connector 19"/>
          <p:cNvSpPr>
            <a:spLocks noChangeShapeType="1"/>
          </p:cNvSpPr>
          <p:nvPr/>
        </p:nvSpPr>
        <p:spPr bwMode="auto">
          <a:xfrm>
            <a:off x="1901704" y="3169913"/>
            <a:ext cx="5250583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63500" tIns="31750" rIns="63500" bIns="3175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17" name="Text Box 34"/>
          <p:cNvSpPr txBox="1">
            <a:spLocks noChangeArrowheads="1"/>
          </p:cNvSpPr>
          <p:nvPr/>
        </p:nvSpPr>
        <p:spPr bwMode="auto">
          <a:xfrm>
            <a:off x="2051721" y="2583981"/>
            <a:ext cx="1250139" cy="1131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500" tIns="31750" rIns="63500" bIns="3175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634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8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宋体" pitchFamily="2" charset="-122"/>
              </a:rPr>
              <a:t>User</a:t>
            </a:r>
          </a:p>
          <a:p>
            <a:pPr marL="0" marR="0" lvl="0" indent="0" algn="just" defTabSz="634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38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just" defTabSz="634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38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just" defTabSz="634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38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just" defTabSz="634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8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宋体" pitchFamily="2" charset="-122"/>
              </a:rPr>
              <a:t>Kernel</a:t>
            </a:r>
            <a:endParaRPr kumimoji="0" lang="zh-CN" altLang="zh-CN" sz="2222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5598178" y="2592215"/>
            <a:ext cx="700078" cy="979952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8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Sys call page</a:t>
            </a:r>
            <a:endParaRPr kumimoji="0" lang="zh-CN" altLang="en-US" sz="138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微软雅黑"/>
              <a:cs typeface="Verdana" pitchFamily="34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698189" y="2680047"/>
            <a:ext cx="700078" cy="979952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8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Sys call page</a:t>
            </a:r>
            <a:endParaRPr kumimoji="0" lang="zh-CN" altLang="en-US" sz="138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微软雅黑"/>
              <a:cs typeface="Verdana" pitchFamily="34" charset="0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5798200" y="2801071"/>
            <a:ext cx="700078" cy="979952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8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Sys call page</a:t>
            </a:r>
            <a:endParaRPr kumimoji="0" lang="zh-CN" altLang="en-US" sz="138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微软雅黑"/>
              <a:cs typeface="Verdana" pitchFamily="34" charset="0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3101838" y="2069842"/>
            <a:ext cx="1850206" cy="400044"/>
          </a:xfrm>
          <a:prstGeom prst="roundRect">
            <a:avLst/>
          </a:prstGeom>
          <a:solidFill>
            <a:schemeClr val="accent1">
              <a:alpha val="70000"/>
            </a:schemeClr>
          </a:solidFill>
          <a:ln>
            <a:solidFill>
              <a:schemeClr val="accent1">
                <a:shade val="5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8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Application</a:t>
            </a:r>
            <a:endParaRPr kumimoji="0" lang="zh-CN" altLang="en-US" sz="138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微软雅黑"/>
              <a:cs typeface="Verdana" pitchFamily="34" charset="0"/>
            </a:endParaRPr>
          </a:p>
        </p:txBody>
      </p:sp>
      <p:sp>
        <p:nvSpPr>
          <p:cNvPr id="23" name="右箭头 22"/>
          <p:cNvSpPr/>
          <p:nvPr/>
        </p:nvSpPr>
        <p:spPr>
          <a:xfrm rot="1162316">
            <a:off x="4997192" y="2492047"/>
            <a:ext cx="796152" cy="165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45475" y="2236442"/>
            <a:ext cx="1390124" cy="284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Push system call</a:t>
            </a:r>
            <a:endParaRPr kumimoji="0" lang="zh-CN" altLang="en-US" sz="12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25" name="右箭头 24"/>
          <p:cNvSpPr/>
          <p:nvPr/>
        </p:nvSpPr>
        <p:spPr>
          <a:xfrm rot="1162316">
            <a:off x="4997192" y="2492046"/>
            <a:ext cx="796152" cy="165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26" name="右箭头 25"/>
          <p:cNvSpPr/>
          <p:nvPr/>
        </p:nvSpPr>
        <p:spPr>
          <a:xfrm rot="1162316">
            <a:off x="4997192" y="2492045"/>
            <a:ext cx="796152" cy="165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27" name="右箭头 26"/>
          <p:cNvSpPr/>
          <p:nvPr/>
        </p:nvSpPr>
        <p:spPr>
          <a:xfrm rot="1162316">
            <a:off x="4997192" y="2492047"/>
            <a:ext cx="796152" cy="165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5898985" y="2875182"/>
            <a:ext cx="191138" cy="2274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a</a:t>
            </a:r>
            <a:endParaRPr kumimoji="0" lang="zh-CN" altLang="en-US" sz="12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6188963" y="2875182"/>
            <a:ext cx="191138" cy="2274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b</a:t>
            </a:r>
            <a:endParaRPr kumimoji="0" lang="zh-CN" altLang="en-US" sz="12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5914511" y="3170026"/>
            <a:ext cx="191138" cy="2274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c</a:t>
            </a:r>
            <a:endParaRPr kumimoji="0" lang="zh-CN" altLang="en-US" sz="12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194224" y="3177343"/>
            <a:ext cx="191138" cy="2274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d</a:t>
            </a:r>
            <a:endParaRPr kumimoji="0" lang="zh-CN" altLang="en-US" sz="12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36" name="右箭头 35"/>
          <p:cNvSpPr/>
          <p:nvPr/>
        </p:nvSpPr>
        <p:spPr>
          <a:xfrm rot="5400000">
            <a:off x="4313902" y="2968877"/>
            <a:ext cx="1011293" cy="1420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3142132" y="3581001"/>
            <a:ext cx="1850206" cy="400044"/>
          </a:xfrm>
          <a:prstGeom prst="roundRect">
            <a:avLst/>
          </a:prstGeom>
          <a:solidFill>
            <a:schemeClr val="accent1">
              <a:alpha val="70000"/>
            </a:schemeClr>
          </a:solidFill>
          <a:ln>
            <a:solidFill>
              <a:schemeClr val="accent1">
                <a:shade val="5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8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Kernel threads</a:t>
            </a:r>
            <a:endParaRPr kumimoji="0" lang="zh-CN" altLang="en-US" sz="138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微软雅黑"/>
              <a:cs typeface="Verdana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626712" y="2860646"/>
            <a:ext cx="1319592" cy="284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Switch to kernel</a:t>
            </a:r>
            <a:endParaRPr kumimoji="0" lang="zh-CN" altLang="en-US" sz="12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41" name="右箭头 40"/>
          <p:cNvSpPr/>
          <p:nvPr/>
        </p:nvSpPr>
        <p:spPr>
          <a:xfrm rot="9521914">
            <a:off x="5038137" y="3530763"/>
            <a:ext cx="796152" cy="165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186261" y="3728324"/>
            <a:ext cx="1273105" cy="284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pull system call</a:t>
            </a:r>
            <a:endParaRPr kumimoji="0" lang="zh-CN" altLang="en-US" sz="12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44" name="右箭头 43"/>
          <p:cNvSpPr/>
          <p:nvPr/>
        </p:nvSpPr>
        <p:spPr>
          <a:xfrm rot="9521914">
            <a:off x="5038137" y="3530762"/>
            <a:ext cx="796152" cy="165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46" name="右箭头 45"/>
          <p:cNvSpPr/>
          <p:nvPr/>
        </p:nvSpPr>
        <p:spPr>
          <a:xfrm rot="9521914">
            <a:off x="5038137" y="3530762"/>
            <a:ext cx="796152" cy="165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47" name="右箭头 46"/>
          <p:cNvSpPr/>
          <p:nvPr/>
        </p:nvSpPr>
        <p:spPr>
          <a:xfrm rot="9521914">
            <a:off x="5038139" y="3533933"/>
            <a:ext cx="796152" cy="165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48" name="右箭头 47"/>
          <p:cNvSpPr/>
          <p:nvPr/>
        </p:nvSpPr>
        <p:spPr>
          <a:xfrm rot="16200000">
            <a:off x="2940229" y="2962000"/>
            <a:ext cx="1011293" cy="1420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478543" y="2854784"/>
            <a:ext cx="1194558" cy="284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Switch to user</a:t>
            </a:r>
            <a:endParaRPr kumimoji="0" lang="zh-CN" altLang="en-US" sz="12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6538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250"/>
                            </p:stCondLst>
                            <p:childTnLst>
                              <p:par>
                                <p:cTn id="58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250"/>
                            </p:stCondLst>
                            <p:childTnLst>
                              <p:par>
                                <p:cTn id="6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000"/>
                            </p:stCondLst>
                            <p:childTnLst>
                              <p:par>
                                <p:cTn id="9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000"/>
                            </p:stCondLst>
                            <p:childTnLst>
                              <p:par>
                                <p:cTn id="9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4000"/>
                            </p:stCondLst>
                            <p:childTnLst>
                              <p:par>
                                <p:cTn id="10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000"/>
                            </p:stCondLst>
                            <p:childTnLst>
                              <p:par>
                                <p:cTn id="10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75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19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250"/>
                            </p:stCondLst>
                            <p:childTnLst>
                              <p:par>
                                <p:cTn id="12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4" grpId="0" build="allAtOnce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9" grpId="0" animBg="1"/>
      <p:bldP spid="29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8" grpId="0" build="allAtOnce"/>
      <p:bldP spid="41" grpId="0" animBg="1"/>
      <p:bldP spid="41" grpId="1" animBg="1"/>
      <p:bldP spid="43" grpId="0" build="allAtOnce"/>
      <p:bldP spid="44" grpId="0" animBg="1"/>
      <p:bldP spid="44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build="allAtOnce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单核上：</a:t>
            </a:r>
            <a:r>
              <a:rPr lang="en-US" altLang="zh-CN" dirty="0"/>
              <a:t>Multiple</a:t>
            </a:r>
            <a:r>
              <a:rPr lang="zh-CN" altLang="en-US" dirty="0"/>
              <a:t> </a:t>
            </a:r>
            <a:r>
              <a:rPr lang="en-US" altLang="zh-CN" dirty="0"/>
              <a:t>Threads</a:t>
            </a:r>
            <a:endParaRPr lang="zh-CN" altLang="en-US" dirty="0"/>
          </a:p>
        </p:txBody>
      </p:sp>
      <p:sp>
        <p:nvSpPr>
          <p:cNvPr id="4" name="Text Box 18"/>
          <p:cNvSpPr txBox="1">
            <a:spLocks noChangeArrowheads="1"/>
          </p:cNvSpPr>
          <p:nvPr/>
        </p:nvSpPr>
        <p:spPr bwMode="auto">
          <a:xfrm>
            <a:off x="2599232" y="2258934"/>
            <a:ext cx="336862" cy="1250139"/>
          </a:xfrm>
          <a:prstGeom prst="rect">
            <a:avLst/>
          </a:prstGeom>
          <a:noFill/>
          <a:ln w="1905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eaVert" wrap="square" lIns="63500" tIns="31750" rIns="63500" bIns="3175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34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8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user thread</a:t>
            </a:r>
            <a:endParaRPr kumimoji="0" lang="zh-CN" altLang="zh-CN" sz="1667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宋体" pitchFamily="2" charset="-122"/>
              <a:cs typeface="Verdana" pitchFamily="34" charset="0"/>
            </a:endParaRPr>
          </a:p>
        </p:txBody>
      </p:sp>
      <p:sp>
        <p:nvSpPr>
          <p:cNvPr id="5" name="Straight Connector 19"/>
          <p:cNvSpPr>
            <a:spLocks noChangeShapeType="1"/>
          </p:cNvSpPr>
          <p:nvPr/>
        </p:nvSpPr>
        <p:spPr bwMode="auto">
          <a:xfrm>
            <a:off x="2371757" y="4095500"/>
            <a:ext cx="4900544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63500" tIns="31750" rIns="63500" bIns="3175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7" name="Text Box 24"/>
          <p:cNvSpPr txBox="1">
            <a:spLocks noChangeArrowheads="1"/>
          </p:cNvSpPr>
          <p:nvPr/>
        </p:nvSpPr>
        <p:spPr bwMode="auto">
          <a:xfrm>
            <a:off x="2708651" y="4226605"/>
            <a:ext cx="1750194" cy="350039"/>
          </a:xfrm>
          <a:prstGeom prst="rect">
            <a:avLst/>
          </a:prstGeom>
          <a:noFill/>
          <a:ln w="1905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63500" tIns="31750" rIns="63500" bIns="3175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34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6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kernel thread</a:t>
            </a:r>
            <a:endParaRPr kumimoji="0" lang="zh-CN" altLang="zh-CN" sz="1667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Text Box 34"/>
          <p:cNvSpPr txBox="1">
            <a:spLocks noChangeArrowheads="1"/>
          </p:cNvSpPr>
          <p:nvPr/>
        </p:nvSpPr>
        <p:spPr bwMode="auto">
          <a:xfrm>
            <a:off x="5972155" y="3645209"/>
            <a:ext cx="1058850" cy="900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500" tIns="31750" rIns="63500" bIns="3175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634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11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宋体" pitchFamily="2" charset="-122"/>
              </a:rPr>
              <a:t>User mode</a:t>
            </a:r>
          </a:p>
          <a:p>
            <a:pPr marL="0" marR="0" lvl="0" indent="0" algn="just" defTabSz="634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111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just" defTabSz="634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111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just" defTabSz="634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111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just" defTabSz="634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11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宋体" pitchFamily="2" charset="-122"/>
              </a:rPr>
              <a:t>Kernel mode</a:t>
            </a:r>
            <a:endParaRPr kumimoji="0" lang="zh-CN" altLang="zh-CN" sz="1667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3062599" y="2265860"/>
            <a:ext cx="336862" cy="1250139"/>
          </a:xfrm>
          <a:prstGeom prst="rect">
            <a:avLst/>
          </a:prstGeom>
          <a:noFill/>
          <a:ln w="1905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eaVert" wrap="square" lIns="63500" tIns="31750" rIns="63500" bIns="3175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34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8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user thread</a:t>
            </a:r>
            <a:endParaRPr kumimoji="0" lang="zh-CN" altLang="zh-CN" sz="1667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宋体" pitchFamily="2" charset="-122"/>
              <a:cs typeface="Verdana" pitchFamily="34" charset="0"/>
            </a:endParaRPr>
          </a:p>
        </p:txBody>
      </p:sp>
      <p:sp>
        <p:nvSpPr>
          <p:cNvPr id="11" name="Text Box 18"/>
          <p:cNvSpPr txBox="1">
            <a:spLocks noChangeArrowheads="1"/>
          </p:cNvSpPr>
          <p:nvPr/>
        </p:nvSpPr>
        <p:spPr bwMode="auto">
          <a:xfrm>
            <a:off x="3531064" y="2265860"/>
            <a:ext cx="336862" cy="1250139"/>
          </a:xfrm>
          <a:prstGeom prst="rect">
            <a:avLst/>
          </a:prstGeom>
          <a:noFill/>
          <a:ln w="1905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eaVert" wrap="square" lIns="63500" tIns="31750" rIns="63500" bIns="3175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34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8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user thread</a:t>
            </a:r>
            <a:endParaRPr kumimoji="0" lang="zh-CN" altLang="zh-CN" sz="1667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宋体" pitchFamily="2" charset="-122"/>
              <a:cs typeface="Verdana" pitchFamily="34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4922040" y="3308836"/>
            <a:ext cx="700078" cy="979952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8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Sys call page</a:t>
            </a:r>
            <a:endParaRPr kumimoji="0" lang="zh-CN" altLang="en-US" sz="138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微软雅黑"/>
              <a:cs typeface="Verdana" pitchFamily="34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022051" y="3396668"/>
            <a:ext cx="700078" cy="979952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8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Sys call page</a:t>
            </a:r>
            <a:endParaRPr kumimoji="0" lang="zh-CN" altLang="en-US" sz="138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微软雅黑"/>
              <a:cs typeface="Verdana" pitchFamily="34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122062" y="3517691"/>
            <a:ext cx="700078" cy="979952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8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Sys call page</a:t>
            </a:r>
            <a:endParaRPr kumimoji="0" lang="zh-CN" altLang="en-US" sz="138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微软雅黑"/>
              <a:cs typeface="Verdana" pitchFamily="34" charset="0"/>
            </a:endParaRPr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3981114" y="2263016"/>
            <a:ext cx="336862" cy="1250139"/>
          </a:xfrm>
          <a:prstGeom prst="rect">
            <a:avLst/>
          </a:prstGeom>
          <a:noFill/>
          <a:ln w="1905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eaVert" wrap="square" lIns="63500" tIns="31750" rIns="63500" bIns="3175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34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8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user thread</a:t>
            </a:r>
            <a:endParaRPr kumimoji="0" lang="zh-CN" altLang="zh-CN" sz="1667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宋体" pitchFamily="2" charset="-122"/>
              <a:cs typeface="Verdana" pitchFamily="34" charset="0"/>
            </a:endParaRPr>
          </a:p>
        </p:txBody>
      </p:sp>
      <p:sp>
        <p:nvSpPr>
          <p:cNvPr id="17" name="右箭头 16"/>
          <p:cNvSpPr/>
          <p:nvPr/>
        </p:nvSpPr>
        <p:spPr>
          <a:xfrm rot="696842">
            <a:off x="2911882" y="3376414"/>
            <a:ext cx="2260273" cy="153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5230957" y="3617534"/>
            <a:ext cx="191138" cy="2274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a</a:t>
            </a:r>
            <a:endParaRPr kumimoji="0" lang="zh-CN" altLang="en-US" sz="12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09802" y="3470068"/>
            <a:ext cx="1390124" cy="284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Push system call</a:t>
            </a:r>
            <a:endParaRPr kumimoji="0" lang="zh-CN" altLang="en-US" sz="12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19" name="环形箭头 18"/>
          <p:cNvSpPr/>
          <p:nvPr/>
        </p:nvSpPr>
        <p:spPr>
          <a:xfrm>
            <a:off x="2713789" y="1976354"/>
            <a:ext cx="558068" cy="548883"/>
          </a:xfrm>
          <a:prstGeom prst="circularArrow">
            <a:avLst>
              <a:gd name="adj1" fmla="val 6804"/>
              <a:gd name="adj2" fmla="val 1142319"/>
              <a:gd name="adj3" fmla="val 20366430"/>
              <a:gd name="adj4" fmla="val 10800000"/>
              <a:gd name="adj5" fmla="val 121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38593" y="1848115"/>
            <a:ext cx="630301" cy="284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switch</a:t>
            </a:r>
            <a:endParaRPr kumimoji="0" lang="zh-CN" altLang="en-US" sz="12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28" name="右箭头 27"/>
          <p:cNvSpPr/>
          <p:nvPr/>
        </p:nvSpPr>
        <p:spPr>
          <a:xfrm rot="701574">
            <a:off x="3268532" y="3414873"/>
            <a:ext cx="1933451" cy="165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5535699" y="3617534"/>
            <a:ext cx="191138" cy="2274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b</a:t>
            </a:r>
            <a:endParaRPr kumimoji="0" lang="zh-CN" altLang="en-US" sz="12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685739" y="3361054"/>
            <a:ext cx="1390124" cy="284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Push system call</a:t>
            </a:r>
            <a:endParaRPr kumimoji="0" lang="zh-CN" altLang="en-US" sz="12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33" name="环形箭头 32"/>
          <p:cNvSpPr/>
          <p:nvPr/>
        </p:nvSpPr>
        <p:spPr>
          <a:xfrm>
            <a:off x="3119581" y="1970890"/>
            <a:ext cx="558068" cy="548883"/>
          </a:xfrm>
          <a:prstGeom prst="circularArrow">
            <a:avLst>
              <a:gd name="adj1" fmla="val 6804"/>
              <a:gd name="adj2" fmla="val 1142319"/>
              <a:gd name="adj3" fmla="val 20366430"/>
              <a:gd name="adj4" fmla="val 10800000"/>
              <a:gd name="adj5" fmla="val 121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44385" y="1842651"/>
            <a:ext cx="630301" cy="284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switch</a:t>
            </a:r>
            <a:endParaRPr kumimoji="0" lang="zh-CN" altLang="en-US" sz="12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37" name="右箭头 36"/>
          <p:cNvSpPr/>
          <p:nvPr/>
        </p:nvSpPr>
        <p:spPr>
          <a:xfrm rot="701574">
            <a:off x="3668465" y="3462093"/>
            <a:ext cx="1527751" cy="1497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5230956" y="3981796"/>
            <a:ext cx="191138" cy="2274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c</a:t>
            </a:r>
            <a:endParaRPr kumimoji="0" lang="zh-CN" altLang="en-US" sz="12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04495" y="3389453"/>
            <a:ext cx="1390124" cy="284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Push system call</a:t>
            </a:r>
            <a:endParaRPr kumimoji="0" lang="zh-CN" altLang="en-US" sz="12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40" name="环形箭头 39"/>
          <p:cNvSpPr/>
          <p:nvPr/>
        </p:nvSpPr>
        <p:spPr>
          <a:xfrm>
            <a:off x="3589815" y="1959984"/>
            <a:ext cx="558068" cy="548883"/>
          </a:xfrm>
          <a:prstGeom prst="circularArrow">
            <a:avLst>
              <a:gd name="adj1" fmla="val 6804"/>
              <a:gd name="adj2" fmla="val 1142319"/>
              <a:gd name="adj3" fmla="val 20366430"/>
              <a:gd name="adj4" fmla="val 10800000"/>
              <a:gd name="adj5" fmla="val 121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914619" y="1831745"/>
            <a:ext cx="630301" cy="284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switch</a:t>
            </a:r>
            <a:endParaRPr kumimoji="0" lang="zh-CN" altLang="en-US" sz="12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42" name="右箭头 41"/>
          <p:cNvSpPr/>
          <p:nvPr/>
        </p:nvSpPr>
        <p:spPr>
          <a:xfrm rot="701574">
            <a:off x="4121839" y="3502009"/>
            <a:ext cx="1054782" cy="1489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5535699" y="3976577"/>
            <a:ext cx="191138" cy="2274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d</a:t>
            </a:r>
            <a:endParaRPr kumimoji="0" lang="zh-CN" altLang="en-US" sz="12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788806" y="3396671"/>
            <a:ext cx="1390124" cy="284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Push system call</a:t>
            </a:r>
            <a:endParaRPr kumimoji="0" lang="zh-CN" altLang="en-US" sz="12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45" name="右箭头 44"/>
          <p:cNvSpPr/>
          <p:nvPr/>
        </p:nvSpPr>
        <p:spPr>
          <a:xfrm rot="5400000">
            <a:off x="3867606" y="3840607"/>
            <a:ext cx="754290" cy="1420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051913" y="3860877"/>
            <a:ext cx="1319592" cy="284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Switch to kernel</a:t>
            </a:r>
            <a:endParaRPr kumimoji="0" lang="zh-CN" altLang="en-US" sz="12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566065" y="4448404"/>
            <a:ext cx="1273105" cy="284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pull system call</a:t>
            </a:r>
            <a:endParaRPr kumimoji="0" lang="zh-CN" altLang="en-US" sz="12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48" name="右箭头 47"/>
          <p:cNvSpPr/>
          <p:nvPr/>
        </p:nvSpPr>
        <p:spPr>
          <a:xfrm rot="9817356">
            <a:off x="4443370" y="4230365"/>
            <a:ext cx="761320" cy="1754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49" name="右箭头 48"/>
          <p:cNvSpPr/>
          <p:nvPr/>
        </p:nvSpPr>
        <p:spPr>
          <a:xfrm rot="9817356">
            <a:off x="4441368" y="4230368"/>
            <a:ext cx="761320" cy="1754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50" name="右箭头 49"/>
          <p:cNvSpPr/>
          <p:nvPr/>
        </p:nvSpPr>
        <p:spPr>
          <a:xfrm rot="9817356">
            <a:off x="4443370" y="4230369"/>
            <a:ext cx="761320" cy="1754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51" name="右箭头 50"/>
          <p:cNvSpPr/>
          <p:nvPr/>
        </p:nvSpPr>
        <p:spPr>
          <a:xfrm rot="9817356">
            <a:off x="4441368" y="4230252"/>
            <a:ext cx="761320" cy="1754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52" name="右箭头 51"/>
          <p:cNvSpPr/>
          <p:nvPr/>
        </p:nvSpPr>
        <p:spPr>
          <a:xfrm rot="16200000">
            <a:off x="2456764" y="3835810"/>
            <a:ext cx="763878" cy="1420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66161" y="3871961"/>
            <a:ext cx="104845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Switch to user</a:t>
            </a:r>
            <a:endParaRPr kumimoji="0" lang="zh-CN" altLang="en-US" sz="12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54" name="Text Box 18"/>
          <p:cNvSpPr txBox="1">
            <a:spLocks noChangeArrowheads="1"/>
          </p:cNvSpPr>
          <p:nvPr/>
        </p:nvSpPr>
        <p:spPr bwMode="auto">
          <a:xfrm>
            <a:off x="2599232" y="2258934"/>
            <a:ext cx="336862" cy="1250139"/>
          </a:xfrm>
          <a:prstGeom prst="rect">
            <a:avLst/>
          </a:prstGeom>
          <a:noFill/>
          <a:ln w="1905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eaVert" wrap="square" lIns="63500" tIns="31750" rIns="63500" bIns="3175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34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8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user thread</a:t>
            </a:r>
            <a:endParaRPr kumimoji="0" lang="zh-CN" altLang="zh-CN" sz="1667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宋体" pitchFamily="2" charset="-122"/>
              <a:cs typeface="Verdana" pitchFamily="34" charset="0"/>
            </a:endParaRPr>
          </a:p>
        </p:txBody>
      </p:sp>
      <p:sp>
        <p:nvSpPr>
          <p:cNvPr id="55" name="Text Box 18"/>
          <p:cNvSpPr txBox="1">
            <a:spLocks noChangeArrowheads="1"/>
          </p:cNvSpPr>
          <p:nvPr/>
        </p:nvSpPr>
        <p:spPr bwMode="auto">
          <a:xfrm>
            <a:off x="3062599" y="2265860"/>
            <a:ext cx="336862" cy="1250139"/>
          </a:xfrm>
          <a:prstGeom prst="rect">
            <a:avLst/>
          </a:prstGeom>
          <a:noFill/>
          <a:ln w="1905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eaVert" wrap="square" lIns="63500" tIns="31750" rIns="63500" bIns="3175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34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8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user thread</a:t>
            </a:r>
            <a:endParaRPr kumimoji="0" lang="zh-CN" altLang="zh-CN" sz="1667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宋体" pitchFamily="2" charset="-122"/>
              <a:cs typeface="Verdana" pitchFamily="34" charset="0"/>
            </a:endParaRPr>
          </a:p>
        </p:txBody>
      </p:sp>
      <p:sp>
        <p:nvSpPr>
          <p:cNvPr id="56" name="Text Box 18"/>
          <p:cNvSpPr txBox="1">
            <a:spLocks noChangeArrowheads="1"/>
          </p:cNvSpPr>
          <p:nvPr/>
        </p:nvSpPr>
        <p:spPr bwMode="auto">
          <a:xfrm>
            <a:off x="3531063" y="2265860"/>
            <a:ext cx="336862" cy="1250139"/>
          </a:xfrm>
          <a:prstGeom prst="rect">
            <a:avLst/>
          </a:prstGeom>
          <a:noFill/>
          <a:ln w="1905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eaVert" wrap="square" lIns="63500" tIns="31750" rIns="63500" bIns="3175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34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8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user thread</a:t>
            </a:r>
            <a:endParaRPr kumimoji="0" lang="zh-CN" altLang="zh-CN" sz="1667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宋体" pitchFamily="2" charset="-122"/>
              <a:cs typeface="Verdana" pitchFamily="34" charset="0"/>
            </a:endParaRPr>
          </a:p>
        </p:txBody>
      </p:sp>
      <p:sp>
        <p:nvSpPr>
          <p:cNvPr id="59" name="Text Box 18"/>
          <p:cNvSpPr txBox="1">
            <a:spLocks noChangeArrowheads="1"/>
          </p:cNvSpPr>
          <p:nvPr/>
        </p:nvSpPr>
        <p:spPr bwMode="auto">
          <a:xfrm>
            <a:off x="3979450" y="2263330"/>
            <a:ext cx="336862" cy="1250139"/>
          </a:xfrm>
          <a:prstGeom prst="rect">
            <a:avLst/>
          </a:prstGeom>
          <a:noFill/>
          <a:ln w="1905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eaVert" wrap="square" lIns="63500" tIns="31750" rIns="63500" bIns="3175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34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8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user thread</a:t>
            </a:r>
            <a:endParaRPr kumimoji="0" lang="zh-CN" altLang="zh-CN" sz="1667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宋体" pitchFamily="2" charset="-122"/>
              <a:cs typeface="Verdana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03040" y="4837720"/>
            <a:ext cx="6669360" cy="297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33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Microsoft YaHei Light" charset="0"/>
                <a:ea typeface="Microsoft YaHei Light" charset="0"/>
                <a:cs typeface="Microsoft YaHei Light" charset="0"/>
              </a:rPr>
              <a:t>FlexSC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Microsoft YaHei Light" charset="0"/>
                <a:ea typeface="Microsoft YaHei Light" charset="0"/>
                <a:cs typeface="Microsoft YaHei Light" charset="0"/>
              </a:rPr>
              <a:t>: Flexible System Call Scheduling with Exception-Less System Calls </a:t>
            </a:r>
          </a:p>
        </p:txBody>
      </p:sp>
    </p:spTree>
    <p:extLst>
      <p:ext uri="{BB962C8B-B14F-4D97-AF65-F5344CB8AC3E}">
        <p14:creationId xmlns:p14="http://schemas.microsoft.com/office/powerpoint/2010/main" val="2128352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9" presetClass="emph" presetSubtype="0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9" presetClass="emph" presetSubtype="0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 rctx="PPT">
                                        <p:cTn id="56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7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75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750"/>
                            </p:stCondLst>
                            <p:childTnLst>
                              <p:par>
                                <p:cTn id="66" presetID="1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250"/>
                            </p:stCondLst>
                            <p:childTnLst>
                              <p:par>
                                <p:cTn id="6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25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750"/>
                            </p:stCondLst>
                            <p:childTnLst>
                              <p:par>
                                <p:cTn id="83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250"/>
                            </p:stCondLst>
                            <p:childTnLst>
                              <p:par>
                                <p:cTn id="8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250"/>
                            </p:stCondLst>
                            <p:childTnLst>
                              <p:par>
                                <p:cTn id="89" presetID="9" presetClass="emph" presetSubtype="0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 rctx="PPT">
                                        <p:cTn id="90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1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75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7500"/>
                            </p:stCondLst>
                            <p:childTnLst>
                              <p:par>
                                <p:cTn id="100" presetID="1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8000"/>
                            </p:stCondLst>
                            <p:childTnLst>
                              <p:par>
                                <p:cTn id="10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8500"/>
                            </p:stCondLst>
                            <p:childTnLst>
                              <p:par>
                                <p:cTn id="10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95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4" presetID="9" presetClass="emph" presetSubtype="0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 rctx="PPT">
                                        <p:cTn id="125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6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75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250"/>
                            </p:stCondLst>
                            <p:childTnLst>
                              <p:par>
                                <p:cTn id="136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250"/>
                            </p:stCondLst>
                            <p:childTnLst>
                              <p:par>
                                <p:cTn id="13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500"/>
                            </p:stCondLst>
                            <p:childTnLst>
                              <p:par>
                                <p:cTn id="15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500"/>
                            </p:stCondLst>
                            <p:childTnLst>
                              <p:par>
                                <p:cTn id="157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2750"/>
                            </p:stCondLst>
                            <p:childTnLst>
                              <p:par>
                                <p:cTn id="16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2750"/>
                            </p:stCondLst>
                            <p:childTnLst>
                              <p:par>
                                <p:cTn id="167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4000"/>
                            </p:stCondLst>
                            <p:childTnLst>
                              <p:par>
                                <p:cTn id="17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7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250"/>
                            </p:stCondLst>
                            <p:childTnLst>
                              <p:par>
                                <p:cTn id="18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250"/>
                            </p:stCondLst>
                            <p:childTnLst>
                              <p:par>
                                <p:cTn id="18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75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250"/>
                            </p:stCondLst>
                            <p:childTnLst>
                              <p:par>
                                <p:cTn id="210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2250"/>
                            </p:stCondLst>
                            <p:childTnLst>
                              <p:par>
                                <p:cTn id="21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5" grpId="0" animBg="1"/>
      <p:bldP spid="17" grpId="0" animBg="1"/>
      <p:bldP spid="17" grpId="1" animBg="1"/>
      <p:bldP spid="18" grpId="0" animBg="1"/>
      <p:bldP spid="18" grpId="1" animBg="1"/>
      <p:bldP spid="16" grpId="0" build="allAtOnce"/>
      <p:bldP spid="19" grpId="0" animBg="1"/>
      <p:bldP spid="19" grpId="1" animBg="1"/>
      <p:bldP spid="20" grpId="0" build="allAtOnce"/>
      <p:bldP spid="28" grpId="0" animBg="1"/>
      <p:bldP spid="28" grpId="1" animBg="1"/>
      <p:bldP spid="29" grpId="0" animBg="1"/>
      <p:bldP spid="29" grpId="1" animBg="1"/>
      <p:bldP spid="27" grpId="0" build="allAtOnce"/>
      <p:bldP spid="33" grpId="0" animBg="1"/>
      <p:bldP spid="33" grpId="1" animBg="1"/>
      <p:bldP spid="34" grpId="0" build="allAtOnce"/>
      <p:bldP spid="37" grpId="0" animBg="1"/>
      <p:bldP spid="37" grpId="1" animBg="1"/>
      <p:bldP spid="38" grpId="0" animBg="1"/>
      <p:bldP spid="38" grpId="1" animBg="1"/>
      <p:bldP spid="39" grpId="0" build="allAtOnce"/>
      <p:bldP spid="40" grpId="0" animBg="1"/>
      <p:bldP spid="40" grpId="1" animBg="1"/>
      <p:bldP spid="41" grpId="0" build="allAtOnce"/>
      <p:bldP spid="42" grpId="0" animBg="1"/>
      <p:bldP spid="42" grpId="1" animBg="1"/>
      <p:bldP spid="43" grpId="0" animBg="1"/>
      <p:bldP spid="43" grpId="1" animBg="1"/>
      <p:bldP spid="44" grpId="0" build="allAtOnce"/>
      <p:bldP spid="45" grpId="0" animBg="1"/>
      <p:bldP spid="45" grpId="1" animBg="1"/>
      <p:bldP spid="46" grpId="0" build="allAtOnce"/>
      <p:bldP spid="47" grpId="0" build="allAtOnce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build="allAtOnce"/>
      <p:bldP spid="54" grpId="0" animBg="1"/>
      <p:bldP spid="55" grpId="0" animBg="1"/>
      <p:bldP spid="56" grpId="0" animBg="1"/>
      <p:bldP spid="5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99C6FA2D-6C83-6954-AFF3-B100C16C65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81318"/>
            <a:ext cx="5832648" cy="12009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D406BA9-BAC1-8B0C-8D99-05DA789816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25" y="2476740"/>
            <a:ext cx="5832648" cy="146760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02E3FBB-41F6-4F03-1B4D-43797E5118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25" y="4003610"/>
            <a:ext cx="5821143" cy="159019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3028C45-0F31-925A-6A88-BF565E1EF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/>
          <a:p>
            <a:r>
              <a:rPr kumimoji="1" lang="zh-CN" altLang="en-US" dirty="0"/>
              <a:t>回顾：嵌套函数调用</a:t>
            </a: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1F506911-F1B2-7839-8D8B-BFDAA7E067DD}"/>
              </a:ext>
            </a:extLst>
          </p:cNvPr>
          <p:cNvSpPr/>
          <p:nvPr/>
        </p:nvSpPr>
        <p:spPr>
          <a:xfrm>
            <a:off x="3779912" y="1263843"/>
            <a:ext cx="576064" cy="32026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2DE52E5D-2CBA-0377-905B-300C781ABFA2}"/>
              </a:ext>
            </a:extLst>
          </p:cNvPr>
          <p:cNvSpPr/>
          <p:nvPr/>
        </p:nvSpPr>
        <p:spPr>
          <a:xfrm>
            <a:off x="8170370" y="3865612"/>
            <a:ext cx="188096" cy="32026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BB73205B-6782-1DB6-207C-1B8F4C091D7A}"/>
              </a:ext>
            </a:extLst>
          </p:cNvPr>
          <p:cNvSpPr/>
          <p:nvPr/>
        </p:nvSpPr>
        <p:spPr>
          <a:xfrm>
            <a:off x="1386967" y="2699624"/>
            <a:ext cx="2160240" cy="142563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EA4908EE-A58E-83A8-48BE-366B17BB6DE4}"/>
              </a:ext>
            </a:extLst>
          </p:cNvPr>
          <p:cNvSpPr/>
          <p:nvPr/>
        </p:nvSpPr>
        <p:spPr>
          <a:xfrm>
            <a:off x="1386967" y="3587184"/>
            <a:ext cx="2160240" cy="142563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498BF31-007F-7AAD-EEC1-36EA0AB0646F}"/>
              </a:ext>
            </a:extLst>
          </p:cNvPr>
          <p:cNvSpPr txBox="1"/>
          <p:nvPr/>
        </p:nvSpPr>
        <p:spPr>
          <a:xfrm>
            <a:off x="6332275" y="2043761"/>
            <a:ext cx="2600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C00000"/>
                </a:solidFill>
              </a:rPr>
              <a:t>注意</a:t>
            </a:r>
            <a:r>
              <a:rPr kumimoji="1" lang="en-US" altLang="zh-CN" sz="1600" dirty="0">
                <a:solidFill>
                  <a:srgbClr val="C00000"/>
                </a:solidFill>
              </a:rPr>
              <a:t>-1</a:t>
            </a:r>
            <a:r>
              <a:rPr kumimoji="1" lang="zh-CN" altLang="en-US" sz="1600" dirty="0">
                <a:solidFill>
                  <a:srgbClr val="C00000"/>
                </a:solidFill>
              </a:rPr>
              <a:t>：</a:t>
            </a:r>
            <a:r>
              <a:rPr kumimoji="1" lang="en-US" altLang="zh-CN" sz="1600" dirty="0">
                <a:solidFill>
                  <a:srgbClr val="C00000"/>
                </a:solidFill>
              </a:rPr>
              <a:t>x30</a:t>
            </a:r>
            <a:r>
              <a:rPr kumimoji="1" lang="zh-CN" altLang="en-US" sz="1600" dirty="0">
                <a:solidFill>
                  <a:srgbClr val="C00000"/>
                </a:solidFill>
              </a:rPr>
              <a:t>就是</a:t>
            </a:r>
            <a:r>
              <a:rPr kumimoji="1" lang="en-US" altLang="zh-CN" sz="1600" dirty="0">
                <a:solidFill>
                  <a:srgbClr val="C00000"/>
                </a:solidFill>
              </a:rPr>
              <a:t>LR</a:t>
            </a:r>
            <a:r>
              <a:rPr kumimoji="1" lang="zh-CN" altLang="en-US" sz="1600" dirty="0">
                <a:solidFill>
                  <a:srgbClr val="C00000"/>
                </a:solidFill>
              </a:rPr>
              <a:t>寄存器</a:t>
            </a: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6FC50CEF-BBC9-CE1C-035B-1709A542CFEC}"/>
              </a:ext>
            </a:extLst>
          </p:cNvPr>
          <p:cNvSpPr/>
          <p:nvPr/>
        </p:nvSpPr>
        <p:spPr>
          <a:xfrm>
            <a:off x="1386967" y="4348260"/>
            <a:ext cx="2160240" cy="126484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2BFE3C59-2DAA-534F-A05C-D8499902F8E9}"/>
              </a:ext>
            </a:extLst>
          </p:cNvPr>
          <p:cNvSpPr/>
          <p:nvPr/>
        </p:nvSpPr>
        <p:spPr>
          <a:xfrm>
            <a:off x="8525845" y="4613787"/>
            <a:ext cx="188096" cy="23797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0A026E9D-A13B-8FF0-CBEB-85B79B58738F}"/>
              </a:ext>
            </a:extLst>
          </p:cNvPr>
          <p:cNvSpPr/>
          <p:nvPr/>
        </p:nvSpPr>
        <p:spPr>
          <a:xfrm>
            <a:off x="1386967" y="5253174"/>
            <a:ext cx="2160240" cy="126483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1C078D7-327D-3C6C-B1FC-4A8F10CD38D1}"/>
              </a:ext>
            </a:extLst>
          </p:cNvPr>
          <p:cNvSpPr txBox="1"/>
          <p:nvPr/>
        </p:nvSpPr>
        <p:spPr>
          <a:xfrm>
            <a:off x="6336477" y="2475133"/>
            <a:ext cx="2350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>
                <a:solidFill>
                  <a:srgbClr val="C00000"/>
                </a:solidFill>
              </a:rPr>
              <a:t>注意</a:t>
            </a:r>
            <a:r>
              <a:rPr kumimoji="1" lang="en-US" altLang="zh-CN" sz="1600" b="1" dirty="0">
                <a:solidFill>
                  <a:srgbClr val="C00000"/>
                </a:solidFill>
              </a:rPr>
              <a:t>-2</a:t>
            </a:r>
            <a:r>
              <a:rPr kumimoji="1" lang="zh-CN" altLang="en-US" sz="1600" b="1" dirty="0">
                <a:solidFill>
                  <a:srgbClr val="C00000"/>
                </a:solidFill>
              </a:rPr>
              <a:t>：同时保存了</a:t>
            </a:r>
            <a:r>
              <a:rPr kumimoji="1" lang="en-US" altLang="zh-CN" sz="1600" b="1" dirty="0">
                <a:solidFill>
                  <a:srgbClr val="C00000"/>
                </a:solidFill>
              </a:rPr>
              <a:t>x29</a:t>
            </a:r>
            <a:endParaRPr kumimoji="1" lang="zh-CN" altLang="en-US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423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3A17FC-4A2F-A6ED-9CBD-28863F672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回顾：函数的调用、返回与栈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CBB465-8A3B-183B-90FB-4A8543964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D4EFE01-DD57-1F2B-E0CD-B769F8257D79}"/>
              </a:ext>
            </a:extLst>
          </p:cNvPr>
          <p:cNvSpPr/>
          <p:nvPr/>
        </p:nvSpPr>
        <p:spPr>
          <a:xfrm>
            <a:off x="308538" y="1702724"/>
            <a:ext cx="1193576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80D7907-EDA7-5DDE-9B6F-0CE8BCE9B141}"/>
              </a:ext>
            </a:extLst>
          </p:cNvPr>
          <p:cNvSpPr txBox="1"/>
          <p:nvPr/>
        </p:nvSpPr>
        <p:spPr>
          <a:xfrm>
            <a:off x="-255912" y="1160955"/>
            <a:ext cx="23224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/>
              <a:t>cube</a:t>
            </a:r>
            <a:r>
              <a:rPr lang="zh-CN" altLang="en-US" sz="1600" dirty="0"/>
              <a:t>的</a:t>
            </a:r>
            <a:r>
              <a:rPr lang="en-US" altLang="zh-CN" sz="1600" dirty="0"/>
              <a:t>caller</a:t>
            </a:r>
            <a:r>
              <a:rPr lang="zh-CN" altLang="en-US" sz="1600" dirty="0"/>
              <a:t>执行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A56112E-21A0-BEDF-DFF3-74F1BFFFA877}"/>
              </a:ext>
            </a:extLst>
          </p:cNvPr>
          <p:cNvSpPr txBox="1"/>
          <p:nvPr/>
        </p:nvSpPr>
        <p:spPr>
          <a:xfrm>
            <a:off x="1846080" y="1154219"/>
            <a:ext cx="19442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/>
              <a:t>cube</a:t>
            </a:r>
            <a:r>
              <a:rPr lang="zh-CN" altLang="en-US" sz="1600" dirty="0"/>
              <a:t>执行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A0A05AB-4FD4-449E-ADA2-1E2EF2EF270C}"/>
              </a:ext>
            </a:extLst>
          </p:cNvPr>
          <p:cNvSpPr/>
          <p:nvPr/>
        </p:nvSpPr>
        <p:spPr>
          <a:xfrm>
            <a:off x="2195736" y="1702724"/>
            <a:ext cx="1254696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F2399F2-A058-BAF3-9F38-EAC2DF8EEE0E}"/>
              </a:ext>
            </a:extLst>
          </p:cNvPr>
          <p:cNvSpPr/>
          <p:nvPr/>
        </p:nvSpPr>
        <p:spPr>
          <a:xfrm>
            <a:off x="2195736" y="2350796"/>
            <a:ext cx="1254696" cy="504056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777453E-C7AA-000D-467C-BDC2E9F6DDC6}"/>
              </a:ext>
            </a:extLst>
          </p:cNvPr>
          <p:cNvSpPr/>
          <p:nvPr/>
        </p:nvSpPr>
        <p:spPr>
          <a:xfrm>
            <a:off x="2195446" y="2864334"/>
            <a:ext cx="1254696" cy="494575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x30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D991F80-45AA-5D25-1E61-08B7F81D59B6}"/>
              </a:ext>
            </a:extLst>
          </p:cNvPr>
          <p:cNvSpPr/>
          <p:nvPr/>
        </p:nvSpPr>
        <p:spPr>
          <a:xfrm>
            <a:off x="2195446" y="3368390"/>
            <a:ext cx="1254696" cy="489408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x29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3A2B34A1-9C83-10A8-62E5-CD157ED28172}"/>
              </a:ext>
            </a:extLst>
          </p:cNvPr>
          <p:cNvCxnSpPr>
            <a:cxnSpLocks/>
          </p:cNvCxnSpPr>
          <p:nvPr/>
        </p:nvCxnSpPr>
        <p:spPr>
          <a:xfrm>
            <a:off x="1502114" y="1849388"/>
            <a:ext cx="6933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DFB4B0D5-4428-2935-D975-17983A764DE6}"/>
              </a:ext>
            </a:extLst>
          </p:cNvPr>
          <p:cNvCxnSpPr>
            <a:cxnSpLocks/>
          </p:cNvCxnSpPr>
          <p:nvPr/>
        </p:nvCxnSpPr>
        <p:spPr>
          <a:xfrm flipH="1">
            <a:off x="1502114" y="2336022"/>
            <a:ext cx="2615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D66638F2-A547-3835-67F2-5135C5DD4339}"/>
              </a:ext>
            </a:extLst>
          </p:cNvPr>
          <p:cNvSpPr txBox="1"/>
          <p:nvPr/>
        </p:nvSpPr>
        <p:spPr>
          <a:xfrm>
            <a:off x="1486689" y="2098036"/>
            <a:ext cx="7180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SP/FP</a:t>
            </a:r>
            <a:endParaRPr lang="zh-CN" altLang="en-US" sz="1400" b="1" dirty="0"/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AFB05692-59E7-4D93-468C-67699B5E9818}"/>
              </a:ext>
            </a:extLst>
          </p:cNvPr>
          <p:cNvCxnSpPr>
            <a:cxnSpLocks/>
          </p:cNvCxnSpPr>
          <p:nvPr/>
        </p:nvCxnSpPr>
        <p:spPr>
          <a:xfrm flipH="1" flipV="1">
            <a:off x="3444780" y="3860443"/>
            <a:ext cx="504237" cy="5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476FB077-F378-43D6-CC7D-FCDCEA4E4981}"/>
              </a:ext>
            </a:extLst>
          </p:cNvPr>
          <p:cNvSpPr txBox="1"/>
          <p:nvPr/>
        </p:nvSpPr>
        <p:spPr>
          <a:xfrm>
            <a:off x="3412408" y="3887558"/>
            <a:ext cx="7180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SP/FP</a:t>
            </a:r>
            <a:endParaRPr lang="zh-CN" altLang="en-US" sz="14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62765B4-44CD-0F50-383F-A6B9EE76C4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562"/>
          <a:stretch/>
        </p:blipFill>
        <p:spPr>
          <a:xfrm>
            <a:off x="113793" y="4020631"/>
            <a:ext cx="3227115" cy="1590194"/>
          </a:xfrm>
          <a:prstGeom prst="rect">
            <a:avLst/>
          </a:prstGeom>
        </p:spPr>
      </p:pic>
      <p:sp>
        <p:nvSpPr>
          <p:cNvPr id="6" name="右大括号 5">
            <a:extLst>
              <a:ext uri="{FF2B5EF4-FFF2-40B4-BE49-F238E27FC236}">
                <a16:creationId xmlns:a16="http://schemas.microsoft.com/office/drawing/2014/main" id="{DF5BFD0D-83ED-1838-1DD2-A7709ADB3F48}"/>
              </a:ext>
            </a:extLst>
          </p:cNvPr>
          <p:cNvSpPr/>
          <p:nvPr/>
        </p:nvSpPr>
        <p:spPr>
          <a:xfrm>
            <a:off x="3475385" y="2380020"/>
            <a:ext cx="160511" cy="1442974"/>
          </a:xfrm>
          <a:prstGeom prst="rightBrace">
            <a:avLst>
              <a:gd name="adj1" fmla="val 8333"/>
              <a:gd name="adj2" fmla="val 48487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EC91604-4FA2-F681-A727-BDB1EAC882E2}"/>
              </a:ext>
            </a:extLst>
          </p:cNvPr>
          <p:cNvSpPr txBox="1"/>
          <p:nvPr/>
        </p:nvSpPr>
        <p:spPr>
          <a:xfrm>
            <a:off x="3574536" y="2973847"/>
            <a:ext cx="22523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函数</a:t>
            </a:r>
            <a:r>
              <a:rPr lang="en-US" altLang="zh-CN" b="1" dirty="0"/>
              <a:t>cube</a:t>
            </a:r>
            <a:r>
              <a:rPr lang="zh-CN" altLang="en-US" b="1" dirty="0"/>
              <a:t>的栈帧</a:t>
            </a:r>
          </a:p>
        </p:txBody>
      </p:sp>
    </p:spTree>
    <p:extLst>
      <p:ext uri="{BB962C8B-B14F-4D97-AF65-F5344CB8AC3E}">
        <p14:creationId xmlns:p14="http://schemas.microsoft.com/office/powerpoint/2010/main" val="3923322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BE384B"/>
      </a:accent1>
      <a:accent2>
        <a:srgbClr val="6A868F"/>
      </a:accent2>
      <a:accent3>
        <a:srgbClr val="32788E"/>
      </a:accent3>
      <a:accent4>
        <a:srgbClr val="D6C88B"/>
      </a:accent4>
      <a:accent5>
        <a:srgbClr val="D66E49"/>
      </a:accent5>
      <a:accent6>
        <a:srgbClr val="BFBFBF"/>
      </a:accent6>
      <a:hlink>
        <a:srgbClr val="BE384B"/>
      </a:hlink>
      <a:folHlink>
        <a:srgbClr val="BFBFBF"/>
      </a:folHlink>
    </a:clrScheme>
    <a:fontScheme name="2obzv3wc">
      <a:majorFont>
        <a:latin typeface="Arial" panose="020B0A04020102020204"/>
        <a:ea typeface="微软雅黑"/>
        <a:cs typeface=""/>
      </a:majorFont>
      <a:minorFont>
        <a:latin typeface="Arial" panose="020B060402020202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JTU-Red" id="{D8CCD1CF-4E9C-2949-907F-EF4853CAD992}" vid="{47F94616-763E-7D43-9BB0-722503DC19A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SJTU-Red</Template>
  <TotalTime>44446</TotalTime>
  <Words>6333</Words>
  <Application>Microsoft Macintosh PowerPoint</Application>
  <PresentationFormat>全屏显示(16:10)</PresentationFormat>
  <Paragraphs>1178</Paragraphs>
  <Slides>77</Slides>
  <Notes>43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77</vt:i4>
      </vt:variant>
    </vt:vector>
  </HeadingPairs>
  <TitlesOfParts>
    <vt:vector size="94" baseType="lpstr">
      <vt:lpstr>DengXian</vt:lpstr>
      <vt:lpstr>等线 Light</vt:lpstr>
      <vt:lpstr>宋体</vt:lpstr>
      <vt:lpstr>微软雅黑</vt:lpstr>
      <vt:lpstr>Cascadia Code</vt:lpstr>
      <vt:lpstr>Google Sans</vt:lpstr>
      <vt:lpstr>Microsoft YaHei Light</vt:lpstr>
      <vt:lpstr>Arial</vt:lpstr>
      <vt:lpstr>Calibri</vt:lpstr>
      <vt:lpstr>Comic Sans MS</vt:lpstr>
      <vt:lpstr>Consolas</vt:lpstr>
      <vt:lpstr>Courier New</vt:lpstr>
      <vt:lpstr>Helvetica</vt:lpstr>
      <vt:lpstr>Times New Roman</vt:lpstr>
      <vt:lpstr>Verdana</vt:lpstr>
      <vt:lpstr>Wingdings</vt:lpstr>
      <vt:lpstr>Office 主题​​</vt:lpstr>
      <vt:lpstr>ARM汇编 – 系统ISA</vt:lpstr>
      <vt:lpstr>版权声明</vt:lpstr>
      <vt:lpstr>回顾：函数调用指令（caller调用callee）</vt:lpstr>
      <vt:lpstr>回顾：函数返回指令（callee返回caller）</vt:lpstr>
      <vt:lpstr>函数栈桢（Stack Frame）</vt:lpstr>
      <vt:lpstr>回顾：函数栈桢</vt:lpstr>
      <vt:lpstr>回顾：函数调用返回过程中栈的变化</vt:lpstr>
      <vt:lpstr>回顾：嵌套函数调用</vt:lpstr>
      <vt:lpstr>回顾：函数的调用、返回与栈</vt:lpstr>
      <vt:lpstr>回顾：函数的调用、返回与栈</vt:lpstr>
      <vt:lpstr>回顾：函数的调用、返回与栈</vt:lpstr>
      <vt:lpstr>Q：ROP攻击如何实现？</vt:lpstr>
      <vt:lpstr>回顾：通过寄存器传递参数与返回值</vt:lpstr>
      <vt:lpstr>回顾：传递数据</vt:lpstr>
      <vt:lpstr>回顾：31个通用寄存器</vt:lpstr>
      <vt:lpstr>局部变量</vt:lpstr>
      <vt:lpstr>函数局部变量存放在函数栈桢中</vt:lpstr>
      <vt:lpstr>局部变量</vt:lpstr>
      <vt:lpstr>实例：栈上局部变量</vt:lpstr>
      <vt:lpstr>栈上局部变量的例子</vt:lpstr>
      <vt:lpstr>栈上局部变量的例子</vt:lpstr>
      <vt:lpstr>栈上局部变量的例子</vt:lpstr>
      <vt:lpstr>栈上局部变量的例子</vt:lpstr>
      <vt:lpstr>栈上局部变量的例子</vt:lpstr>
      <vt:lpstr>栈上局部变量的例子</vt:lpstr>
      <vt:lpstr>小结：函数调用</vt:lpstr>
      <vt:lpstr>小结：栈的全貌</vt:lpstr>
      <vt:lpstr>总结：用户态ISA</vt:lpstr>
      <vt:lpstr>小思考</vt:lpstr>
      <vt:lpstr>小思考</vt:lpstr>
      <vt:lpstr>回顾：特权级的必要性</vt:lpstr>
      <vt:lpstr>再次俯瞰</vt:lpstr>
      <vt:lpstr>特权级别</vt:lpstr>
      <vt:lpstr>ARMv8.4特权级 (Exception Level)</vt:lpstr>
      <vt:lpstr>系统状态寄存器：PSTATE</vt:lpstr>
      <vt:lpstr>用户ISA与系统ISA</vt:lpstr>
      <vt:lpstr>用户态（EL0）与内核态（EL1）</vt:lpstr>
      <vt:lpstr>AArch64 中常见寄存器在不同特权级的可见情况</vt:lpstr>
      <vt:lpstr>特权级切换</vt:lpstr>
      <vt:lpstr>用户态和内核态之间的控制流跳转</vt:lpstr>
      <vt:lpstr>特权级切换的必要性</vt:lpstr>
      <vt:lpstr>何时发生特权级切换：发生异常的时候</vt:lpstr>
      <vt:lpstr>异常处理函数</vt:lpstr>
      <vt:lpstr>异常向量表：CPU找到异常处理函数</vt:lpstr>
      <vt:lpstr>小结：CPU的执行逻辑</vt:lpstr>
      <vt:lpstr>操作系统关于异常处理的任务</vt:lpstr>
      <vt:lpstr>操作系统异常处理示意图</vt:lpstr>
      <vt:lpstr>内核态与用户态的切换</vt:lpstr>
      <vt:lpstr>用户态/内核态切换时的处理器状态变化</vt:lpstr>
      <vt:lpstr>处理器在切换过程中的任务</vt:lpstr>
      <vt:lpstr>思考题</vt:lpstr>
      <vt:lpstr>处理器的这些操作都是必要的么？</vt:lpstr>
      <vt:lpstr>eret：从内核态返回到用户态</vt:lpstr>
      <vt:lpstr>操作系统在切换过程中的任务</vt:lpstr>
      <vt:lpstr>系统调用</vt:lpstr>
      <vt:lpstr>系统调用</vt:lpstr>
      <vt:lpstr>系统调用例子</vt:lpstr>
      <vt:lpstr>AArch64下常见的Linux的系统调用</vt:lpstr>
      <vt:lpstr>系统调用例子</vt:lpstr>
      <vt:lpstr>系统调用例子</vt:lpstr>
      <vt:lpstr>系统调用的参数传递（常见的软件约定）</vt:lpstr>
      <vt:lpstr>系统调用返回值与errno</vt:lpstr>
      <vt:lpstr>Q: 如果寄存器放不下参数怎么办？</vt:lpstr>
      <vt:lpstr>如何跟踪系统调用？</vt:lpstr>
      <vt:lpstr>程序员角度看系统调用</vt:lpstr>
      <vt:lpstr>系统调用优化：vDSO</vt:lpstr>
      <vt:lpstr>动机</vt:lpstr>
      <vt:lpstr>gettimeofday</vt:lpstr>
      <vt:lpstr>vDSO的共享页在哪儿？</vt:lpstr>
      <vt:lpstr>系统调用优化：Flex-SC</vt:lpstr>
      <vt:lpstr>动机</vt:lpstr>
      <vt:lpstr>Flexible System Call</vt:lpstr>
      <vt:lpstr>System Call的另一种方法</vt:lpstr>
      <vt:lpstr>Exception-less System Call</vt:lpstr>
      <vt:lpstr>Kernel填充syscall的返回值</vt:lpstr>
      <vt:lpstr>单核上：Single Threads</vt:lpstr>
      <vt:lpstr>单核上：Multiple Threads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虚拟机隔离与安全</dc:title>
  <dc:creator>Xia Yubin</dc:creator>
  <cp:lastModifiedBy>奔皓 黄</cp:lastModifiedBy>
  <cp:revision>1907</cp:revision>
  <cp:lastPrinted>2020-03-02T13:38:09Z</cp:lastPrinted>
  <dcterms:created xsi:type="dcterms:W3CDTF">2017-11-24T09:35:45Z</dcterms:created>
  <dcterms:modified xsi:type="dcterms:W3CDTF">2023-10-20T03:24:06Z</dcterms:modified>
</cp:coreProperties>
</file>