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3"/>
  </p:notesMasterIdLst>
  <p:handoutMasterIdLst>
    <p:handoutMasterId r:id="rId84"/>
  </p:handoutMasterIdLst>
  <p:sldIdLst>
    <p:sldId id="1306" r:id="rId2"/>
    <p:sldId id="1359" r:id="rId3"/>
    <p:sldId id="2251" r:id="rId4"/>
    <p:sldId id="2365" r:id="rId5"/>
    <p:sldId id="2254" r:id="rId6"/>
    <p:sldId id="2250" r:id="rId7"/>
    <p:sldId id="2255" r:id="rId8"/>
    <p:sldId id="2366" r:id="rId9"/>
    <p:sldId id="2300" r:id="rId10"/>
    <p:sldId id="2256" r:id="rId11"/>
    <p:sldId id="2269" r:id="rId12"/>
    <p:sldId id="2259" r:id="rId13"/>
    <p:sldId id="2262" r:id="rId14"/>
    <p:sldId id="2334" r:id="rId15"/>
    <p:sldId id="2367" r:id="rId16"/>
    <p:sldId id="2368" r:id="rId17"/>
    <p:sldId id="2369" r:id="rId18"/>
    <p:sldId id="2370" r:id="rId19"/>
    <p:sldId id="2245" r:id="rId20"/>
    <p:sldId id="2271" r:id="rId21"/>
    <p:sldId id="2371" r:id="rId22"/>
    <p:sldId id="2372" r:id="rId23"/>
    <p:sldId id="2277" r:id="rId24"/>
    <p:sldId id="2373" r:id="rId25"/>
    <p:sldId id="2289" r:id="rId26"/>
    <p:sldId id="2374" r:id="rId27"/>
    <p:sldId id="2346" r:id="rId28"/>
    <p:sldId id="1362" r:id="rId29"/>
    <p:sldId id="2347" r:id="rId30"/>
    <p:sldId id="2340" r:id="rId31"/>
    <p:sldId id="2348" r:id="rId32"/>
    <p:sldId id="2353" r:id="rId33"/>
    <p:sldId id="2349" r:id="rId34"/>
    <p:sldId id="2350" r:id="rId35"/>
    <p:sldId id="2351" r:id="rId36"/>
    <p:sldId id="2352" r:id="rId37"/>
    <p:sldId id="2354" r:id="rId38"/>
    <p:sldId id="2355" r:id="rId39"/>
    <p:sldId id="2356" r:id="rId40"/>
    <p:sldId id="2357" r:id="rId41"/>
    <p:sldId id="2358" r:id="rId42"/>
    <p:sldId id="2359" r:id="rId43"/>
    <p:sldId id="2360" r:id="rId44"/>
    <p:sldId id="2361" r:id="rId45"/>
    <p:sldId id="2362" r:id="rId46"/>
    <p:sldId id="2363" r:id="rId47"/>
    <p:sldId id="2364" r:id="rId48"/>
    <p:sldId id="1371" r:id="rId49"/>
    <p:sldId id="2294" r:id="rId50"/>
    <p:sldId id="2293" r:id="rId51"/>
    <p:sldId id="2341" r:id="rId52"/>
    <p:sldId id="2336" r:id="rId53"/>
    <p:sldId id="2318" r:id="rId54"/>
    <p:sldId id="2322" r:id="rId55"/>
    <p:sldId id="2323" r:id="rId56"/>
    <p:sldId id="2283" r:id="rId57"/>
    <p:sldId id="2337" r:id="rId58"/>
    <p:sldId id="2339" r:id="rId59"/>
    <p:sldId id="2296" r:id="rId60"/>
    <p:sldId id="2333" r:id="rId61"/>
    <p:sldId id="2313" r:id="rId62"/>
    <p:sldId id="2298" r:id="rId63"/>
    <p:sldId id="2292" r:id="rId64"/>
    <p:sldId id="2299" r:id="rId65"/>
    <p:sldId id="2301" r:id="rId66"/>
    <p:sldId id="2302" r:id="rId67"/>
    <p:sldId id="2303" r:id="rId68"/>
    <p:sldId id="2304" r:id="rId69"/>
    <p:sldId id="2305" r:id="rId70"/>
    <p:sldId id="2268" r:id="rId71"/>
    <p:sldId id="2320" r:id="rId72"/>
    <p:sldId id="2375" r:id="rId73"/>
    <p:sldId id="2332" r:id="rId74"/>
    <p:sldId id="2376" r:id="rId75"/>
    <p:sldId id="2315" r:id="rId76"/>
    <p:sldId id="2317" r:id="rId77"/>
    <p:sldId id="2316" r:id="rId78"/>
    <p:sldId id="1361" r:id="rId79"/>
    <p:sldId id="2326" r:id="rId80"/>
    <p:sldId id="2327" r:id="rId81"/>
    <p:sldId id="2331" r:id="rId82"/>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0" userDrawn="1">
          <p15:clr>
            <a:srgbClr val="A4A3A4"/>
          </p15:clr>
        </p15:guide>
        <p15:guide id="2" pos="295" userDrawn="1">
          <p15:clr>
            <a:srgbClr val="A4A3A4"/>
          </p15:clr>
        </p15:guide>
        <p15:guide id="3" pos="179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FB92"/>
    <a:srgbClr val="941100"/>
    <a:srgbClr val="212121"/>
    <a:srgbClr val="005493"/>
    <a:srgbClr val="FF2F92"/>
    <a:srgbClr val="9437FF"/>
    <a:srgbClr val="73FEFF"/>
    <a:srgbClr val="ED3C64"/>
    <a:srgbClr val="FF93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55" autoAdjust="0"/>
    <p:restoredTop sz="82993" autoAdjust="0"/>
  </p:normalViewPr>
  <p:slideViewPr>
    <p:cSldViewPr>
      <p:cViewPr varScale="1">
        <p:scale>
          <a:sx n="126" d="100"/>
          <a:sy n="126" d="100"/>
        </p:scale>
        <p:origin x="1416" y="192"/>
      </p:cViewPr>
      <p:guideLst>
        <p:guide orient="horz" pos="2480"/>
        <p:guide pos="295"/>
        <p:guide pos="1791"/>
      </p:guideLst>
    </p:cSldViewPr>
  </p:slideViewPr>
  <p:outlineViewPr>
    <p:cViewPr>
      <p:scale>
        <a:sx n="33" d="100"/>
        <a:sy n="33" d="100"/>
      </p:scale>
      <p:origin x="0" y="-5720"/>
    </p:cViewPr>
  </p:outlineViewPr>
  <p:notesTextViewPr>
    <p:cViewPr>
      <p:scale>
        <a:sx n="100" d="100"/>
        <a:sy n="100" d="100"/>
      </p:scale>
      <p:origin x="0" y="-896"/>
    </p:cViewPr>
  </p:notesTextViewPr>
  <p:sorterViewPr>
    <p:cViewPr>
      <p:scale>
        <a:sx n="66" d="100"/>
        <a:sy n="66" d="100"/>
      </p:scale>
      <p:origin x="0" y="0"/>
    </p:cViewPr>
  </p:sorterViewPr>
  <p:notesViewPr>
    <p:cSldViewPr>
      <p:cViewPr varScale="1">
        <p:scale>
          <a:sx n="96" d="100"/>
          <a:sy n="96" d="100"/>
        </p:scale>
        <p:origin x="3048" y="1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384E5B-0B7C-A143-A087-04B582FC4BEF}" type="datetimeFigureOut">
              <a:rPr kumimoji="1" lang="zh-CN" altLang="en-US" smtClean="0"/>
              <a:t>2023/10/31</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78370ED-3FEA-E543-9D41-DF20FAD761C7}" type="slidenum">
              <a:rPr kumimoji="1" lang="zh-CN" altLang="en-US" smtClean="0"/>
              <a:t>‹#›</a:t>
            </a:fld>
            <a:endParaRPr kumimoji="1" lang="zh-CN" altLang="en-US"/>
          </a:p>
        </p:txBody>
      </p:sp>
    </p:spTree>
    <p:extLst>
      <p:ext uri="{BB962C8B-B14F-4D97-AF65-F5344CB8AC3E}">
        <p14:creationId xmlns:p14="http://schemas.microsoft.com/office/powerpoint/2010/main" val="355519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D7DB94-E0DE-4F0F-A9B7-54654CD8C8B1}"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84A077-83E9-49A7-9F59-234D78BD6949}" type="slidenum">
              <a:rPr lang="zh-CN" altLang="en-US" smtClean="0"/>
              <a:t>‹#›</a:t>
            </a:fld>
            <a:endParaRPr lang="zh-CN" altLang="en-US"/>
          </a:p>
        </p:txBody>
      </p:sp>
    </p:spTree>
    <p:extLst>
      <p:ext uri="{BB962C8B-B14F-4D97-AF65-F5344CB8AC3E}">
        <p14:creationId xmlns:p14="http://schemas.microsoft.com/office/powerpoint/2010/main" val="2430265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685800"/>
            <a:ext cx="5486400" cy="3429000"/>
          </a:xfrm>
        </p:spPr>
      </p:sp>
      <p:sp>
        <p:nvSpPr>
          <p:cNvPr id="3" name="备注占位符 2"/>
          <p:cNvSpPr>
            <a:spLocks noGrp="1"/>
          </p:cNvSpPr>
          <p:nvPr>
            <p:ph type="body" idx="1"/>
          </p:nvPr>
        </p:nvSpPr>
        <p:spPr/>
        <p:txBody>
          <a:bodyPr/>
          <a:lstStyle/>
          <a:p>
            <a:endParaRPr kumimoji="1" lang="en-US" altLang="zh-CN" baseline="0"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1299018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完全公平调度算法</a:t>
            </a:r>
            <a:r>
              <a:rPr kumimoji="1" lang="en" altLang="zh-CN" dirty="0"/>
              <a:t>CFS</a:t>
            </a:r>
            <a:r>
              <a:rPr kumimoji="1" lang="zh-CN" altLang="en-US" dirty="0"/>
              <a:t>依赖于虚拟时钟</a:t>
            </a:r>
            <a:r>
              <a:rPr kumimoji="1" lang="en-US" altLang="zh-CN" dirty="0"/>
              <a:t>, </a:t>
            </a:r>
            <a:r>
              <a:rPr kumimoji="1" lang="zh-CN" altLang="en-US" dirty="0"/>
              <a:t>用以度量等待进程在完全公平系统中所能得到的</a:t>
            </a:r>
            <a:r>
              <a:rPr kumimoji="1" lang="en" altLang="zh-CN" dirty="0"/>
              <a:t>CPU</a:t>
            </a:r>
            <a:r>
              <a:rPr kumimoji="1" lang="zh-CN" altLang="en-US" dirty="0"/>
              <a:t>时间</a:t>
            </a:r>
            <a:r>
              <a:rPr kumimoji="1" lang="en-US" altLang="zh-CN" dirty="0"/>
              <a:t>. </a:t>
            </a:r>
            <a:r>
              <a:rPr kumimoji="1" lang="zh-CN" altLang="en-US" dirty="0"/>
              <a:t>但是数据结构中任何地方都没有找到虚拟时钟</a:t>
            </a:r>
            <a:r>
              <a:rPr kumimoji="1" lang="en-US" altLang="zh-CN" dirty="0"/>
              <a:t>. </a:t>
            </a:r>
            <a:r>
              <a:rPr kumimoji="1" lang="zh-CN" altLang="en-US" dirty="0"/>
              <a:t>这个是由于所有的必要信息都可以根据现存的实际时钟和每个进程相关的负荷权重推算出来</a:t>
            </a:r>
            <a:r>
              <a:rPr kumimoji="1" lang="en-US" altLang="zh-CN" dirty="0"/>
              <a:t>.</a:t>
            </a:r>
          </a:p>
          <a:p>
            <a:endParaRPr kumimoji="1" lang="en-US" altLang="zh-CN" dirty="0"/>
          </a:p>
          <a:p>
            <a:r>
              <a:rPr kumimoji="1" lang="zh-CN" altLang="en-US" dirty="0"/>
              <a:t>假设现在系统有</a:t>
            </a:r>
            <a:r>
              <a:rPr kumimoji="1" lang="en" altLang="zh-CN" dirty="0"/>
              <a:t>A</a:t>
            </a:r>
            <a:r>
              <a:rPr kumimoji="1" lang="zh-CN" altLang="en" dirty="0"/>
              <a:t>，</a:t>
            </a:r>
            <a:r>
              <a:rPr kumimoji="1" lang="en" altLang="zh-CN" dirty="0"/>
              <a:t>B</a:t>
            </a:r>
            <a:r>
              <a:rPr kumimoji="1" lang="zh-CN" altLang="en" dirty="0"/>
              <a:t>，</a:t>
            </a:r>
            <a:r>
              <a:rPr kumimoji="1" lang="en" altLang="zh-CN" dirty="0"/>
              <a:t>C</a:t>
            </a:r>
            <a:r>
              <a:rPr kumimoji="1" lang="zh-CN" altLang="en-US" dirty="0"/>
              <a:t>三个进程，</a:t>
            </a:r>
            <a:r>
              <a:rPr kumimoji="1" lang="en" altLang="zh-CN" dirty="0" err="1"/>
              <a:t>A.weight</a:t>
            </a:r>
            <a:r>
              <a:rPr kumimoji="1" lang="en" altLang="zh-CN" dirty="0"/>
              <a:t>=1,B.weight=2,C.weight=3.</a:t>
            </a:r>
            <a:r>
              <a:rPr kumimoji="1" lang="zh-CN" altLang="en-US" dirty="0"/>
              <a:t>那么我们可以计算出整个公平调度队列的总权重是</a:t>
            </a:r>
            <a:r>
              <a:rPr kumimoji="1" lang="en" altLang="zh-CN" dirty="0" err="1"/>
              <a:t>cfs_rq.weight</a:t>
            </a:r>
            <a:r>
              <a:rPr kumimoji="1" lang="en" altLang="zh-CN" dirty="0"/>
              <a:t> = 6</a:t>
            </a:r>
            <a:r>
              <a:rPr kumimoji="1" lang="zh-CN" altLang="en" dirty="0"/>
              <a:t>，</a:t>
            </a:r>
            <a:r>
              <a:rPr kumimoji="1" lang="zh-CN" altLang="en-US" dirty="0"/>
              <a:t>很自然的想法就是，公平就是你在重量中占的比重的多少来拍你的重要性，那么，</a:t>
            </a:r>
            <a:r>
              <a:rPr kumimoji="1" lang="en" altLang="zh-CN" dirty="0"/>
              <a:t>A</a:t>
            </a:r>
            <a:r>
              <a:rPr kumimoji="1" lang="zh-CN" altLang="en-US" dirty="0"/>
              <a:t>的重要性就是</a:t>
            </a:r>
            <a:r>
              <a:rPr kumimoji="1" lang="en-US" altLang="zh-CN" dirty="0"/>
              <a:t>1/6,</a:t>
            </a:r>
            <a:r>
              <a:rPr kumimoji="1" lang="zh-CN" altLang="en-US" dirty="0"/>
              <a:t>同理，</a:t>
            </a:r>
            <a:r>
              <a:rPr kumimoji="1" lang="en" altLang="zh-CN" dirty="0"/>
              <a:t>B</a:t>
            </a:r>
            <a:r>
              <a:rPr kumimoji="1" lang="zh-CN" altLang="en-US" dirty="0"/>
              <a:t>和</a:t>
            </a:r>
            <a:r>
              <a:rPr kumimoji="1" lang="en" altLang="zh-CN" dirty="0"/>
              <a:t>C</a:t>
            </a:r>
            <a:r>
              <a:rPr kumimoji="1" lang="zh-CN" altLang="en-US" dirty="0"/>
              <a:t>的重要性分别是</a:t>
            </a:r>
            <a:r>
              <a:rPr kumimoji="1" lang="en-US" altLang="zh-CN" dirty="0"/>
              <a:t>2/6,3/6.</a:t>
            </a:r>
            <a:r>
              <a:rPr kumimoji="1" lang="zh-CN" altLang="en-US" dirty="0"/>
              <a:t>很显然</a:t>
            </a:r>
            <a:r>
              <a:rPr kumimoji="1" lang="en" altLang="zh-CN" dirty="0"/>
              <a:t>C</a:t>
            </a:r>
            <a:r>
              <a:rPr kumimoji="1" lang="zh-CN" altLang="en-US" dirty="0"/>
              <a:t>最重要就应改被先调度，而且占用的资源也应该最多，即假设</a:t>
            </a:r>
            <a:r>
              <a:rPr kumimoji="1" lang="en" altLang="zh-CN" dirty="0"/>
              <a:t>A</a:t>
            </a:r>
            <a:r>
              <a:rPr kumimoji="1" lang="zh-CN" altLang="en" dirty="0"/>
              <a:t>，</a:t>
            </a:r>
            <a:r>
              <a:rPr kumimoji="1" lang="en" altLang="zh-CN" dirty="0"/>
              <a:t>B,C</a:t>
            </a:r>
            <a:r>
              <a:rPr kumimoji="1" lang="zh-CN" altLang="en-US" dirty="0"/>
              <a:t>运行一遍的总时间假设是</a:t>
            </a:r>
            <a:r>
              <a:rPr kumimoji="1" lang="en-US" altLang="zh-CN" dirty="0"/>
              <a:t>6</a:t>
            </a:r>
            <a:r>
              <a:rPr kumimoji="1" lang="zh-CN" altLang="en-US" dirty="0"/>
              <a:t>个时间单位的话，</a:t>
            </a:r>
            <a:r>
              <a:rPr kumimoji="1" lang="en" altLang="zh-CN" dirty="0"/>
              <a:t>A</a:t>
            </a:r>
            <a:r>
              <a:rPr kumimoji="1" lang="zh-CN" altLang="en-US" dirty="0"/>
              <a:t>占</a:t>
            </a:r>
            <a:r>
              <a:rPr kumimoji="1" lang="en-US" altLang="zh-CN" dirty="0"/>
              <a:t>1</a:t>
            </a:r>
            <a:r>
              <a:rPr kumimoji="1" lang="zh-CN" altLang="en-US" dirty="0"/>
              <a:t>个单位，</a:t>
            </a:r>
            <a:r>
              <a:rPr kumimoji="1" lang="en" altLang="zh-CN" dirty="0"/>
              <a:t>B</a:t>
            </a:r>
            <a:r>
              <a:rPr kumimoji="1" lang="zh-CN" altLang="en-US" dirty="0"/>
              <a:t>占</a:t>
            </a:r>
            <a:r>
              <a:rPr kumimoji="1" lang="en-US" altLang="zh-CN" dirty="0"/>
              <a:t>2</a:t>
            </a:r>
            <a:r>
              <a:rPr kumimoji="1" lang="zh-CN" altLang="en-US" dirty="0"/>
              <a:t>个单位，</a:t>
            </a:r>
            <a:r>
              <a:rPr kumimoji="1" lang="en" altLang="zh-CN" dirty="0"/>
              <a:t>C</a:t>
            </a:r>
            <a:r>
              <a:rPr kumimoji="1" lang="zh-CN" altLang="en-US" dirty="0"/>
              <a:t>占三个单位。这就是</a:t>
            </a:r>
            <a:r>
              <a:rPr kumimoji="1" lang="en" altLang="zh-CN" dirty="0"/>
              <a:t>CFS</a:t>
            </a:r>
            <a:r>
              <a:rPr kumimoji="1" lang="zh-CN" altLang="en-US" dirty="0"/>
              <a:t>的公平策略</a:t>
            </a:r>
            <a:r>
              <a:rPr kumimoji="1" lang="en-US" altLang="zh-CN" dirty="0"/>
              <a:t>.</a:t>
            </a:r>
          </a:p>
          <a:p>
            <a:endParaRPr kumimoji="1" lang="en-US" altLang="zh-CN" dirty="0"/>
          </a:p>
          <a:p>
            <a:r>
              <a:rPr kumimoji="1" lang="en" altLang="zh-CN" dirty="0"/>
              <a:t>CFS</a:t>
            </a:r>
            <a:r>
              <a:rPr kumimoji="1" lang="zh-CN" altLang="en-US" dirty="0"/>
              <a:t>调度算法的思想：理想状态下每个进程都能获得相同的时间片，并且同时运行在</a:t>
            </a:r>
            <a:r>
              <a:rPr kumimoji="1" lang="en" altLang="zh-CN" dirty="0"/>
              <a:t>CPU</a:t>
            </a:r>
            <a:r>
              <a:rPr kumimoji="1" lang="zh-CN" altLang="en-US" dirty="0"/>
              <a:t>上，但实际上一个</a:t>
            </a:r>
            <a:r>
              <a:rPr kumimoji="1" lang="en" altLang="zh-CN" dirty="0"/>
              <a:t>CPU</a:t>
            </a:r>
            <a:r>
              <a:rPr kumimoji="1" lang="zh-CN" altLang="en-US" dirty="0"/>
              <a:t>同一时刻运行的进程只能有一个。也就是说，当一个进程占用</a:t>
            </a:r>
            <a:r>
              <a:rPr kumimoji="1" lang="en" altLang="zh-CN" dirty="0"/>
              <a:t>CPU</a:t>
            </a:r>
            <a:r>
              <a:rPr kumimoji="1" lang="zh-CN" altLang="en-US" dirty="0"/>
              <a:t>时，其他进程就必须等待。</a:t>
            </a:r>
            <a:r>
              <a:rPr kumimoji="1" lang="en" altLang="zh-CN" dirty="0"/>
              <a:t>CFS</a:t>
            </a:r>
            <a:r>
              <a:rPr kumimoji="1" lang="zh-CN" altLang="en-US" dirty="0"/>
              <a:t>为了实现公平，必须惩罚当前正在运行的进程，以使那些正在等待的进程下次被调度</a:t>
            </a:r>
            <a:r>
              <a:rPr kumimoji="1" lang="en-US" altLang="zh-CN" dirty="0"/>
              <a:t>.</a:t>
            </a:r>
          </a:p>
          <a:p>
            <a:endParaRPr kumimoji="1" lang="en-US" altLang="zh-CN" dirty="0"/>
          </a:p>
          <a:p>
            <a:r>
              <a:rPr kumimoji="1" lang="zh-CN" altLang="en-US" dirty="0"/>
              <a:t>具体实现时，</a:t>
            </a:r>
            <a:r>
              <a:rPr kumimoji="1" lang="en" altLang="zh-CN" dirty="0"/>
              <a:t>CFS</a:t>
            </a:r>
            <a:r>
              <a:rPr kumimoji="1" lang="zh-CN" altLang="en-US" dirty="0"/>
              <a:t>通过每个进程的虚拟运行时间</a:t>
            </a:r>
            <a:r>
              <a:rPr kumimoji="1" lang="en-US" altLang="zh-CN" dirty="0"/>
              <a:t>(</a:t>
            </a:r>
            <a:r>
              <a:rPr kumimoji="1" lang="en" altLang="zh-CN" dirty="0" err="1"/>
              <a:t>vruntime</a:t>
            </a:r>
            <a:r>
              <a:rPr kumimoji="1" lang="en" altLang="zh-CN" dirty="0"/>
              <a:t>)</a:t>
            </a:r>
            <a:r>
              <a:rPr kumimoji="1" lang="zh-CN" altLang="en-US" dirty="0"/>
              <a:t>来衡量哪个进程最值得被调度</a:t>
            </a:r>
            <a:r>
              <a:rPr kumimoji="1" lang="en-US" altLang="zh-CN" dirty="0"/>
              <a:t>. </a:t>
            </a:r>
            <a:r>
              <a:rPr kumimoji="1" lang="en" altLang="zh-CN" dirty="0"/>
              <a:t>CFS</a:t>
            </a:r>
            <a:r>
              <a:rPr kumimoji="1" lang="zh-CN" altLang="en-US" dirty="0"/>
              <a:t>中的就绪队列是一棵以</a:t>
            </a:r>
            <a:r>
              <a:rPr kumimoji="1" lang="en" altLang="zh-CN" dirty="0" err="1"/>
              <a:t>vruntime</a:t>
            </a:r>
            <a:r>
              <a:rPr kumimoji="1" lang="zh-CN" altLang="en-US" dirty="0"/>
              <a:t>为键值的红黑树，虚拟时间越小的进程越靠近整个红黑树的最左端。因此，调度器每次选择位于红黑树最左端的那个进程，该进程的</a:t>
            </a:r>
            <a:r>
              <a:rPr kumimoji="1" lang="en" altLang="zh-CN" dirty="0" err="1"/>
              <a:t>vruntime</a:t>
            </a:r>
            <a:r>
              <a:rPr kumimoji="1" lang="zh-CN" altLang="en-US" dirty="0"/>
              <a:t>最小</a:t>
            </a:r>
            <a:r>
              <a:rPr kumimoji="1" lang="en-US" altLang="zh-CN" dirty="0"/>
              <a:t>.</a:t>
            </a:r>
          </a:p>
          <a:p>
            <a:endParaRPr kumimoji="1" lang="en-US" altLang="zh-CN" dirty="0"/>
          </a:p>
          <a:p>
            <a:r>
              <a:rPr kumimoji="1" lang="zh-CN" altLang="en-US" dirty="0"/>
              <a:t>虚拟运行时间是通过进程的实际运行时间和进程的权重</a:t>
            </a:r>
            <a:r>
              <a:rPr kumimoji="1" lang="en-US" altLang="zh-CN" dirty="0"/>
              <a:t>(</a:t>
            </a:r>
            <a:r>
              <a:rPr kumimoji="1" lang="en" altLang="zh-CN" dirty="0"/>
              <a:t>weight)</a:t>
            </a:r>
            <a:r>
              <a:rPr kumimoji="1" lang="zh-CN" altLang="en-US" dirty="0"/>
              <a:t>计算出来的。在</a:t>
            </a:r>
            <a:r>
              <a:rPr kumimoji="1" lang="en" altLang="zh-CN" dirty="0"/>
              <a:t>CFS</a:t>
            </a:r>
            <a:r>
              <a:rPr kumimoji="1" lang="zh-CN" altLang="en-US" dirty="0"/>
              <a:t>调度器中，将进程优先级这个概念弱化，而是强调进程的权重。一个进程的权重越大，则说明这个进程更需要运行，因此它的虚拟运行时间就越小，这样被调度的机会就越大。而，</a:t>
            </a:r>
            <a:r>
              <a:rPr kumimoji="1" lang="en" altLang="zh-CN" dirty="0"/>
              <a:t>CFS</a:t>
            </a:r>
            <a:r>
              <a:rPr kumimoji="1" lang="zh-CN" altLang="en-US" dirty="0"/>
              <a:t>调度器中的权重在内核是对用户态进程的优先级</a:t>
            </a:r>
            <a:r>
              <a:rPr kumimoji="1" lang="en" altLang="zh-CN" dirty="0"/>
              <a:t>nice</a:t>
            </a:r>
            <a:r>
              <a:rPr kumimoji="1" lang="zh-CN" altLang="en-US" dirty="0"/>
              <a:t>值</a:t>
            </a:r>
            <a:r>
              <a:rPr kumimoji="1" lang="en-US" altLang="zh-CN" dirty="0"/>
              <a:t>, </a:t>
            </a:r>
            <a:r>
              <a:rPr kumimoji="1" lang="zh-CN" altLang="en-US" dirty="0"/>
              <a:t>通过</a:t>
            </a:r>
            <a:r>
              <a:rPr kumimoji="1" lang="en" altLang="zh-CN" dirty="0" err="1"/>
              <a:t>prio_to_weight</a:t>
            </a:r>
            <a:r>
              <a:rPr kumimoji="1" lang="zh-CN" altLang="en-US" dirty="0"/>
              <a:t>数组进行</a:t>
            </a:r>
            <a:r>
              <a:rPr kumimoji="1" lang="en" altLang="zh-CN" dirty="0"/>
              <a:t>nice</a:t>
            </a:r>
            <a:r>
              <a:rPr kumimoji="1" lang="zh-CN" altLang="en-US" dirty="0"/>
              <a:t>值和权重的转换而计算出来的</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18</a:t>
            </a:fld>
            <a:endParaRPr lang="zh-CN" altLang="en-US"/>
          </a:p>
        </p:txBody>
      </p:sp>
    </p:spTree>
    <p:extLst>
      <p:ext uri="{BB962C8B-B14F-4D97-AF65-F5344CB8AC3E}">
        <p14:creationId xmlns:p14="http://schemas.microsoft.com/office/powerpoint/2010/main" val="13092238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假设</a:t>
            </a:r>
            <a:r>
              <a:rPr kumimoji="1" lang="en-US" altLang="zh-CN" dirty="0"/>
              <a:t>L</a:t>
            </a:r>
            <a:r>
              <a:rPr kumimoji="1" lang="zh-CN" altLang="en-US" dirty="0"/>
              <a:t>代表</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23</a:t>
            </a:fld>
            <a:endParaRPr lang="zh-CN" altLang="en-US"/>
          </a:p>
        </p:txBody>
      </p:sp>
    </p:spTree>
    <p:extLst>
      <p:ext uri="{BB962C8B-B14F-4D97-AF65-F5344CB8AC3E}">
        <p14:creationId xmlns:p14="http://schemas.microsoft.com/office/powerpoint/2010/main" val="4027819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假设</a:t>
            </a:r>
            <a:r>
              <a:rPr kumimoji="1" lang="en-US" altLang="zh-CN" dirty="0"/>
              <a:t>L</a:t>
            </a:r>
            <a:r>
              <a:rPr kumimoji="1" lang="zh-CN" altLang="en-US" dirty="0"/>
              <a:t>代表</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24</a:t>
            </a:fld>
            <a:endParaRPr lang="zh-CN" altLang="en-US"/>
          </a:p>
        </p:txBody>
      </p:sp>
    </p:spTree>
    <p:extLst>
      <p:ext uri="{BB962C8B-B14F-4D97-AF65-F5344CB8AC3E}">
        <p14:creationId xmlns:p14="http://schemas.microsoft.com/office/powerpoint/2010/main" val="2592027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kumimoji="1" lang="zh-CN" altLang="en-US" sz="1200" dirty="0"/>
              <a:t>每个</a:t>
            </a:r>
            <a:r>
              <a:rPr kumimoji="1" lang="en-US" altLang="zh-CN" sz="1200" dirty="0"/>
              <a:t>CPU</a:t>
            </a:r>
            <a:r>
              <a:rPr kumimoji="1" lang="zh-CN" altLang="en-US" sz="1200" dirty="0"/>
              <a:t>核心本地运行队列的长度</a:t>
            </a:r>
            <a:endParaRPr kumimoji="1" lang="en-US" altLang="zh-CN" sz="1200" dirty="0"/>
          </a:p>
          <a:p>
            <a:pPr lvl="1"/>
            <a:r>
              <a:rPr kumimoji="1" lang="en-US" altLang="zh-CN" sz="1200" dirty="0"/>
              <a:t>	</a:t>
            </a:r>
            <a:r>
              <a:rPr kumimoji="1" lang="zh-CN" altLang="en-US" sz="1200" dirty="0"/>
              <a:t>优势：实现简单</a:t>
            </a:r>
            <a:endParaRPr kumimoji="1" lang="en-US" altLang="zh-CN" sz="1200" dirty="0"/>
          </a:p>
          <a:p>
            <a:pPr lvl="1"/>
            <a:r>
              <a:rPr kumimoji="1" lang="en-US" altLang="zh-CN" sz="1200" dirty="0"/>
              <a:t>	</a:t>
            </a:r>
            <a:r>
              <a:rPr kumimoji="1" lang="zh-CN" altLang="en-US" sz="1200" dirty="0"/>
              <a:t>劣势：不能准确反应当前</a:t>
            </a:r>
            <a:r>
              <a:rPr kumimoji="1" lang="en-US" altLang="zh-CN" sz="1200" dirty="0"/>
              <a:t>CPU</a:t>
            </a:r>
            <a:r>
              <a:rPr kumimoji="1" lang="zh-CN" altLang="en-US" sz="1200" dirty="0"/>
              <a:t>的负载情况</a:t>
            </a:r>
            <a:endParaRPr kumimoji="1" lang="en-US" altLang="zh-CN" sz="1200" dirty="0"/>
          </a:p>
          <a:p>
            <a:pPr lvl="1"/>
            <a:r>
              <a:rPr kumimoji="1" lang="zh-CN" altLang="en-US" sz="1200" dirty="0"/>
              <a:t>每个任务单位时间内使用的</a:t>
            </a:r>
            <a:r>
              <a:rPr kumimoji="1" lang="en-US" altLang="zh-CN" sz="1200" dirty="0"/>
              <a:t>CPU</a:t>
            </a:r>
            <a:r>
              <a:rPr kumimoji="1" lang="zh-CN" altLang="en-US" sz="1200" dirty="0"/>
              <a:t>资源</a:t>
            </a:r>
            <a:endParaRPr kumimoji="1" lang="en-US" altLang="zh-CN" sz="1200" dirty="0"/>
          </a:p>
          <a:p>
            <a:pPr lvl="1"/>
            <a:r>
              <a:rPr kumimoji="1" lang="en-US" altLang="zh-CN" sz="1200" dirty="0"/>
              <a:t>	</a:t>
            </a:r>
            <a:r>
              <a:rPr kumimoji="1" lang="zh-CN" altLang="en-US" sz="1200" dirty="0"/>
              <a:t>优势：直观反映当前</a:t>
            </a:r>
            <a:r>
              <a:rPr kumimoji="1" lang="en-US" altLang="zh-CN" sz="1200" dirty="0"/>
              <a:t>CPU</a:t>
            </a:r>
            <a:r>
              <a:rPr kumimoji="1" lang="zh-CN" altLang="en-US" sz="1200" dirty="0"/>
              <a:t>的负载情况</a:t>
            </a:r>
            <a:endParaRPr kumimoji="1" lang="en-US" altLang="zh-CN" sz="1200" dirty="0"/>
          </a:p>
          <a:p>
            <a:pPr lvl="1"/>
            <a:r>
              <a:rPr kumimoji="1" lang="en-US" altLang="zh-CN" sz="1200" dirty="0"/>
              <a:t>	</a:t>
            </a:r>
            <a:r>
              <a:rPr kumimoji="1" lang="zh-CN" altLang="en-US" sz="1200" dirty="0"/>
              <a:t>劣势：引入额外负载追踪开销</a:t>
            </a:r>
            <a:endParaRPr kumimoji="1" lang="en-US" altLang="zh-CN" sz="1200" dirty="0"/>
          </a:p>
          <a:p>
            <a:pPr lvl="1"/>
            <a:endParaRPr kumimoji="1" lang="en-US" altLang="zh-CN" sz="1200" dirty="0"/>
          </a:p>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25</a:t>
            </a:fld>
            <a:endParaRPr lang="zh-CN" altLang="en-US"/>
          </a:p>
        </p:txBody>
      </p:sp>
    </p:spTree>
    <p:extLst>
      <p:ext uri="{BB962C8B-B14F-4D97-AF65-F5344CB8AC3E}">
        <p14:creationId xmlns:p14="http://schemas.microsoft.com/office/powerpoint/2010/main" val="39186489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程序员不希望任务在</a:t>
            </a:r>
            <a:r>
              <a:rPr kumimoji="1" lang="en-US" altLang="zh-CN" dirty="0"/>
              <a:t>1357</a:t>
            </a:r>
            <a:r>
              <a:rPr kumimoji="1" lang="zh-CN" altLang="en-US" dirty="0"/>
              <a:t>上跑，操作系统会知道。</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26</a:t>
            </a:fld>
            <a:endParaRPr lang="zh-CN" altLang="en-US"/>
          </a:p>
        </p:txBody>
      </p:sp>
    </p:spTree>
    <p:extLst>
      <p:ext uri="{BB962C8B-B14F-4D97-AF65-F5344CB8AC3E}">
        <p14:creationId xmlns:p14="http://schemas.microsoft.com/office/powerpoint/2010/main" val="2442516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28</a:t>
            </a:fld>
            <a:endParaRPr lang="zh-CN" altLang="en-US"/>
          </a:p>
        </p:txBody>
      </p:sp>
    </p:spTree>
    <p:extLst>
      <p:ext uri="{BB962C8B-B14F-4D97-AF65-F5344CB8AC3E}">
        <p14:creationId xmlns:p14="http://schemas.microsoft.com/office/powerpoint/2010/main" val="1391835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47</a:t>
            </a:fld>
            <a:endParaRPr lang="zh-CN" altLang="en-US"/>
          </a:p>
        </p:txBody>
      </p:sp>
    </p:spTree>
    <p:extLst>
      <p:ext uri="{BB962C8B-B14F-4D97-AF65-F5344CB8AC3E}">
        <p14:creationId xmlns:p14="http://schemas.microsoft.com/office/powerpoint/2010/main" val="1805976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t>48</a:t>
            </a:fld>
            <a:endParaRPr lang="zh-CN" altLang="en-US"/>
          </a:p>
        </p:txBody>
      </p:sp>
    </p:spTree>
    <p:extLst>
      <p:ext uri="{BB962C8B-B14F-4D97-AF65-F5344CB8AC3E}">
        <p14:creationId xmlns:p14="http://schemas.microsoft.com/office/powerpoint/2010/main" val="19745990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Shell</a:t>
            </a:r>
            <a:r>
              <a:rPr kumimoji="1" lang="zh-CN" altLang="en-US" dirty="0"/>
              <a:t>中的管道机制并不完全等于内核中的管道机制。</a:t>
            </a:r>
            <a:endParaRPr kumimoji="1" lang="en-US" altLang="zh-CN" dirty="0"/>
          </a:p>
          <a:p>
            <a:r>
              <a:rPr kumimoji="1" lang="zh-CN" altLang="en-US" dirty="0"/>
              <a:t>有些</a:t>
            </a:r>
            <a:r>
              <a:rPr kumimoji="1" lang="en-US" altLang="zh-CN" dirty="0"/>
              <a:t>shell</a:t>
            </a:r>
            <a:r>
              <a:rPr kumimoji="1" lang="zh-CN" altLang="en-US" dirty="0"/>
              <a:t>会选择用中间文件等来实现</a:t>
            </a:r>
            <a:r>
              <a:rPr kumimoji="1" lang="en-US" altLang="zh-CN" dirty="0"/>
              <a:t>pipe</a:t>
            </a:r>
            <a:r>
              <a:rPr kumimoji="1" lang="zh-CN" altLang="en-US" dirty="0"/>
              <a:t>（不过比较少）</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49</a:t>
            </a:fld>
            <a:endParaRPr lang="zh-CN" altLang="en-US"/>
          </a:p>
        </p:txBody>
      </p:sp>
    </p:spTree>
    <p:extLst>
      <p:ext uri="{BB962C8B-B14F-4D97-AF65-F5344CB8AC3E}">
        <p14:creationId xmlns:p14="http://schemas.microsoft.com/office/powerpoint/2010/main" val="327245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50</a:t>
            </a:fld>
            <a:endParaRPr lang="zh-CN" altLang="en-US"/>
          </a:p>
        </p:txBody>
      </p:sp>
    </p:spTree>
    <p:extLst>
      <p:ext uri="{BB962C8B-B14F-4D97-AF65-F5344CB8AC3E}">
        <p14:creationId xmlns:p14="http://schemas.microsoft.com/office/powerpoint/2010/main" val="93203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t>2</a:t>
            </a:fld>
            <a:endParaRPr lang="zh-CN" altLang="en-US"/>
          </a:p>
        </p:txBody>
      </p:sp>
    </p:spTree>
    <p:extLst>
      <p:ext uri="{BB962C8B-B14F-4D97-AF65-F5344CB8AC3E}">
        <p14:creationId xmlns:p14="http://schemas.microsoft.com/office/powerpoint/2010/main" val="2838106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t>52</a:t>
            </a:fld>
            <a:endParaRPr lang="zh-CN" altLang="en-US"/>
          </a:p>
        </p:txBody>
      </p:sp>
    </p:spTree>
    <p:extLst>
      <p:ext uri="{BB962C8B-B14F-4D97-AF65-F5344CB8AC3E}">
        <p14:creationId xmlns:p14="http://schemas.microsoft.com/office/powerpoint/2010/main" val="32584407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53</a:t>
            </a:fld>
            <a:endParaRPr lang="zh-CN" altLang="en-US"/>
          </a:p>
        </p:txBody>
      </p:sp>
    </p:spTree>
    <p:extLst>
      <p:ext uri="{BB962C8B-B14F-4D97-AF65-F5344CB8AC3E}">
        <p14:creationId xmlns:p14="http://schemas.microsoft.com/office/powerpoint/2010/main" val="751255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54</a:t>
            </a:fld>
            <a:endParaRPr lang="zh-CN" altLang="en-US"/>
          </a:p>
        </p:txBody>
      </p:sp>
    </p:spTree>
    <p:extLst>
      <p:ext uri="{BB962C8B-B14F-4D97-AF65-F5344CB8AC3E}">
        <p14:creationId xmlns:p14="http://schemas.microsoft.com/office/powerpoint/2010/main" val="3756872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55</a:t>
            </a:fld>
            <a:endParaRPr lang="zh-CN" altLang="en-US"/>
          </a:p>
        </p:txBody>
      </p:sp>
    </p:spTree>
    <p:extLst>
      <p:ext uri="{BB962C8B-B14F-4D97-AF65-F5344CB8AC3E}">
        <p14:creationId xmlns:p14="http://schemas.microsoft.com/office/powerpoint/2010/main" val="2478908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(CPU</a:t>
            </a:r>
            <a:r>
              <a:rPr kumimoji="1" lang="zh-CN" altLang="en-US" dirty="0"/>
              <a:t>轮询资源浪费</a:t>
            </a:r>
            <a:r>
              <a:rPr kumimoji="1" lang="en-US" altLang="zh-CN" dirty="0"/>
              <a:t>)</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56</a:t>
            </a:fld>
            <a:endParaRPr lang="zh-CN" altLang="en-US"/>
          </a:p>
        </p:txBody>
      </p:sp>
    </p:spTree>
    <p:extLst>
      <p:ext uri="{BB962C8B-B14F-4D97-AF65-F5344CB8AC3E}">
        <p14:creationId xmlns:p14="http://schemas.microsoft.com/office/powerpoint/2010/main" val="3048868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t>57</a:t>
            </a:fld>
            <a:endParaRPr lang="zh-CN" altLang="en-US"/>
          </a:p>
        </p:txBody>
      </p:sp>
    </p:spTree>
    <p:extLst>
      <p:ext uri="{BB962C8B-B14F-4D97-AF65-F5344CB8AC3E}">
        <p14:creationId xmlns:p14="http://schemas.microsoft.com/office/powerpoint/2010/main" val="2113134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59</a:t>
            </a:fld>
            <a:endParaRPr lang="zh-CN" altLang="en-US"/>
          </a:p>
        </p:txBody>
      </p:sp>
    </p:spTree>
    <p:extLst>
      <p:ext uri="{BB962C8B-B14F-4D97-AF65-F5344CB8AC3E}">
        <p14:creationId xmlns:p14="http://schemas.microsoft.com/office/powerpoint/2010/main" val="4116014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61</a:t>
            </a:fld>
            <a:endParaRPr lang="zh-CN" altLang="en-US"/>
          </a:p>
        </p:txBody>
      </p:sp>
    </p:spTree>
    <p:extLst>
      <p:ext uri="{BB962C8B-B14F-4D97-AF65-F5344CB8AC3E}">
        <p14:creationId xmlns:p14="http://schemas.microsoft.com/office/powerpoint/2010/main" val="4097067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我们结合前面的</a:t>
            </a:r>
            <a:r>
              <a:rPr kumimoji="1" lang="en-US" altLang="zh-CN" dirty="0"/>
              <a:t>IPC</a:t>
            </a:r>
            <a:r>
              <a:rPr kumimoji="1" lang="zh-CN" altLang="en-US" dirty="0"/>
              <a:t>基础内容，来分别分析消息队列和管道的两个方案</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62</a:t>
            </a:fld>
            <a:endParaRPr lang="zh-CN" altLang="en-US"/>
          </a:p>
        </p:txBody>
      </p:sp>
    </p:spTree>
    <p:extLst>
      <p:ext uri="{BB962C8B-B14F-4D97-AF65-F5344CB8AC3E}">
        <p14:creationId xmlns:p14="http://schemas.microsoft.com/office/powerpoint/2010/main" val="1701775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t>63</a:t>
            </a:fld>
            <a:endParaRPr lang="zh-CN" altLang="en-US"/>
          </a:p>
        </p:txBody>
      </p:sp>
    </p:spTree>
    <p:extLst>
      <p:ext uri="{BB962C8B-B14F-4D97-AF65-F5344CB8AC3E}">
        <p14:creationId xmlns:p14="http://schemas.microsoft.com/office/powerpoint/2010/main" val="171356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4</a:t>
            </a:fld>
            <a:endParaRPr lang="zh-CN" altLang="en-US"/>
          </a:p>
        </p:txBody>
      </p:sp>
    </p:spTree>
    <p:extLst>
      <p:ext uri="{BB962C8B-B14F-4D97-AF65-F5344CB8AC3E}">
        <p14:creationId xmlns:p14="http://schemas.microsoft.com/office/powerpoint/2010/main" val="28497389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64</a:t>
            </a:fld>
            <a:endParaRPr lang="zh-CN" altLang="en-US"/>
          </a:p>
        </p:txBody>
      </p:sp>
    </p:spTree>
    <p:extLst>
      <p:ext uri="{BB962C8B-B14F-4D97-AF65-F5344CB8AC3E}">
        <p14:creationId xmlns:p14="http://schemas.microsoft.com/office/powerpoint/2010/main" val="24696665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这里的调用者进程对应前面的客户端进程、被调用者进程对应服务端进程</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65</a:t>
            </a:fld>
            <a:endParaRPr lang="zh-CN" altLang="en-US"/>
          </a:p>
        </p:txBody>
      </p:sp>
    </p:spTree>
    <p:extLst>
      <p:ext uri="{BB962C8B-B14F-4D97-AF65-F5344CB8AC3E}">
        <p14:creationId xmlns:p14="http://schemas.microsoft.com/office/powerpoint/2010/main" val="40201498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66</a:t>
            </a:fld>
            <a:endParaRPr lang="zh-CN" altLang="en-US"/>
          </a:p>
        </p:txBody>
      </p:sp>
    </p:spTree>
    <p:extLst>
      <p:ext uri="{BB962C8B-B14F-4D97-AF65-F5344CB8AC3E}">
        <p14:creationId xmlns:p14="http://schemas.microsoft.com/office/powerpoint/2010/main" val="1436237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权限表对应</a:t>
            </a:r>
            <a:r>
              <a:rPr kumimoji="1" lang="en-US" altLang="zh-CN" dirty="0"/>
              <a:t>capability</a:t>
            </a:r>
            <a:r>
              <a:rPr kumimoji="1" lang="zh-CN" altLang="en-US" dirty="0"/>
              <a:t> </a:t>
            </a:r>
            <a:r>
              <a:rPr kumimoji="1" lang="en-US" altLang="zh-CN" dirty="0"/>
              <a:t>table</a:t>
            </a:r>
          </a:p>
          <a:p>
            <a:endParaRPr kumimoji="1" lang="en-US" altLang="zh-CN" dirty="0"/>
          </a:p>
          <a:p>
            <a:r>
              <a:rPr kumimoji="1" lang="zh-CN" altLang="en-US" dirty="0"/>
              <a:t>这里的迁移线程方案主要用作不同进程之间的线程</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67</a:t>
            </a:fld>
            <a:endParaRPr lang="zh-CN" altLang="en-US"/>
          </a:p>
        </p:txBody>
      </p:sp>
    </p:spTree>
    <p:extLst>
      <p:ext uri="{BB962C8B-B14F-4D97-AF65-F5344CB8AC3E}">
        <p14:creationId xmlns:p14="http://schemas.microsoft.com/office/powerpoint/2010/main" val="15989293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共享内存虽然可以避免拷贝，但是也存在很多其他问题：包括</a:t>
            </a:r>
            <a:r>
              <a:rPr kumimoji="1" lang="en-US" altLang="zh-CN" dirty="0"/>
              <a:t>TOCTTOU</a:t>
            </a:r>
            <a:r>
              <a:rPr kumimoji="1" lang="zh-CN" altLang="en-US" dirty="0"/>
              <a:t>问题，临时动态映射问题，重映射会有</a:t>
            </a:r>
            <a:r>
              <a:rPr kumimoji="1" lang="en-US" altLang="zh-CN" dirty="0"/>
              <a:t>TLB</a:t>
            </a:r>
            <a:r>
              <a:rPr kumimoji="1" lang="zh-CN" altLang="en-US" dirty="0"/>
              <a:t> </a:t>
            </a:r>
            <a:r>
              <a:rPr kumimoji="1" lang="en-US" altLang="zh-CN" dirty="0"/>
              <a:t>shootdown</a:t>
            </a:r>
            <a:r>
              <a:rPr kumimoji="1" lang="zh-CN" altLang="en-US" dirty="0"/>
              <a:t>等。</a:t>
            </a:r>
            <a:endParaRPr kumimoji="1" lang="en-US" altLang="zh-CN" dirty="0"/>
          </a:p>
          <a:p>
            <a:endParaRPr kumimoji="1" lang="en-US" altLang="zh-CN" dirty="0"/>
          </a:p>
          <a:p>
            <a:r>
              <a:rPr kumimoji="1" lang="zh-CN" altLang="en-US" dirty="0"/>
              <a:t>拷贝还可以通过</a:t>
            </a:r>
            <a:r>
              <a:rPr kumimoji="1" lang="en-US" altLang="zh-CN" dirty="0"/>
              <a:t>DMA</a:t>
            </a:r>
            <a:r>
              <a:rPr kumimoji="1" lang="zh-CN" altLang="en-US" dirty="0"/>
              <a:t>实现。不过</a:t>
            </a:r>
            <a:r>
              <a:rPr kumimoji="1" lang="en-US" altLang="zh-CN" dirty="0"/>
              <a:t>DMA</a:t>
            </a:r>
            <a:r>
              <a:rPr kumimoji="1" lang="zh-CN" altLang="en-US" dirty="0"/>
              <a:t>只对于大数据的拷贝有加速，而小数据会更慢。</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68</a:t>
            </a:fld>
            <a:endParaRPr lang="zh-CN" altLang="en-US"/>
          </a:p>
        </p:txBody>
      </p:sp>
    </p:spTree>
    <p:extLst>
      <p:ext uri="{BB962C8B-B14F-4D97-AF65-F5344CB8AC3E}">
        <p14:creationId xmlns:p14="http://schemas.microsoft.com/office/powerpoint/2010/main" val="4027955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共享寄存器主要是针对于通用寄存器，用作参数传递。</a:t>
            </a:r>
            <a:endParaRPr kumimoji="1" lang="en-US" altLang="zh-CN" dirty="0"/>
          </a:p>
          <a:p>
            <a:r>
              <a:rPr kumimoji="1" lang="zh-CN" altLang="en-US" dirty="0"/>
              <a:t>其他的如栈寄存器</a:t>
            </a:r>
            <a:r>
              <a:rPr kumimoji="1" lang="en-US" altLang="zh-CN" dirty="0" err="1"/>
              <a:t>sp</a:t>
            </a:r>
            <a:r>
              <a:rPr kumimoji="1" lang="zh-CN" altLang="en-US" dirty="0"/>
              <a:t>等，还是要变化的。</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69</a:t>
            </a:fld>
            <a:endParaRPr lang="zh-CN" altLang="en-US"/>
          </a:p>
        </p:txBody>
      </p:sp>
    </p:spTree>
    <p:extLst>
      <p:ext uri="{BB962C8B-B14F-4D97-AF65-F5344CB8AC3E}">
        <p14:creationId xmlns:p14="http://schemas.microsoft.com/office/powerpoint/2010/main" val="8548019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t>A-stack</a:t>
            </a:r>
            <a:r>
              <a:rPr lang="zh-CN" altLang="en-US" sz="1200" dirty="0"/>
              <a:t>在两个进程上的映射代表了一个通信连接的建立。</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70</a:t>
            </a:fld>
            <a:endParaRPr lang="zh-CN" altLang="en-US"/>
          </a:p>
        </p:txBody>
      </p:sp>
    </p:spTree>
    <p:extLst>
      <p:ext uri="{BB962C8B-B14F-4D97-AF65-F5344CB8AC3E}">
        <p14:creationId xmlns:p14="http://schemas.microsoft.com/office/powerpoint/2010/main" val="4291008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71</a:t>
            </a:fld>
            <a:endParaRPr lang="zh-CN" altLang="en-US"/>
          </a:p>
        </p:txBody>
      </p:sp>
    </p:spTree>
    <p:extLst>
      <p:ext uri="{BB962C8B-B14F-4D97-AF65-F5344CB8AC3E}">
        <p14:creationId xmlns:p14="http://schemas.microsoft.com/office/powerpoint/2010/main" val="6529655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运行栈地址是在被调用者进程自己的地址空间中的栈</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72</a:t>
            </a:fld>
            <a:endParaRPr lang="zh-CN" altLang="en-US"/>
          </a:p>
        </p:txBody>
      </p:sp>
    </p:spTree>
    <p:extLst>
      <p:ext uri="{BB962C8B-B14F-4D97-AF65-F5344CB8AC3E}">
        <p14:creationId xmlns:p14="http://schemas.microsoft.com/office/powerpoint/2010/main" val="20167841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参数主要放在通用寄存器上</a:t>
            </a:r>
            <a:endParaRPr kumimoji="1" lang="en-US" altLang="zh-CN"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73</a:t>
            </a:fld>
            <a:endParaRPr lang="zh-CN" altLang="en-US"/>
          </a:p>
        </p:txBody>
      </p:sp>
    </p:spTree>
    <p:extLst>
      <p:ext uri="{BB962C8B-B14F-4D97-AF65-F5344CB8AC3E}">
        <p14:creationId xmlns:p14="http://schemas.microsoft.com/office/powerpoint/2010/main" val="594329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 sz="1200" b="0" kern="1200" dirty="0">
                <a:solidFill>
                  <a:schemeClr val="tx1"/>
                </a:solidFill>
                <a:effectLst/>
                <a:latin typeface="+mn-lt"/>
                <a:ea typeface="+mn-ea"/>
                <a:cs typeface="+mn-cs"/>
              </a:rPr>
              <a:t>原理</a:t>
            </a:r>
            <a:r>
              <a:rPr lang="zh-CN" altLang="en-US" sz="1200" b="0" kern="1200" dirty="0">
                <a:solidFill>
                  <a:schemeClr val="tx1"/>
                </a:solidFill>
                <a:effectLst/>
                <a:latin typeface="+mn-lt"/>
                <a:ea typeface="+mn-ea"/>
                <a:cs typeface="+mn-cs"/>
              </a:rPr>
              <a:t>就是调度</a:t>
            </a:r>
            <a:r>
              <a:rPr lang="en-US" altLang="zh-CN" sz="1200" b="0" kern="1200" dirty="0">
                <a:solidFill>
                  <a:schemeClr val="tx1"/>
                </a:solidFill>
                <a:effectLst/>
                <a:latin typeface="+mn-lt"/>
                <a:ea typeface="+mn-ea"/>
                <a:cs typeface="+mn-cs"/>
              </a:rPr>
              <a:t>T</a:t>
            </a:r>
            <a:r>
              <a:rPr lang="zh-CN" altLang="en-US" sz="1200" b="0" kern="1200" dirty="0">
                <a:solidFill>
                  <a:schemeClr val="tx1"/>
                </a:solidFill>
                <a:effectLst/>
                <a:latin typeface="+mn-lt"/>
                <a:ea typeface="+mn-ea"/>
                <a:cs typeface="+mn-cs"/>
              </a:rPr>
              <a:t>次时，每个任务被调度次数的期望</a:t>
            </a:r>
            <a:r>
              <a:rPr lang="en-US" altLang="zh-CN" sz="1200" b="0" kern="1200" dirty="0">
                <a:solidFill>
                  <a:schemeClr val="tx1"/>
                </a:solidFill>
                <a:effectLst/>
                <a:latin typeface="+mn-lt"/>
                <a:ea typeface="+mn-ea"/>
                <a:cs typeface="+mn-cs"/>
              </a:rPr>
              <a:t>==</a:t>
            </a:r>
            <a:r>
              <a:rPr lang="zh-CN" altLang="en-US" sz="1200" b="0" kern="1200" dirty="0">
                <a:solidFill>
                  <a:schemeClr val="tx1"/>
                </a:solidFill>
                <a:effectLst/>
                <a:latin typeface="+mn-lt"/>
                <a:ea typeface="+mn-ea"/>
                <a:cs typeface="+mn-cs"/>
              </a:rPr>
              <a:t>该任务的份额</a:t>
            </a:r>
            <a:endParaRPr lang="en" altLang="zh-CN" sz="1200" b="0" kern="1200" dirty="0">
              <a:solidFill>
                <a:schemeClr val="tx1"/>
              </a:solidFill>
              <a:effectLst/>
              <a:latin typeface="+mn-lt"/>
              <a:ea typeface="+mn-ea"/>
              <a:cs typeface="+mn-cs"/>
            </a:endParaRPr>
          </a:p>
          <a:p>
            <a:r>
              <a:rPr lang="en" altLang="zh-CN" sz="1200" b="0" kern="1200" dirty="0">
                <a:solidFill>
                  <a:schemeClr val="tx1"/>
                </a:solidFill>
                <a:effectLst/>
                <a:latin typeface="+mn-lt"/>
                <a:ea typeface="+mn-ea"/>
                <a:cs typeface="+mn-cs"/>
              </a:rPr>
              <a:t>R = random(0, T)</a:t>
            </a:r>
          </a:p>
          <a:p>
            <a:r>
              <a:rPr lang="en" altLang="zh-CN" sz="1200" b="0" kern="1200" dirty="0">
                <a:solidFill>
                  <a:schemeClr val="tx1"/>
                </a:solidFill>
                <a:effectLst/>
                <a:latin typeface="+mn-lt"/>
                <a:ea typeface="+mn-ea"/>
                <a:cs typeface="+mn-cs"/>
              </a:rPr>
              <a:t>sum = 0</a:t>
            </a:r>
          </a:p>
          <a:p>
            <a:r>
              <a:rPr lang="en" altLang="zh-CN" sz="1200" b="0" kern="1200" dirty="0">
                <a:solidFill>
                  <a:schemeClr val="tx1"/>
                </a:solidFill>
                <a:effectLst/>
                <a:latin typeface="+mn-lt"/>
                <a:ea typeface="+mn-ea"/>
                <a:cs typeface="+mn-cs"/>
              </a:rPr>
              <a:t>foreach(task in </a:t>
            </a:r>
            <a:r>
              <a:rPr lang="en" altLang="zh-CN" sz="1200" b="0" kern="1200" dirty="0" err="1">
                <a:solidFill>
                  <a:schemeClr val="tx1"/>
                </a:solidFill>
                <a:effectLst/>
                <a:latin typeface="+mn-lt"/>
                <a:ea typeface="+mn-ea"/>
                <a:cs typeface="+mn-cs"/>
              </a:rPr>
              <a:t>task_list</a:t>
            </a:r>
            <a:r>
              <a:rPr lang="en" altLang="zh-CN" sz="1200" b="0" kern="1200" dirty="0">
                <a:solidFill>
                  <a:schemeClr val="tx1"/>
                </a:solidFill>
                <a:effectLst/>
                <a:latin typeface="+mn-lt"/>
                <a:ea typeface="+mn-ea"/>
                <a:cs typeface="+mn-cs"/>
              </a:rPr>
              <a:t>) {</a:t>
            </a:r>
          </a:p>
          <a:p>
            <a:r>
              <a:rPr lang="en" altLang="zh-CN" sz="1200" b="0" kern="1200" dirty="0">
                <a:solidFill>
                  <a:schemeClr val="tx1"/>
                </a:solidFill>
                <a:effectLst/>
                <a:latin typeface="+mn-lt"/>
                <a:ea typeface="+mn-ea"/>
                <a:cs typeface="+mn-cs"/>
              </a:rPr>
              <a:t>sum += </a:t>
            </a:r>
            <a:r>
              <a:rPr lang="en" altLang="zh-CN" sz="1200" b="0" kern="1200" dirty="0" err="1">
                <a:solidFill>
                  <a:schemeClr val="tx1"/>
                </a:solidFill>
                <a:effectLst/>
                <a:latin typeface="+mn-lt"/>
                <a:ea typeface="+mn-ea"/>
                <a:cs typeface="+mn-cs"/>
              </a:rPr>
              <a:t>task.ticket</a:t>
            </a:r>
            <a:endParaRPr lang="en" altLang="zh-CN" sz="1200" b="0" kern="1200" dirty="0">
              <a:solidFill>
                <a:schemeClr val="tx1"/>
              </a:solidFill>
              <a:effectLst/>
              <a:latin typeface="+mn-lt"/>
              <a:ea typeface="+mn-ea"/>
              <a:cs typeface="+mn-cs"/>
            </a:endParaRPr>
          </a:p>
          <a:p>
            <a:r>
              <a:rPr lang="en" altLang="zh-CN" sz="1200" b="0" kern="1200" dirty="0">
                <a:solidFill>
                  <a:schemeClr val="tx1"/>
                </a:solidFill>
                <a:effectLst/>
                <a:latin typeface="+mn-lt"/>
                <a:ea typeface="+mn-ea"/>
                <a:cs typeface="+mn-cs"/>
              </a:rPr>
              <a:t>if (R &lt; sum) {</a:t>
            </a:r>
          </a:p>
          <a:p>
            <a:r>
              <a:rPr lang="en" altLang="zh-CN" sz="1200" b="0" kern="1200" dirty="0">
                <a:solidFill>
                  <a:schemeClr val="tx1"/>
                </a:solidFill>
                <a:effectLst/>
                <a:latin typeface="+mn-lt"/>
                <a:ea typeface="+mn-ea"/>
                <a:cs typeface="+mn-cs"/>
              </a:rPr>
              <a:t>break</a:t>
            </a:r>
          </a:p>
          <a:p>
            <a:r>
              <a:rPr lang="en" altLang="zh-CN" sz="1200" b="0" kern="1200" dirty="0">
                <a:solidFill>
                  <a:schemeClr val="tx1"/>
                </a:solidFill>
                <a:effectLst/>
                <a:latin typeface="+mn-lt"/>
                <a:ea typeface="+mn-ea"/>
                <a:cs typeface="+mn-cs"/>
              </a:rPr>
              <a:t>}</a:t>
            </a:r>
          </a:p>
          <a:p>
            <a:r>
              <a:rPr lang="en" altLang="zh-CN" sz="1200" b="0" kern="1200" dirty="0">
                <a:solidFill>
                  <a:schemeClr val="tx1"/>
                </a:solidFill>
                <a:effectLst/>
                <a:latin typeface="+mn-lt"/>
                <a:ea typeface="+mn-ea"/>
                <a:cs typeface="+mn-cs"/>
              </a:rPr>
              <a:t>}</a:t>
            </a:r>
          </a:p>
          <a:p>
            <a:r>
              <a:rPr lang="en" altLang="zh-CN" sz="1200" b="0" kern="1200" dirty="0">
                <a:solidFill>
                  <a:schemeClr val="tx1"/>
                </a:solidFill>
                <a:effectLst/>
                <a:latin typeface="+mn-lt"/>
                <a:ea typeface="+mn-ea"/>
                <a:cs typeface="+mn-cs"/>
              </a:rPr>
              <a:t>schedule()</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8</a:t>
            </a:fld>
            <a:endParaRPr lang="zh-CN" altLang="en-US"/>
          </a:p>
        </p:txBody>
      </p:sp>
    </p:spTree>
    <p:extLst>
      <p:ext uri="{BB962C8B-B14F-4D97-AF65-F5344CB8AC3E}">
        <p14:creationId xmlns:p14="http://schemas.microsoft.com/office/powerpoint/2010/main" val="541806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sz="1200" dirty="0"/>
              <a:t>参数栈是为了共享传递参数，而执行栈是为了执行代码已经处理局部变量等使用的</a:t>
            </a:r>
            <a:endParaRPr lang="en-US" altLang="zh-CN" sz="1200" dirty="0"/>
          </a:p>
          <a:p>
            <a:pPr marL="228600" indent="-228600">
              <a:buAutoNum type="arabicPeriod"/>
            </a:pPr>
            <a:r>
              <a:rPr kumimoji="1" lang="zh-CN" altLang="en-US" dirty="0"/>
              <a:t>地址空间的切换（来自硬件限制）是最主要的性能开销</a:t>
            </a:r>
            <a:endParaRPr lang="en-US" altLang="zh-CN" sz="1200" dirty="0"/>
          </a:p>
          <a:p>
            <a:pPr marL="228600" indent="-228600">
              <a:buAutoNum type="arabicPeriod"/>
            </a:pPr>
            <a:r>
              <a:rPr lang="zh-CN" altLang="en-US" sz="1200" dirty="0"/>
              <a:t>安全的。因为是同步</a:t>
            </a:r>
            <a:r>
              <a:rPr lang="en-US" altLang="zh-CN" sz="1200" dirty="0"/>
              <a:t>IPC</a:t>
            </a:r>
            <a:r>
              <a:rPr lang="zh-CN" altLang="en-US" sz="1200" dirty="0"/>
              <a:t>，所以在被调用者上下文执行的时候，其实没有其他人可以去读写</a:t>
            </a:r>
            <a:r>
              <a:rPr lang="en-US" altLang="zh-CN" sz="1200" dirty="0"/>
              <a:t>A-stack</a:t>
            </a:r>
            <a:r>
              <a:rPr lang="zh-CN" altLang="en-US" sz="1200" dirty="0"/>
              <a:t>。</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74</a:t>
            </a:fld>
            <a:endParaRPr lang="zh-CN" altLang="en-US"/>
          </a:p>
        </p:txBody>
      </p:sp>
    </p:spTree>
    <p:extLst>
      <p:ext uri="{BB962C8B-B14F-4D97-AF65-F5344CB8AC3E}">
        <p14:creationId xmlns:p14="http://schemas.microsoft.com/office/powerpoint/2010/main" val="2129555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t>75</a:t>
            </a:fld>
            <a:endParaRPr lang="zh-CN" altLang="en-US"/>
          </a:p>
        </p:txBody>
      </p:sp>
    </p:spTree>
    <p:extLst>
      <p:ext uri="{BB962C8B-B14F-4D97-AF65-F5344CB8AC3E}">
        <p14:creationId xmlns:p14="http://schemas.microsoft.com/office/powerpoint/2010/main" val="10258021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t>76</a:t>
            </a:fld>
            <a:endParaRPr lang="zh-CN" altLang="en-US"/>
          </a:p>
        </p:txBody>
      </p:sp>
    </p:spTree>
    <p:extLst>
      <p:ext uri="{BB962C8B-B14F-4D97-AF65-F5344CB8AC3E}">
        <p14:creationId xmlns:p14="http://schemas.microsoft.com/office/powerpoint/2010/main" val="22138867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t>77</a:t>
            </a:fld>
            <a:endParaRPr lang="zh-CN" altLang="en-US"/>
          </a:p>
        </p:txBody>
      </p:sp>
    </p:spTree>
    <p:extLst>
      <p:ext uri="{BB962C8B-B14F-4D97-AF65-F5344CB8AC3E}">
        <p14:creationId xmlns:p14="http://schemas.microsoft.com/office/powerpoint/2010/main" val="3779727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3A84A077-83E9-49A7-9F59-234D78BD6949}" type="slidenum">
              <a:rPr lang="zh-CN" altLang="en-US" smtClean="0"/>
              <a:t>78</a:t>
            </a:fld>
            <a:endParaRPr lang="zh-CN" altLang="en-US"/>
          </a:p>
        </p:txBody>
      </p:sp>
    </p:spTree>
    <p:extLst>
      <p:ext uri="{BB962C8B-B14F-4D97-AF65-F5344CB8AC3E}">
        <p14:creationId xmlns:p14="http://schemas.microsoft.com/office/powerpoint/2010/main" val="3686288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79</a:t>
            </a:fld>
            <a:endParaRPr lang="zh-CN" altLang="en-US"/>
          </a:p>
        </p:txBody>
      </p:sp>
    </p:spTree>
    <p:extLst>
      <p:ext uri="{BB962C8B-B14F-4D97-AF65-F5344CB8AC3E}">
        <p14:creationId xmlns:p14="http://schemas.microsoft.com/office/powerpoint/2010/main" val="16952499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80</a:t>
            </a:fld>
            <a:endParaRPr lang="zh-CN" altLang="en-US"/>
          </a:p>
        </p:txBody>
      </p:sp>
    </p:spTree>
    <p:extLst>
      <p:ext uri="{BB962C8B-B14F-4D97-AF65-F5344CB8AC3E}">
        <p14:creationId xmlns:p14="http://schemas.microsoft.com/office/powerpoint/2010/main" val="2450197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81</a:t>
            </a:fld>
            <a:endParaRPr lang="zh-CN" altLang="en-US"/>
          </a:p>
        </p:txBody>
      </p:sp>
    </p:spTree>
    <p:extLst>
      <p:ext uri="{BB962C8B-B14F-4D97-AF65-F5344CB8AC3E}">
        <p14:creationId xmlns:p14="http://schemas.microsoft.com/office/powerpoint/2010/main" val="3524852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10</a:t>
            </a:fld>
            <a:endParaRPr lang="zh-CN" altLang="en-US"/>
          </a:p>
        </p:txBody>
      </p:sp>
    </p:spTree>
    <p:extLst>
      <p:ext uri="{BB962C8B-B14F-4D97-AF65-F5344CB8AC3E}">
        <p14:creationId xmlns:p14="http://schemas.microsoft.com/office/powerpoint/2010/main" val="309958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随机数读网络包；收到终断的数量</a:t>
            </a:r>
            <a:endParaRPr kumimoji="1" lang="en-US" altLang="zh-CN" dirty="0"/>
          </a:p>
          <a:p>
            <a:r>
              <a:rPr kumimoji="1" lang="zh-CN" altLang="en-US" dirty="0"/>
              <a:t>熔岩灯</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11</a:t>
            </a:fld>
            <a:endParaRPr lang="zh-CN" altLang="en-US"/>
          </a:p>
        </p:txBody>
      </p:sp>
    </p:spTree>
    <p:extLst>
      <p:ext uri="{BB962C8B-B14F-4D97-AF65-F5344CB8AC3E}">
        <p14:creationId xmlns:p14="http://schemas.microsoft.com/office/powerpoint/2010/main" val="2547448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kern="1200" dirty="0">
                <a:solidFill>
                  <a:schemeClr val="tx1"/>
                </a:solidFill>
                <a:effectLst/>
                <a:latin typeface="+mn-lt"/>
                <a:ea typeface="+mn-ea"/>
                <a:cs typeface="+mn-cs"/>
              </a:rPr>
              <a:t>/* select client with minimum pass value */</a:t>
            </a:r>
          </a:p>
          <a:p>
            <a:r>
              <a:rPr lang="en" altLang="zh-CN" sz="1200" b="0" kern="1200" dirty="0">
                <a:solidFill>
                  <a:schemeClr val="tx1"/>
                </a:solidFill>
                <a:effectLst/>
                <a:latin typeface="+mn-lt"/>
                <a:ea typeface="+mn-ea"/>
                <a:cs typeface="+mn-cs"/>
              </a:rPr>
              <a:t>task = </a:t>
            </a:r>
            <a:r>
              <a:rPr lang="en" altLang="zh-CN" sz="1200" b="0" kern="1200" dirty="0" err="1">
                <a:solidFill>
                  <a:schemeClr val="tx1"/>
                </a:solidFill>
                <a:effectLst/>
                <a:latin typeface="+mn-lt"/>
                <a:ea typeface="+mn-ea"/>
                <a:cs typeface="+mn-cs"/>
              </a:rPr>
              <a:t>remove_queue_min</a:t>
            </a:r>
            <a:r>
              <a:rPr lang="en" altLang="zh-CN" sz="1200" b="0" kern="1200" dirty="0">
                <a:solidFill>
                  <a:schemeClr val="tx1"/>
                </a:solidFill>
                <a:effectLst/>
                <a:latin typeface="+mn-lt"/>
                <a:ea typeface="+mn-ea"/>
                <a:cs typeface="+mn-cs"/>
              </a:rPr>
              <a:t>(q);</a:t>
            </a:r>
          </a:p>
          <a:p>
            <a:r>
              <a:rPr lang="en" altLang="zh-CN" sz="1200" b="0" kern="1200" dirty="0">
                <a:solidFill>
                  <a:schemeClr val="tx1"/>
                </a:solidFill>
                <a:effectLst/>
                <a:latin typeface="+mn-lt"/>
                <a:ea typeface="+mn-ea"/>
                <a:cs typeface="+mn-cs"/>
              </a:rPr>
              <a:t>/* use resource for quantum */</a:t>
            </a:r>
          </a:p>
          <a:p>
            <a:r>
              <a:rPr lang="en" altLang="zh-CN" sz="1200" b="0" kern="1200" dirty="0">
                <a:solidFill>
                  <a:schemeClr val="tx1"/>
                </a:solidFill>
                <a:effectLst/>
                <a:latin typeface="+mn-lt"/>
                <a:ea typeface="+mn-ea"/>
                <a:cs typeface="+mn-cs"/>
              </a:rPr>
              <a:t>schedule(task);</a:t>
            </a:r>
          </a:p>
          <a:p>
            <a:r>
              <a:rPr lang="en" altLang="zh-CN" sz="1200" b="0" kern="1200" dirty="0">
                <a:solidFill>
                  <a:schemeClr val="tx1"/>
                </a:solidFill>
                <a:effectLst/>
                <a:latin typeface="+mn-lt"/>
                <a:ea typeface="+mn-ea"/>
                <a:cs typeface="+mn-cs"/>
              </a:rPr>
              <a:t>/* compute next pass using stride */</a:t>
            </a:r>
          </a:p>
          <a:p>
            <a:r>
              <a:rPr lang="en" altLang="zh-CN" sz="1200" b="0" kern="1200" dirty="0">
                <a:solidFill>
                  <a:schemeClr val="tx1"/>
                </a:solidFill>
                <a:effectLst/>
                <a:latin typeface="+mn-lt"/>
                <a:ea typeface="+mn-ea"/>
                <a:cs typeface="+mn-cs"/>
              </a:rPr>
              <a:t>task-&gt;pass += task-&gt;stride;</a:t>
            </a:r>
          </a:p>
          <a:p>
            <a:r>
              <a:rPr lang="en" altLang="zh-CN" sz="1200" b="0" kern="1200" dirty="0" err="1">
                <a:solidFill>
                  <a:schemeClr val="tx1"/>
                </a:solidFill>
                <a:effectLst/>
                <a:latin typeface="+mn-lt"/>
                <a:ea typeface="+mn-ea"/>
                <a:cs typeface="+mn-cs"/>
              </a:rPr>
              <a:t>insert_queue</a:t>
            </a:r>
            <a:r>
              <a:rPr lang="en" altLang="zh-CN" sz="1200" b="0" kern="1200" dirty="0">
                <a:solidFill>
                  <a:schemeClr val="tx1"/>
                </a:solidFill>
                <a:effectLst/>
                <a:latin typeface="+mn-lt"/>
                <a:ea typeface="+mn-ea"/>
                <a:cs typeface="+mn-cs"/>
              </a:rPr>
              <a:t>(q, current);</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13</a:t>
            </a:fld>
            <a:endParaRPr lang="zh-CN" altLang="en-US"/>
          </a:p>
        </p:txBody>
      </p:sp>
    </p:spTree>
    <p:extLst>
      <p:ext uri="{BB962C8B-B14F-4D97-AF65-F5344CB8AC3E}">
        <p14:creationId xmlns:p14="http://schemas.microsoft.com/office/powerpoint/2010/main" val="93683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A84A077-83E9-49A7-9F59-234D78BD6949}" type="slidenum">
              <a:rPr lang="zh-CN" altLang="en-US" smtClean="0"/>
              <a:t>16</a:t>
            </a:fld>
            <a:endParaRPr lang="zh-CN" altLang="en-US"/>
          </a:p>
        </p:txBody>
      </p:sp>
    </p:spTree>
    <p:extLst>
      <p:ext uri="{BB962C8B-B14F-4D97-AF65-F5344CB8AC3E}">
        <p14:creationId xmlns:p14="http://schemas.microsoft.com/office/powerpoint/2010/main" val="803136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虽然步幅调度和</a:t>
            </a:r>
            <a:r>
              <a:rPr kumimoji="1" lang="en-US" altLang="zh-CN" dirty="0"/>
              <a:t>CFS</a:t>
            </a:r>
            <a:r>
              <a:rPr kumimoji="1" lang="zh-CN" altLang="en-US" dirty="0"/>
              <a:t>分别通过控制调度次数和单次执行时间之比达到公平共享，但是它们虚拟时间的更新方式是相同的，都是</a:t>
            </a:r>
            <a:r>
              <a:rPr kumimoji="1" lang="en-US" altLang="zh-CN" dirty="0"/>
              <a:t>T/ticket</a:t>
            </a:r>
            <a:r>
              <a:rPr kumimoji="1" lang="zh-CN" altLang="en-US" dirty="0"/>
              <a:t>，也体现了它们的虚拟时间</a:t>
            </a:r>
            <a:r>
              <a:rPr kumimoji="1" lang="en-US" altLang="zh-CN" dirty="0"/>
              <a:t>pass</a:t>
            </a:r>
            <a:r>
              <a:rPr kumimoji="1" lang="zh-CN" altLang="en-US" dirty="0"/>
              <a:t>和</a:t>
            </a:r>
            <a:r>
              <a:rPr kumimoji="1" lang="en-US" altLang="zh-CN" dirty="0" err="1"/>
              <a:t>vruntime</a:t>
            </a:r>
            <a:r>
              <a:rPr kumimoji="1" lang="zh-CN" altLang="en-US" dirty="0"/>
              <a:t>本质上是等价的</a:t>
            </a:r>
          </a:p>
        </p:txBody>
      </p:sp>
      <p:sp>
        <p:nvSpPr>
          <p:cNvPr id="4" name="灯片编号占位符 3"/>
          <p:cNvSpPr>
            <a:spLocks noGrp="1"/>
          </p:cNvSpPr>
          <p:nvPr>
            <p:ph type="sldNum" sz="quarter" idx="5"/>
          </p:nvPr>
        </p:nvSpPr>
        <p:spPr/>
        <p:txBody>
          <a:bodyPr/>
          <a:lstStyle/>
          <a:p>
            <a:fld id="{3A84A077-83E9-49A7-9F59-234D78BD6949}" type="slidenum">
              <a:rPr lang="zh-CN" altLang="en-US" smtClean="0"/>
              <a:t>17</a:t>
            </a:fld>
            <a:endParaRPr lang="zh-CN" altLang="en-US"/>
          </a:p>
        </p:txBody>
      </p:sp>
    </p:spTree>
    <p:extLst>
      <p:ext uri="{BB962C8B-B14F-4D97-AF65-F5344CB8AC3E}">
        <p14:creationId xmlns:p14="http://schemas.microsoft.com/office/powerpoint/2010/main" val="1841773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775358"/>
            <a:ext cx="7772400" cy="1225021"/>
          </a:xfrm>
        </p:spPr>
        <p:txBody>
          <a:bodyPr>
            <a:normAutofit/>
          </a:bodyPr>
          <a:lstStyle>
            <a:lvl1pPr algn="ctr">
              <a:defRPr sz="4400">
                <a:latin typeface="+mj-lt"/>
              </a:defRPr>
            </a:lvl1pPr>
          </a:lstStyle>
          <a:p>
            <a:r>
              <a:rPr lang="zh-CN" altLang="en-US" dirty="0"/>
              <a:t>单击此处编辑母版标题样式</a:t>
            </a:r>
          </a:p>
        </p:txBody>
      </p:sp>
      <p:sp>
        <p:nvSpPr>
          <p:cNvPr id="3" name="副标题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页脚占位符 4">
            <a:extLst>
              <a:ext uri="{FF2B5EF4-FFF2-40B4-BE49-F238E27FC236}">
                <a16:creationId xmlns:a16="http://schemas.microsoft.com/office/drawing/2014/main" id="{9FA25068-95BE-F84A-896E-9E89F943483E}"/>
              </a:ext>
            </a:extLst>
          </p:cNvPr>
          <p:cNvSpPr>
            <a:spLocks noGrp="1"/>
          </p:cNvSpPr>
          <p:nvPr>
            <p:ph type="ftr" sz="quarter" idx="3"/>
          </p:nvPr>
        </p:nvSpPr>
        <p:spPr>
          <a:xfrm>
            <a:off x="2553817" y="5305772"/>
            <a:ext cx="3962399" cy="304271"/>
          </a:xfrm>
          <a:prstGeom prst="rect">
            <a:avLst/>
          </a:prstGeom>
        </p:spPr>
        <p:txBody>
          <a:bodyPr anchor="ct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214614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6"/>
            <a:ext cx="8229600" cy="900442"/>
          </a:xfrm>
        </p:spPr>
        <p:txBody>
          <a:bodyPr/>
          <a:lstStyle>
            <a:lvl1pPr>
              <a:defRPr b="1">
                <a:solidFill>
                  <a:schemeClr val="accent1"/>
                </a:solidFill>
                <a:latin typeface="+mj-lt"/>
                <a:ea typeface="+mj-ea"/>
                <a:cs typeface="微软雅黑 Light" panose="020B0502040204020203"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normAutofit/>
          </a:bodyPr>
          <a:lstStyle>
            <a:lvl1pPr>
              <a:lnSpc>
                <a:spcPct val="120000"/>
              </a:lnSpc>
              <a:defRPr sz="2400" b="1" i="0">
                <a:latin typeface="+mn-lt"/>
                <a:ea typeface="微软雅黑" panose="020B0503020204020204" pitchFamily="34" charset="-122"/>
                <a:cs typeface="微软雅黑" panose="020B0503020204020204" pitchFamily="34" charset="-122"/>
              </a:defRPr>
            </a:lvl1pPr>
            <a:lvl2pPr>
              <a:lnSpc>
                <a:spcPct val="120000"/>
              </a:lnSpc>
              <a:defRPr sz="2000" b="0" i="0">
                <a:latin typeface="+mn-lt"/>
                <a:ea typeface="微软雅黑" panose="020B0503020204020204" pitchFamily="34" charset="-122"/>
                <a:cs typeface="微软雅黑" panose="020B0503020204020204" pitchFamily="34" charset="-122"/>
              </a:defRPr>
            </a:lvl2pPr>
            <a:lvl3pPr>
              <a:lnSpc>
                <a:spcPct val="120000"/>
              </a:lnSpc>
              <a:defRPr sz="2000" b="0" i="0">
                <a:latin typeface="+mn-lt"/>
                <a:ea typeface="微软雅黑" panose="020B0503020204020204" pitchFamily="34" charset="-122"/>
                <a:cs typeface="微软雅黑" panose="020B0503020204020204" pitchFamily="34" charset="-122"/>
              </a:defRPr>
            </a:lvl3pPr>
            <a:lvl4pPr>
              <a:lnSpc>
                <a:spcPct val="120000"/>
              </a:lnSpc>
              <a:defRPr sz="1800" b="0" i="0">
                <a:latin typeface="+mn-lt"/>
                <a:ea typeface="微软雅黑" panose="020B0503020204020204" pitchFamily="34" charset="-122"/>
                <a:cs typeface="微软雅黑" panose="020B0503020204020204" pitchFamily="34" charset="-122"/>
              </a:defRPr>
            </a:lvl4pPr>
            <a:lvl5pPr>
              <a:lnSpc>
                <a:spcPct val="120000"/>
              </a:lnSpc>
              <a:defRPr sz="1800" b="0" i="0">
                <a:latin typeface="+mn-lt"/>
                <a:ea typeface="微软雅黑" panose="020B0503020204020204" pitchFamily="34" charset="-122"/>
                <a:cs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7" name="矩形 6"/>
          <p:cNvSpPr/>
          <p:nvPr userDrawn="1"/>
        </p:nvSpPr>
        <p:spPr>
          <a:xfrm>
            <a:off x="-180527" y="439062"/>
            <a:ext cx="164581" cy="480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8" name="三角形 7">
            <a:extLst>
              <a:ext uri="{FF2B5EF4-FFF2-40B4-BE49-F238E27FC236}">
                <a16:creationId xmlns:a16="http://schemas.microsoft.com/office/drawing/2014/main" id="{066DE83E-C489-9340-8A6C-F2C63F8574DC}"/>
              </a:ext>
            </a:extLst>
          </p:cNvPr>
          <p:cNvSpPr/>
          <p:nvPr userDrawn="1"/>
        </p:nvSpPr>
        <p:spPr>
          <a:xfrm rot="5400000">
            <a:off x="-160702" y="599536"/>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9" name="页脚占位符 4">
            <a:extLst>
              <a:ext uri="{FF2B5EF4-FFF2-40B4-BE49-F238E27FC236}">
                <a16:creationId xmlns:a16="http://schemas.microsoft.com/office/drawing/2014/main" id="{6608DAFC-F7CB-BF45-A12C-3E5B3C748823}"/>
              </a:ext>
            </a:extLst>
          </p:cNvPr>
          <p:cNvSpPr>
            <a:spLocks noGrp="1"/>
          </p:cNvSpPr>
          <p:nvPr>
            <p:ph type="ftr" sz="quarter" idx="3"/>
          </p:nvPr>
        </p:nvSpPr>
        <p:spPr>
          <a:xfrm>
            <a:off x="2553817" y="5305772"/>
            <a:ext cx="3962399" cy="304271"/>
          </a:xfrm>
          <a:prstGeom prst="rect">
            <a:avLst/>
          </a:prstGeom>
        </p:spPr>
        <p:txBody>
          <a:bodyPr/>
          <a:lstStyle>
            <a:lvl1pPr algn="ctr">
              <a:defRPr sz="1100"/>
            </a:lvl1pPr>
          </a:lstStyle>
          <a:p>
            <a:r>
              <a:rPr lang="zh-CN" altLang="en-US" dirty="0"/>
              <a:t>上海交通大学并行与分布式系统研究所（</a:t>
            </a:r>
            <a:r>
              <a:rPr lang="en-US" altLang="zh-CN" dirty="0"/>
              <a:t>IPADS@SJTU</a:t>
            </a:r>
            <a:r>
              <a:rPr lang="zh-CN" altLang="en-US" dirty="0"/>
              <a:t>）</a:t>
            </a:r>
          </a:p>
        </p:txBody>
      </p:sp>
    </p:spTree>
    <p:extLst>
      <p:ext uri="{BB962C8B-B14F-4D97-AF65-F5344CB8AC3E}">
        <p14:creationId xmlns:p14="http://schemas.microsoft.com/office/powerpoint/2010/main" val="3949560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8"/>
            <a:ext cx="7772400" cy="1135062"/>
          </a:xfrm>
        </p:spPr>
        <p:txBody>
          <a:bodyPr anchor="t"/>
          <a:lstStyle>
            <a:lvl1pPr algn="l">
              <a:defRPr sz="4000" b="1" cap="all">
                <a:latin typeface="+mj-lt"/>
              </a:defRPr>
            </a:lvl1pPr>
          </a:lstStyle>
          <a:p>
            <a:r>
              <a:rPr lang="zh-CN" altLang="en-US" dirty="0"/>
              <a:t>单击此处编辑母版标题样式</a:t>
            </a:r>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6" name="灯片编号占位符 5"/>
          <p:cNvSpPr>
            <a:spLocks noGrp="1"/>
          </p:cNvSpPr>
          <p:nvPr>
            <p:ph type="sldNum" sz="quarter" idx="12"/>
          </p:nvPr>
        </p:nvSpPr>
        <p:spPr/>
        <p:txBody>
          <a:bodyPr/>
          <a:lstStyle/>
          <a:p>
            <a:fld id="{ADE361C3-C043-4A6E-BDCE-8DA1E7D90A3B}" type="slidenum">
              <a:rPr lang="zh-CN" altLang="en-US" smtClean="0"/>
              <a:t>‹#›</a:t>
            </a:fld>
            <a:endParaRPr lang="zh-CN" altLang="en-US"/>
          </a:p>
        </p:txBody>
      </p:sp>
      <p:sp>
        <p:nvSpPr>
          <p:cNvPr id="8" name="三角形 7">
            <a:extLst>
              <a:ext uri="{FF2B5EF4-FFF2-40B4-BE49-F238E27FC236}">
                <a16:creationId xmlns:a16="http://schemas.microsoft.com/office/drawing/2014/main" id="{A8EE614D-B549-154F-943F-0F3919AB5939}"/>
              </a:ext>
            </a:extLst>
          </p:cNvPr>
          <p:cNvSpPr/>
          <p:nvPr userDrawn="1"/>
        </p:nvSpPr>
        <p:spPr>
          <a:xfrm rot="5400000">
            <a:off x="-160703" y="3920373"/>
            <a:ext cx="480280" cy="1588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p>
        </p:txBody>
      </p:sp>
      <p:sp>
        <p:nvSpPr>
          <p:cNvPr id="9" name="页脚占位符 4">
            <a:extLst>
              <a:ext uri="{FF2B5EF4-FFF2-40B4-BE49-F238E27FC236}">
                <a16:creationId xmlns:a16="http://schemas.microsoft.com/office/drawing/2014/main" id="{222B87CB-0BF3-3A40-9555-EFDE398401FB}"/>
              </a:ext>
            </a:extLst>
          </p:cNvPr>
          <p:cNvSpPr>
            <a:spLocks noGrp="1"/>
          </p:cNvSpPr>
          <p:nvPr>
            <p:ph type="ftr" sz="quarter" idx="3"/>
          </p:nvPr>
        </p:nvSpPr>
        <p:spPr>
          <a:xfrm>
            <a:off x="2553817" y="5305772"/>
            <a:ext cx="3962399" cy="304271"/>
          </a:xfrm>
          <a:prstGeom prst="rect">
            <a:avLst/>
          </a:prstGeom>
        </p:spPr>
        <p:txBody>
          <a:bodyPr/>
          <a:lstStyle>
            <a:lvl1pPr algn="ctr">
              <a:defRPr sz="1100">
                <a:solidFill>
                  <a:schemeClr val="tx1">
                    <a:lumMod val="50000"/>
                    <a:lumOff val="50000"/>
                  </a:schemeClr>
                </a:solidFill>
              </a:defRPr>
            </a:lvl1pPr>
          </a:lstStyle>
          <a:p>
            <a:endParaRPr lang="zh-CN" altLang="en-US" dirty="0"/>
          </a:p>
        </p:txBody>
      </p:sp>
    </p:spTree>
    <p:extLst>
      <p:ext uri="{BB962C8B-B14F-4D97-AF65-F5344CB8AC3E}">
        <p14:creationId xmlns:p14="http://schemas.microsoft.com/office/powerpoint/2010/main" val="6146946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1" y="5296962"/>
            <a:ext cx="2133600" cy="304271"/>
          </a:xfrm>
          <a:prstGeom prst="rect">
            <a:avLst/>
          </a:prstGeom>
        </p:spPr>
        <p:txBody>
          <a:bodyPr vert="horz" lIns="91440" tIns="45720" rIns="91440" bIns="45720" rtlCol="0" anchor="ctr"/>
          <a:lstStyle>
            <a:lvl1pPr algn="l">
              <a:defRPr sz="1200">
                <a:solidFill>
                  <a:schemeClr val="tx1">
                    <a:tint val="75000"/>
                  </a:schemeClr>
                </a:solidFill>
                <a:latin typeface="DengXian" charset="0"/>
                <a:ea typeface="DengXian" charset="0"/>
                <a:cs typeface="DengXian" charset="0"/>
              </a:defRPr>
            </a:lvl1pPr>
          </a:lstStyle>
          <a:p>
            <a:endParaRPr lang="zh-CN" altLang="en-US" dirty="0"/>
          </a:p>
        </p:txBody>
      </p:sp>
      <p:sp>
        <p:nvSpPr>
          <p:cNvPr id="6" name="灯片编号占位符 5"/>
          <p:cNvSpPr>
            <a:spLocks noGrp="1"/>
          </p:cNvSpPr>
          <p:nvPr>
            <p:ph type="sldNum" sz="quarter" idx="4"/>
          </p:nvPr>
        </p:nvSpPr>
        <p:spPr>
          <a:xfrm>
            <a:off x="6553200" y="5296962"/>
            <a:ext cx="2133600" cy="304271"/>
          </a:xfrm>
          <a:prstGeom prst="rect">
            <a:avLst/>
          </a:prstGeom>
        </p:spPr>
        <p:txBody>
          <a:bodyPr vert="horz" lIns="91440" tIns="45720" rIns="91440" bIns="45720" rtlCol="0" anchor="ctr"/>
          <a:lstStyle>
            <a:lvl1pPr algn="r">
              <a:defRPr sz="1200">
                <a:solidFill>
                  <a:schemeClr val="tx1">
                    <a:tint val="75000"/>
                  </a:schemeClr>
                </a:solidFill>
                <a:latin typeface="DengXian" charset="0"/>
                <a:ea typeface="DengXian" charset="0"/>
                <a:cs typeface="DengXian" charset="0"/>
              </a:defRPr>
            </a:lvl1pPr>
          </a:lstStyle>
          <a:p>
            <a:fld id="{ADE361C3-C043-4A6E-BDCE-8DA1E7D90A3B}" type="slidenum">
              <a:rPr lang="zh-CN" altLang="en-US" smtClean="0"/>
              <a:pPr/>
              <a:t>‹#›</a:t>
            </a:fld>
            <a:endParaRPr lang="zh-CN" altLang="en-US"/>
          </a:p>
        </p:txBody>
      </p:sp>
      <p:sp>
        <p:nvSpPr>
          <p:cNvPr id="7" name="页脚占位符 4">
            <a:extLst>
              <a:ext uri="{FF2B5EF4-FFF2-40B4-BE49-F238E27FC236}">
                <a16:creationId xmlns:a16="http://schemas.microsoft.com/office/drawing/2014/main" id="{4DC863AB-1CA3-014A-96B6-C1A16FEA03AC}"/>
              </a:ext>
            </a:extLst>
          </p:cNvPr>
          <p:cNvSpPr>
            <a:spLocks noGrp="1"/>
          </p:cNvSpPr>
          <p:nvPr>
            <p:ph type="ftr" sz="quarter" idx="3"/>
          </p:nvPr>
        </p:nvSpPr>
        <p:spPr>
          <a:xfrm>
            <a:off x="2553817" y="5305772"/>
            <a:ext cx="3962399" cy="304271"/>
          </a:xfrm>
          <a:prstGeom prst="rect">
            <a:avLst/>
          </a:prstGeom>
        </p:spPr>
        <p:txBody>
          <a:bodyPr anchor="ctr"/>
          <a:lstStyle>
            <a:lvl1pPr>
              <a:defRPr sz="1100">
                <a:solidFill>
                  <a:schemeClr val="tx1">
                    <a:lumMod val="50000"/>
                    <a:lumOff val="50000"/>
                  </a:schemeClr>
                </a:solidFill>
                <a:latin typeface="+mn-ea"/>
                <a:ea typeface="+mn-ea"/>
              </a:defRPr>
            </a:lvl1pPr>
          </a:lstStyle>
          <a:p>
            <a:pPr algn="ctr"/>
            <a:endParaRPr lang="zh-CN" altLang="en-US" dirty="0"/>
          </a:p>
        </p:txBody>
      </p:sp>
    </p:spTree>
    <p:extLst>
      <p:ext uri="{BB962C8B-B14F-4D97-AF65-F5344CB8AC3E}">
        <p14:creationId xmlns:p14="http://schemas.microsoft.com/office/powerpoint/2010/main" val="3890905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dt="0"/>
  <p:txStyles>
    <p:titleStyle>
      <a:lvl1pPr algn="l" defTabSz="914400" rtl="0" eaLnBrk="1" latinLnBrk="0" hangingPunct="1">
        <a:spcBef>
          <a:spcPct val="0"/>
        </a:spcBef>
        <a:buNone/>
        <a:defRPr sz="3600" b="1" kern="1200">
          <a:solidFill>
            <a:schemeClr val="accent1"/>
          </a:solidFill>
          <a:latin typeface="+mj-lt"/>
          <a:ea typeface="+mj-ea"/>
          <a:cs typeface="微软雅黑 Light" panose="020B0502040204020203" pitchFamily="34" charset="-122"/>
        </a:defRPr>
      </a:lvl1pPr>
    </p:titleStyle>
    <p:bodyStyle>
      <a:lvl1pPr marL="342900" indent="-342900" algn="l" defTabSz="914400" rtl="0" eaLnBrk="1" latinLnBrk="0" hangingPunct="1">
        <a:lnSpc>
          <a:spcPct val="120000"/>
        </a:lnSpc>
        <a:spcBef>
          <a:spcPts val="1200"/>
        </a:spcBef>
        <a:buFont typeface="Arial" pitchFamily="34" charset="0"/>
        <a:buChar char="•"/>
        <a:defRPr sz="2600" b="0" kern="1200">
          <a:solidFill>
            <a:schemeClr val="tx1">
              <a:lumMod val="75000"/>
              <a:lumOff val="25000"/>
            </a:schemeClr>
          </a:solidFill>
          <a:latin typeface="+mn-lt"/>
          <a:ea typeface="+mn-ea"/>
          <a:cs typeface="DengXian" charset="0"/>
        </a:defRPr>
      </a:lvl1pPr>
      <a:lvl2pPr marL="742950" indent="-285750" algn="l" defTabSz="914400" rtl="0" eaLnBrk="1" latinLnBrk="0" hangingPunct="1">
        <a:lnSpc>
          <a:spcPct val="120000"/>
        </a:lnSpc>
        <a:spcBef>
          <a:spcPct val="20000"/>
        </a:spcBef>
        <a:buFont typeface="Arial" pitchFamily="34" charset="0"/>
        <a:buChar char="–"/>
        <a:defRPr sz="2400" kern="1200">
          <a:solidFill>
            <a:schemeClr val="tx1">
              <a:lumMod val="75000"/>
              <a:lumOff val="25000"/>
            </a:schemeClr>
          </a:solidFill>
          <a:latin typeface="+mn-lt"/>
          <a:ea typeface="+mn-ea"/>
          <a:cs typeface="DengXian" charset="0"/>
        </a:defRPr>
      </a:lvl2pPr>
      <a:lvl3pPr marL="1143000" indent="-228600" algn="l" defTabSz="914400" rtl="0" eaLnBrk="1" latinLnBrk="0" hangingPunct="1">
        <a:lnSpc>
          <a:spcPct val="120000"/>
        </a:lnSpc>
        <a:spcBef>
          <a:spcPct val="20000"/>
        </a:spcBef>
        <a:buFont typeface="Arial" pitchFamily="34" charset="0"/>
        <a:buChar char="•"/>
        <a:defRPr sz="2000" kern="1200">
          <a:solidFill>
            <a:schemeClr val="tx1">
              <a:lumMod val="75000"/>
              <a:lumOff val="25000"/>
            </a:schemeClr>
          </a:solidFill>
          <a:latin typeface="+mn-lt"/>
          <a:ea typeface="+mn-ea"/>
          <a:cs typeface="DengXian" charset="0"/>
        </a:defRPr>
      </a:lvl3pPr>
      <a:lvl4pPr marL="16002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4pPr>
      <a:lvl5pPr marL="2057400" indent="-228600" algn="l" defTabSz="914400" rtl="0" eaLnBrk="1" latinLnBrk="0" hangingPunct="1">
        <a:lnSpc>
          <a:spcPct val="120000"/>
        </a:lnSpc>
        <a:spcBef>
          <a:spcPct val="20000"/>
        </a:spcBef>
        <a:buFont typeface="Arial" pitchFamily="34" charset="0"/>
        <a:buChar char="»"/>
        <a:defRPr sz="1800" kern="1200">
          <a:solidFill>
            <a:schemeClr val="tx1">
              <a:lumMod val="75000"/>
              <a:lumOff val="25000"/>
            </a:schemeClr>
          </a:solidFill>
          <a:latin typeface="+mn-lt"/>
          <a:ea typeface="+mn-ea"/>
          <a:cs typeface="DengXian"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4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4.0/legalcod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450.png"/><Relationship Id="rId5" Type="http://schemas.openxmlformats.org/officeDocument/2006/relationships/image" Target="../media/image16.svg"/><Relationship Id="rId4" Type="http://schemas.openxmlformats.org/officeDocument/2006/relationships/image" Target="../media/image1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490.png"/><Relationship Id="rId7" Type="http://schemas.openxmlformats.org/officeDocument/2006/relationships/hyperlink" Target="https://www.usenix.org/legacy/publications/library/proceedings/osdi/full_papers/waldspurger.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7C6228-E47F-EA4B-8DD8-28647C76DDD6}"/>
              </a:ext>
            </a:extLst>
          </p:cNvPr>
          <p:cNvSpPr>
            <a:spLocks noGrp="1"/>
          </p:cNvSpPr>
          <p:nvPr>
            <p:ph type="ctrTitle"/>
          </p:nvPr>
        </p:nvSpPr>
        <p:spPr>
          <a:xfrm>
            <a:off x="685800" y="1720996"/>
            <a:ext cx="7772400" cy="1225021"/>
          </a:xfrm>
        </p:spPr>
        <p:txBody>
          <a:bodyPr>
            <a:normAutofit/>
          </a:bodyPr>
          <a:lstStyle/>
          <a:p>
            <a:pPr algn="ctr">
              <a:lnSpc>
                <a:spcPct val="110000"/>
              </a:lnSpc>
            </a:pPr>
            <a:r>
              <a:rPr kumimoji="1" lang="zh-CN" altLang="en-US" sz="4800" dirty="0"/>
              <a:t>调度 </a:t>
            </a:r>
            <a:r>
              <a:rPr kumimoji="1" lang="en-US" altLang="zh-CN" sz="4800" dirty="0"/>
              <a:t>&amp;</a:t>
            </a:r>
            <a:r>
              <a:rPr kumimoji="1" lang="zh-CN" altLang="en-US" sz="4800" dirty="0"/>
              <a:t> 进程间通信</a:t>
            </a:r>
          </a:p>
        </p:txBody>
      </p:sp>
      <p:sp>
        <p:nvSpPr>
          <p:cNvPr id="6" name="副标题 5">
            <a:extLst>
              <a:ext uri="{FF2B5EF4-FFF2-40B4-BE49-F238E27FC236}">
                <a16:creationId xmlns:a16="http://schemas.microsoft.com/office/drawing/2014/main" id="{A89EB2B2-D46F-2643-A072-954E7921BC30}"/>
              </a:ext>
            </a:extLst>
          </p:cNvPr>
          <p:cNvSpPr>
            <a:spLocks noGrp="1"/>
          </p:cNvSpPr>
          <p:nvPr>
            <p:ph type="subTitle" idx="1"/>
          </p:nvPr>
        </p:nvSpPr>
        <p:spPr>
          <a:xfrm>
            <a:off x="685800" y="3412362"/>
            <a:ext cx="7772400" cy="1225020"/>
          </a:xfrm>
        </p:spPr>
        <p:txBody>
          <a:bodyPr>
            <a:noAutofit/>
          </a:bodyPr>
          <a:lstStyle/>
          <a:p>
            <a:pPr>
              <a:lnSpc>
                <a:spcPct val="150000"/>
              </a:lnSpc>
              <a:spcBef>
                <a:spcPts val="0"/>
              </a:spcBef>
            </a:pPr>
            <a:r>
              <a:rPr kumimoji="1" lang="zh-CN" altLang="en-US" sz="1800" dirty="0">
                <a:solidFill>
                  <a:schemeClr val="tx1">
                    <a:lumMod val="75000"/>
                    <a:lumOff val="25000"/>
                  </a:schemeClr>
                </a:solidFill>
              </a:rPr>
              <a:t>上海交通大学并行与分布式系统研究所</a:t>
            </a:r>
            <a:endParaRPr kumimoji="1" lang="en-US" altLang="zh-CN" sz="1800" dirty="0">
              <a:solidFill>
                <a:schemeClr val="tx1">
                  <a:lumMod val="75000"/>
                  <a:lumOff val="25000"/>
                </a:schemeClr>
              </a:solidFill>
            </a:endParaRPr>
          </a:p>
          <a:p>
            <a:pPr>
              <a:lnSpc>
                <a:spcPct val="150000"/>
              </a:lnSpc>
              <a:spcBef>
                <a:spcPts val="0"/>
              </a:spcBef>
            </a:pPr>
            <a:r>
              <a:rPr kumimoji="1" lang="en-US" altLang="zh-CN" sz="1800" dirty="0">
                <a:solidFill>
                  <a:schemeClr val="tx1">
                    <a:lumMod val="50000"/>
                    <a:lumOff val="50000"/>
                  </a:schemeClr>
                </a:solidFill>
              </a:rPr>
              <a:t>https://</a:t>
            </a:r>
            <a:r>
              <a:rPr kumimoji="1" lang="en-US" altLang="zh-CN" sz="1800" dirty="0" err="1">
                <a:solidFill>
                  <a:schemeClr val="tx1">
                    <a:lumMod val="50000"/>
                    <a:lumOff val="50000"/>
                  </a:schemeClr>
                </a:solidFill>
              </a:rPr>
              <a:t>ipads.se.sjtu.edu.cn</a:t>
            </a:r>
            <a:endParaRPr kumimoji="1" lang="en" altLang="zh-CN" sz="1800" dirty="0">
              <a:solidFill>
                <a:schemeClr val="tx1">
                  <a:lumMod val="50000"/>
                  <a:lumOff val="50000"/>
                </a:schemeClr>
              </a:solidFill>
            </a:endParaRPr>
          </a:p>
        </p:txBody>
      </p:sp>
      <p:pic>
        <p:nvPicPr>
          <p:cNvPr id="9" name="图片 8">
            <a:extLst>
              <a:ext uri="{FF2B5EF4-FFF2-40B4-BE49-F238E27FC236}">
                <a16:creationId xmlns:a16="http://schemas.microsoft.com/office/drawing/2014/main" id="{23A70DCB-3E4D-4449-82B8-441C200ABD69}"/>
              </a:ext>
            </a:extLst>
          </p:cNvPr>
          <p:cNvPicPr>
            <a:picLocks noChangeAspect="1"/>
          </p:cNvPicPr>
          <p:nvPr/>
        </p:nvPicPr>
        <p:blipFill>
          <a:blip r:embed="rId3">
            <a:duotone>
              <a:schemeClr val="accent1">
                <a:shade val="45000"/>
                <a:satMod val="135000"/>
              </a:schemeClr>
              <a:prstClr val="white"/>
            </a:duotone>
          </a:blip>
          <a:stretch>
            <a:fillRect/>
          </a:stretch>
        </p:blipFill>
        <p:spPr>
          <a:xfrm>
            <a:off x="5652120" y="252561"/>
            <a:ext cx="1362088" cy="492009"/>
          </a:xfrm>
          <a:prstGeom prst="rect">
            <a:avLst/>
          </a:prstGeom>
        </p:spPr>
      </p:pic>
      <p:sp>
        <p:nvSpPr>
          <p:cNvPr id="7" name="副标题 2">
            <a:extLst>
              <a:ext uri="{FF2B5EF4-FFF2-40B4-BE49-F238E27FC236}">
                <a16:creationId xmlns:a16="http://schemas.microsoft.com/office/drawing/2014/main" id="{E2120B98-7095-B94B-B13B-75606426BFB4}"/>
              </a:ext>
            </a:extLst>
          </p:cNvPr>
          <p:cNvSpPr txBox="1">
            <a:spLocks/>
          </p:cNvSpPr>
          <p:nvPr/>
        </p:nvSpPr>
        <p:spPr>
          <a:xfrm>
            <a:off x="467544" y="252559"/>
            <a:ext cx="3240360" cy="504056"/>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200"/>
              </a:spcBef>
              <a:buFont typeface="Arial" pitchFamily="34" charset="0"/>
              <a:buNone/>
              <a:defRPr sz="2600" b="0" kern="1200">
                <a:solidFill>
                  <a:schemeClr val="tx1">
                    <a:tint val="75000"/>
                  </a:schemeClr>
                </a:solidFill>
                <a:latin typeface="+mn-ea"/>
                <a:ea typeface="+mn-ea"/>
                <a:cs typeface="DengXian" charset="0"/>
              </a:defRPr>
            </a:lvl1pPr>
            <a:lvl2pPr marL="457200" indent="0" algn="ctr" defTabSz="914400" rtl="0" eaLnBrk="1" latinLnBrk="0" hangingPunct="1">
              <a:lnSpc>
                <a:spcPct val="120000"/>
              </a:lnSpc>
              <a:spcBef>
                <a:spcPct val="20000"/>
              </a:spcBef>
              <a:buFont typeface="Arial" pitchFamily="34" charset="0"/>
              <a:buNone/>
              <a:defRPr sz="2400" kern="1200">
                <a:solidFill>
                  <a:schemeClr val="tx1">
                    <a:tint val="75000"/>
                  </a:schemeClr>
                </a:solidFill>
                <a:latin typeface="+mn-ea"/>
                <a:ea typeface="+mn-ea"/>
                <a:cs typeface="DengXian" charset="0"/>
              </a:defRPr>
            </a:lvl2pPr>
            <a:lvl3pPr marL="914400" indent="0" algn="ctr" defTabSz="914400" rtl="0" eaLnBrk="1" latinLnBrk="0" hangingPunct="1">
              <a:lnSpc>
                <a:spcPct val="120000"/>
              </a:lnSpc>
              <a:spcBef>
                <a:spcPct val="20000"/>
              </a:spcBef>
              <a:buFont typeface="Arial" pitchFamily="34" charset="0"/>
              <a:buNone/>
              <a:defRPr sz="2000" kern="1200">
                <a:solidFill>
                  <a:schemeClr val="tx1">
                    <a:tint val="75000"/>
                  </a:schemeClr>
                </a:solidFill>
                <a:latin typeface="+mn-ea"/>
                <a:ea typeface="+mn-ea"/>
                <a:cs typeface="DengXian" charset="0"/>
              </a:defRPr>
            </a:lvl3pPr>
            <a:lvl4pPr marL="13716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ea"/>
                <a:ea typeface="+mn-ea"/>
                <a:cs typeface="DengXian" charset="0"/>
              </a:defRPr>
            </a:lvl4pPr>
            <a:lvl5pPr marL="1828800" indent="0" algn="ctr" defTabSz="914400" rtl="0" eaLnBrk="1" latinLnBrk="0" hangingPunct="1">
              <a:lnSpc>
                <a:spcPct val="120000"/>
              </a:lnSpc>
              <a:spcBef>
                <a:spcPct val="20000"/>
              </a:spcBef>
              <a:buFont typeface="Arial" pitchFamily="34" charset="0"/>
              <a:buNone/>
              <a:defRPr sz="1800" kern="1200">
                <a:solidFill>
                  <a:schemeClr val="tx1">
                    <a:tint val="75000"/>
                  </a:schemeClr>
                </a:solidFill>
                <a:latin typeface="+mn-ea"/>
                <a:ea typeface="+mn-ea"/>
                <a:cs typeface="DengXian"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en-US" altLang="zh-CN" sz="1400" dirty="0">
                <a:solidFill>
                  <a:srgbClr val="000000">
                    <a:lumMod val="75000"/>
                    <a:lumOff val="25000"/>
                  </a:srgbClr>
                </a:solidFill>
                <a:latin typeface="Arial" panose="020B0604020202020204"/>
              </a:rPr>
              <a:t>CS3601</a:t>
            </a:r>
            <a:r>
              <a:rPr kumimoji="0" lang="zh-CN" altLang="en-US" sz="1400"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a:rPr>
              <a:t> </a:t>
            </a:r>
            <a:r>
              <a:rPr kumimoji="0" lang="en-US" altLang="zh-CN" sz="1400"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a:rPr>
              <a:t>·</a:t>
            </a:r>
            <a:r>
              <a:rPr kumimoji="0" lang="zh-CN" altLang="en-US" sz="1400"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a:rPr>
              <a:t> 操作系统（</a:t>
            </a:r>
            <a:r>
              <a:rPr kumimoji="0" lang="en-US" altLang="zh-CN" sz="1400"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a:rPr>
              <a:t>2023</a:t>
            </a:r>
            <a:r>
              <a:rPr lang="zh-CN" altLang="en-US" sz="1400" dirty="0">
                <a:solidFill>
                  <a:srgbClr val="000000">
                    <a:lumMod val="75000"/>
                    <a:lumOff val="25000"/>
                  </a:srgbClr>
                </a:solidFill>
                <a:latin typeface="Arial" panose="020B0604020202020204"/>
                <a:ea typeface="微软雅黑"/>
              </a:rPr>
              <a:t>秋</a:t>
            </a:r>
            <a:r>
              <a:rPr kumimoji="0" lang="zh-CN" altLang="en-US" sz="1400"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a:rPr>
              <a:t>）</a:t>
            </a:r>
          </a:p>
        </p:txBody>
      </p:sp>
      <p:pic>
        <p:nvPicPr>
          <p:cNvPr id="8" name="Picture 6" descr="http://korean.onlinesjtu.com/%E6%A0%A1%E5%BE%BD%E7%B3%BB%E5%88%97/%E7%BC%A9%E5%B0%8F%E7%89%88/%E8%93%9D%E8%89%B2%E7%B3%BB%20%E5%B0%8F%E5%B0%BA%E5%AF%B8%E6%A0%A1%E5%BE%BD%E5%B1%95%E5%BC%80%E5%BC%8F%20(10mm%E4%BB%A5%E4%B8%8B%E4%BD%BF%E7%94%A8)%20%5b%E8%BD%AC%E6%8D%A2%5d.png">
            <a:extLst>
              <a:ext uri="{FF2B5EF4-FFF2-40B4-BE49-F238E27FC236}">
                <a16:creationId xmlns:a16="http://schemas.microsoft.com/office/drawing/2014/main" id="{9D0C1772-9C9E-534B-9410-16BA28CA6EB4}"/>
              </a:ext>
            </a:extLst>
          </p:cNvPr>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164288" y="282539"/>
            <a:ext cx="1642840" cy="43204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08067628"/>
      </p:ext>
    </p:extLst>
  </p:cSld>
  <p:clrMapOvr>
    <a:masterClrMapping/>
  </p:clrMapOvr>
  <mc:AlternateContent xmlns:mc="http://schemas.openxmlformats.org/markup-compatibility/2006" xmlns:p14="http://schemas.microsoft.com/office/powerpoint/2010/main">
    <mc:Choice Requires="p14">
      <p:transition spd="slow" p14:dur="2000" advTm="11626"/>
    </mc:Choice>
    <mc:Fallback xmlns="">
      <p:transition spd="slow" advTm="116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1E8EB-8134-CB4B-A235-467A0BA9C2E7}"/>
              </a:ext>
            </a:extLst>
          </p:cNvPr>
          <p:cNvSpPr>
            <a:spLocks noGrp="1"/>
          </p:cNvSpPr>
          <p:nvPr>
            <p:ph type="title"/>
          </p:nvPr>
        </p:nvSpPr>
        <p:spPr>
          <a:xfrm>
            <a:off x="457200" y="228866"/>
            <a:ext cx="8229600" cy="900442"/>
          </a:xfrm>
        </p:spPr>
        <p:txBody>
          <a:bodyPr/>
          <a:lstStyle/>
          <a:p>
            <a:r>
              <a:rPr kumimoji="1" lang="zh-CN" altLang="en-US" dirty="0"/>
              <a:t>思考：份额 与 优先级 的异同</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E5811B24-29C1-854F-9D82-C82CA3282938}"/>
              </a:ext>
            </a:extLst>
          </p:cNvPr>
          <p:cNvSpPr>
            <a:spLocks noGrp="1"/>
          </p:cNvSpPr>
          <p:nvPr>
            <p:ph idx="1"/>
          </p:nvPr>
        </p:nvSpPr>
        <p:spPr/>
        <p:txBody>
          <a:bodyPr/>
          <a:lstStyle/>
          <a:p>
            <a:r>
              <a:rPr kumimoji="1" lang="zh-CN" altLang="en-US" dirty="0"/>
              <a:t>份额影响任务对</a:t>
            </a:r>
            <a:r>
              <a:rPr kumimoji="1" lang="en-US" altLang="zh-CN" dirty="0"/>
              <a:t>CPU</a:t>
            </a:r>
            <a:r>
              <a:rPr kumimoji="1" lang="zh-CN" altLang="en-US" dirty="0"/>
              <a:t>的占用比例</a:t>
            </a:r>
            <a:endParaRPr kumimoji="1" lang="en-US" altLang="zh-CN" dirty="0"/>
          </a:p>
          <a:p>
            <a:pPr lvl="1"/>
            <a:r>
              <a:rPr kumimoji="1" lang="zh-CN" altLang="en-US" dirty="0"/>
              <a:t>不会有任务饿死</a:t>
            </a:r>
            <a:endParaRPr kumimoji="1" lang="en-US" altLang="zh-CN" dirty="0"/>
          </a:p>
          <a:p>
            <a:endParaRPr kumimoji="1" lang="en-US" altLang="zh-CN" dirty="0"/>
          </a:p>
          <a:p>
            <a:r>
              <a:rPr kumimoji="1" lang="zh-CN" altLang="en-US" dirty="0"/>
              <a:t>优先级影响任务对</a:t>
            </a:r>
            <a:r>
              <a:rPr kumimoji="1" lang="en-US" altLang="zh-CN" dirty="0"/>
              <a:t>CPU</a:t>
            </a:r>
            <a:r>
              <a:rPr kumimoji="1" lang="zh-CN" altLang="en-US" dirty="0"/>
              <a:t>的使用顺序</a:t>
            </a:r>
            <a:endParaRPr kumimoji="1" lang="en-US" altLang="zh-CN" dirty="0"/>
          </a:p>
          <a:p>
            <a:pPr lvl="1"/>
            <a:r>
              <a:rPr kumimoji="1" lang="zh-CN" altLang="en-US" dirty="0"/>
              <a:t>可能产生饿死</a:t>
            </a:r>
            <a:r>
              <a:rPr kumimoji="1" lang="en-US" altLang="zh-CN" dirty="0"/>
              <a:t>, </a:t>
            </a:r>
            <a:r>
              <a:rPr kumimoji="1" lang="zh-CN" altLang="en-US" dirty="0"/>
              <a:t>所以优先级总是要刷一下</a:t>
            </a:r>
            <a:endParaRPr kumimoji="1" lang="en-US" altLang="zh-CN" dirty="0"/>
          </a:p>
        </p:txBody>
      </p:sp>
      <p:sp>
        <p:nvSpPr>
          <p:cNvPr id="4" name="灯片编号占位符 3">
            <a:extLst>
              <a:ext uri="{FF2B5EF4-FFF2-40B4-BE49-F238E27FC236}">
                <a16:creationId xmlns:a16="http://schemas.microsoft.com/office/drawing/2014/main" id="{26459762-59F1-E842-B14D-C18DA6B17E35}"/>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10</a:t>
            </a:fld>
            <a:endParaRPr lang="zh-CN" altLang="en-US"/>
          </a:p>
        </p:txBody>
      </p:sp>
      <p:sp>
        <p:nvSpPr>
          <p:cNvPr id="5" name="页脚占位符 4">
            <a:extLst>
              <a:ext uri="{FF2B5EF4-FFF2-40B4-BE49-F238E27FC236}">
                <a16:creationId xmlns:a16="http://schemas.microsoft.com/office/drawing/2014/main" id="{8A46C8E9-9822-6143-B798-E2B46E90C9E1}"/>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306612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1E8EB-8134-CB4B-A235-467A0BA9C2E7}"/>
              </a:ext>
            </a:extLst>
          </p:cNvPr>
          <p:cNvSpPr>
            <a:spLocks noGrp="1"/>
          </p:cNvSpPr>
          <p:nvPr>
            <p:ph type="title"/>
          </p:nvPr>
        </p:nvSpPr>
        <p:spPr>
          <a:xfrm>
            <a:off x="457200" y="228866"/>
            <a:ext cx="8229600" cy="900442"/>
          </a:xfrm>
        </p:spPr>
        <p:txBody>
          <a:bodyPr/>
          <a:lstStyle/>
          <a:p>
            <a:r>
              <a:rPr kumimoji="1" lang="zh-CN" altLang="en-US" dirty="0"/>
              <a:t>思考：随机的利弊</a:t>
            </a:r>
          </a:p>
        </p:txBody>
      </p:sp>
      <p:sp>
        <p:nvSpPr>
          <p:cNvPr id="3" name="内容占位符 2">
            <a:extLst>
              <a:ext uri="{FF2B5EF4-FFF2-40B4-BE49-F238E27FC236}">
                <a16:creationId xmlns:a16="http://schemas.microsoft.com/office/drawing/2014/main" id="{E5811B24-29C1-854F-9D82-C82CA3282938}"/>
              </a:ext>
            </a:extLst>
          </p:cNvPr>
          <p:cNvSpPr>
            <a:spLocks noGrp="1"/>
          </p:cNvSpPr>
          <p:nvPr>
            <p:ph idx="1"/>
          </p:nvPr>
        </p:nvSpPr>
        <p:spPr/>
        <p:txBody>
          <a:bodyPr/>
          <a:lstStyle/>
          <a:p>
            <a:r>
              <a:rPr kumimoji="1" lang="zh-CN" altLang="en-US" dirty="0"/>
              <a:t>随机的好处是？</a:t>
            </a:r>
            <a:endParaRPr kumimoji="1" lang="en-US" altLang="zh-CN" dirty="0"/>
          </a:p>
          <a:p>
            <a:pPr lvl="1"/>
            <a:r>
              <a:rPr kumimoji="1" lang="zh-CN" altLang="en-US" dirty="0"/>
              <a:t>实现简单</a:t>
            </a:r>
            <a:endParaRPr kumimoji="1" lang="en-US" altLang="zh-CN" dirty="0"/>
          </a:p>
          <a:p>
            <a:pPr lvl="1"/>
            <a:r>
              <a:rPr kumimoji="1" lang="zh-CN" altLang="en-US" dirty="0"/>
              <a:t>长时间尺度来看，可满足需求</a:t>
            </a:r>
            <a:endParaRPr kumimoji="1" lang="en-US" altLang="zh-CN" dirty="0"/>
          </a:p>
          <a:p>
            <a:r>
              <a:rPr kumimoji="1" lang="zh-CN" altLang="en-US" dirty="0"/>
              <a:t>随机带来的问题是？</a:t>
            </a:r>
            <a:endParaRPr kumimoji="1" lang="en-US" altLang="zh-CN" dirty="0"/>
          </a:p>
          <a:p>
            <a:pPr lvl="1"/>
            <a:r>
              <a:rPr kumimoji="1" lang="zh-CN" altLang="en-US" b="1" dirty="0"/>
              <a:t>不精确</a:t>
            </a:r>
            <a:r>
              <a:rPr kumimoji="1" lang="en-US" altLang="zh-CN" dirty="0"/>
              <a:t>——</a:t>
            </a:r>
            <a:r>
              <a:rPr kumimoji="1" lang="zh-CN" altLang="en-US" dirty="0"/>
              <a:t>伪随机非真随机</a:t>
            </a:r>
            <a:endParaRPr kumimoji="1" lang="en-US" altLang="zh-CN" dirty="0"/>
          </a:p>
          <a:p>
            <a:pPr lvl="1"/>
            <a:r>
              <a:rPr kumimoji="1" lang="zh-CN" altLang="en-US" dirty="0"/>
              <a:t>各个任务对</a:t>
            </a:r>
            <a:r>
              <a:rPr kumimoji="1" lang="en-US" altLang="zh-CN" dirty="0"/>
              <a:t>CPU</a:t>
            </a:r>
            <a:r>
              <a:rPr kumimoji="1" lang="zh-CN" altLang="en-US" dirty="0"/>
              <a:t>时间的占比会有误差</a:t>
            </a:r>
            <a:endParaRPr kumimoji="1" lang="en-US" altLang="zh-CN" dirty="0"/>
          </a:p>
          <a:p>
            <a:pPr lvl="1"/>
            <a:r>
              <a:rPr kumimoji="1" lang="zh-CN" altLang="en-US" dirty="0"/>
              <a:t>短时间尺度来看，误差更为明显</a:t>
            </a:r>
          </a:p>
        </p:txBody>
      </p:sp>
      <p:sp>
        <p:nvSpPr>
          <p:cNvPr id="4" name="灯片编号占位符 3">
            <a:extLst>
              <a:ext uri="{FF2B5EF4-FFF2-40B4-BE49-F238E27FC236}">
                <a16:creationId xmlns:a16="http://schemas.microsoft.com/office/drawing/2014/main" id="{26459762-59F1-E842-B14D-C18DA6B17E35}"/>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11</a:t>
            </a:fld>
            <a:endParaRPr lang="zh-CN" altLang="en-US"/>
          </a:p>
        </p:txBody>
      </p:sp>
      <p:sp>
        <p:nvSpPr>
          <p:cNvPr id="5" name="页脚占位符 4">
            <a:extLst>
              <a:ext uri="{FF2B5EF4-FFF2-40B4-BE49-F238E27FC236}">
                <a16:creationId xmlns:a16="http://schemas.microsoft.com/office/drawing/2014/main" id="{761DBE48-8835-7A4D-AC51-BB446EA13285}"/>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2038172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A3A0D-4F48-334C-B51E-1CE41F3656B5}"/>
              </a:ext>
            </a:extLst>
          </p:cNvPr>
          <p:cNvSpPr>
            <a:spLocks noGrp="1"/>
          </p:cNvSpPr>
          <p:nvPr>
            <p:ph type="title"/>
          </p:nvPr>
        </p:nvSpPr>
        <p:spPr>
          <a:xfrm>
            <a:off x="457200" y="228866"/>
            <a:ext cx="8229600" cy="900442"/>
          </a:xfrm>
        </p:spPr>
        <p:txBody>
          <a:bodyPr/>
          <a:lstStyle/>
          <a:p>
            <a:r>
              <a:rPr kumimoji="1" lang="zh-CN" altLang="en-US" dirty="0"/>
              <a:t>步幅调度（</a:t>
            </a:r>
            <a:r>
              <a:rPr kumimoji="1" lang="en-US" altLang="zh-CN" dirty="0"/>
              <a:t>Stride</a:t>
            </a:r>
            <a:r>
              <a:rPr kumimoji="1" lang="zh-CN" altLang="en-US" dirty="0"/>
              <a:t> </a:t>
            </a:r>
            <a:r>
              <a:rPr kumimoji="1" lang="en-US" altLang="zh-CN" dirty="0"/>
              <a:t>Scheduling</a:t>
            </a:r>
            <a:r>
              <a:rPr kumimoji="1" lang="zh-CN" altLang="en-US" dirty="0"/>
              <a:t>）</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73FF626-021B-0D4E-BE27-AB071B3AA695}"/>
                  </a:ext>
                </a:extLst>
              </p:cNvPr>
              <p:cNvSpPr>
                <a:spLocks noGrp="1"/>
              </p:cNvSpPr>
              <p:nvPr>
                <p:ph idx="1"/>
              </p:nvPr>
            </p:nvSpPr>
            <p:spPr>
              <a:xfrm>
                <a:off x="179512" y="1129308"/>
                <a:ext cx="8507288" cy="3975829"/>
              </a:xfrm>
            </p:spPr>
            <p:txBody>
              <a:bodyPr>
                <a:normAutofit/>
              </a:bodyPr>
              <a:lstStyle/>
              <a:p>
                <a:r>
                  <a:rPr kumimoji="1" lang="zh-CN" altLang="en-US" sz="2400" dirty="0">
                    <a:solidFill>
                      <a:srgbClr val="C00000"/>
                    </a:solidFill>
                  </a:rPr>
                  <a:t>确定性版本</a:t>
                </a:r>
                <a:r>
                  <a:rPr kumimoji="1" lang="zh-CN" altLang="en-US" sz="2400" dirty="0"/>
                  <a:t>的</a:t>
                </a:r>
                <a:r>
                  <a:rPr kumimoji="1" lang="en-US" altLang="zh-CN" sz="2400" dirty="0"/>
                  <a:t>Lottery</a:t>
                </a:r>
                <a:r>
                  <a:rPr kumimoji="1" lang="zh-CN" altLang="en-US" sz="2400" dirty="0"/>
                  <a:t> </a:t>
                </a:r>
                <a:r>
                  <a:rPr kumimoji="1" lang="en-US" altLang="zh-CN" sz="2400" dirty="0"/>
                  <a:t>Scheduling</a:t>
                </a:r>
              </a:p>
              <a:p>
                <a:pPr lvl="1"/>
                <a:r>
                  <a:rPr kumimoji="1" lang="zh-CN" altLang="en-US" sz="2000" dirty="0"/>
                  <a:t>可以沿用</a:t>
                </a:r>
                <a:r>
                  <a:rPr kumimoji="1" lang="en-US" altLang="zh-CN" sz="2000" dirty="0"/>
                  <a:t>tickets</a:t>
                </a:r>
                <a:r>
                  <a:rPr kumimoji="1" lang="zh-CN" altLang="en-US" sz="2000" dirty="0"/>
                  <a:t>的概念</a:t>
                </a:r>
                <a:endParaRPr kumimoji="1" lang="en-US" altLang="zh-CN" sz="2000" dirty="0"/>
              </a:p>
              <a:p>
                <a:r>
                  <a:rPr kumimoji="1" lang="en-US" altLang="zh-CN" sz="2400" dirty="0"/>
                  <a:t>Stride——</a:t>
                </a:r>
                <a:r>
                  <a:rPr kumimoji="1" lang="zh-CN" altLang="en-US" sz="2400" dirty="0"/>
                  <a:t>步幅，</a:t>
                </a:r>
                <a:r>
                  <a:rPr kumimoji="1" lang="zh-CN" altLang="en-US" sz="2400" dirty="0">
                    <a:highlight>
                      <a:srgbClr val="FFFF00"/>
                    </a:highlight>
                  </a:rPr>
                  <a:t>任务一次执行增加的</a:t>
                </a:r>
                <a:r>
                  <a:rPr kumimoji="1" lang="zh-CN" altLang="en-US" sz="2400" dirty="0">
                    <a:solidFill>
                      <a:schemeClr val="accent1"/>
                    </a:solidFill>
                    <a:highlight>
                      <a:srgbClr val="FFFF00"/>
                    </a:highlight>
                  </a:rPr>
                  <a:t>虚拟时间</a:t>
                </a:r>
                <a:endParaRPr kumimoji="1" lang="en-US" altLang="zh-CN" sz="2400" dirty="0">
                  <a:solidFill>
                    <a:schemeClr val="accent1"/>
                  </a:solidFill>
                  <a:highlight>
                    <a:srgbClr val="FFFF00"/>
                  </a:highlight>
                </a:endParaRPr>
              </a:p>
              <a:p>
                <a:pPr lvl="1"/>
                <a14:m>
                  <m:oMath xmlns:m="http://schemas.openxmlformats.org/officeDocument/2006/math">
                    <m:r>
                      <a:rPr kumimoji="1" lang="en-US" altLang="zh-CN" sz="2000" i="1" dirty="0">
                        <a:latin typeface="Cambria Math" panose="02040503050406030204" pitchFamily="18" charset="0"/>
                      </a:rPr>
                      <m:t>𝑠𝑡𝑟𝑖𝑑𝑒</m:t>
                    </m:r>
                    <m:r>
                      <a:rPr kumimoji="1" lang="en-US" altLang="zh-CN" sz="2000" i="1" dirty="0">
                        <a:latin typeface="Cambria Math" panose="02040503050406030204" pitchFamily="18" charset="0"/>
                      </a:rPr>
                      <m:t>=</m:t>
                    </m:r>
                    <m:f>
                      <m:fPr>
                        <m:ctrlPr>
                          <a:rPr kumimoji="1" lang="en-US" altLang="zh-CN" sz="2000" i="1" dirty="0">
                            <a:latin typeface="Cambria Math" panose="02040503050406030204" pitchFamily="18" charset="0"/>
                          </a:rPr>
                        </m:ctrlPr>
                      </m:fPr>
                      <m:num>
                        <m:r>
                          <m:rPr>
                            <m:nor/>
                          </m:rPr>
                          <a:rPr kumimoji="1" lang="en-US" altLang="zh-CN" sz="2000" i="1" dirty="0">
                            <a:latin typeface="Cambria Math" panose="02040503050406030204" pitchFamily="18" charset="0"/>
                          </a:rPr>
                          <m:t>MaxStride</m:t>
                        </m:r>
                      </m:num>
                      <m:den>
                        <m:r>
                          <a:rPr kumimoji="1" lang="en-US" altLang="zh-CN" sz="2000" i="1" dirty="0">
                            <a:latin typeface="Cambria Math" panose="02040503050406030204" pitchFamily="18" charset="0"/>
                          </a:rPr>
                          <m:t>𝒕𝒊𝒄𝒌𝒆𝒕</m:t>
                        </m:r>
                      </m:den>
                    </m:f>
                  </m:oMath>
                </a14:m>
                <a:endParaRPr kumimoji="1" lang="en-US" altLang="zh-CN" sz="2000" i="1" dirty="0">
                  <a:latin typeface="Cambria Math" panose="02040503050406030204" pitchFamily="18" charset="0"/>
                </a:endParaRPr>
              </a:p>
              <a:p>
                <a:pPr lvl="2"/>
                <a:r>
                  <a:rPr kumimoji="1" lang="en-US" altLang="zh-CN" sz="1800" dirty="0" err="1"/>
                  <a:t>MaxStride</a:t>
                </a:r>
                <a:r>
                  <a:rPr kumimoji="1" lang="zh-CN" altLang="en-US" sz="1800" dirty="0"/>
                  <a:t>是一个足够大的整数</a:t>
                </a:r>
                <a:endParaRPr kumimoji="1" lang="en-US" altLang="zh-CN" sz="1800" dirty="0"/>
              </a:p>
              <a:p>
                <a:pPr lvl="2"/>
                <a:r>
                  <a:rPr lang="zh-CN" altLang="en-US" sz="1800" dirty="0"/>
                  <a:t>本例中设为</a:t>
                </a:r>
                <a:r>
                  <a:rPr kumimoji="1" lang="zh-CN" altLang="en-US" sz="1800" dirty="0"/>
                  <a:t>所有</a:t>
                </a:r>
                <a:r>
                  <a:rPr kumimoji="1" lang="en-US" altLang="zh-CN" sz="1800" dirty="0"/>
                  <a:t>tickets</a:t>
                </a:r>
                <a:r>
                  <a:rPr kumimoji="1" lang="zh-CN" altLang="en-US" sz="1800" dirty="0"/>
                  <a:t>的最小公倍数</a:t>
                </a:r>
                <a:endParaRPr kumimoji="1" lang="en-US" altLang="zh-CN" sz="1800" i="1" dirty="0">
                  <a:latin typeface="Cambria Math" panose="02040503050406030204" pitchFamily="18" charset="0"/>
                </a:endParaRPr>
              </a:p>
              <a:p>
                <a:r>
                  <a:rPr kumimoji="1" lang="en-US" altLang="zh-CN" sz="2400" dirty="0"/>
                  <a:t>Pass——</a:t>
                </a:r>
                <a:r>
                  <a:rPr kumimoji="1" lang="zh-CN" altLang="en-US" sz="2400" dirty="0"/>
                  <a:t>累计执行的虚拟时间</a:t>
                </a:r>
                <a:endParaRPr kumimoji="1" lang="en-US" altLang="zh-CN" sz="2400" dirty="0"/>
              </a:p>
              <a:p>
                <a:endParaRPr kumimoji="1" lang="zh-CN" altLang="en-US" sz="2400" dirty="0"/>
              </a:p>
            </p:txBody>
          </p:sp>
        </mc:Choice>
        <mc:Fallback>
          <p:sp>
            <p:nvSpPr>
              <p:cNvPr id="3" name="内容占位符 2">
                <a:extLst>
                  <a:ext uri="{FF2B5EF4-FFF2-40B4-BE49-F238E27FC236}">
                    <a16:creationId xmlns:a16="http://schemas.microsoft.com/office/drawing/2014/main" id="{273FF626-021B-0D4E-BE27-AB071B3AA695}"/>
                  </a:ext>
                </a:extLst>
              </p:cNvPr>
              <p:cNvSpPr>
                <a:spLocks noGrp="1" noRot="1" noChangeAspect="1" noMove="1" noResize="1" noEditPoints="1" noAdjustHandles="1" noChangeArrowheads="1" noChangeShapeType="1" noTextEdit="1"/>
              </p:cNvSpPr>
              <p:nvPr>
                <p:ph idx="1"/>
              </p:nvPr>
            </p:nvSpPr>
            <p:spPr>
              <a:xfrm>
                <a:off x="179512" y="1129308"/>
                <a:ext cx="8507288" cy="3975829"/>
              </a:xfrm>
              <a:blipFill>
                <a:blip r:embed="rId2"/>
                <a:stretch>
                  <a:fillRect l="-894" t="-31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757C329-733B-274F-94FF-373869396366}"/>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12</a:t>
            </a:fld>
            <a:endParaRPr lang="zh-CN" altLang="en-US"/>
          </a:p>
        </p:txBody>
      </p:sp>
      <p:graphicFrame>
        <p:nvGraphicFramePr>
          <p:cNvPr id="6" name="表格 5">
            <a:extLst>
              <a:ext uri="{FF2B5EF4-FFF2-40B4-BE49-F238E27FC236}">
                <a16:creationId xmlns:a16="http://schemas.microsoft.com/office/drawing/2014/main" id="{9B8835B4-BD7D-4E4A-9FD5-6B6294907DEF}"/>
              </a:ext>
            </a:extLst>
          </p:cNvPr>
          <p:cNvGraphicFramePr>
            <a:graphicFrameLocks noGrp="1"/>
          </p:cNvGraphicFramePr>
          <p:nvPr/>
        </p:nvGraphicFramePr>
        <p:xfrm>
          <a:off x="6156176" y="3219319"/>
          <a:ext cx="2715075" cy="1483360"/>
        </p:xfrm>
        <a:graphic>
          <a:graphicData uri="http://schemas.openxmlformats.org/drawingml/2006/table">
            <a:tbl>
              <a:tblPr firstRow="1" bandRow="1">
                <a:tableStyleId>{5C22544A-7EE6-4342-B048-85BDC9FD1C3A}</a:tableStyleId>
              </a:tblPr>
              <a:tblGrid>
                <a:gridCol w="905025">
                  <a:extLst>
                    <a:ext uri="{9D8B030D-6E8A-4147-A177-3AD203B41FA5}">
                      <a16:colId xmlns:a16="http://schemas.microsoft.com/office/drawing/2014/main" val="3043358599"/>
                    </a:ext>
                  </a:extLst>
                </a:gridCol>
                <a:gridCol w="905025">
                  <a:extLst>
                    <a:ext uri="{9D8B030D-6E8A-4147-A177-3AD203B41FA5}">
                      <a16:colId xmlns:a16="http://schemas.microsoft.com/office/drawing/2014/main" val="3445526639"/>
                    </a:ext>
                  </a:extLst>
                </a:gridCol>
                <a:gridCol w="905025">
                  <a:extLst>
                    <a:ext uri="{9D8B030D-6E8A-4147-A177-3AD203B41FA5}">
                      <a16:colId xmlns:a16="http://schemas.microsoft.com/office/drawing/2014/main" val="2764147656"/>
                    </a:ext>
                  </a:extLst>
                </a:gridCol>
              </a:tblGrid>
              <a:tr h="370840">
                <a:tc>
                  <a:txBody>
                    <a:bodyPr/>
                    <a:lstStyle/>
                    <a:p>
                      <a:pPr algn="ctr"/>
                      <a:endParaRPr lang="zh-CN" altLang="en-US" dirty="0"/>
                    </a:p>
                  </a:txBody>
                  <a:tcPr/>
                </a:tc>
                <a:tc>
                  <a:txBody>
                    <a:bodyPr/>
                    <a:lstStyle/>
                    <a:p>
                      <a:pPr algn="ctr"/>
                      <a:r>
                        <a:rPr lang="en-US" altLang="zh-CN" dirty="0"/>
                        <a:t>Ticket</a:t>
                      </a:r>
                      <a:endParaRPr lang="zh-CN" altLang="en-US" dirty="0"/>
                    </a:p>
                  </a:txBody>
                  <a:tcPr/>
                </a:tc>
                <a:tc>
                  <a:txBody>
                    <a:bodyPr/>
                    <a:lstStyle/>
                    <a:p>
                      <a:pPr algn="ctr"/>
                      <a:r>
                        <a:rPr lang="en-US" altLang="zh-CN" dirty="0"/>
                        <a:t>Stride</a:t>
                      </a:r>
                      <a:endParaRPr lang="zh-CN" altLang="en-US" dirty="0"/>
                    </a:p>
                  </a:txBody>
                  <a:tcPr/>
                </a:tc>
                <a:extLst>
                  <a:ext uri="{0D108BD9-81ED-4DB2-BD59-A6C34878D82A}">
                    <a16:rowId xmlns:a16="http://schemas.microsoft.com/office/drawing/2014/main" val="1437507189"/>
                  </a:ext>
                </a:extLst>
              </a:tr>
              <a:tr h="370840">
                <a:tc>
                  <a:txBody>
                    <a:bodyPr/>
                    <a:lstStyle/>
                    <a:p>
                      <a:pPr algn="ctr"/>
                      <a:r>
                        <a:rPr lang="en-US" altLang="zh-CN" dirty="0"/>
                        <a:t>A1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30</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3216404032"/>
                  </a:ext>
                </a:extLst>
              </a:tr>
              <a:tr h="370840">
                <a:tc>
                  <a:txBody>
                    <a:bodyPr/>
                    <a:lstStyle/>
                    <a:p>
                      <a:pPr algn="ctr"/>
                      <a:r>
                        <a:rPr lang="en-US" altLang="zh-CN" dirty="0"/>
                        <a:t>A2</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442459524"/>
                  </a:ext>
                </a:extLst>
              </a:tr>
              <a:tr h="370840">
                <a:tc>
                  <a:txBody>
                    <a:bodyPr/>
                    <a:lstStyle/>
                    <a:p>
                      <a:pPr algn="ctr"/>
                      <a:r>
                        <a:rPr lang="en-US" altLang="zh-CN" dirty="0"/>
                        <a:t>B1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60</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584514314"/>
                  </a:ext>
                </a:extLst>
              </a:tr>
            </a:tbl>
          </a:graphicData>
        </a:graphic>
      </p:graphicFrame>
      <p:sp>
        <p:nvSpPr>
          <p:cNvPr id="7" name="页脚占位符 4">
            <a:extLst>
              <a:ext uri="{FF2B5EF4-FFF2-40B4-BE49-F238E27FC236}">
                <a16:creationId xmlns:a16="http://schemas.microsoft.com/office/drawing/2014/main" id="{D8FA8DC5-1630-F14A-AEF3-3FB4AF1078A5}"/>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5" name="矩形 4">
            <a:extLst>
              <a:ext uri="{FF2B5EF4-FFF2-40B4-BE49-F238E27FC236}">
                <a16:creationId xmlns:a16="http://schemas.microsoft.com/office/drawing/2014/main" id="{9FD373BA-C927-7241-8434-D292001B535D}"/>
              </a:ext>
            </a:extLst>
          </p:cNvPr>
          <p:cNvSpPr/>
          <p:nvPr/>
        </p:nvSpPr>
        <p:spPr>
          <a:xfrm>
            <a:off x="6684487" y="4702679"/>
            <a:ext cx="1871025" cy="369332"/>
          </a:xfrm>
          <a:prstGeom prst="rect">
            <a:avLst/>
          </a:prstGeom>
        </p:spPr>
        <p:txBody>
          <a:bodyPr wrap="none">
            <a:spAutoFit/>
          </a:bodyPr>
          <a:lstStyle/>
          <a:p>
            <a:r>
              <a:rPr kumimoji="1" lang="en-US" altLang="zh-CN" dirty="0" err="1">
                <a:solidFill>
                  <a:schemeClr val="accent1"/>
                </a:solidFill>
              </a:rPr>
              <a:t>MaxStride</a:t>
            </a:r>
            <a:r>
              <a:rPr kumimoji="1" lang="zh-CN" altLang="en-US" dirty="0">
                <a:solidFill>
                  <a:schemeClr val="accent1"/>
                </a:solidFill>
              </a:rPr>
              <a:t> </a:t>
            </a:r>
            <a:r>
              <a:rPr kumimoji="1" lang="en-US" altLang="zh-CN" dirty="0">
                <a:solidFill>
                  <a:schemeClr val="accent1"/>
                </a:solidFill>
              </a:rPr>
              <a:t>=</a:t>
            </a:r>
            <a:r>
              <a:rPr kumimoji="1" lang="zh-CN" altLang="en-US" dirty="0">
                <a:solidFill>
                  <a:schemeClr val="accent1"/>
                </a:solidFill>
              </a:rPr>
              <a:t> </a:t>
            </a:r>
            <a:r>
              <a:rPr kumimoji="1" lang="en-US" altLang="zh-CN" dirty="0">
                <a:solidFill>
                  <a:schemeClr val="accent1"/>
                </a:solidFill>
              </a:rPr>
              <a:t>300</a:t>
            </a:r>
            <a:endParaRPr lang="zh-CN" altLang="en-US" dirty="0">
              <a:solidFill>
                <a:schemeClr val="accent1"/>
              </a:solidFill>
            </a:endParaRPr>
          </a:p>
        </p:txBody>
      </p:sp>
    </p:spTree>
    <p:extLst>
      <p:ext uri="{BB962C8B-B14F-4D97-AF65-F5344CB8AC3E}">
        <p14:creationId xmlns:p14="http://schemas.microsoft.com/office/powerpoint/2010/main" val="2276414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A3A0D-4F48-334C-B51E-1CE41F3656B5}"/>
              </a:ext>
            </a:extLst>
          </p:cNvPr>
          <p:cNvSpPr>
            <a:spLocks noGrp="1"/>
          </p:cNvSpPr>
          <p:nvPr>
            <p:ph type="title"/>
          </p:nvPr>
        </p:nvSpPr>
        <p:spPr>
          <a:xfrm>
            <a:off x="457200" y="228866"/>
            <a:ext cx="8229600" cy="900442"/>
          </a:xfrm>
        </p:spPr>
        <p:txBody>
          <a:bodyPr/>
          <a:lstStyle/>
          <a:p>
            <a:r>
              <a:rPr kumimoji="1" lang="zh-CN" altLang="en-US" dirty="0"/>
              <a:t>步幅调度（</a:t>
            </a:r>
            <a:r>
              <a:rPr kumimoji="1" lang="en-US" altLang="zh-CN" dirty="0"/>
              <a:t>Stride</a:t>
            </a:r>
            <a:r>
              <a:rPr kumimoji="1" lang="zh-CN" altLang="en-US" dirty="0"/>
              <a:t> </a:t>
            </a:r>
            <a:r>
              <a:rPr kumimoji="1" lang="en-US" altLang="zh-CN" dirty="0"/>
              <a:t>Scheduling</a:t>
            </a:r>
            <a:r>
              <a:rPr kumimoji="1" lang="zh-CN" altLang="en-US" dirty="0"/>
              <a:t>）</a:t>
            </a:r>
          </a:p>
        </p:txBody>
      </p:sp>
      <p:sp>
        <p:nvSpPr>
          <p:cNvPr id="4" name="灯片编号占位符 3">
            <a:extLst>
              <a:ext uri="{FF2B5EF4-FFF2-40B4-BE49-F238E27FC236}">
                <a16:creationId xmlns:a16="http://schemas.microsoft.com/office/drawing/2014/main" id="{1757C329-733B-274F-94FF-373869396366}"/>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13</a:t>
            </a:fld>
            <a:endParaRPr lang="zh-CN" altLang="en-US"/>
          </a:p>
        </p:txBody>
      </p:sp>
      <p:graphicFrame>
        <p:nvGraphicFramePr>
          <p:cNvPr id="16" name="表格 15">
            <a:extLst>
              <a:ext uri="{FF2B5EF4-FFF2-40B4-BE49-F238E27FC236}">
                <a16:creationId xmlns:a16="http://schemas.microsoft.com/office/drawing/2014/main" id="{7DC75301-182A-3243-A7BC-F2C618455851}"/>
              </a:ext>
            </a:extLst>
          </p:cNvPr>
          <p:cNvGraphicFramePr>
            <a:graphicFrameLocks noGrp="1"/>
          </p:cNvGraphicFramePr>
          <p:nvPr/>
        </p:nvGraphicFramePr>
        <p:xfrm>
          <a:off x="5796136" y="3081758"/>
          <a:ext cx="2715075" cy="1483360"/>
        </p:xfrm>
        <a:graphic>
          <a:graphicData uri="http://schemas.openxmlformats.org/drawingml/2006/table">
            <a:tbl>
              <a:tblPr firstRow="1" bandRow="1">
                <a:tableStyleId>{5C22544A-7EE6-4342-B048-85BDC9FD1C3A}</a:tableStyleId>
              </a:tblPr>
              <a:tblGrid>
                <a:gridCol w="905025">
                  <a:extLst>
                    <a:ext uri="{9D8B030D-6E8A-4147-A177-3AD203B41FA5}">
                      <a16:colId xmlns:a16="http://schemas.microsoft.com/office/drawing/2014/main" val="3043358599"/>
                    </a:ext>
                  </a:extLst>
                </a:gridCol>
                <a:gridCol w="905025">
                  <a:extLst>
                    <a:ext uri="{9D8B030D-6E8A-4147-A177-3AD203B41FA5}">
                      <a16:colId xmlns:a16="http://schemas.microsoft.com/office/drawing/2014/main" val="3445526639"/>
                    </a:ext>
                  </a:extLst>
                </a:gridCol>
                <a:gridCol w="905025">
                  <a:extLst>
                    <a:ext uri="{9D8B030D-6E8A-4147-A177-3AD203B41FA5}">
                      <a16:colId xmlns:a16="http://schemas.microsoft.com/office/drawing/2014/main" val="2764147656"/>
                    </a:ext>
                  </a:extLst>
                </a:gridCol>
              </a:tblGrid>
              <a:tr h="370840">
                <a:tc>
                  <a:txBody>
                    <a:bodyPr/>
                    <a:lstStyle/>
                    <a:p>
                      <a:pPr algn="ctr"/>
                      <a:endParaRPr lang="zh-CN" altLang="en-US" dirty="0"/>
                    </a:p>
                  </a:txBody>
                  <a:tcPr/>
                </a:tc>
                <a:tc>
                  <a:txBody>
                    <a:bodyPr/>
                    <a:lstStyle/>
                    <a:p>
                      <a:pPr algn="ctr"/>
                      <a:r>
                        <a:rPr lang="en-US" altLang="zh-CN" dirty="0"/>
                        <a:t>Ticket</a:t>
                      </a:r>
                      <a:endParaRPr lang="zh-CN" altLang="en-US" dirty="0"/>
                    </a:p>
                  </a:txBody>
                  <a:tcPr/>
                </a:tc>
                <a:tc>
                  <a:txBody>
                    <a:bodyPr/>
                    <a:lstStyle/>
                    <a:p>
                      <a:pPr algn="ctr"/>
                      <a:r>
                        <a:rPr lang="en-US" altLang="zh-CN" dirty="0"/>
                        <a:t>Stride</a:t>
                      </a:r>
                      <a:endParaRPr lang="zh-CN" altLang="en-US" dirty="0"/>
                    </a:p>
                  </a:txBody>
                  <a:tcPr/>
                </a:tc>
                <a:extLst>
                  <a:ext uri="{0D108BD9-81ED-4DB2-BD59-A6C34878D82A}">
                    <a16:rowId xmlns:a16="http://schemas.microsoft.com/office/drawing/2014/main" val="1437507189"/>
                  </a:ext>
                </a:extLst>
              </a:tr>
              <a:tr h="370840">
                <a:tc>
                  <a:txBody>
                    <a:bodyPr/>
                    <a:lstStyle/>
                    <a:p>
                      <a:pPr algn="ctr"/>
                      <a:r>
                        <a:rPr lang="en-US" altLang="zh-CN" dirty="0"/>
                        <a:t>A1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30</a:t>
                      </a:r>
                      <a:endParaRPr lang="zh-CN" altLang="en-US" dirty="0"/>
                    </a:p>
                  </a:txBody>
                  <a:tcPr/>
                </a:tc>
                <a:tc>
                  <a:txBody>
                    <a:bodyPr/>
                    <a:lstStyle/>
                    <a:p>
                      <a:pPr algn="ctr"/>
                      <a:r>
                        <a:rPr lang="en-US" altLang="zh-CN" dirty="0"/>
                        <a:t>10</a:t>
                      </a:r>
                      <a:endParaRPr lang="zh-CN" altLang="en-US" dirty="0"/>
                    </a:p>
                  </a:txBody>
                  <a:tcPr/>
                </a:tc>
                <a:extLst>
                  <a:ext uri="{0D108BD9-81ED-4DB2-BD59-A6C34878D82A}">
                    <a16:rowId xmlns:a16="http://schemas.microsoft.com/office/drawing/2014/main" val="3216404032"/>
                  </a:ext>
                </a:extLst>
              </a:tr>
              <a:tr h="370840">
                <a:tc>
                  <a:txBody>
                    <a:bodyPr/>
                    <a:lstStyle/>
                    <a:p>
                      <a:pPr algn="ctr"/>
                      <a:r>
                        <a:rPr lang="en-US" altLang="zh-CN" dirty="0"/>
                        <a:t>A2</a:t>
                      </a:r>
                      <a:endParaRPr lang="zh-CN" altLang="en-US" dirty="0"/>
                    </a:p>
                  </a:txBody>
                  <a:tcPr/>
                </a:tc>
                <a:tc>
                  <a:txBody>
                    <a:bodyPr/>
                    <a:lstStyle/>
                    <a:p>
                      <a:pPr algn="ctr"/>
                      <a:r>
                        <a:rPr lang="en-US" altLang="zh-CN" dirty="0"/>
                        <a:t>50</a:t>
                      </a:r>
                      <a:endParaRPr lang="zh-CN" altLang="en-US" dirty="0"/>
                    </a:p>
                  </a:txBody>
                  <a:tcPr/>
                </a:tc>
                <a:tc>
                  <a:txBody>
                    <a:bodyPr/>
                    <a:lstStyle/>
                    <a:p>
                      <a:pPr algn="ctr"/>
                      <a:r>
                        <a:rPr lang="en-US" altLang="zh-CN" dirty="0"/>
                        <a:t>6</a:t>
                      </a:r>
                      <a:endParaRPr lang="zh-CN" altLang="en-US" dirty="0"/>
                    </a:p>
                  </a:txBody>
                  <a:tcPr/>
                </a:tc>
                <a:extLst>
                  <a:ext uri="{0D108BD9-81ED-4DB2-BD59-A6C34878D82A}">
                    <a16:rowId xmlns:a16="http://schemas.microsoft.com/office/drawing/2014/main" val="2442459524"/>
                  </a:ext>
                </a:extLst>
              </a:tr>
              <a:tr h="370840">
                <a:tc>
                  <a:txBody>
                    <a:bodyPr/>
                    <a:lstStyle/>
                    <a:p>
                      <a:pPr algn="ctr"/>
                      <a:r>
                        <a:rPr lang="en-US" altLang="zh-CN" dirty="0"/>
                        <a:t>B1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60</a:t>
                      </a:r>
                      <a:endParaRPr lang="zh-CN" altLang="en-US" dirty="0"/>
                    </a:p>
                  </a:txBody>
                  <a:tcPr/>
                </a:tc>
                <a:tc>
                  <a:txBody>
                    <a:bodyPr/>
                    <a:lstStyle/>
                    <a:p>
                      <a:pPr algn="ctr"/>
                      <a:r>
                        <a:rPr lang="en-US" altLang="zh-CN" dirty="0"/>
                        <a:t>5</a:t>
                      </a:r>
                      <a:endParaRPr lang="zh-CN" altLang="en-US" dirty="0"/>
                    </a:p>
                  </a:txBody>
                  <a:tcPr/>
                </a:tc>
                <a:extLst>
                  <a:ext uri="{0D108BD9-81ED-4DB2-BD59-A6C34878D82A}">
                    <a16:rowId xmlns:a16="http://schemas.microsoft.com/office/drawing/2014/main" val="2584514314"/>
                  </a:ext>
                </a:extLst>
              </a:tr>
            </a:tbl>
          </a:graphicData>
        </a:graphic>
      </p:graphicFrame>
      <p:sp>
        <p:nvSpPr>
          <p:cNvPr id="17" name="矩形 16">
            <a:extLst>
              <a:ext uri="{FF2B5EF4-FFF2-40B4-BE49-F238E27FC236}">
                <a16:creationId xmlns:a16="http://schemas.microsoft.com/office/drawing/2014/main" id="{570C7921-86D0-9941-AC32-9E51514AB2EF}"/>
              </a:ext>
            </a:extLst>
          </p:cNvPr>
          <p:cNvSpPr/>
          <p:nvPr/>
        </p:nvSpPr>
        <p:spPr>
          <a:xfrm>
            <a:off x="1541035" y="4143412"/>
            <a:ext cx="432048" cy="1440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a:extLst>
              <a:ext uri="{FF2B5EF4-FFF2-40B4-BE49-F238E27FC236}">
                <a16:creationId xmlns:a16="http://schemas.microsoft.com/office/drawing/2014/main" id="{63945F54-B8B3-3548-8057-9648B1A8D7FC}"/>
              </a:ext>
            </a:extLst>
          </p:cNvPr>
          <p:cNvSpPr/>
          <p:nvPr/>
        </p:nvSpPr>
        <p:spPr>
          <a:xfrm>
            <a:off x="3082161" y="4722852"/>
            <a:ext cx="432048" cy="86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a:extLst>
              <a:ext uri="{FF2B5EF4-FFF2-40B4-BE49-F238E27FC236}">
                <a16:creationId xmlns:a16="http://schemas.microsoft.com/office/drawing/2014/main" id="{82248338-AE78-A945-959B-F57C053FD651}"/>
              </a:ext>
            </a:extLst>
          </p:cNvPr>
          <p:cNvSpPr/>
          <p:nvPr/>
        </p:nvSpPr>
        <p:spPr>
          <a:xfrm>
            <a:off x="1538818" y="2723534"/>
            <a:ext cx="432048" cy="144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a:extLst>
              <a:ext uri="{FF2B5EF4-FFF2-40B4-BE49-F238E27FC236}">
                <a16:creationId xmlns:a16="http://schemas.microsoft.com/office/drawing/2014/main" id="{EF1B2128-51D2-C340-AA35-FB6848CBD631}"/>
              </a:ext>
            </a:extLst>
          </p:cNvPr>
          <p:cNvSpPr/>
          <p:nvPr/>
        </p:nvSpPr>
        <p:spPr>
          <a:xfrm>
            <a:off x="1538818" y="1287982"/>
            <a:ext cx="432048" cy="1440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a:extLst>
              <a:ext uri="{FF2B5EF4-FFF2-40B4-BE49-F238E27FC236}">
                <a16:creationId xmlns:a16="http://schemas.microsoft.com/office/drawing/2014/main" id="{C04922EC-C0FD-7F45-91B1-08D53F060E68}"/>
              </a:ext>
            </a:extLst>
          </p:cNvPr>
          <p:cNvSpPr/>
          <p:nvPr/>
        </p:nvSpPr>
        <p:spPr>
          <a:xfrm>
            <a:off x="4593427" y="3420209"/>
            <a:ext cx="432048" cy="720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C737E148-D26A-B740-90DC-BE0AEF3E9B56}"/>
              </a:ext>
            </a:extLst>
          </p:cNvPr>
          <p:cNvSpPr/>
          <p:nvPr/>
        </p:nvSpPr>
        <p:spPr>
          <a:xfrm>
            <a:off x="4593427" y="1984578"/>
            <a:ext cx="432048" cy="720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23469EA9-76AF-8645-AF5F-9D96D0733453}"/>
              </a:ext>
            </a:extLst>
          </p:cNvPr>
          <p:cNvSpPr/>
          <p:nvPr/>
        </p:nvSpPr>
        <p:spPr>
          <a:xfrm>
            <a:off x="4596512" y="1264578"/>
            <a:ext cx="432048" cy="72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a:extLst>
              <a:ext uri="{FF2B5EF4-FFF2-40B4-BE49-F238E27FC236}">
                <a16:creationId xmlns:a16="http://schemas.microsoft.com/office/drawing/2014/main" id="{F695AD2C-3030-E044-826A-304C18A6EB9D}"/>
              </a:ext>
            </a:extLst>
          </p:cNvPr>
          <p:cNvSpPr/>
          <p:nvPr/>
        </p:nvSpPr>
        <p:spPr>
          <a:xfrm>
            <a:off x="4593427" y="2704578"/>
            <a:ext cx="432048" cy="72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a:extLst>
              <a:ext uri="{FF2B5EF4-FFF2-40B4-BE49-F238E27FC236}">
                <a16:creationId xmlns:a16="http://schemas.microsoft.com/office/drawing/2014/main" id="{DC9B4664-56FD-2147-B22A-9907B4B16768}"/>
              </a:ext>
            </a:extLst>
          </p:cNvPr>
          <p:cNvSpPr/>
          <p:nvPr/>
        </p:nvSpPr>
        <p:spPr>
          <a:xfrm>
            <a:off x="4591210" y="4863966"/>
            <a:ext cx="432048" cy="720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9CFA8016-86CD-0148-980C-7A0B6A031026}"/>
              </a:ext>
            </a:extLst>
          </p:cNvPr>
          <p:cNvSpPr/>
          <p:nvPr/>
        </p:nvSpPr>
        <p:spPr>
          <a:xfrm>
            <a:off x="4591210" y="4148335"/>
            <a:ext cx="432048" cy="720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矩形 29">
            <a:extLst>
              <a:ext uri="{FF2B5EF4-FFF2-40B4-BE49-F238E27FC236}">
                <a16:creationId xmlns:a16="http://schemas.microsoft.com/office/drawing/2014/main" id="{F11C9D34-E6B1-8E4C-A5C0-A329D46851AA}"/>
              </a:ext>
            </a:extLst>
          </p:cNvPr>
          <p:cNvSpPr/>
          <p:nvPr/>
        </p:nvSpPr>
        <p:spPr>
          <a:xfrm>
            <a:off x="3082161" y="3861190"/>
            <a:ext cx="432048" cy="86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矩形 30">
            <a:extLst>
              <a:ext uri="{FF2B5EF4-FFF2-40B4-BE49-F238E27FC236}">
                <a16:creationId xmlns:a16="http://schemas.microsoft.com/office/drawing/2014/main" id="{B949AF18-A4C0-0C4F-AF6F-88F612BB1DDD}"/>
              </a:ext>
            </a:extLst>
          </p:cNvPr>
          <p:cNvSpPr/>
          <p:nvPr/>
        </p:nvSpPr>
        <p:spPr>
          <a:xfrm>
            <a:off x="3082161" y="3007350"/>
            <a:ext cx="432048" cy="86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矩形 31">
            <a:extLst>
              <a:ext uri="{FF2B5EF4-FFF2-40B4-BE49-F238E27FC236}">
                <a16:creationId xmlns:a16="http://schemas.microsoft.com/office/drawing/2014/main" id="{4F925DD2-67E5-7246-A313-C533ACE948A3}"/>
              </a:ext>
            </a:extLst>
          </p:cNvPr>
          <p:cNvSpPr/>
          <p:nvPr/>
        </p:nvSpPr>
        <p:spPr>
          <a:xfrm>
            <a:off x="3082161" y="2135528"/>
            <a:ext cx="432048" cy="86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矩形 32">
            <a:extLst>
              <a:ext uri="{FF2B5EF4-FFF2-40B4-BE49-F238E27FC236}">
                <a16:creationId xmlns:a16="http://schemas.microsoft.com/office/drawing/2014/main" id="{51B6E917-23FB-E545-B382-57A754D9B78D}"/>
              </a:ext>
            </a:extLst>
          </p:cNvPr>
          <p:cNvSpPr/>
          <p:nvPr/>
        </p:nvSpPr>
        <p:spPr>
          <a:xfrm>
            <a:off x="3082161" y="1263706"/>
            <a:ext cx="432048" cy="864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34" name="组合 33">
            <a:extLst>
              <a:ext uri="{FF2B5EF4-FFF2-40B4-BE49-F238E27FC236}">
                <a16:creationId xmlns:a16="http://schemas.microsoft.com/office/drawing/2014/main" id="{F10B21B3-8944-874B-A4E6-31554BD2CCED}"/>
              </a:ext>
            </a:extLst>
          </p:cNvPr>
          <p:cNvGrpSpPr/>
          <p:nvPr/>
        </p:nvGrpSpPr>
        <p:grpSpPr>
          <a:xfrm>
            <a:off x="1993874" y="4705551"/>
            <a:ext cx="914400" cy="914400"/>
            <a:chOff x="4114800" y="2400300"/>
            <a:chExt cx="914400" cy="914400"/>
          </a:xfrm>
        </p:grpSpPr>
        <p:pic>
          <p:nvPicPr>
            <p:cNvPr id="35" name="图形 34" descr="纸张">
              <a:extLst>
                <a:ext uri="{FF2B5EF4-FFF2-40B4-BE49-F238E27FC236}">
                  <a16:creationId xmlns:a16="http://schemas.microsoft.com/office/drawing/2014/main" id="{06BB1DA2-69EC-CD46-AC7F-56C2B8C924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4800" y="2400300"/>
              <a:ext cx="914400" cy="914400"/>
            </a:xfrm>
            <a:prstGeom prst="rect">
              <a:avLst/>
            </a:prstGeom>
          </p:spPr>
        </p:pic>
        <p:sp>
          <p:nvSpPr>
            <p:cNvPr id="36" name="文本框 35">
              <a:extLst>
                <a:ext uri="{FF2B5EF4-FFF2-40B4-BE49-F238E27FC236}">
                  <a16:creationId xmlns:a16="http://schemas.microsoft.com/office/drawing/2014/main" id="{BF7C0944-85B9-D34D-B950-C46626192437}"/>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A1</a:t>
              </a:r>
              <a:endParaRPr kumimoji="1" lang="zh-CN" altLang="en-US" b="1" dirty="0"/>
            </a:p>
          </p:txBody>
        </p:sp>
      </p:grpSp>
      <p:grpSp>
        <p:nvGrpSpPr>
          <p:cNvPr id="37" name="组合 36">
            <a:extLst>
              <a:ext uri="{FF2B5EF4-FFF2-40B4-BE49-F238E27FC236}">
                <a16:creationId xmlns:a16="http://schemas.microsoft.com/office/drawing/2014/main" id="{38E68163-CFFE-894E-BCF1-BD0DEB8AF037}"/>
              </a:ext>
            </a:extLst>
          </p:cNvPr>
          <p:cNvGrpSpPr/>
          <p:nvPr/>
        </p:nvGrpSpPr>
        <p:grpSpPr>
          <a:xfrm>
            <a:off x="3522433" y="4740643"/>
            <a:ext cx="914400" cy="914400"/>
            <a:chOff x="4114800" y="2400300"/>
            <a:chExt cx="914400" cy="914400"/>
          </a:xfrm>
        </p:grpSpPr>
        <p:pic>
          <p:nvPicPr>
            <p:cNvPr id="38" name="图形 37" descr="纸张">
              <a:extLst>
                <a:ext uri="{FF2B5EF4-FFF2-40B4-BE49-F238E27FC236}">
                  <a16:creationId xmlns:a16="http://schemas.microsoft.com/office/drawing/2014/main" id="{9210A632-FB00-7B42-A7C3-2E68124CF3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4800" y="2400300"/>
              <a:ext cx="914400" cy="914400"/>
            </a:xfrm>
            <a:prstGeom prst="rect">
              <a:avLst/>
            </a:prstGeom>
          </p:spPr>
        </p:pic>
        <p:sp>
          <p:nvSpPr>
            <p:cNvPr id="39" name="文本框 38">
              <a:extLst>
                <a:ext uri="{FF2B5EF4-FFF2-40B4-BE49-F238E27FC236}">
                  <a16:creationId xmlns:a16="http://schemas.microsoft.com/office/drawing/2014/main" id="{2852295C-3135-3A4D-88A7-1CECAD972268}"/>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A2</a:t>
              </a:r>
              <a:endParaRPr kumimoji="1" lang="zh-CN" altLang="en-US" b="1" dirty="0"/>
            </a:p>
          </p:txBody>
        </p:sp>
      </p:grpSp>
      <p:grpSp>
        <p:nvGrpSpPr>
          <p:cNvPr id="40" name="组合 39">
            <a:extLst>
              <a:ext uri="{FF2B5EF4-FFF2-40B4-BE49-F238E27FC236}">
                <a16:creationId xmlns:a16="http://schemas.microsoft.com/office/drawing/2014/main" id="{44332B17-9A69-A642-AD38-35CD73F64A1A}"/>
              </a:ext>
            </a:extLst>
          </p:cNvPr>
          <p:cNvGrpSpPr/>
          <p:nvPr/>
        </p:nvGrpSpPr>
        <p:grpSpPr>
          <a:xfrm>
            <a:off x="5017862" y="4726750"/>
            <a:ext cx="914400" cy="914400"/>
            <a:chOff x="4114800" y="2400300"/>
            <a:chExt cx="914400" cy="914400"/>
          </a:xfrm>
        </p:grpSpPr>
        <p:pic>
          <p:nvPicPr>
            <p:cNvPr id="41" name="图形 40" descr="纸张">
              <a:extLst>
                <a:ext uri="{FF2B5EF4-FFF2-40B4-BE49-F238E27FC236}">
                  <a16:creationId xmlns:a16="http://schemas.microsoft.com/office/drawing/2014/main" id="{7B96F3E3-DB4A-AD4E-98B9-A28E083AF7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14800" y="2400300"/>
              <a:ext cx="914400" cy="914400"/>
            </a:xfrm>
            <a:prstGeom prst="rect">
              <a:avLst/>
            </a:prstGeom>
          </p:spPr>
        </p:pic>
        <p:sp>
          <p:nvSpPr>
            <p:cNvPr id="42" name="文本框 41">
              <a:extLst>
                <a:ext uri="{FF2B5EF4-FFF2-40B4-BE49-F238E27FC236}">
                  <a16:creationId xmlns:a16="http://schemas.microsoft.com/office/drawing/2014/main" id="{DDC8D2CF-7400-0840-8FB6-8FEF03114A24}"/>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B1</a:t>
              </a:r>
              <a:endParaRPr kumimoji="1" lang="zh-CN" altLang="en-US" b="1" dirty="0"/>
            </a:p>
          </p:txBody>
        </p:sp>
      </p:grpSp>
      <p:cxnSp>
        <p:nvCxnSpPr>
          <p:cNvPr id="44" name="直线箭头连接符 43">
            <a:extLst>
              <a:ext uri="{FF2B5EF4-FFF2-40B4-BE49-F238E27FC236}">
                <a16:creationId xmlns:a16="http://schemas.microsoft.com/office/drawing/2014/main" id="{A79EC335-1200-C343-BD46-8A41DB7F19E0}"/>
              </a:ext>
            </a:extLst>
          </p:cNvPr>
          <p:cNvCxnSpPr>
            <a:cxnSpLocks/>
          </p:cNvCxnSpPr>
          <p:nvPr/>
        </p:nvCxnSpPr>
        <p:spPr>
          <a:xfrm flipV="1">
            <a:off x="1226431" y="1328318"/>
            <a:ext cx="0" cy="421189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E607ACAC-CD57-A44E-96AD-2755DF7C8364}"/>
              </a:ext>
            </a:extLst>
          </p:cNvPr>
          <p:cNvSpPr/>
          <p:nvPr/>
        </p:nvSpPr>
        <p:spPr>
          <a:xfrm>
            <a:off x="256213" y="3278960"/>
            <a:ext cx="787395" cy="369332"/>
          </a:xfrm>
          <a:prstGeom prst="rect">
            <a:avLst/>
          </a:prstGeom>
        </p:spPr>
        <p:txBody>
          <a:bodyPr wrap="none">
            <a:spAutoFit/>
          </a:bodyPr>
          <a:lstStyle/>
          <a:p>
            <a:r>
              <a:rPr kumimoji="1" lang="en-US" altLang="zh-CN" dirty="0"/>
              <a:t>Stride</a:t>
            </a:r>
            <a:endParaRPr lang="zh-CN" altLang="en-US" dirty="0"/>
          </a:p>
        </p:txBody>
      </p:sp>
      <p:sp>
        <p:nvSpPr>
          <p:cNvPr id="5" name="文本框 4">
            <a:extLst>
              <a:ext uri="{FF2B5EF4-FFF2-40B4-BE49-F238E27FC236}">
                <a16:creationId xmlns:a16="http://schemas.microsoft.com/office/drawing/2014/main" id="{00662BFD-A430-3C44-A90A-C58BE4B6E914}"/>
              </a:ext>
            </a:extLst>
          </p:cNvPr>
          <p:cNvSpPr txBox="1"/>
          <p:nvPr/>
        </p:nvSpPr>
        <p:spPr>
          <a:xfrm>
            <a:off x="724052" y="5309806"/>
            <a:ext cx="424428" cy="369332"/>
          </a:xfrm>
          <a:prstGeom prst="rect">
            <a:avLst/>
          </a:prstGeom>
          <a:noFill/>
        </p:spPr>
        <p:txBody>
          <a:bodyPr wrap="square" rtlCol="0">
            <a:spAutoFit/>
          </a:bodyPr>
          <a:lstStyle/>
          <a:p>
            <a:pPr algn="ctr"/>
            <a:r>
              <a:rPr kumimoji="1" lang="en-US" altLang="zh-CN" dirty="0"/>
              <a:t>0</a:t>
            </a:r>
            <a:endParaRPr kumimoji="1" lang="zh-CN" altLang="en-US" dirty="0"/>
          </a:p>
        </p:txBody>
      </p:sp>
      <p:sp>
        <p:nvSpPr>
          <p:cNvPr id="43" name="文本框 42">
            <a:extLst>
              <a:ext uri="{FF2B5EF4-FFF2-40B4-BE49-F238E27FC236}">
                <a16:creationId xmlns:a16="http://schemas.microsoft.com/office/drawing/2014/main" id="{754E6786-F1A8-A143-9669-90B1559FA6D5}"/>
              </a:ext>
            </a:extLst>
          </p:cNvPr>
          <p:cNvSpPr txBox="1"/>
          <p:nvPr/>
        </p:nvSpPr>
        <p:spPr>
          <a:xfrm>
            <a:off x="611564" y="1199313"/>
            <a:ext cx="578414" cy="369332"/>
          </a:xfrm>
          <a:prstGeom prst="rect">
            <a:avLst/>
          </a:prstGeom>
          <a:noFill/>
        </p:spPr>
        <p:txBody>
          <a:bodyPr wrap="square" rtlCol="0">
            <a:spAutoFit/>
          </a:bodyPr>
          <a:lstStyle/>
          <a:p>
            <a:pPr algn="ctr"/>
            <a:r>
              <a:rPr kumimoji="1" lang="en-US" altLang="zh-CN" dirty="0"/>
              <a:t>30</a:t>
            </a:r>
            <a:endParaRPr kumimoji="1" lang="zh-CN" altLang="en-US" dirty="0"/>
          </a:p>
        </p:txBody>
      </p:sp>
      <p:pic>
        <p:nvPicPr>
          <p:cNvPr id="6" name="图片 5">
            <a:extLst>
              <a:ext uri="{FF2B5EF4-FFF2-40B4-BE49-F238E27FC236}">
                <a16:creationId xmlns:a16="http://schemas.microsoft.com/office/drawing/2014/main" id="{A2D08F9A-1E6F-6B47-BCCE-2224B0C7584E}"/>
              </a:ext>
            </a:extLst>
          </p:cNvPr>
          <p:cNvPicPr>
            <a:picLocks noChangeAspect="1"/>
          </p:cNvPicPr>
          <p:nvPr/>
        </p:nvPicPr>
        <p:blipFill>
          <a:blip r:embed="rId5"/>
          <a:stretch>
            <a:fillRect/>
          </a:stretch>
        </p:blipFill>
        <p:spPr>
          <a:xfrm>
            <a:off x="5426338" y="1113070"/>
            <a:ext cx="3412604" cy="1400043"/>
          </a:xfrm>
          <a:prstGeom prst="rect">
            <a:avLst/>
          </a:prstGeom>
          <a:ln w="381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03878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A3A0D-4F48-334C-B51E-1CE41F3656B5}"/>
              </a:ext>
            </a:extLst>
          </p:cNvPr>
          <p:cNvSpPr>
            <a:spLocks noGrp="1"/>
          </p:cNvSpPr>
          <p:nvPr>
            <p:ph type="title"/>
          </p:nvPr>
        </p:nvSpPr>
        <p:spPr>
          <a:xfrm>
            <a:off x="457200" y="228866"/>
            <a:ext cx="8229600" cy="900442"/>
          </a:xfrm>
        </p:spPr>
        <p:txBody>
          <a:bodyPr/>
          <a:lstStyle/>
          <a:p>
            <a:r>
              <a:rPr kumimoji="1" lang="zh-CN" altLang="en-US" dirty="0"/>
              <a:t>公平共享调度</a:t>
            </a:r>
          </a:p>
        </p:txBody>
      </p:sp>
      <p:sp>
        <p:nvSpPr>
          <p:cNvPr id="4" name="灯片编号占位符 3">
            <a:extLst>
              <a:ext uri="{FF2B5EF4-FFF2-40B4-BE49-F238E27FC236}">
                <a16:creationId xmlns:a16="http://schemas.microsoft.com/office/drawing/2014/main" id="{1757C329-733B-274F-94FF-373869396366}"/>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14</a:t>
            </a:fld>
            <a:endParaRPr lang="zh-CN" altLang="en-US"/>
          </a:p>
        </p:txBody>
      </p:sp>
      <p:sp>
        <p:nvSpPr>
          <p:cNvPr id="7" name="页脚占位符 4">
            <a:extLst>
              <a:ext uri="{FF2B5EF4-FFF2-40B4-BE49-F238E27FC236}">
                <a16:creationId xmlns:a16="http://schemas.microsoft.com/office/drawing/2014/main" id="{D8FA8DC5-1630-F14A-AEF3-3FB4AF1078A5}"/>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graphicFrame>
        <p:nvGraphicFramePr>
          <p:cNvPr id="5" name="表格 4">
            <a:extLst>
              <a:ext uri="{FF2B5EF4-FFF2-40B4-BE49-F238E27FC236}">
                <a16:creationId xmlns:a16="http://schemas.microsoft.com/office/drawing/2014/main" id="{FE17F4DE-A6EE-8640-A336-178FA5BA3CFC}"/>
              </a:ext>
            </a:extLst>
          </p:cNvPr>
          <p:cNvGraphicFramePr>
            <a:graphicFrameLocks noGrp="1"/>
          </p:cNvGraphicFramePr>
          <p:nvPr>
            <p:extLst>
              <p:ext uri="{D42A27DB-BD31-4B8C-83A1-F6EECF244321}">
                <p14:modId xmlns:p14="http://schemas.microsoft.com/office/powerpoint/2010/main" val="3669301050"/>
              </p:ext>
            </p:extLst>
          </p:nvPr>
        </p:nvGraphicFramePr>
        <p:xfrm>
          <a:off x="1175792" y="1705372"/>
          <a:ext cx="6792415" cy="1651000"/>
        </p:xfrm>
        <a:graphic>
          <a:graphicData uri="http://schemas.openxmlformats.org/drawingml/2006/table">
            <a:tbl>
              <a:tblPr firstRow="1" bandRow="1">
                <a:tableStyleId>{5C22544A-7EE6-4342-B048-85BDC9FD1C3A}</a:tableStyleId>
              </a:tblPr>
              <a:tblGrid>
                <a:gridCol w="2160239">
                  <a:extLst>
                    <a:ext uri="{9D8B030D-6E8A-4147-A177-3AD203B41FA5}">
                      <a16:colId xmlns:a16="http://schemas.microsoft.com/office/drawing/2014/main" val="3678748856"/>
                    </a:ext>
                  </a:extLst>
                </a:gridCol>
                <a:gridCol w="2024986">
                  <a:extLst>
                    <a:ext uri="{9D8B030D-6E8A-4147-A177-3AD203B41FA5}">
                      <a16:colId xmlns:a16="http://schemas.microsoft.com/office/drawing/2014/main" val="1155396680"/>
                    </a:ext>
                  </a:extLst>
                </a:gridCol>
                <a:gridCol w="2607190">
                  <a:extLst>
                    <a:ext uri="{9D8B030D-6E8A-4147-A177-3AD203B41FA5}">
                      <a16:colId xmlns:a16="http://schemas.microsoft.com/office/drawing/2014/main" val="2085698208"/>
                    </a:ext>
                  </a:extLst>
                </a:gridCol>
              </a:tblGrid>
              <a:tr h="370840">
                <a:tc>
                  <a:txBody>
                    <a:bodyPr/>
                    <a:lstStyle/>
                    <a:p>
                      <a:pPr algn="ctr"/>
                      <a:endParaRPr lang="zh-CN" altLang="en-US" dirty="0"/>
                    </a:p>
                  </a:txBody>
                  <a:tcPr anchor="ctr"/>
                </a:tc>
                <a:tc>
                  <a:txBody>
                    <a:bodyPr/>
                    <a:lstStyle/>
                    <a:p>
                      <a:pPr algn="ctr"/>
                      <a:r>
                        <a:rPr lang="en-US" altLang="zh-CN" dirty="0"/>
                        <a:t>Lottery</a:t>
                      </a:r>
                    </a:p>
                    <a:p>
                      <a:pPr algn="ctr"/>
                      <a:r>
                        <a:rPr lang="en-US" altLang="zh-CN" dirty="0"/>
                        <a:t>Scheduling</a:t>
                      </a:r>
                      <a:endParaRPr lang="zh-CN"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Stride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Scheduling</a:t>
                      </a:r>
                      <a:endParaRPr lang="zh-CN" altLang="en-US" dirty="0"/>
                    </a:p>
                  </a:txBody>
                  <a:tcPr anchor="ctr"/>
                </a:tc>
                <a:extLst>
                  <a:ext uri="{0D108BD9-81ED-4DB2-BD59-A6C34878D82A}">
                    <a16:rowId xmlns:a16="http://schemas.microsoft.com/office/drawing/2014/main" val="2307327429"/>
                  </a:ext>
                </a:extLst>
              </a:tr>
              <a:tr h="370840">
                <a:tc>
                  <a:txBody>
                    <a:bodyPr/>
                    <a:lstStyle/>
                    <a:p>
                      <a:pPr algn="ctr"/>
                      <a:r>
                        <a:rPr lang="zh-CN" altLang="en-US" dirty="0"/>
                        <a:t>调度决策生成</a:t>
                      </a:r>
                    </a:p>
                  </a:txBody>
                  <a:tcPr anchor="ctr"/>
                </a:tc>
                <a:tc>
                  <a:txBody>
                    <a:bodyPr/>
                    <a:lstStyle/>
                    <a:p>
                      <a:pPr algn="ctr"/>
                      <a:r>
                        <a:rPr lang="zh-CN" altLang="en-US" dirty="0"/>
                        <a:t>随机</a:t>
                      </a:r>
                    </a:p>
                  </a:txBody>
                  <a:tcPr anchor="ctr"/>
                </a:tc>
                <a:tc>
                  <a:txBody>
                    <a:bodyPr/>
                    <a:lstStyle/>
                    <a:p>
                      <a:pPr algn="ctr"/>
                      <a:r>
                        <a:rPr lang="zh-CN" altLang="en-US" dirty="0"/>
                        <a:t>确定性</a:t>
                      </a:r>
                    </a:p>
                  </a:txBody>
                  <a:tcPr anchor="ctr"/>
                </a:tc>
                <a:extLst>
                  <a:ext uri="{0D108BD9-81ED-4DB2-BD59-A6C34878D82A}">
                    <a16:rowId xmlns:a16="http://schemas.microsoft.com/office/drawing/2014/main" val="2532480499"/>
                  </a:ext>
                </a:extLst>
              </a:tr>
              <a:tr h="370840">
                <a:tc>
                  <a:txBody>
                    <a:bodyPr/>
                    <a:lstStyle/>
                    <a:p>
                      <a:pPr algn="ctr"/>
                      <a:r>
                        <a:rPr lang="zh-CN" altLang="en-US" dirty="0"/>
                        <a:t>任务实际执行时间与预期的差距</a:t>
                      </a:r>
                    </a:p>
                  </a:txBody>
                  <a:tcPr anchor="ctr"/>
                </a:tc>
                <a:tc>
                  <a:txBody>
                    <a:bodyPr/>
                    <a:lstStyle/>
                    <a:p>
                      <a:pPr algn="ctr"/>
                      <a:r>
                        <a:rPr lang="zh-CN" altLang="en-US" dirty="0"/>
                        <a:t>大</a:t>
                      </a:r>
                    </a:p>
                  </a:txBody>
                  <a:tcPr anchor="ctr"/>
                </a:tc>
                <a:tc>
                  <a:txBody>
                    <a:bodyPr/>
                    <a:lstStyle/>
                    <a:p>
                      <a:pPr algn="ctr"/>
                      <a:r>
                        <a:rPr lang="zh-CN" altLang="en-US" dirty="0"/>
                        <a:t>小</a:t>
                      </a:r>
                    </a:p>
                  </a:txBody>
                  <a:tcPr anchor="ctr"/>
                </a:tc>
                <a:extLst>
                  <a:ext uri="{0D108BD9-81ED-4DB2-BD59-A6C34878D82A}">
                    <a16:rowId xmlns:a16="http://schemas.microsoft.com/office/drawing/2014/main" val="1346210206"/>
                  </a:ext>
                </a:extLst>
              </a:tr>
            </a:tbl>
          </a:graphicData>
        </a:graphic>
      </p:graphicFrame>
      <p:sp>
        <p:nvSpPr>
          <p:cNvPr id="3" name="矩形 2">
            <a:extLst>
              <a:ext uri="{FF2B5EF4-FFF2-40B4-BE49-F238E27FC236}">
                <a16:creationId xmlns:a16="http://schemas.microsoft.com/office/drawing/2014/main" id="{F13C57E0-55FB-EF4F-B3FB-B9FB9B1C5AD9}"/>
              </a:ext>
            </a:extLst>
          </p:cNvPr>
          <p:cNvSpPr/>
          <p:nvPr/>
        </p:nvSpPr>
        <p:spPr>
          <a:xfrm>
            <a:off x="1175792" y="4171191"/>
            <a:ext cx="4600940" cy="369332"/>
          </a:xfrm>
          <a:prstGeom prst="rect">
            <a:avLst/>
          </a:prstGeom>
        </p:spPr>
        <p:txBody>
          <a:bodyPr wrap="none">
            <a:spAutoFit/>
          </a:bodyPr>
          <a:lstStyle/>
          <a:p>
            <a:r>
              <a:rPr lang="zh-CN" altLang="en-US" dirty="0"/>
              <a:t>预期</a:t>
            </a:r>
            <a:r>
              <a:rPr lang="en-US" altLang="zh-CN" dirty="0"/>
              <a:t>——</a:t>
            </a:r>
            <a:r>
              <a:rPr lang="zh-CN" altLang="en-US" dirty="0"/>
              <a:t>根据任务份额计算的执行时间期望</a:t>
            </a:r>
          </a:p>
        </p:txBody>
      </p:sp>
    </p:spTree>
    <p:extLst>
      <p:ext uri="{BB962C8B-B14F-4D97-AF65-F5344CB8AC3E}">
        <p14:creationId xmlns:p14="http://schemas.microsoft.com/office/powerpoint/2010/main" val="3671165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1F9CCE5A-4E6A-6040-9E50-FCA672EBD25A}"/>
              </a:ext>
            </a:extLst>
          </p:cNvPr>
          <p:cNvSpPr>
            <a:spLocks noGrp="1"/>
          </p:cNvSpPr>
          <p:nvPr>
            <p:ph type="sldNum" sz="quarter" idx="12"/>
          </p:nvPr>
        </p:nvSpPr>
        <p:spPr/>
        <p:txBody>
          <a:bodyPr/>
          <a:lstStyle/>
          <a:p>
            <a:fld id="{ADE361C3-C043-4A6E-BDCE-8DA1E7D90A3B}" type="slidenum">
              <a:rPr lang="zh-CN" altLang="en-US" smtClean="0"/>
              <a:pPr/>
              <a:t>15</a:t>
            </a:fld>
            <a:endParaRPr lang="zh-CN" altLang="en-US"/>
          </a:p>
        </p:txBody>
      </p:sp>
      <p:sp>
        <p:nvSpPr>
          <p:cNvPr id="4" name="标题 3">
            <a:extLst>
              <a:ext uri="{FF2B5EF4-FFF2-40B4-BE49-F238E27FC236}">
                <a16:creationId xmlns:a16="http://schemas.microsoft.com/office/drawing/2014/main" id="{DE9FC810-E2D8-E949-932B-750FDE506BB0}"/>
              </a:ext>
            </a:extLst>
          </p:cNvPr>
          <p:cNvSpPr>
            <a:spLocks noGrp="1"/>
          </p:cNvSpPr>
          <p:nvPr>
            <p:ph type="title"/>
          </p:nvPr>
        </p:nvSpPr>
        <p:spPr/>
        <p:txBody>
          <a:bodyPr>
            <a:normAutofit/>
          </a:bodyPr>
          <a:lstStyle/>
          <a:p>
            <a:r>
              <a:rPr kumimoji="1" lang="en-US" altLang="zh-CN" dirty="0"/>
              <a:t>Linux</a:t>
            </a:r>
            <a:r>
              <a:rPr kumimoji="1" lang="zh-CN" altLang="en-US" dirty="0"/>
              <a:t>完全公平调度器：</a:t>
            </a:r>
            <a:r>
              <a:rPr kumimoji="1" lang="en-US" altLang="zh-CN" dirty="0"/>
              <a:t>CFS</a:t>
            </a:r>
            <a:endParaRPr kumimoji="1" lang="zh-CN" altLang="en-US" dirty="0"/>
          </a:p>
        </p:txBody>
      </p:sp>
      <p:sp>
        <p:nvSpPr>
          <p:cNvPr id="9" name="页脚占位符 4">
            <a:extLst>
              <a:ext uri="{FF2B5EF4-FFF2-40B4-BE49-F238E27FC236}">
                <a16:creationId xmlns:a16="http://schemas.microsoft.com/office/drawing/2014/main" id="{506E4ECD-1DC9-8449-9208-8F47411E1AC1}"/>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13" name="内容占位符 10" descr="卡通人物&#10;&#10;描述已自动生成">
            <a:extLst>
              <a:ext uri="{FF2B5EF4-FFF2-40B4-BE49-F238E27FC236}">
                <a16:creationId xmlns:a16="http://schemas.microsoft.com/office/drawing/2014/main" id="{2882EB20-86A5-A94C-B489-0DC3B8C82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721571"/>
            <a:ext cx="6633898" cy="3569069"/>
          </a:xfrm>
        </p:spPr>
      </p:pic>
      <p:grpSp>
        <p:nvGrpSpPr>
          <p:cNvPr id="15" name="组合 14">
            <a:extLst>
              <a:ext uri="{FF2B5EF4-FFF2-40B4-BE49-F238E27FC236}">
                <a16:creationId xmlns:a16="http://schemas.microsoft.com/office/drawing/2014/main" id="{B959E06C-089B-E743-B98C-111D48C584BE}"/>
              </a:ext>
            </a:extLst>
          </p:cNvPr>
          <p:cNvGrpSpPr/>
          <p:nvPr/>
        </p:nvGrpSpPr>
        <p:grpSpPr>
          <a:xfrm>
            <a:off x="954852" y="4250091"/>
            <a:ext cx="5060746" cy="695807"/>
            <a:chOff x="30915" y="4128731"/>
            <a:chExt cx="5060746" cy="695807"/>
          </a:xfrm>
        </p:grpSpPr>
        <p:sp>
          <p:nvSpPr>
            <p:cNvPr id="6" name="右箭头 5">
              <a:extLst>
                <a:ext uri="{FF2B5EF4-FFF2-40B4-BE49-F238E27FC236}">
                  <a16:creationId xmlns:a16="http://schemas.microsoft.com/office/drawing/2014/main" id="{B19F342C-5BE7-9D47-81DF-CB70A076E4FD}"/>
                </a:ext>
              </a:extLst>
            </p:cNvPr>
            <p:cNvSpPr/>
            <p:nvPr/>
          </p:nvSpPr>
          <p:spPr>
            <a:xfrm rot="20700000">
              <a:off x="3675668" y="4128731"/>
              <a:ext cx="1415993" cy="207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DF320E4A-4A98-944E-A4E5-FEDC9B854AD0}"/>
                </a:ext>
              </a:extLst>
            </p:cNvPr>
            <p:cNvSpPr txBox="1"/>
            <p:nvPr/>
          </p:nvSpPr>
          <p:spPr>
            <a:xfrm>
              <a:off x="30915" y="4178207"/>
              <a:ext cx="4752528" cy="646331"/>
            </a:xfrm>
            <a:prstGeom prst="rect">
              <a:avLst/>
            </a:prstGeom>
            <a:noFill/>
          </p:spPr>
          <p:txBody>
            <a:bodyPr wrap="square" rtlCol="0">
              <a:spAutoFit/>
            </a:bodyPr>
            <a:lstStyle/>
            <a:p>
              <a:r>
                <a:rPr kumimoji="1" lang="en-US" altLang="zh-CN" dirty="0"/>
                <a:t>CFS</a:t>
              </a:r>
              <a:r>
                <a:rPr kumimoji="1" lang="zh-CN" altLang="en-US" dirty="0"/>
                <a:t>同样采用了</a:t>
              </a:r>
              <a:r>
                <a:rPr lang="zh-CN" altLang="en-US" dirty="0">
                  <a:solidFill>
                    <a:srgbClr val="000000"/>
                  </a:solidFill>
                  <a:latin typeface="Microsoft YaHei" panose="020B0503020204020204" pitchFamily="34" charset="-122"/>
                  <a:ea typeface="Microsoft YaHei" panose="020B0503020204020204" pitchFamily="34" charset="-122"/>
                </a:rPr>
                <a:t>公平共享的思想，</a:t>
              </a:r>
              <a:endParaRPr lang="en-US"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其</a:t>
              </a:r>
              <a:r>
                <a:rPr kumimoji="1" lang="en-US" altLang="zh-CN" dirty="0" err="1"/>
                <a:t>vruntime</a:t>
              </a:r>
              <a:r>
                <a:rPr kumimoji="1" lang="zh-CN" altLang="en-US" dirty="0"/>
                <a:t> 等价于步幅调度的</a:t>
              </a:r>
              <a:r>
                <a:rPr kumimoji="1" lang="en-US" altLang="zh-CN" dirty="0"/>
                <a:t>pass</a:t>
              </a:r>
              <a:endParaRPr kumimoji="1" lang="zh-CN" altLang="en-US" dirty="0"/>
            </a:p>
          </p:txBody>
        </p:sp>
      </p:grpSp>
      <p:sp>
        <p:nvSpPr>
          <p:cNvPr id="14" name="矩形 13">
            <a:extLst>
              <a:ext uri="{FF2B5EF4-FFF2-40B4-BE49-F238E27FC236}">
                <a16:creationId xmlns:a16="http://schemas.microsoft.com/office/drawing/2014/main" id="{563CD560-B60E-584E-8383-A333438B3D51}"/>
              </a:ext>
            </a:extLst>
          </p:cNvPr>
          <p:cNvSpPr/>
          <p:nvPr/>
        </p:nvSpPr>
        <p:spPr>
          <a:xfrm>
            <a:off x="179512" y="2893749"/>
            <a:ext cx="3305713" cy="646331"/>
          </a:xfrm>
          <a:prstGeom prst="rect">
            <a:avLst/>
          </a:prstGeom>
        </p:spPr>
        <p:txBody>
          <a:bodyPr wrap="none">
            <a:spAutoFit/>
          </a:bodyPr>
          <a:lstStyle/>
          <a:p>
            <a:r>
              <a:rPr lang="en-US" altLang="zh-CN" dirty="0">
                <a:solidFill>
                  <a:srgbClr val="000000"/>
                </a:solidFill>
                <a:latin typeface="Microsoft YaHei" panose="020B0503020204020204" pitchFamily="34" charset="-122"/>
                <a:ea typeface="Microsoft YaHei" panose="020B0503020204020204" pitchFamily="34" charset="-122"/>
              </a:rPr>
              <a:t>CFS</a:t>
            </a:r>
            <a:r>
              <a:rPr lang="zh-CN" altLang="en-US" dirty="0">
                <a:solidFill>
                  <a:srgbClr val="000000"/>
                </a:solidFill>
                <a:latin typeface="Microsoft YaHei" panose="020B0503020204020204" pitchFamily="34" charset="-122"/>
                <a:ea typeface="Microsoft YaHei" panose="020B0503020204020204" pitchFamily="34" charset="-122"/>
              </a:rPr>
              <a:t>于</a:t>
            </a:r>
            <a:r>
              <a:rPr lang="en-US" altLang="zh-CN" dirty="0">
                <a:solidFill>
                  <a:srgbClr val="000000"/>
                </a:solidFill>
                <a:latin typeface="Microsoft YaHei" panose="020B0503020204020204" pitchFamily="34" charset="-122"/>
                <a:ea typeface="Microsoft YaHei" panose="020B0503020204020204" pitchFamily="34" charset="-122"/>
              </a:rPr>
              <a:t>2007</a:t>
            </a:r>
            <a:r>
              <a:rPr lang="zh-CN" altLang="en-US" dirty="0">
                <a:solidFill>
                  <a:srgbClr val="000000"/>
                </a:solidFill>
                <a:latin typeface="Microsoft YaHei" panose="020B0503020204020204" pitchFamily="34" charset="-122"/>
                <a:ea typeface="Microsoft YaHei" panose="020B0503020204020204" pitchFamily="34" charset="-122"/>
              </a:rPr>
              <a:t>年</a:t>
            </a:r>
            <a:r>
              <a:rPr lang="en-US" altLang="zh-CN" dirty="0">
                <a:solidFill>
                  <a:srgbClr val="000000"/>
                </a:solidFill>
                <a:latin typeface="Microsoft YaHei" panose="020B0503020204020204" pitchFamily="34" charset="-122"/>
                <a:ea typeface="Microsoft YaHei" panose="020B0503020204020204" pitchFamily="34" charset="-122"/>
              </a:rPr>
              <a:t>10</a:t>
            </a:r>
            <a:r>
              <a:rPr lang="zh-CN" altLang="en-US" dirty="0">
                <a:solidFill>
                  <a:srgbClr val="000000"/>
                </a:solidFill>
                <a:latin typeface="Microsoft YaHei" panose="020B0503020204020204" pitchFamily="34" charset="-122"/>
                <a:ea typeface="Microsoft YaHei" panose="020B0503020204020204" pitchFamily="34" charset="-122"/>
              </a:rPr>
              <a:t>月，</a:t>
            </a:r>
            <a:endParaRPr lang="en-US" altLang="zh-CN" dirty="0">
              <a:solidFill>
                <a:srgbClr val="000000"/>
              </a:solidFill>
              <a:latin typeface="Microsoft YaHei" panose="020B0503020204020204" pitchFamily="34" charset="-122"/>
              <a:ea typeface="Microsoft YaHei" panose="020B0503020204020204" pitchFamily="34" charset="-122"/>
            </a:endParaRPr>
          </a:p>
          <a:p>
            <a:r>
              <a:rPr lang="zh-CN" altLang="en-US" dirty="0">
                <a:solidFill>
                  <a:srgbClr val="000000"/>
                </a:solidFill>
                <a:latin typeface="Microsoft YaHei" panose="020B0503020204020204" pitchFamily="34" charset="-122"/>
                <a:ea typeface="Microsoft YaHei" panose="020B0503020204020204" pitchFamily="34" charset="-122"/>
              </a:rPr>
              <a:t>整合进</a:t>
            </a:r>
            <a:r>
              <a:rPr lang="en-US" altLang="zh-CN" dirty="0">
                <a:solidFill>
                  <a:srgbClr val="000000"/>
                </a:solidFill>
                <a:latin typeface="Microsoft YaHei" panose="020B0503020204020204" pitchFamily="34" charset="-122"/>
                <a:ea typeface="Microsoft YaHei" panose="020B0503020204020204" pitchFamily="34" charset="-122"/>
              </a:rPr>
              <a:t>Linux</a:t>
            </a:r>
            <a:r>
              <a:rPr lang="zh-CN" altLang="en-US" dirty="0">
                <a:solidFill>
                  <a:srgbClr val="000000"/>
                </a:solidFill>
                <a:latin typeface="Microsoft YaHei" panose="020B0503020204020204" pitchFamily="34" charset="-122"/>
                <a:ea typeface="Microsoft YaHei" panose="020B0503020204020204" pitchFamily="34" charset="-122"/>
              </a:rPr>
              <a:t>主线并被沿用至今</a:t>
            </a:r>
            <a:endParaRPr lang="en-US" altLang="zh-CN" dirty="0">
              <a:solidFill>
                <a:srgbClr val="000000"/>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DBC2758D-723F-8BE6-4B99-8070C4A454C9}"/>
              </a:ext>
            </a:extLst>
          </p:cNvPr>
          <p:cNvSpPr txBox="1"/>
          <p:nvPr/>
        </p:nvSpPr>
        <p:spPr>
          <a:xfrm>
            <a:off x="222790" y="1144440"/>
            <a:ext cx="4662054" cy="494751"/>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1200"/>
              </a:spcBef>
              <a:spcAft>
                <a:spcPts val="0"/>
              </a:spcAft>
              <a:buClrTx/>
              <a:buSzTx/>
              <a:buFont typeface="Arial" pitchFamily="34" charset="0"/>
              <a:buChar char="•"/>
              <a:tabLst/>
              <a:defRPr/>
            </a:pPr>
            <a:r>
              <a:rPr kumimoji="1" lang="en-US" altLang="zh-CN" sz="2400"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Complete Fair Scheduler</a:t>
            </a:r>
          </a:p>
        </p:txBody>
      </p:sp>
    </p:spTree>
    <p:extLst>
      <p:ext uri="{BB962C8B-B14F-4D97-AF65-F5344CB8AC3E}">
        <p14:creationId xmlns:p14="http://schemas.microsoft.com/office/powerpoint/2010/main" val="22695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内容占位符 2">
            <a:extLst>
              <a:ext uri="{FF2B5EF4-FFF2-40B4-BE49-F238E27FC236}">
                <a16:creationId xmlns:a16="http://schemas.microsoft.com/office/drawing/2014/main" id="{86DDC7AB-0D20-B344-AC04-48B399C9B5BF}"/>
              </a:ext>
            </a:extLst>
          </p:cNvPr>
          <p:cNvSpPr>
            <a:spLocks noGrp="1"/>
          </p:cNvSpPr>
          <p:nvPr>
            <p:ph idx="1"/>
          </p:nvPr>
        </p:nvSpPr>
        <p:spPr>
          <a:xfrm>
            <a:off x="457200" y="1333501"/>
            <a:ext cx="8229600" cy="3771636"/>
          </a:xfrm>
        </p:spPr>
        <p:txBody>
          <a:bodyPr/>
          <a:lstStyle/>
          <a:p>
            <a:r>
              <a:rPr kumimoji="1" lang="en-US" altLang="zh-CN" dirty="0"/>
              <a:t>CFS</a:t>
            </a:r>
            <a:r>
              <a:rPr kumimoji="1" lang="zh-CN" altLang="en-US" dirty="0"/>
              <a:t>达成公平共享的方式</a:t>
            </a:r>
            <a:endParaRPr kumimoji="1" lang="en-US" altLang="zh-CN" dirty="0"/>
          </a:p>
          <a:p>
            <a:pPr lvl="1"/>
            <a:r>
              <a:rPr kumimoji="1" lang="zh-CN" altLang="en-US" dirty="0"/>
              <a:t>通过调整任务</a:t>
            </a:r>
            <a:r>
              <a:rPr kumimoji="1" lang="zh-CN" altLang="en-US" dirty="0">
                <a:solidFill>
                  <a:srgbClr val="C00000"/>
                </a:solidFill>
              </a:rPr>
              <a:t>每次执行的时间</a:t>
            </a:r>
            <a:endParaRPr kumimoji="1" lang="en-US" altLang="zh-CN" dirty="0"/>
          </a:p>
        </p:txBody>
      </p:sp>
      <p:sp>
        <p:nvSpPr>
          <p:cNvPr id="3" name="灯片编号占位符 2">
            <a:extLst>
              <a:ext uri="{FF2B5EF4-FFF2-40B4-BE49-F238E27FC236}">
                <a16:creationId xmlns:a16="http://schemas.microsoft.com/office/drawing/2014/main" id="{1F9CCE5A-4E6A-6040-9E50-FCA672EBD25A}"/>
              </a:ext>
            </a:extLst>
          </p:cNvPr>
          <p:cNvSpPr>
            <a:spLocks noGrp="1"/>
          </p:cNvSpPr>
          <p:nvPr>
            <p:ph type="sldNum" sz="quarter" idx="12"/>
          </p:nvPr>
        </p:nvSpPr>
        <p:spPr/>
        <p:txBody>
          <a:bodyPr/>
          <a:lstStyle/>
          <a:p>
            <a:fld id="{ADE361C3-C043-4A6E-BDCE-8DA1E7D90A3B}" type="slidenum">
              <a:rPr lang="zh-CN" altLang="en-US" smtClean="0"/>
              <a:pPr/>
              <a:t>16</a:t>
            </a:fld>
            <a:endParaRPr lang="zh-CN" altLang="en-US"/>
          </a:p>
        </p:txBody>
      </p:sp>
      <p:sp>
        <p:nvSpPr>
          <p:cNvPr id="4" name="标题 3">
            <a:extLst>
              <a:ext uri="{FF2B5EF4-FFF2-40B4-BE49-F238E27FC236}">
                <a16:creationId xmlns:a16="http://schemas.microsoft.com/office/drawing/2014/main" id="{DE9FC810-E2D8-E949-932B-750FDE506BB0}"/>
              </a:ext>
            </a:extLst>
          </p:cNvPr>
          <p:cNvSpPr>
            <a:spLocks noGrp="1"/>
          </p:cNvSpPr>
          <p:nvPr>
            <p:ph type="title"/>
          </p:nvPr>
        </p:nvSpPr>
        <p:spPr>
          <a:xfrm>
            <a:off x="457200" y="193204"/>
            <a:ext cx="8229600" cy="952500"/>
          </a:xfrm>
        </p:spPr>
        <p:txBody>
          <a:bodyPr>
            <a:normAutofit/>
          </a:bodyPr>
          <a:lstStyle/>
          <a:p>
            <a:r>
              <a:rPr kumimoji="1" lang="en-US" altLang="zh-CN" dirty="0"/>
              <a:t>Linux</a:t>
            </a:r>
            <a:r>
              <a:rPr kumimoji="1" lang="zh-CN" altLang="en-US" dirty="0"/>
              <a:t>完全公平调度器：</a:t>
            </a:r>
            <a:r>
              <a:rPr kumimoji="1" lang="en-US" altLang="zh-CN" dirty="0"/>
              <a:t>CFS</a:t>
            </a:r>
            <a:endParaRPr kumimoji="1" lang="zh-CN" altLang="en-US" dirty="0"/>
          </a:p>
        </p:txBody>
      </p:sp>
      <p:sp>
        <p:nvSpPr>
          <p:cNvPr id="9" name="页脚占位符 4">
            <a:extLst>
              <a:ext uri="{FF2B5EF4-FFF2-40B4-BE49-F238E27FC236}">
                <a16:creationId xmlns:a16="http://schemas.microsoft.com/office/drawing/2014/main" id="{506E4ECD-1DC9-8449-9208-8F47411E1AC1}"/>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graphicFrame>
        <p:nvGraphicFramePr>
          <p:cNvPr id="10" name="表格 10">
            <a:extLst>
              <a:ext uri="{FF2B5EF4-FFF2-40B4-BE49-F238E27FC236}">
                <a16:creationId xmlns:a16="http://schemas.microsoft.com/office/drawing/2014/main" id="{BA6C8EB4-A49B-C348-9994-331BE69B54B4}"/>
              </a:ext>
            </a:extLst>
          </p:cNvPr>
          <p:cNvGraphicFramePr>
            <a:graphicFrameLocks noGrp="1"/>
          </p:cNvGraphicFramePr>
          <p:nvPr/>
        </p:nvGraphicFramePr>
        <p:xfrm>
          <a:off x="1616098" y="3393755"/>
          <a:ext cx="5837835" cy="1381760"/>
        </p:xfrm>
        <a:graphic>
          <a:graphicData uri="http://schemas.openxmlformats.org/drawingml/2006/table">
            <a:tbl>
              <a:tblPr firstRow="1" bandRow="1">
                <a:tableStyleId>{69CF1AB2-1976-4502-BF36-3FF5EA218861}</a:tableStyleId>
              </a:tblPr>
              <a:tblGrid>
                <a:gridCol w="1372344">
                  <a:extLst>
                    <a:ext uri="{9D8B030D-6E8A-4147-A177-3AD203B41FA5}">
                      <a16:colId xmlns:a16="http://schemas.microsoft.com/office/drawing/2014/main" val="102589068"/>
                    </a:ext>
                  </a:extLst>
                </a:gridCol>
                <a:gridCol w="1656856">
                  <a:extLst>
                    <a:ext uri="{9D8B030D-6E8A-4147-A177-3AD203B41FA5}">
                      <a16:colId xmlns:a16="http://schemas.microsoft.com/office/drawing/2014/main" val="2052324665"/>
                    </a:ext>
                  </a:extLst>
                </a:gridCol>
                <a:gridCol w="1127972">
                  <a:extLst>
                    <a:ext uri="{9D8B030D-6E8A-4147-A177-3AD203B41FA5}">
                      <a16:colId xmlns:a16="http://schemas.microsoft.com/office/drawing/2014/main" val="3623622887"/>
                    </a:ext>
                  </a:extLst>
                </a:gridCol>
                <a:gridCol w="1680663">
                  <a:extLst>
                    <a:ext uri="{9D8B030D-6E8A-4147-A177-3AD203B41FA5}">
                      <a16:colId xmlns:a16="http://schemas.microsoft.com/office/drawing/2014/main" val="2992193839"/>
                    </a:ext>
                  </a:extLst>
                </a:gridCol>
              </a:tblGrid>
              <a:tr h="370840">
                <a:tc>
                  <a:txBody>
                    <a:bodyPr/>
                    <a:lstStyle/>
                    <a:p>
                      <a:pPr algn="ctr"/>
                      <a:endParaRPr lang="zh-CN" altLang="en-US" b="0" dirty="0"/>
                    </a:p>
                  </a:txBody>
                  <a:tcPr/>
                </a:tc>
                <a:tc>
                  <a:txBody>
                    <a:bodyPr/>
                    <a:lstStyle/>
                    <a:p>
                      <a:pPr algn="ctr"/>
                      <a:r>
                        <a:rPr lang="zh-CN" altLang="en-US" dirty="0"/>
                        <a:t>达成公平共享的方式</a:t>
                      </a:r>
                    </a:p>
                  </a:txBody>
                  <a:tcPr/>
                </a:tc>
                <a:tc>
                  <a:txBody>
                    <a:bodyPr/>
                    <a:lstStyle/>
                    <a:p>
                      <a:pPr algn="ctr"/>
                      <a:r>
                        <a:rPr lang="zh-CN" altLang="en-US" dirty="0"/>
                        <a:t>调度次数之比</a:t>
                      </a:r>
                    </a:p>
                  </a:txBody>
                  <a:tcPr/>
                </a:tc>
                <a:tc>
                  <a:txBody>
                    <a:bodyPr/>
                    <a:lstStyle/>
                    <a:p>
                      <a:pPr algn="ctr"/>
                      <a:r>
                        <a:rPr lang="zh-CN" altLang="en-US" dirty="0"/>
                        <a:t>每次调度</a:t>
                      </a:r>
                      <a:endParaRPr lang="en-US" altLang="zh-CN" dirty="0"/>
                    </a:p>
                    <a:p>
                      <a:pPr algn="ctr"/>
                      <a:r>
                        <a:rPr lang="zh-CN" altLang="en-US" dirty="0"/>
                        <a:t>执行时间之比</a:t>
                      </a:r>
                    </a:p>
                  </a:txBody>
                  <a:tcPr/>
                </a:tc>
                <a:extLst>
                  <a:ext uri="{0D108BD9-81ED-4DB2-BD59-A6C34878D82A}">
                    <a16:rowId xmlns:a16="http://schemas.microsoft.com/office/drawing/2014/main" val="3387397591"/>
                  </a:ext>
                </a:extLst>
              </a:tr>
              <a:tr h="370840">
                <a:tc>
                  <a:txBody>
                    <a:bodyPr/>
                    <a:lstStyle/>
                    <a:p>
                      <a:pPr algn="ctr"/>
                      <a:r>
                        <a:rPr lang="zh-CN" altLang="en-US" b="0" dirty="0"/>
                        <a:t>步幅调度</a:t>
                      </a:r>
                    </a:p>
                  </a:txBody>
                  <a:tcPr/>
                </a:tc>
                <a:tc>
                  <a:txBody>
                    <a:bodyPr/>
                    <a:lstStyle/>
                    <a:p>
                      <a:pPr algn="ctr"/>
                      <a:r>
                        <a:rPr lang="zh-CN" altLang="en-US" dirty="0"/>
                        <a:t>控制调度次数</a:t>
                      </a:r>
                    </a:p>
                  </a:txBody>
                  <a:tcPr/>
                </a:tc>
                <a:tc>
                  <a:txBody>
                    <a:bodyPr/>
                    <a:lstStyle/>
                    <a:p>
                      <a:pPr algn="ctr"/>
                      <a:r>
                        <a:rPr lang="en-US" altLang="zh-CN" dirty="0"/>
                        <a:t>2</a:t>
                      </a:r>
                      <a:r>
                        <a:rPr lang="zh-CN" altLang="en-US" dirty="0"/>
                        <a:t>：</a:t>
                      </a:r>
                      <a:r>
                        <a:rPr lang="en-US" altLang="zh-CN" dirty="0"/>
                        <a:t>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en-US" altLang="zh-CN" dirty="0"/>
                        <a:t>1</a:t>
                      </a:r>
                      <a:endParaRPr lang="zh-CN" altLang="en-US" dirty="0"/>
                    </a:p>
                  </a:txBody>
                  <a:tcPr/>
                </a:tc>
                <a:extLst>
                  <a:ext uri="{0D108BD9-81ED-4DB2-BD59-A6C34878D82A}">
                    <a16:rowId xmlns:a16="http://schemas.microsoft.com/office/drawing/2014/main" val="407606590"/>
                  </a:ext>
                </a:extLst>
              </a:tr>
              <a:tr h="370840">
                <a:tc>
                  <a:txBody>
                    <a:bodyPr/>
                    <a:lstStyle/>
                    <a:p>
                      <a:pPr algn="ctr"/>
                      <a:r>
                        <a:rPr lang="en-US" altLang="zh-CN" b="0" dirty="0"/>
                        <a:t>CFS</a:t>
                      </a:r>
                      <a:endParaRPr lang="zh-CN" altLang="en-US" b="0" dirty="0"/>
                    </a:p>
                  </a:txBody>
                  <a:tcPr/>
                </a:tc>
                <a:tc>
                  <a:txBody>
                    <a:bodyPr/>
                    <a:lstStyle/>
                    <a:p>
                      <a:pPr algn="ctr"/>
                      <a:r>
                        <a:rPr lang="zh-CN" altLang="en-US" dirty="0"/>
                        <a:t>控制执行时间</a:t>
                      </a:r>
                    </a:p>
                  </a:txBody>
                  <a:tcPr/>
                </a:tc>
                <a:tc>
                  <a:txBody>
                    <a:bodyPr/>
                    <a:lstStyle/>
                    <a:p>
                      <a:pPr algn="ctr"/>
                      <a:r>
                        <a:rPr lang="en-US" altLang="zh-CN" dirty="0"/>
                        <a:t>1</a:t>
                      </a:r>
                      <a:r>
                        <a:rPr lang="zh-CN" altLang="en-US" dirty="0"/>
                        <a:t>：</a:t>
                      </a: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a:t>
                      </a:r>
                      <a:r>
                        <a:rPr lang="en-US" altLang="zh-CN" dirty="0"/>
                        <a:t>3</a:t>
                      </a:r>
                      <a:endParaRPr lang="zh-CN" altLang="en-US" dirty="0"/>
                    </a:p>
                  </a:txBody>
                  <a:tcPr/>
                </a:tc>
                <a:extLst>
                  <a:ext uri="{0D108BD9-81ED-4DB2-BD59-A6C34878D82A}">
                    <a16:rowId xmlns:a16="http://schemas.microsoft.com/office/drawing/2014/main" val="3663765740"/>
                  </a:ext>
                </a:extLst>
              </a:tr>
            </a:tbl>
          </a:graphicData>
        </a:graphic>
      </p:graphicFrame>
      <p:sp>
        <p:nvSpPr>
          <p:cNvPr id="11" name="文本框 10">
            <a:extLst>
              <a:ext uri="{FF2B5EF4-FFF2-40B4-BE49-F238E27FC236}">
                <a16:creationId xmlns:a16="http://schemas.microsoft.com/office/drawing/2014/main" id="{78D345BB-B303-DB42-B890-C41FD68D2840}"/>
              </a:ext>
            </a:extLst>
          </p:cNvPr>
          <p:cNvSpPr txBox="1"/>
          <p:nvPr/>
        </p:nvSpPr>
        <p:spPr>
          <a:xfrm>
            <a:off x="1115616" y="4836123"/>
            <a:ext cx="6716903" cy="369332"/>
          </a:xfrm>
          <a:prstGeom prst="rect">
            <a:avLst/>
          </a:prstGeom>
          <a:noFill/>
        </p:spPr>
        <p:txBody>
          <a:bodyPr wrap="none" rtlCol="0">
            <a:spAutoFit/>
          </a:bodyPr>
          <a:lstStyle/>
          <a:p>
            <a:r>
              <a:rPr kumimoji="1" lang="zh-CN" altLang="en-US" dirty="0"/>
              <a:t>例：步幅调度和</a:t>
            </a:r>
            <a:r>
              <a:rPr kumimoji="1" lang="en-US" altLang="zh-CN" dirty="0"/>
              <a:t>CFS</a:t>
            </a:r>
            <a:r>
              <a:rPr kumimoji="1" lang="zh-CN" altLang="en-US" dirty="0"/>
              <a:t>如何调度份额</a:t>
            </a:r>
            <a:r>
              <a:rPr kumimoji="1" lang="en-US" altLang="zh-CN" dirty="0"/>
              <a:t>(ticket)</a:t>
            </a:r>
            <a:r>
              <a:rPr kumimoji="1" lang="zh-CN" altLang="en-US" dirty="0"/>
              <a:t>之比是</a:t>
            </a:r>
            <a:r>
              <a:rPr kumimoji="1" lang="en-US" altLang="zh-CN" dirty="0"/>
              <a:t>2</a:t>
            </a:r>
            <a:r>
              <a:rPr kumimoji="1" lang="zh-CN" altLang="en-US" dirty="0"/>
              <a:t>：</a:t>
            </a:r>
            <a:r>
              <a:rPr kumimoji="1" lang="en-US" altLang="zh-CN" dirty="0"/>
              <a:t>3</a:t>
            </a:r>
            <a:r>
              <a:rPr kumimoji="1" lang="zh-CN" altLang="en-US" dirty="0"/>
              <a:t>的两个任务</a:t>
            </a:r>
            <a:endParaRPr kumimoji="1" lang="en-US" altLang="zh-CN" dirty="0"/>
          </a:p>
        </p:txBody>
      </p:sp>
    </p:spTree>
    <p:extLst>
      <p:ext uri="{BB962C8B-B14F-4D97-AF65-F5344CB8AC3E}">
        <p14:creationId xmlns:p14="http://schemas.microsoft.com/office/powerpoint/2010/main" val="174021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14AEEDB-F2B2-9C47-98E9-1E4CE9B21CC8}"/>
              </a:ext>
            </a:extLst>
          </p:cNvPr>
          <p:cNvSpPr>
            <a:spLocks noGrp="1"/>
          </p:cNvSpPr>
          <p:nvPr>
            <p:ph idx="1"/>
          </p:nvPr>
        </p:nvSpPr>
        <p:spPr/>
        <p:txBody>
          <a:bodyPr/>
          <a:lstStyle/>
          <a:p>
            <a:r>
              <a:rPr kumimoji="1" lang="zh-CN" altLang="en-US" sz="1800" dirty="0"/>
              <a:t>假设份额为</a:t>
            </a:r>
            <a:r>
              <a:rPr kumimoji="1" lang="en-US" altLang="zh-CN" sz="1800" dirty="0"/>
              <a:t>ticket</a:t>
            </a:r>
            <a:r>
              <a:rPr kumimoji="1" lang="zh-CN" altLang="en-US" sz="1800" dirty="0"/>
              <a:t>的任务某次执行了</a:t>
            </a:r>
            <a:r>
              <a:rPr kumimoji="1" lang="en-US" altLang="zh-CN" sz="1800" dirty="0"/>
              <a:t>T</a:t>
            </a:r>
            <a:r>
              <a:rPr kumimoji="1" lang="zh-CN" altLang="en-US" sz="1800" dirty="0"/>
              <a:t>单位时间，应该如何更新其虚拟时间？</a:t>
            </a:r>
            <a:endParaRPr kumimoji="1" lang="en-US" altLang="zh-CN" sz="1800" dirty="0"/>
          </a:p>
        </p:txBody>
      </p:sp>
      <p:sp>
        <p:nvSpPr>
          <p:cNvPr id="3" name="灯片编号占位符 2">
            <a:extLst>
              <a:ext uri="{FF2B5EF4-FFF2-40B4-BE49-F238E27FC236}">
                <a16:creationId xmlns:a16="http://schemas.microsoft.com/office/drawing/2014/main" id="{BA93F8EB-2A6D-2340-BFA0-A0F905290951}"/>
              </a:ext>
            </a:extLst>
          </p:cNvPr>
          <p:cNvSpPr>
            <a:spLocks noGrp="1"/>
          </p:cNvSpPr>
          <p:nvPr>
            <p:ph type="sldNum" sz="quarter" idx="12"/>
          </p:nvPr>
        </p:nvSpPr>
        <p:spPr/>
        <p:txBody>
          <a:bodyPr/>
          <a:lstStyle/>
          <a:p>
            <a:fld id="{ADE361C3-C043-4A6E-BDCE-8DA1E7D90A3B}" type="slidenum">
              <a:rPr lang="zh-CN" altLang="en-US" smtClean="0"/>
              <a:pPr/>
              <a:t>17</a:t>
            </a:fld>
            <a:endParaRPr lang="zh-CN" altLang="en-US"/>
          </a:p>
        </p:txBody>
      </p:sp>
      <p:sp>
        <p:nvSpPr>
          <p:cNvPr id="4" name="标题 3">
            <a:extLst>
              <a:ext uri="{FF2B5EF4-FFF2-40B4-BE49-F238E27FC236}">
                <a16:creationId xmlns:a16="http://schemas.microsoft.com/office/drawing/2014/main" id="{703DAD1B-1EB7-E348-8CA4-8D1018D6B7DB}"/>
              </a:ext>
            </a:extLst>
          </p:cNvPr>
          <p:cNvSpPr>
            <a:spLocks noGrp="1"/>
          </p:cNvSpPr>
          <p:nvPr>
            <p:ph type="title"/>
          </p:nvPr>
        </p:nvSpPr>
        <p:spPr/>
        <p:txBody>
          <a:bodyPr/>
          <a:lstStyle/>
          <a:p>
            <a:r>
              <a:rPr kumimoji="1" lang="zh-CN" altLang="en-US" dirty="0"/>
              <a:t>思考：虚拟时间的更新</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EAEAB0F-0164-B94C-A1DE-B6FEA4720A5B}"/>
                  </a:ext>
                </a:extLst>
              </p:cNvPr>
              <p:cNvSpPr txBox="1"/>
              <p:nvPr/>
            </p:nvSpPr>
            <p:spPr>
              <a:xfrm>
                <a:off x="451452" y="1969565"/>
                <a:ext cx="3904523" cy="887935"/>
              </a:xfrm>
              <a:prstGeom prst="rect">
                <a:avLst/>
              </a:prstGeom>
              <a:noFill/>
              <a:ln>
                <a:solidFill>
                  <a:schemeClr val="tx1"/>
                </a:solidFill>
              </a:ln>
            </p:spPr>
            <p:txBody>
              <a:bodyPr wrap="square" rtlCol="0">
                <a:spAutoFit/>
              </a:bodyPr>
              <a:lstStyle/>
              <a:p>
                <a:r>
                  <a:rPr kumimoji="1" lang="zh-CN" altLang="en-US" b="1" dirty="0">
                    <a:solidFill>
                      <a:schemeClr val="tx1">
                        <a:lumMod val="75000"/>
                        <a:lumOff val="25000"/>
                      </a:schemeClr>
                    </a:solidFill>
                    <a:ea typeface="微软雅黑" panose="020B0503020204020204" pitchFamily="34" charset="-122"/>
                  </a:rPr>
                  <a:t>已知，步幅调度更新虚拟时间的公式：</a:t>
                </a:r>
                <a:endParaRPr kumimoji="1" lang="en-US" altLang="zh-CN" b="1" dirty="0">
                  <a:solidFill>
                    <a:schemeClr val="tx1">
                      <a:lumMod val="75000"/>
                      <a:lumOff val="25000"/>
                    </a:schemeClr>
                  </a:solidFill>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kumimoji="1" lang="en-US" altLang="zh-CN" i="1" dirty="0">
                          <a:latin typeface="Cambria Math" panose="02040503050406030204" pitchFamily="18" charset="0"/>
                        </a:rPr>
                        <m:t>𝑝𝑎𝑠𝑠</m:t>
                      </m:r>
                      <m:r>
                        <a:rPr kumimoji="1" lang="en-US" altLang="zh-CN" i="1" dirty="0">
                          <a:latin typeface="Cambria Math" panose="02040503050406030204" pitchFamily="18" charset="0"/>
                        </a:rPr>
                        <m:t>+=</m:t>
                      </m:r>
                      <m:f>
                        <m:fPr>
                          <m:ctrlPr>
                            <a:rPr kumimoji="1" lang="en-US" altLang="zh-CN" i="1" dirty="0">
                              <a:latin typeface="Cambria Math" panose="02040503050406030204" pitchFamily="18" charset="0"/>
                            </a:rPr>
                          </m:ctrlPr>
                        </m:fPr>
                        <m:num>
                          <m:r>
                            <m:rPr>
                              <m:sty m:val="p"/>
                            </m:rPr>
                            <a:rPr kumimoji="1" lang="en-US" altLang="zh-CN" i="1" dirty="0">
                              <a:latin typeface="Cambria Math" panose="02040503050406030204" pitchFamily="18" charset="0"/>
                            </a:rPr>
                            <m:t>T</m:t>
                          </m:r>
                        </m:num>
                        <m:den>
                          <m:r>
                            <a:rPr kumimoji="1" lang="en-US" altLang="zh-CN" i="1" dirty="0">
                              <a:latin typeface="Cambria Math" panose="02040503050406030204" pitchFamily="18" charset="0"/>
                            </a:rPr>
                            <m:t>𝑡𝑖𝑐𝑘𝑒𝑡</m:t>
                          </m:r>
                        </m:den>
                      </m:f>
                    </m:oMath>
                  </m:oMathPara>
                </a14:m>
                <a:endParaRPr kumimoji="1" lang="en-US" altLang="zh-CN" dirty="0"/>
              </a:p>
            </p:txBody>
          </p:sp>
        </mc:Choice>
        <mc:Fallback xmlns="">
          <p:sp>
            <p:nvSpPr>
              <p:cNvPr id="9" name="文本框 8">
                <a:extLst>
                  <a:ext uri="{FF2B5EF4-FFF2-40B4-BE49-F238E27FC236}">
                    <a16:creationId xmlns:a16="http://schemas.microsoft.com/office/drawing/2014/main" id="{9EAEAB0F-0164-B94C-A1DE-B6FEA4720A5B}"/>
                  </a:ext>
                </a:extLst>
              </p:cNvPr>
              <p:cNvSpPr txBox="1">
                <a:spLocks noRot="1" noChangeAspect="1" noMove="1" noResize="1" noEditPoints="1" noAdjustHandles="1" noChangeArrowheads="1" noChangeShapeType="1" noTextEdit="1"/>
              </p:cNvSpPr>
              <p:nvPr/>
            </p:nvSpPr>
            <p:spPr>
              <a:xfrm>
                <a:off x="451452" y="1969565"/>
                <a:ext cx="3904523" cy="887935"/>
              </a:xfrm>
              <a:prstGeom prst="rect">
                <a:avLst/>
              </a:prstGeom>
              <a:blipFill>
                <a:blip r:embed="rId3"/>
                <a:stretch>
                  <a:fillRect l="-1294" t="-1389" r="-5178" b="-2778"/>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74EA202-5459-1744-8940-AE3B3777A2E8}"/>
                  </a:ext>
                </a:extLst>
              </p:cNvPr>
              <p:cNvSpPr txBox="1"/>
              <p:nvPr/>
            </p:nvSpPr>
            <p:spPr>
              <a:xfrm>
                <a:off x="4569126" y="1964146"/>
                <a:ext cx="3744416" cy="887935"/>
              </a:xfrm>
              <a:prstGeom prst="rect">
                <a:avLst/>
              </a:prstGeom>
              <a:noFill/>
              <a:ln>
                <a:solidFill>
                  <a:schemeClr val="tx1"/>
                </a:solidFill>
              </a:ln>
            </p:spPr>
            <p:txBody>
              <a:bodyPr wrap="square" rtlCol="0">
                <a:spAutoFit/>
              </a:bodyPr>
              <a:lstStyle/>
              <a:p>
                <a:r>
                  <a:rPr kumimoji="1" lang="zh-CN" altLang="en-US" b="1" dirty="0">
                    <a:solidFill>
                      <a:schemeClr val="tx1">
                        <a:lumMod val="75000"/>
                        <a:lumOff val="25000"/>
                      </a:schemeClr>
                    </a:solidFill>
                    <a:ea typeface="微软雅黑" panose="020B0503020204020204" pitchFamily="34" charset="-122"/>
                  </a:rPr>
                  <a:t>问，</a:t>
                </a:r>
                <a:r>
                  <a:rPr kumimoji="1" lang="en-US" altLang="zh-CN" b="1" dirty="0">
                    <a:solidFill>
                      <a:schemeClr val="tx1">
                        <a:lumMod val="75000"/>
                        <a:lumOff val="25000"/>
                      </a:schemeClr>
                    </a:solidFill>
                    <a:ea typeface="微软雅黑" panose="020B0503020204020204" pitchFamily="34" charset="-122"/>
                  </a:rPr>
                  <a:t>CFS</a:t>
                </a:r>
                <a:r>
                  <a:rPr kumimoji="1" lang="zh-CN" altLang="en-US" b="1" dirty="0">
                    <a:solidFill>
                      <a:schemeClr val="tx1">
                        <a:lumMod val="75000"/>
                        <a:lumOff val="25000"/>
                      </a:schemeClr>
                    </a:solidFill>
                    <a:ea typeface="微软雅黑" panose="020B0503020204020204" pitchFamily="34" charset="-122"/>
                  </a:rPr>
                  <a:t>更新虚拟时间的公式是？</a:t>
                </a:r>
                <a:endParaRPr kumimoji="1" lang="en-US" altLang="zh-CN" b="1" dirty="0">
                  <a:solidFill>
                    <a:schemeClr val="tx1">
                      <a:lumMod val="75000"/>
                      <a:lumOff val="25000"/>
                    </a:schemeClr>
                  </a:solidFill>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m:rPr>
                          <m:sty m:val="p"/>
                        </m:rPr>
                        <a:rPr kumimoji="1" lang="en-US" altLang="zh-CN" b="1" i="1" dirty="0" smtClean="0">
                          <a:solidFill>
                            <a:schemeClr val="tx1">
                              <a:lumMod val="75000"/>
                              <a:lumOff val="25000"/>
                            </a:schemeClr>
                          </a:solidFill>
                          <a:latin typeface="Cambria Math" panose="02040503050406030204" pitchFamily="18" charset="0"/>
                        </a:rPr>
                        <m:t>vruntime</m:t>
                      </m:r>
                      <m:r>
                        <a:rPr kumimoji="1" lang="en-US" altLang="zh-CN" i="1" dirty="0">
                          <a:latin typeface="Cambria Math" panose="02040503050406030204" pitchFamily="18" charset="0"/>
                        </a:rPr>
                        <m:t>+=</m:t>
                      </m:r>
                      <m:f>
                        <m:fPr>
                          <m:ctrlPr>
                            <a:rPr kumimoji="1" lang="en-US" altLang="zh-CN" i="1" dirty="0" smtClean="0">
                              <a:latin typeface="Cambria Math" panose="02040503050406030204" pitchFamily="18" charset="0"/>
                            </a:rPr>
                          </m:ctrlPr>
                        </m:fPr>
                        <m:num>
                          <m:r>
                            <m:rPr>
                              <m:sty m:val="p"/>
                            </m:rPr>
                            <a:rPr kumimoji="1" lang="en-US" altLang="zh-CN" i="1" dirty="0">
                              <a:latin typeface="Cambria Math" panose="02040503050406030204" pitchFamily="18" charset="0"/>
                            </a:rPr>
                            <m:t>T</m:t>
                          </m:r>
                        </m:num>
                        <m:den>
                          <m:r>
                            <a:rPr kumimoji="1" lang="en-US" altLang="zh-CN" i="1" dirty="0">
                              <a:latin typeface="Cambria Math" panose="02040503050406030204" pitchFamily="18" charset="0"/>
                            </a:rPr>
                            <m:t>𝑡𝑖𝑐𝑘𝑒𝑡</m:t>
                          </m:r>
                        </m:den>
                      </m:f>
                    </m:oMath>
                  </m:oMathPara>
                </a14:m>
                <a:endParaRPr kumimoji="1" lang="en-US" altLang="zh-CN" dirty="0"/>
              </a:p>
            </p:txBody>
          </p:sp>
        </mc:Choice>
        <mc:Fallback xmlns="">
          <p:sp>
            <p:nvSpPr>
              <p:cNvPr id="10" name="文本框 9">
                <a:extLst>
                  <a:ext uri="{FF2B5EF4-FFF2-40B4-BE49-F238E27FC236}">
                    <a16:creationId xmlns:a16="http://schemas.microsoft.com/office/drawing/2014/main" id="{274EA202-5459-1744-8940-AE3B3777A2E8}"/>
                  </a:ext>
                </a:extLst>
              </p:cNvPr>
              <p:cNvSpPr txBox="1">
                <a:spLocks noRot="1" noChangeAspect="1" noMove="1" noResize="1" noEditPoints="1" noAdjustHandles="1" noChangeArrowheads="1" noChangeShapeType="1" noTextEdit="1"/>
              </p:cNvSpPr>
              <p:nvPr/>
            </p:nvSpPr>
            <p:spPr>
              <a:xfrm>
                <a:off x="4569126" y="1964146"/>
                <a:ext cx="3744416" cy="887935"/>
              </a:xfrm>
              <a:prstGeom prst="rect">
                <a:avLst/>
              </a:prstGeom>
              <a:blipFill>
                <a:blip r:embed="rId4"/>
                <a:stretch>
                  <a:fillRect l="-1347" t="-4167" b="-2778"/>
                </a:stretch>
              </a:blipFill>
              <a:ln>
                <a:solidFill>
                  <a:schemeClr val="tx1"/>
                </a:solidFill>
              </a:ln>
            </p:spPr>
            <p:txBody>
              <a:bodyPr/>
              <a:lstStyle/>
              <a:p>
                <a:r>
                  <a:rPr lang="zh-CN" altLang="en-US">
                    <a:noFill/>
                  </a:rPr>
                  <a:t> </a:t>
                </a:r>
              </a:p>
            </p:txBody>
          </p:sp>
        </mc:Fallback>
      </mc:AlternateContent>
      <p:graphicFrame>
        <p:nvGraphicFramePr>
          <p:cNvPr id="11" name="表格 10">
            <a:extLst>
              <a:ext uri="{FF2B5EF4-FFF2-40B4-BE49-F238E27FC236}">
                <a16:creationId xmlns:a16="http://schemas.microsoft.com/office/drawing/2014/main" id="{113BFE45-1B13-0B45-8204-86AE42650AB6}"/>
              </a:ext>
            </a:extLst>
          </p:cNvPr>
          <p:cNvGraphicFramePr>
            <a:graphicFrameLocks noGrp="1"/>
          </p:cNvGraphicFramePr>
          <p:nvPr/>
        </p:nvGraphicFramePr>
        <p:xfrm>
          <a:off x="1616098" y="3393755"/>
          <a:ext cx="5837835" cy="1381760"/>
        </p:xfrm>
        <a:graphic>
          <a:graphicData uri="http://schemas.openxmlformats.org/drawingml/2006/table">
            <a:tbl>
              <a:tblPr firstRow="1" bandRow="1">
                <a:tableStyleId>{69CF1AB2-1976-4502-BF36-3FF5EA218861}</a:tableStyleId>
              </a:tblPr>
              <a:tblGrid>
                <a:gridCol w="1372344">
                  <a:extLst>
                    <a:ext uri="{9D8B030D-6E8A-4147-A177-3AD203B41FA5}">
                      <a16:colId xmlns:a16="http://schemas.microsoft.com/office/drawing/2014/main" val="102589068"/>
                    </a:ext>
                  </a:extLst>
                </a:gridCol>
                <a:gridCol w="1656856">
                  <a:extLst>
                    <a:ext uri="{9D8B030D-6E8A-4147-A177-3AD203B41FA5}">
                      <a16:colId xmlns:a16="http://schemas.microsoft.com/office/drawing/2014/main" val="2052324665"/>
                    </a:ext>
                  </a:extLst>
                </a:gridCol>
                <a:gridCol w="1127972">
                  <a:extLst>
                    <a:ext uri="{9D8B030D-6E8A-4147-A177-3AD203B41FA5}">
                      <a16:colId xmlns:a16="http://schemas.microsoft.com/office/drawing/2014/main" val="3623622887"/>
                    </a:ext>
                  </a:extLst>
                </a:gridCol>
                <a:gridCol w="1680663">
                  <a:extLst>
                    <a:ext uri="{9D8B030D-6E8A-4147-A177-3AD203B41FA5}">
                      <a16:colId xmlns:a16="http://schemas.microsoft.com/office/drawing/2014/main" val="2992193839"/>
                    </a:ext>
                  </a:extLst>
                </a:gridCol>
              </a:tblGrid>
              <a:tr h="370840">
                <a:tc>
                  <a:txBody>
                    <a:bodyPr/>
                    <a:lstStyle/>
                    <a:p>
                      <a:pPr algn="ctr"/>
                      <a:endParaRPr lang="zh-CN" altLang="en-US" b="0" dirty="0"/>
                    </a:p>
                  </a:txBody>
                  <a:tcPr/>
                </a:tc>
                <a:tc>
                  <a:txBody>
                    <a:bodyPr/>
                    <a:lstStyle/>
                    <a:p>
                      <a:pPr algn="ctr"/>
                      <a:r>
                        <a:rPr lang="zh-CN" altLang="en-US" dirty="0"/>
                        <a:t>达成公平共享的方式</a:t>
                      </a:r>
                    </a:p>
                  </a:txBody>
                  <a:tcPr/>
                </a:tc>
                <a:tc>
                  <a:txBody>
                    <a:bodyPr/>
                    <a:lstStyle/>
                    <a:p>
                      <a:pPr algn="ctr"/>
                      <a:r>
                        <a:rPr lang="zh-CN" altLang="en-US" dirty="0"/>
                        <a:t>调度次数之比</a:t>
                      </a:r>
                    </a:p>
                  </a:txBody>
                  <a:tcPr/>
                </a:tc>
                <a:tc>
                  <a:txBody>
                    <a:bodyPr/>
                    <a:lstStyle/>
                    <a:p>
                      <a:pPr algn="ctr"/>
                      <a:r>
                        <a:rPr lang="zh-CN" altLang="en-US" dirty="0"/>
                        <a:t>每次调度</a:t>
                      </a:r>
                      <a:endParaRPr lang="en-US" altLang="zh-CN" dirty="0"/>
                    </a:p>
                    <a:p>
                      <a:pPr algn="ctr"/>
                      <a:r>
                        <a:rPr lang="zh-CN" altLang="en-US" dirty="0"/>
                        <a:t>执行时间之比</a:t>
                      </a:r>
                    </a:p>
                  </a:txBody>
                  <a:tcPr/>
                </a:tc>
                <a:extLst>
                  <a:ext uri="{0D108BD9-81ED-4DB2-BD59-A6C34878D82A}">
                    <a16:rowId xmlns:a16="http://schemas.microsoft.com/office/drawing/2014/main" val="3387397591"/>
                  </a:ext>
                </a:extLst>
              </a:tr>
              <a:tr h="370840">
                <a:tc>
                  <a:txBody>
                    <a:bodyPr/>
                    <a:lstStyle/>
                    <a:p>
                      <a:pPr algn="ctr"/>
                      <a:r>
                        <a:rPr lang="zh-CN" altLang="en-US" b="0" dirty="0"/>
                        <a:t>步幅调度</a:t>
                      </a:r>
                    </a:p>
                  </a:txBody>
                  <a:tcPr/>
                </a:tc>
                <a:tc>
                  <a:txBody>
                    <a:bodyPr/>
                    <a:lstStyle/>
                    <a:p>
                      <a:pPr algn="ctr"/>
                      <a:r>
                        <a:rPr lang="zh-CN" altLang="en-US" dirty="0"/>
                        <a:t>控制调度次数</a:t>
                      </a:r>
                    </a:p>
                  </a:txBody>
                  <a:tcPr/>
                </a:tc>
                <a:tc>
                  <a:txBody>
                    <a:bodyPr/>
                    <a:lstStyle/>
                    <a:p>
                      <a:pPr algn="ctr"/>
                      <a:r>
                        <a:rPr lang="en-US" altLang="zh-CN" dirty="0"/>
                        <a:t>2</a:t>
                      </a:r>
                      <a:r>
                        <a:rPr lang="zh-CN" altLang="en-US" dirty="0"/>
                        <a:t>：</a:t>
                      </a:r>
                      <a:r>
                        <a:rPr lang="en-US" altLang="zh-CN" dirty="0"/>
                        <a:t>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en-US" dirty="0"/>
                        <a:t>：</a:t>
                      </a:r>
                      <a:r>
                        <a:rPr lang="en-US" altLang="zh-CN" dirty="0"/>
                        <a:t>1</a:t>
                      </a:r>
                      <a:endParaRPr lang="zh-CN" altLang="en-US" dirty="0"/>
                    </a:p>
                  </a:txBody>
                  <a:tcPr/>
                </a:tc>
                <a:extLst>
                  <a:ext uri="{0D108BD9-81ED-4DB2-BD59-A6C34878D82A}">
                    <a16:rowId xmlns:a16="http://schemas.microsoft.com/office/drawing/2014/main" val="407606590"/>
                  </a:ext>
                </a:extLst>
              </a:tr>
              <a:tr h="370840">
                <a:tc>
                  <a:txBody>
                    <a:bodyPr/>
                    <a:lstStyle/>
                    <a:p>
                      <a:pPr algn="ctr"/>
                      <a:r>
                        <a:rPr lang="en-US" altLang="zh-CN" b="0" dirty="0"/>
                        <a:t>CFS</a:t>
                      </a:r>
                      <a:endParaRPr lang="zh-CN" altLang="en-US" b="0" dirty="0"/>
                    </a:p>
                  </a:txBody>
                  <a:tcPr/>
                </a:tc>
                <a:tc>
                  <a:txBody>
                    <a:bodyPr/>
                    <a:lstStyle/>
                    <a:p>
                      <a:pPr algn="ctr"/>
                      <a:r>
                        <a:rPr lang="zh-CN" altLang="en-US" dirty="0"/>
                        <a:t>控制执行时间</a:t>
                      </a:r>
                    </a:p>
                  </a:txBody>
                  <a:tcPr/>
                </a:tc>
                <a:tc>
                  <a:txBody>
                    <a:bodyPr/>
                    <a:lstStyle/>
                    <a:p>
                      <a:pPr algn="ctr"/>
                      <a:r>
                        <a:rPr lang="en-US" altLang="zh-CN" dirty="0"/>
                        <a:t>1</a:t>
                      </a:r>
                      <a:r>
                        <a:rPr lang="zh-CN" altLang="en-US" dirty="0"/>
                        <a:t>：</a:t>
                      </a: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en-US" dirty="0"/>
                        <a:t>：</a:t>
                      </a:r>
                      <a:r>
                        <a:rPr lang="en-US" altLang="zh-CN" dirty="0"/>
                        <a:t>3</a:t>
                      </a:r>
                      <a:endParaRPr lang="zh-CN" altLang="en-US" dirty="0"/>
                    </a:p>
                  </a:txBody>
                  <a:tcPr/>
                </a:tc>
                <a:extLst>
                  <a:ext uri="{0D108BD9-81ED-4DB2-BD59-A6C34878D82A}">
                    <a16:rowId xmlns:a16="http://schemas.microsoft.com/office/drawing/2014/main" val="3663765740"/>
                  </a:ext>
                </a:extLst>
              </a:tr>
            </a:tbl>
          </a:graphicData>
        </a:graphic>
      </p:graphicFrame>
      <p:sp>
        <p:nvSpPr>
          <p:cNvPr id="12" name="文本框 11">
            <a:extLst>
              <a:ext uri="{FF2B5EF4-FFF2-40B4-BE49-F238E27FC236}">
                <a16:creationId xmlns:a16="http://schemas.microsoft.com/office/drawing/2014/main" id="{CF57E68C-158F-694C-AAA8-B40CDEE6641E}"/>
              </a:ext>
            </a:extLst>
          </p:cNvPr>
          <p:cNvSpPr txBox="1"/>
          <p:nvPr/>
        </p:nvSpPr>
        <p:spPr>
          <a:xfrm>
            <a:off x="1115616" y="4836123"/>
            <a:ext cx="6716903" cy="369332"/>
          </a:xfrm>
          <a:prstGeom prst="rect">
            <a:avLst/>
          </a:prstGeom>
          <a:noFill/>
        </p:spPr>
        <p:txBody>
          <a:bodyPr wrap="none" rtlCol="0">
            <a:spAutoFit/>
          </a:bodyPr>
          <a:lstStyle/>
          <a:p>
            <a:r>
              <a:rPr kumimoji="1" lang="zh-CN" altLang="en-US" dirty="0"/>
              <a:t>例：步幅调度和</a:t>
            </a:r>
            <a:r>
              <a:rPr kumimoji="1" lang="en-US" altLang="zh-CN" dirty="0"/>
              <a:t>CFS</a:t>
            </a:r>
            <a:r>
              <a:rPr kumimoji="1" lang="zh-CN" altLang="en-US" dirty="0"/>
              <a:t>如何调度份额</a:t>
            </a:r>
            <a:r>
              <a:rPr kumimoji="1" lang="en-US" altLang="zh-CN" dirty="0"/>
              <a:t>(ticket)</a:t>
            </a:r>
            <a:r>
              <a:rPr kumimoji="1" lang="zh-CN" altLang="en-US" dirty="0"/>
              <a:t>之比是</a:t>
            </a:r>
            <a:r>
              <a:rPr kumimoji="1" lang="en-US" altLang="zh-CN" dirty="0"/>
              <a:t>2</a:t>
            </a:r>
            <a:r>
              <a:rPr kumimoji="1" lang="zh-CN" altLang="en-US" dirty="0"/>
              <a:t>：</a:t>
            </a:r>
            <a:r>
              <a:rPr kumimoji="1" lang="en-US" altLang="zh-CN" dirty="0"/>
              <a:t>3</a:t>
            </a:r>
            <a:r>
              <a:rPr kumimoji="1" lang="zh-CN" altLang="en-US" dirty="0"/>
              <a:t>的两个任务</a:t>
            </a:r>
            <a:endParaRPr kumimoji="1" lang="en-US" altLang="zh-CN" dirty="0"/>
          </a:p>
        </p:txBody>
      </p:sp>
      <p:sp>
        <p:nvSpPr>
          <p:cNvPr id="13" name="文本框 12">
            <a:extLst>
              <a:ext uri="{FF2B5EF4-FFF2-40B4-BE49-F238E27FC236}">
                <a16:creationId xmlns:a16="http://schemas.microsoft.com/office/drawing/2014/main" id="{E644D548-B434-724F-930B-099B4C487010}"/>
              </a:ext>
            </a:extLst>
          </p:cNvPr>
          <p:cNvSpPr txBox="1"/>
          <p:nvPr/>
        </p:nvSpPr>
        <p:spPr>
          <a:xfrm>
            <a:off x="0" y="5384963"/>
            <a:ext cx="8316416" cy="307777"/>
          </a:xfrm>
          <a:prstGeom prst="rect">
            <a:avLst/>
          </a:prstGeom>
          <a:noFill/>
        </p:spPr>
        <p:txBody>
          <a:bodyPr wrap="square" rtlCol="0">
            <a:spAutoFit/>
          </a:bodyPr>
          <a:lstStyle/>
          <a:p>
            <a:r>
              <a:rPr kumimoji="1" lang="zh-CN" altLang="en-US" sz="1400" dirty="0"/>
              <a:t>实际</a:t>
            </a:r>
            <a:r>
              <a:rPr kumimoji="1" lang="en-US" altLang="zh-CN" sz="1400" dirty="0"/>
              <a:t>CFS</a:t>
            </a:r>
            <a:r>
              <a:rPr kumimoji="1" lang="zh-CN" altLang="en-US" sz="1400" dirty="0"/>
              <a:t>的</a:t>
            </a:r>
            <a:r>
              <a:rPr kumimoji="1" lang="en-US" altLang="zh-CN" sz="1400" dirty="0" err="1"/>
              <a:t>vruntime</a:t>
            </a:r>
            <a:r>
              <a:rPr kumimoji="1" lang="zh-CN" altLang="en-US" sz="1400" dirty="0"/>
              <a:t>计算更加复杂，具体可参考： </a:t>
            </a:r>
            <a:r>
              <a:rPr kumimoji="1" lang="en-US" altLang="zh-CN" sz="1400" dirty="0"/>
              <a:t>https://</a:t>
            </a:r>
            <a:r>
              <a:rPr kumimoji="1" lang="en-US" altLang="zh-CN" sz="1400" dirty="0" err="1"/>
              <a:t>www.linuxjournal.com</a:t>
            </a:r>
            <a:r>
              <a:rPr kumimoji="1" lang="en-US" altLang="zh-CN" sz="1400" dirty="0"/>
              <a:t>/node/10267</a:t>
            </a:r>
            <a:endParaRPr kumimoji="1" lang="zh-CN" altLang="en-US" sz="1400" dirty="0"/>
          </a:p>
        </p:txBody>
      </p:sp>
    </p:spTree>
    <p:extLst>
      <p:ext uri="{BB962C8B-B14F-4D97-AF65-F5344CB8AC3E}">
        <p14:creationId xmlns:p14="http://schemas.microsoft.com/office/powerpoint/2010/main" val="145279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6737A23-6994-3A42-965B-3F42783D439F}"/>
              </a:ext>
            </a:extLst>
          </p:cNvPr>
          <p:cNvSpPr>
            <a:spLocks noGrp="1"/>
          </p:cNvSpPr>
          <p:nvPr>
            <p:ph idx="1"/>
          </p:nvPr>
        </p:nvSpPr>
        <p:spPr/>
        <p:txBody>
          <a:bodyPr>
            <a:normAutofit/>
          </a:bodyPr>
          <a:lstStyle/>
          <a:p>
            <a:r>
              <a:rPr kumimoji="1" lang="zh-CN" altLang="en-US" sz="2000" dirty="0"/>
              <a:t>虚拟时间的意义</a:t>
            </a:r>
            <a:endParaRPr kumimoji="1" lang="en-US" altLang="zh-CN" sz="2000" dirty="0"/>
          </a:p>
          <a:p>
            <a:pPr lvl="1"/>
            <a:r>
              <a:rPr kumimoji="1" lang="zh-CN" altLang="en-US" sz="1800" dirty="0"/>
              <a:t>虚拟时间相对大小，对应了任务的优先级</a:t>
            </a:r>
            <a:endParaRPr kumimoji="1" lang="en-US" altLang="zh-CN" sz="1800" dirty="0"/>
          </a:p>
          <a:p>
            <a:pPr lvl="1"/>
            <a:r>
              <a:rPr kumimoji="1" lang="zh-CN" altLang="en-US" sz="1800" dirty="0"/>
              <a:t>虚拟时间的绝对值，对应了任务预期占用</a:t>
            </a:r>
            <a:r>
              <a:rPr kumimoji="1" lang="en-US" altLang="zh-CN" sz="1800" dirty="0"/>
              <a:t>CPU</a:t>
            </a:r>
            <a:r>
              <a:rPr kumimoji="1" lang="zh-CN" altLang="en-US" sz="1800" dirty="0"/>
              <a:t>的时间长度</a:t>
            </a:r>
            <a:endParaRPr kumimoji="1" lang="en-US" altLang="zh-CN" sz="2000" dirty="0"/>
          </a:p>
          <a:p>
            <a:r>
              <a:rPr kumimoji="1" lang="zh-CN" altLang="en-US" sz="1800" dirty="0"/>
              <a:t>如果新创建、刚被唤醒的任务</a:t>
            </a:r>
            <a:r>
              <a:rPr kumimoji="1" lang="en-US" altLang="zh-CN" sz="1800" dirty="0" err="1"/>
              <a:t>vruntime</a:t>
            </a:r>
            <a:r>
              <a:rPr kumimoji="1" lang="zh-CN" altLang="en-US" sz="1800" dirty="0"/>
              <a:t>很小，可能遇到的问题是？</a:t>
            </a:r>
            <a:endParaRPr kumimoji="1" lang="en-US" altLang="zh-CN" sz="1800" dirty="0"/>
          </a:p>
          <a:p>
            <a:pPr lvl="1"/>
            <a:r>
              <a:rPr kumimoji="1" lang="zh-CN" altLang="en-US" sz="1600" dirty="0"/>
              <a:t>这些新创建、刚被唤醒的任务会立即长时间占用</a:t>
            </a:r>
            <a:r>
              <a:rPr kumimoji="1" lang="en-US" altLang="zh-CN" sz="1600" dirty="0"/>
              <a:t>CPU</a:t>
            </a:r>
            <a:endParaRPr kumimoji="1" lang="en-US" altLang="zh-CN" sz="1800" dirty="0"/>
          </a:p>
          <a:p>
            <a:r>
              <a:rPr kumimoji="1" lang="en-US" altLang="zh-CN" sz="2000" dirty="0"/>
              <a:t>CFS</a:t>
            </a:r>
            <a:r>
              <a:rPr kumimoji="1" lang="zh-CN" altLang="en-US" sz="2000" dirty="0"/>
              <a:t>当前的解决方案</a:t>
            </a:r>
            <a:endParaRPr kumimoji="1" lang="en-US" altLang="zh-CN" sz="2000" dirty="0"/>
          </a:p>
          <a:p>
            <a:pPr lvl="1"/>
            <a:r>
              <a:rPr kumimoji="1" lang="zh-CN" altLang="en-US" sz="1800" dirty="0"/>
              <a:t>维护所有</a:t>
            </a:r>
            <a:r>
              <a:rPr kumimoji="1" lang="zh-CN" altLang="en-US" sz="1800" dirty="0">
                <a:highlight>
                  <a:srgbClr val="FFFF00"/>
                </a:highlight>
              </a:rPr>
              <a:t>任务虚拟时间的最小值</a:t>
            </a:r>
            <a:r>
              <a:rPr kumimoji="1" lang="en-US" altLang="zh-CN" sz="1800" dirty="0" err="1">
                <a:highlight>
                  <a:srgbClr val="FFFF00"/>
                </a:highlight>
              </a:rPr>
              <a:t>min_vruntime</a:t>
            </a:r>
            <a:endParaRPr kumimoji="1" lang="en-US" altLang="zh-CN" sz="1800" dirty="0">
              <a:highlight>
                <a:srgbClr val="FFFF00"/>
              </a:highlight>
            </a:endParaRPr>
          </a:p>
          <a:p>
            <a:pPr lvl="1"/>
            <a:r>
              <a:rPr kumimoji="1" lang="zh-CN" altLang="en-US" sz="1800" dirty="0"/>
              <a:t>当任务被创建、唤醒时，保证任务的</a:t>
            </a:r>
            <a:r>
              <a:rPr kumimoji="1" lang="en-US" altLang="zh-CN" sz="1800" dirty="0" err="1"/>
              <a:t>vruntime</a:t>
            </a:r>
            <a:r>
              <a:rPr kumimoji="1" lang="zh-CN" altLang="en-US" sz="1800" dirty="0"/>
              <a:t>不小于</a:t>
            </a:r>
            <a:r>
              <a:rPr kumimoji="1" lang="en-US" altLang="zh-CN" sz="1800" dirty="0" err="1"/>
              <a:t>min_vruntime</a:t>
            </a:r>
            <a:endParaRPr kumimoji="1" lang="en-US" altLang="zh-CN" sz="1800" dirty="0"/>
          </a:p>
          <a:p>
            <a:pPr lvl="1"/>
            <a:endParaRPr kumimoji="1" lang="zh-CN" altLang="en-US" sz="1800" dirty="0"/>
          </a:p>
        </p:txBody>
      </p:sp>
      <p:sp>
        <p:nvSpPr>
          <p:cNvPr id="3" name="灯片编号占位符 2">
            <a:extLst>
              <a:ext uri="{FF2B5EF4-FFF2-40B4-BE49-F238E27FC236}">
                <a16:creationId xmlns:a16="http://schemas.microsoft.com/office/drawing/2014/main" id="{613B9D53-A6B5-0E4D-9704-BD13433C2F1E}"/>
              </a:ext>
            </a:extLst>
          </p:cNvPr>
          <p:cNvSpPr>
            <a:spLocks noGrp="1"/>
          </p:cNvSpPr>
          <p:nvPr>
            <p:ph type="sldNum" sz="quarter" idx="12"/>
          </p:nvPr>
        </p:nvSpPr>
        <p:spPr/>
        <p:txBody>
          <a:bodyPr/>
          <a:lstStyle/>
          <a:p>
            <a:fld id="{ADE361C3-C043-4A6E-BDCE-8DA1E7D90A3B}" type="slidenum">
              <a:rPr lang="zh-CN" altLang="en-US" smtClean="0"/>
              <a:pPr/>
              <a:t>18</a:t>
            </a:fld>
            <a:endParaRPr lang="zh-CN" altLang="en-US"/>
          </a:p>
        </p:txBody>
      </p:sp>
      <p:sp>
        <p:nvSpPr>
          <p:cNvPr id="4" name="标题 3">
            <a:extLst>
              <a:ext uri="{FF2B5EF4-FFF2-40B4-BE49-F238E27FC236}">
                <a16:creationId xmlns:a16="http://schemas.microsoft.com/office/drawing/2014/main" id="{4BD8B471-73E8-BB44-870C-44C20D82065D}"/>
              </a:ext>
            </a:extLst>
          </p:cNvPr>
          <p:cNvSpPr>
            <a:spLocks noGrp="1"/>
          </p:cNvSpPr>
          <p:nvPr>
            <p:ph type="title"/>
          </p:nvPr>
        </p:nvSpPr>
        <p:spPr/>
        <p:txBody>
          <a:bodyPr>
            <a:normAutofit/>
          </a:bodyPr>
          <a:lstStyle/>
          <a:p>
            <a:r>
              <a:rPr kumimoji="1" lang="zh-CN" altLang="en-US" dirty="0"/>
              <a:t>虚拟时间对调度行为的影响</a:t>
            </a:r>
          </a:p>
        </p:txBody>
      </p:sp>
    </p:spTree>
    <p:extLst>
      <p:ext uri="{BB962C8B-B14F-4D97-AF65-F5344CB8AC3E}">
        <p14:creationId xmlns:p14="http://schemas.microsoft.com/office/powerpoint/2010/main" val="211424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多核调度策略</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r>
              <a:rPr kumimoji="1" lang="en-US" altLang="zh-CN" dirty="0"/>
              <a:t>Multicore</a:t>
            </a:r>
            <a:r>
              <a:rPr kumimoji="1" lang="zh-CN" altLang="en-US" dirty="0"/>
              <a:t> </a:t>
            </a:r>
            <a:r>
              <a:rPr kumimoji="1" lang="en-US" altLang="zh-CN" dirty="0"/>
              <a:t>Scheduling</a:t>
            </a:r>
            <a:r>
              <a:rPr kumimoji="1" lang="zh-CN" altLang="en-US" dirty="0"/>
              <a:t> </a:t>
            </a:r>
            <a:r>
              <a:rPr kumimoji="1" lang="en-US" altLang="zh-CN" dirty="0"/>
              <a:t>Policy</a:t>
            </a:r>
            <a:endParaRPr kumimoji="1" lang="zh-CN" altLang="en-US" dirty="0"/>
          </a:p>
        </p:txBody>
      </p:sp>
      <p:sp>
        <p:nvSpPr>
          <p:cNvPr id="4" name="灯片编号占位符 3">
            <a:extLst>
              <a:ext uri="{FF2B5EF4-FFF2-40B4-BE49-F238E27FC236}">
                <a16:creationId xmlns:a16="http://schemas.microsoft.com/office/drawing/2014/main" id="{45F61D95-77C6-4F44-A6A2-DDF144D592FE}"/>
              </a:ext>
            </a:extLst>
          </p:cNvPr>
          <p:cNvSpPr>
            <a:spLocks noGrp="1"/>
          </p:cNvSpPr>
          <p:nvPr>
            <p:ph type="sldNum" sz="quarter" idx="12"/>
          </p:nvPr>
        </p:nvSpPr>
        <p:spPr/>
        <p:txBody>
          <a:bodyPr/>
          <a:lstStyle/>
          <a:p>
            <a:fld id="{ADE361C3-C043-4A6E-BDCE-8DA1E7D90A3B}" type="slidenum">
              <a:rPr lang="zh-CN" altLang="en-US" smtClean="0"/>
              <a:t>19</a:t>
            </a:fld>
            <a:endParaRPr lang="zh-CN" altLang="en-US"/>
          </a:p>
        </p:txBody>
      </p:sp>
    </p:spTree>
    <p:extLst>
      <p:ext uri="{BB962C8B-B14F-4D97-AF65-F5344CB8AC3E}">
        <p14:creationId xmlns:p14="http://schemas.microsoft.com/office/powerpoint/2010/main" val="17161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BE39C2-86D1-9B45-B569-48F1570E518D}"/>
              </a:ext>
            </a:extLst>
          </p:cNvPr>
          <p:cNvSpPr>
            <a:spLocks noGrp="1"/>
          </p:cNvSpPr>
          <p:nvPr>
            <p:ph type="title"/>
          </p:nvPr>
        </p:nvSpPr>
        <p:spPr/>
        <p:txBody>
          <a:bodyPr/>
          <a:lstStyle/>
          <a:p>
            <a:r>
              <a:rPr kumimoji="1" lang="zh-CN" altLang="en-US">
                <a:latin typeface="+mn-lt"/>
              </a:rPr>
              <a:t>版权声明</a:t>
            </a:r>
            <a:endParaRPr kumimoji="1" lang="zh-CN" altLang="en-US" dirty="0">
              <a:latin typeface="+mn-lt"/>
            </a:endParaRPr>
          </a:p>
        </p:txBody>
      </p:sp>
      <p:sp>
        <p:nvSpPr>
          <p:cNvPr id="3" name="内容占位符 2">
            <a:extLst>
              <a:ext uri="{FF2B5EF4-FFF2-40B4-BE49-F238E27FC236}">
                <a16:creationId xmlns:a16="http://schemas.microsoft.com/office/drawing/2014/main" id="{695B3383-B219-984C-8D0C-BCF076655903}"/>
              </a:ext>
            </a:extLst>
          </p:cNvPr>
          <p:cNvSpPr>
            <a:spLocks noGrp="1"/>
          </p:cNvSpPr>
          <p:nvPr>
            <p:ph idx="1"/>
          </p:nvPr>
        </p:nvSpPr>
        <p:spPr/>
        <p:txBody>
          <a:bodyPr>
            <a:noAutofit/>
          </a:bodyPr>
          <a:lstStyle/>
          <a:p>
            <a:r>
              <a:rPr lang="zh-CN" altLang="en-US" sz="2000" b="0">
                <a:latin typeface="+mn-lt"/>
              </a:rPr>
              <a:t>本内容版权归</a:t>
            </a:r>
            <a:r>
              <a:rPr lang="zh-CN" altLang="en-US" sz="2000">
                <a:latin typeface="+mn-lt"/>
              </a:rPr>
              <a:t>上海交通大学并行与分布式系统研究所</a:t>
            </a:r>
            <a:r>
              <a:rPr lang="zh-CN" altLang="en-US" sz="2000" b="0">
                <a:latin typeface="+mn-lt"/>
              </a:rPr>
              <a:t>所有</a:t>
            </a:r>
            <a:endParaRPr lang="en-US" altLang="zh-CN" sz="2000" b="0">
              <a:latin typeface="+mn-lt"/>
            </a:endParaRPr>
          </a:p>
          <a:p>
            <a:r>
              <a:rPr lang="zh-CN" altLang="en-US" sz="2000" b="0">
                <a:latin typeface="+mn-lt"/>
              </a:rPr>
              <a:t>使用者可以将全部或部分本内容免费用于非商业用途</a:t>
            </a:r>
            <a:endParaRPr lang="en-US" altLang="zh-CN" sz="2000" b="0">
              <a:latin typeface="+mn-lt"/>
            </a:endParaRPr>
          </a:p>
          <a:p>
            <a:r>
              <a:rPr lang="zh-CN" altLang="en-US" sz="2000" b="0">
                <a:latin typeface="+mn-lt"/>
              </a:rPr>
              <a:t>使用者在使用全部或部分本内容时请注明来源：</a:t>
            </a:r>
            <a:endParaRPr lang="en-US" altLang="zh-CN" sz="2000" b="0">
              <a:latin typeface="+mn-lt"/>
            </a:endParaRPr>
          </a:p>
          <a:p>
            <a:pPr lvl="1"/>
            <a:r>
              <a:rPr lang="zh-CN" altLang="en-US" sz="1600"/>
              <a:t>内容来自：上海交通大学并行与分布式系统研究所</a:t>
            </a:r>
            <a:r>
              <a:rPr lang="en-US" altLang="zh-CN" sz="1600"/>
              <a:t>+</a:t>
            </a:r>
            <a:r>
              <a:rPr lang="zh-CN" altLang="en-US" sz="1600"/>
              <a:t>材料名字</a:t>
            </a:r>
            <a:endParaRPr lang="en-US" altLang="zh-CN" sz="1600"/>
          </a:p>
          <a:p>
            <a:r>
              <a:rPr lang="zh-CN" altLang="en-US" sz="2000" b="0">
                <a:latin typeface="+mn-lt"/>
              </a:rPr>
              <a:t>对于不遵守此声明或者其他违法使用本内容者，将依法保留追究权</a:t>
            </a:r>
            <a:endParaRPr lang="en-US" altLang="zh-CN" sz="2000" b="0">
              <a:latin typeface="+mn-lt"/>
            </a:endParaRPr>
          </a:p>
          <a:p>
            <a:r>
              <a:rPr lang="zh-CN" altLang="en-US" sz="2000" b="0">
                <a:latin typeface="+mn-lt"/>
              </a:rPr>
              <a:t>本内容的发布采用 </a:t>
            </a:r>
            <a:r>
              <a:rPr lang="en-US" altLang="zh-CN" sz="2000" b="0">
                <a:latin typeface="+mn-lt"/>
              </a:rPr>
              <a:t>Creative Commons</a:t>
            </a:r>
            <a:r>
              <a:rPr lang="zh-CN" altLang="en-US" sz="2000" b="0">
                <a:latin typeface="+mn-lt"/>
              </a:rPr>
              <a:t> </a:t>
            </a:r>
            <a:r>
              <a:rPr lang="en-US" altLang="zh-CN" sz="2000" b="0">
                <a:latin typeface="+mn-lt"/>
              </a:rPr>
              <a:t>Attribution</a:t>
            </a:r>
            <a:r>
              <a:rPr lang="zh-CN" altLang="en-US" sz="2000" b="0">
                <a:latin typeface="+mn-lt"/>
              </a:rPr>
              <a:t> </a:t>
            </a:r>
            <a:r>
              <a:rPr lang="en-US" altLang="zh-CN" sz="2000" b="0">
                <a:latin typeface="+mn-lt"/>
              </a:rPr>
              <a:t>4.0</a:t>
            </a:r>
            <a:r>
              <a:rPr lang="zh-CN" altLang="en-US" sz="2000" b="0">
                <a:latin typeface="+mn-lt"/>
              </a:rPr>
              <a:t> </a:t>
            </a:r>
            <a:r>
              <a:rPr lang="en-US" altLang="zh-CN" sz="2000" b="0">
                <a:latin typeface="+mn-lt"/>
              </a:rPr>
              <a:t>License</a:t>
            </a:r>
            <a:endParaRPr lang="en-US" altLang="zh-CN" sz="2400" b="0">
              <a:latin typeface="+mn-lt"/>
            </a:endParaRPr>
          </a:p>
          <a:p>
            <a:pPr lvl="1"/>
            <a:r>
              <a:rPr lang="zh-CN" altLang="en-US" sz="1600">
                <a:latin typeface="+mn-lt"/>
              </a:rPr>
              <a:t>完整文本：</a:t>
            </a:r>
            <a:r>
              <a:rPr lang="en-US" altLang="zh-CN" sz="1600">
                <a:latin typeface="+mn-lt"/>
                <a:hlinkClick r:id="rId3"/>
              </a:rPr>
              <a:t>https://creativecommons.org/licenses/by/4.0/legalcode</a:t>
            </a:r>
            <a:endParaRPr lang="en-US" altLang="zh-CN" sz="1800" b="0">
              <a:latin typeface="+mn-lt"/>
            </a:endParaRPr>
          </a:p>
          <a:p>
            <a:endParaRPr kumimoji="1" lang="zh-CN" altLang="en-US" sz="2000" dirty="0">
              <a:latin typeface="+mn-lt"/>
            </a:endParaRPr>
          </a:p>
        </p:txBody>
      </p:sp>
      <p:sp>
        <p:nvSpPr>
          <p:cNvPr id="4" name="灯片编号占位符 3">
            <a:extLst>
              <a:ext uri="{FF2B5EF4-FFF2-40B4-BE49-F238E27FC236}">
                <a16:creationId xmlns:a16="http://schemas.microsoft.com/office/drawing/2014/main" id="{70D6275D-0E58-1C46-BA79-C46B2D55F355}"/>
              </a:ext>
            </a:extLst>
          </p:cNvPr>
          <p:cNvSpPr>
            <a:spLocks noGrp="1"/>
          </p:cNvSpPr>
          <p:nvPr>
            <p:ph type="sldNum" sz="quarter" idx="12"/>
          </p:nvPr>
        </p:nvSpPr>
        <p:spPr/>
        <p:txBody>
          <a:bodyPr/>
          <a:lstStyle/>
          <a:p>
            <a:fld id="{ADE361C3-C043-4A6E-BDCE-8DA1E7D90A3B}" type="slidenum">
              <a:rPr lang="zh-CN" altLang="en-US" smtClean="0"/>
              <a:t>2</a:t>
            </a:fld>
            <a:endParaRPr lang="zh-CN" altLang="en-US"/>
          </a:p>
        </p:txBody>
      </p:sp>
      <p:sp>
        <p:nvSpPr>
          <p:cNvPr id="5" name="页脚占位符 4">
            <a:extLst>
              <a:ext uri="{FF2B5EF4-FFF2-40B4-BE49-F238E27FC236}">
                <a16:creationId xmlns:a16="http://schemas.microsoft.com/office/drawing/2014/main" id="{03E75993-6B82-2A4E-883D-B9872C50165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615226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a:extLst>
              <a:ext uri="{FF2B5EF4-FFF2-40B4-BE49-F238E27FC236}">
                <a16:creationId xmlns:a16="http://schemas.microsoft.com/office/drawing/2014/main" id="{DA99CE96-FAD3-A445-A5CA-0992D9EBB2CD}"/>
              </a:ext>
            </a:extLst>
          </p:cNvPr>
          <p:cNvSpPr/>
          <p:nvPr/>
        </p:nvSpPr>
        <p:spPr>
          <a:xfrm>
            <a:off x="4211960" y="2493444"/>
            <a:ext cx="3312368" cy="18880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83616CD0-D1E6-C644-817A-12FE6B57DF3B}"/>
              </a:ext>
            </a:extLst>
          </p:cNvPr>
          <p:cNvSpPr>
            <a:spLocks noGrp="1"/>
          </p:cNvSpPr>
          <p:nvPr>
            <p:ph type="title"/>
          </p:nvPr>
        </p:nvSpPr>
        <p:spPr>
          <a:xfrm>
            <a:off x="457200" y="228866"/>
            <a:ext cx="8229600" cy="900442"/>
          </a:xfrm>
        </p:spPr>
        <p:txBody>
          <a:bodyPr/>
          <a:lstStyle/>
          <a:p>
            <a:r>
              <a:rPr kumimoji="1" lang="zh-CN" altLang="en-US" dirty="0"/>
              <a:t>多核调度需要考虑的额外因素</a:t>
            </a:r>
          </a:p>
        </p:txBody>
      </p:sp>
      <p:sp>
        <p:nvSpPr>
          <p:cNvPr id="3" name="内容占位符 2">
            <a:extLst>
              <a:ext uri="{FF2B5EF4-FFF2-40B4-BE49-F238E27FC236}">
                <a16:creationId xmlns:a16="http://schemas.microsoft.com/office/drawing/2014/main" id="{244E8952-AFFC-8843-A324-3B5EDBE3DC01}"/>
              </a:ext>
            </a:extLst>
          </p:cNvPr>
          <p:cNvSpPr>
            <a:spLocks noGrp="1"/>
          </p:cNvSpPr>
          <p:nvPr>
            <p:ph idx="1"/>
          </p:nvPr>
        </p:nvSpPr>
        <p:spPr/>
        <p:txBody>
          <a:bodyPr/>
          <a:lstStyle/>
          <a:p>
            <a:r>
              <a:rPr kumimoji="1" lang="zh-CN" altLang="en-US" dirty="0"/>
              <a:t>一个进程的不同线程可以在不同</a:t>
            </a:r>
            <a:r>
              <a:rPr kumimoji="1" lang="en-US" altLang="zh-CN" dirty="0"/>
              <a:t>CPU</a:t>
            </a:r>
            <a:r>
              <a:rPr kumimoji="1" lang="zh-CN" altLang="en-US" dirty="0"/>
              <a:t>上同时运行</a:t>
            </a:r>
            <a:endParaRPr kumimoji="1" lang="en-US" altLang="zh-CN" dirty="0"/>
          </a:p>
        </p:txBody>
      </p:sp>
      <p:sp>
        <p:nvSpPr>
          <p:cNvPr id="4" name="灯片编号占位符 3">
            <a:extLst>
              <a:ext uri="{FF2B5EF4-FFF2-40B4-BE49-F238E27FC236}">
                <a16:creationId xmlns:a16="http://schemas.microsoft.com/office/drawing/2014/main" id="{E0C08FD8-91A8-4046-A972-DC95318980FA}"/>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20</a:t>
            </a:fld>
            <a:endParaRPr lang="zh-CN" altLang="en-US"/>
          </a:p>
        </p:txBody>
      </p:sp>
      <p:sp>
        <p:nvSpPr>
          <p:cNvPr id="5" name="任意形状 4">
            <a:extLst>
              <a:ext uri="{FF2B5EF4-FFF2-40B4-BE49-F238E27FC236}">
                <a16:creationId xmlns:a16="http://schemas.microsoft.com/office/drawing/2014/main" id="{2521BAB8-5470-9F46-B6DF-1617C05FE11A}"/>
              </a:ext>
            </a:extLst>
          </p:cNvPr>
          <p:cNvSpPr/>
          <p:nvPr/>
        </p:nvSpPr>
        <p:spPr>
          <a:xfrm>
            <a:off x="5148064" y="2857500"/>
            <a:ext cx="327673" cy="1091821"/>
          </a:xfrm>
          <a:custGeom>
            <a:avLst/>
            <a:gdLst>
              <a:gd name="connsiteX0" fmla="*/ 41070 w 327673"/>
              <a:gd name="connsiteY0" fmla="*/ 0 h 1091821"/>
              <a:gd name="connsiteX1" fmla="*/ 327673 w 327673"/>
              <a:gd name="connsiteY1" fmla="*/ 232012 h 1091821"/>
              <a:gd name="connsiteX2" fmla="*/ 41070 w 327673"/>
              <a:gd name="connsiteY2" fmla="*/ 450376 h 1091821"/>
              <a:gd name="connsiteX3" fmla="*/ 259434 w 327673"/>
              <a:gd name="connsiteY3" fmla="*/ 655093 h 1091821"/>
              <a:gd name="connsiteX4" fmla="*/ 127 w 327673"/>
              <a:gd name="connsiteY4" fmla="*/ 887105 h 1091821"/>
              <a:gd name="connsiteX5" fmla="*/ 232139 w 327673"/>
              <a:gd name="connsiteY5" fmla="*/ 1091821 h 109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673" h="1091821">
                <a:moveTo>
                  <a:pt x="41070" y="0"/>
                </a:moveTo>
                <a:cubicBezTo>
                  <a:pt x="184371" y="78474"/>
                  <a:pt x="327673" y="156949"/>
                  <a:pt x="327673" y="232012"/>
                </a:cubicBezTo>
                <a:cubicBezTo>
                  <a:pt x="327673" y="307075"/>
                  <a:pt x="52443" y="379863"/>
                  <a:pt x="41070" y="450376"/>
                </a:cubicBezTo>
                <a:cubicBezTo>
                  <a:pt x="29697" y="520889"/>
                  <a:pt x="266258" y="582305"/>
                  <a:pt x="259434" y="655093"/>
                </a:cubicBezTo>
                <a:cubicBezTo>
                  <a:pt x="252610" y="727881"/>
                  <a:pt x="4676" y="814317"/>
                  <a:pt x="127" y="887105"/>
                </a:cubicBezTo>
                <a:cubicBezTo>
                  <a:pt x="-4422" y="959893"/>
                  <a:pt x="113858" y="1025857"/>
                  <a:pt x="232139" y="109182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54CB43D3-D507-3440-96E6-AA9516C02999}"/>
              </a:ext>
            </a:extLst>
          </p:cNvPr>
          <p:cNvSpPr txBox="1"/>
          <p:nvPr/>
        </p:nvSpPr>
        <p:spPr>
          <a:xfrm>
            <a:off x="7385484" y="2672834"/>
            <a:ext cx="720080" cy="369332"/>
          </a:xfrm>
          <a:prstGeom prst="rect">
            <a:avLst/>
          </a:prstGeom>
          <a:noFill/>
        </p:spPr>
        <p:txBody>
          <a:bodyPr wrap="square" rtlCol="0">
            <a:spAutoFit/>
          </a:bodyPr>
          <a:lstStyle/>
          <a:p>
            <a:r>
              <a:rPr kumimoji="1" lang="zh-CN" altLang="en-US" dirty="0"/>
              <a:t>进程</a:t>
            </a:r>
          </a:p>
        </p:txBody>
      </p:sp>
      <p:sp>
        <p:nvSpPr>
          <p:cNvPr id="8" name="任意形状 7">
            <a:extLst>
              <a:ext uri="{FF2B5EF4-FFF2-40B4-BE49-F238E27FC236}">
                <a16:creationId xmlns:a16="http://schemas.microsoft.com/office/drawing/2014/main" id="{4907C357-E861-B040-B45F-B5D223EDD346}"/>
              </a:ext>
            </a:extLst>
          </p:cNvPr>
          <p:cNvSpPr/>
          <p:nvPr/>
        </p:nvSpPr>
        <p:spPr>
          <a:xfrm>
            <a:off x="5729299" y="2891560"/>
            <a:ext cx="327673" cy="1091821"/>
          </a:xfrm>
          <a:custGeom>
            <a:avLst/>
            <a:gdLst>
              <a:gd name="connsiteX0" fmla="*/ 41070 w 327673"/>
              <a:gd name="connsiteY0" fmla="*/ 0 h 1091821"/>
              <a:gd name="connsiteX1" fmla="*/ 327673 w 327673"/>
              <a:gd name="connsiteY1" fmla="*/ 232012 h 1091821"/>
              <a:gd name="connsiteX2" fmla="*/ 41070 w 327673"/>
              <a:gd name="connsiteY2" fmla="*/ 450376 h 1091821"/>
              <a:gd name="connsiteX3" fmla="*/ 259434 w 327673"/>
              <a:gd name="connsiteY3" fmla="*/ 655093 h 1091821"/>
              <a:gd name="connsiteX4" fmla="*/ 127 w 327673"/>
              <a:gd name="connsiteY4" fmla="*/ 887105 h 1091821"/>
              <a:gd name="connsiteX5" fmla="*/ 232139 w 327673"/>
              <a:gd name="connsiteY5" fmla="*/ 1091821 h 109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673" h="1091821">
                <a:moveTo>
                  <a:pt x="41070" y="0"/>
                </a:moveTo>
                <a:cubicBezTo>
                  <a:pt x="184371" y="78474"/>
                  <a:pt x="327673" y="156949"/>
                  <a:pt x="327673" y="232012"/>
                </a:cubicBezTo>
                <a:cubicBezTo>
                  <a:pt x="327673" y="307075"/>
                  <a:pt x="52443" y="379863"/>
                  <a:pt x="41070" y="450376"/>
                </a:cubicBezTo>
                <a:cubicBezTo>
                  <a:pt x="29697" y="520889"/>
                  <a:pt x="266258" y="582305"/>
                  <a:pt x="259434" y="655093"/>
                </a:cubicBezTo>
                <a:cubicBezTo>
                  <a:pt x="252610" y="727881"/>
                  <a:pt x="4676" y="814317"/>
                  <a:pt x="127" y="887105"/>
                </a:cubicBezTo>
                <a:cubicBezTo>
                  <a:pt x="-4422" y="959893"/>
                  <a:pt x="113858" y="1025857"/>
                  <a:pt x="232139" y="109182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任意形状 8">
            <a:extLst>
              <a:ext uri="{FF2B5EF4-FFF2-40B4-BE49-F238E27FC236}">
                <a16:creationId xmlns:a16="http://schemas.microsoft.com/office/drawing/2014/main" id="{B9681EE9-17F1-8D4F-808B-D08B688BDD42}"/>
              </a:ext>
            </a:extLst>
          </p:cNvPr>
          <p:cNvSpPr/>
          <p:nvPr/>
        </p:nvSpPr>
        <p:spPr>
          <a:xfrm>
            <a:off x="6299140" y="2891560"/>
            <a:ext cx="327673" cy="1091821"/>
          </a:xfrm>
          <a:custGeom>
            <a:avLst/>
            <a:gdLst>
              <a:gd name="connsiteX0" fmla="*/ 41070 w 327673"/>
              <a:gd name="connsiteY0" fmla="*/ 0 h 1091821"/>
              <a:gd name="connsiteX1" fmla="*/ 327673 w 327673"/>
              <a:gd name="connsiteY1" fmla="*/ 232012 h 1091821"/>
              <a:gd name="connsiteX2" fmla="*/ 41070 w 327673"/>
              <a:gd name="connsiteY2" fmla="*/ 450376 h 1091821"/>
              <a:gd name="connsiteX3" fmla="*/ 259434 w 327673"/>
              <a:gd name="connsiteY3" fmla="*/ 655093 h 1091821"/>
              <a:gd name="connsiteX4" fmla="*/ 127 w 327673"/>
              <a:gd name="connsiteY4" fmla="*/ 887105 h 1091821"/>
              <a:gd name="connsiteX5" fmla="*/ 232139 w 327673"/>
              <a:gd name="connsiteY5" fmla="*/ 1091821 h 1091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673" h="1091821">
                <a:moveTo>
                  <a:pt x="41070" y="0"/>
                </a:moveTo>
                <a:cubicBezTo>
                  <a:pt x="184371" y="78474"/>
                  <a:pt x="327673" y="156949"/>
                  <a:pt x="327673" y="232012"/>
                </a:cubicBezTo>
                <a:cubicBezTo>
                  <a:pt x="327673" y="307075"/>
                  <a:pt x="52443" y="379863"/>
                  <a:pt x="41070" y="450376"/>
                </a:cubicBezTo>
                <a:cubicBezTo>
                  <a:pt x="29697" y="520889"/>
                  <a:pt x="266258" y="582305"/>
                  <a:pt x="259434" y="655093"/>
                </a:cubicBezTo>
                <a:cubicBezTo>
                  <a:pt x="252610" y="727881"/>
                  <a:pt x="4676" y="814317"/>
                  <a:pt x="127" y="887105"/>
                </a:cubicBezTo>
                <a:cubicBezTo>
                  <a:pt x="-4422" y="959893"/>
                  <a:pt x="113858" y="1025857"/>
                  <a:pt x="232139" y="109182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4248AA74-DADC-7A46-9AE4-14DA7BDD3EF0}"/>
              </a:ext>
            </a:extLst>
          </p:cNvPr>
          <p:cNvSpPr txBox="1"/>
          <p:nvPr/>
        </p:nvSpPr>
        <p:spPr>
          <a:xfrm>
            <a:off x="6565292" y="3252804"/>
            <a:ext cx="720080" cy="369332"/>
          </a:xfrm>
          <a:prstGeom prst="rect">
            <a:avLst/>
          </a:prstGeom>
          <a:noFill/>
        </p:spPr>
        <p:txBody>
          <a:bodyPr wrap="square" rtlCol="0">
            <a:spAutoFit/>
          </a:bodyPr>
          <a:lstStyle/>
          <a:p>
            <a:r>
              <a:rPr kumimoji="1" lang="zh-CN" altLang="en-US" dirty="0"/>
              <a:t>线程</a:t>
            </a:r>
          </a:p>
        </p:txBody>
      </p:sp>
      <p:sp>
        <p:nvSpPr>
          <p:cNvPr id="11" name="矩形 10">
            <a:extLst>
              <a:ext uri="{FF2B5EF4-FFF2-40B4-BE49-F238E27FC236}">
                <a16:creationId xmlns:a16="http://schemas.microsoft.com/office/drawing/2014/main" id="{430B491D-257C-BB47-ADC5-D867B1B8EFBA}"/>
              </a:ext>
            </a:extLst>
          </p:cNvPr>
          <p:cNvSpPr/>
          <p:nvPr/>
        </p:nvSpPr>
        <p:spPr>
          <a:xfrm>
            <a:off x="4145276" y="4759027"/>
            <a:ext cx="122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CPU</a:t>
            </a:r>
            <a:endParaRPr kumimoji="1" lang="zh-CN" altLang="en-US" b="1" dirty="0"/>
          </a:p>
        </p:txBody>
      </p:sp>
      <p:sp>
        <p:nvSpPr>
          <p:cNvPr id="12" name="矩形 11">
            <a:extLst>
              <a:ext uri="{FF2B5EF4-FFF2-40B4-BE49-F238E27FC236}">
                <a16:creationId xmlns:a16="http://schemas.microsoft.com/office/drawing/2014/main" id="{73F2A189-F09A-6F48-97C9-96607B50CC61}"/>
              </a:ext>
            </a:extLst>
          </p:cNvPr>
          <p:cNvSpPr/>
          <p:nvPr/>
        </p:nvSpPr>
        <p:spPr>
          <a:xfrm>
            <a:off x="6161348" y="4762811"/>
            <a:ext cx="122413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b="1" dirty="0"/>
              <a:t>CPU</a:t>
            </a:r>
            <a:endParaRPr kumimoji="1" lang="zh-CN" altLang="en-US" b="1" dirty="0"/>
          </a:p>
        </p:txBody>
      </p:sp>
      <p:cxnSp>
        <p:nvCxnSpPr>
          <p:cNvPr id="13" name="直线箭头连接符 12">
            <a:extLst>
              <a:ext uri="{FF2B5EF4-FFF2-40B4-BE49-F238E27FC236}">
                <a16:creationId xmlns:a16="http://schemas.microsoft.com/office/drawing/2014/main" id="{A32B27DD-DCE4-C446-BD3D-E36E002C83EF}"/>
              </a:ext>
            </a:extLst>
          </p:cNvPr>
          <p:cNvCxnSpPr>
            <a:cxnSpLocks/>
            <a:endCxn id="11" idx="0"/>
          </p:cNvCxnSpPr>
          <p:nvPr/>
        </p:nvCxnSpPr>
        <p:spPr>
          <a:xfrm flipH="1">
            <a:off x="4757344" y="3949321"/>
            <a:ext cx="390720" cy="80970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直线箭头连接符 16">
            <a:extLst>
              <a:ext uri="{FF2B5EF4-FFF2-40B4-BE49-F238E27FC236}">
                <a16:creationId xmlns:a16="http://schemas.microsoft.com/office/drawing/2014/main" id="{F7CFA0C8-697C-E24C-8019-F84965A4EB35}"/>
              </a:ext>
            </a:extLst>
          </p:cNvPr>
          <p:cNvCxnSpPr>
            <a:cxnSpLocks/>
            <a:endCxn id="12" idx="0"/>
          </p:cNvCxnSpPr>
          <p:nvPr/>
        </p:nvCxnSpPr>
        <p:spPr>
          <a:xfrm>
            <a:off x="6444208" y="3983381"/>
            <a:ext cx="329208" cy="77943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5" name="页脚占位符 4">
            <a:extLst>
              <a:ext uri="{FF2B5EF4-FFF2-40B4-BE49-F238E27FC236}">
                <a16:creationId xmlns:a16="http://schemas.microsoft.com/office/drawing/2014/main" id="{83DE80FB-065C-1F45-A3C5-813F750FB39E}"/>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285869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肘形连接符 33">
            <a:extLst>
              <a:ext uri="{FF2B5EF4-FFF2-40B4-BE49-F238E27FC236}">
                <a16:creationId xmlns:a16="http://schemas.microsoft.com/office/drawing/2014/main" id="{A4663449-3B10-6F46-831B-64D546A4B906}"/>
              </a:ext>
            </a:extLst>
          </p:cNvPr>
          <p:cNvCxnSpPr>
            <a:cxnSpLocks/>
            <a:stCxn id="6" idx="2"/>
            <a:endCxn id="38" idx="2"/>
          </p:cNvCxnSpPr>
          <p:nvPr/>
        </p:nvCxnSpPr>
        <p:spPr>
          <a:xfrm rot="16200000" flipH="1">
            <a:off x="4063828" y="1884412"/>
            <a:ext cx="782321" cy="2502279"/>
          </a:xfrm>
          <a:prstGeom prst="bentConnector3">
            <a:avLst>
              <a:gd name="adj1" fmla="val 12922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75F76BF8-AE88-CB44-BF96-66E904529E5A}"/>
              </a:ext>
            </a:extLst>
          </p:cNvPr>
          <p:cNvSpPr>
            <a:spLocks noGrp="1"/>
          </p:cNvSpPr>
          <p:nvPr>
            <p:ph type="sldNum" sz="quarter" idx="12"/>
          </p:nvPr>
        </p:nvSpPr>
        <p:spPr/>
        <p:txBody>
          <a:bodyPr/>
          <a:lstStyle/>
          <a:p>
            <a:fld id="{ADE361C3-C043-4A6E-BDCE-8DA1E7D90A3B}" type="slidenum">
              <a:rPr lang="zh-CN" altLang="en-US" smtClean="0"/>
              <a:pPr/>
              <a:t>21</a:t>
            </a:fld>
            <a:endParaRPr lang="zh-CN" altLang="en-US"/>
          </a:p>
        </p:txBody>
      </p:sp>
      <p:sp>
        <p:nvSpPr>
          <p:cNvPr id="4" name="标题 3">
            <a:extLst>
              <a:ext uri="{FF2B5EF4-FFF2-40B4-BE49-F238E27FC236}">
                <a16:creationId xmlns:a16="http://schemas.microsoft.com/office/drawing/2014/main" id="{F2E2E165-92E7-AD45-8B36-7035DEC37799}"/>
              </a:ext>
            </a:extLst>
          </p:cNvPr>
          <p:cNvSpPr>
            <a:spLocks noGrp="1"/>
          </p:cNvSpPr>
          <p:nvPr>
            <p:ph type="title"/>
          </p:nvPr>
        </p:nvSpPr>
        <p:spPr/>
        <p:txBody>
          <a:bodyPr/>
          <a:lstStyle/>
          <a:p>
            <a:r>
              <a:rPr kumimoji="1" lang="zh-CN" altLang="en-US" dirty="0"/>
              <a:t>全局运行队列</a:t>
            </a:r>
          </a:p>
        </p:txBody>
      </p:sp>
      <p:sp>
        <p:nvSpPr>
          <p:cNvPr id="6" name="矩形 5">
            <a:extLst>
              <a:ext uri="{FF2B5EF4-FFF2-40B4-BE49-F238E27FC236}">
                <a16:creationId xmlns:a16="http://schemas.microsoft.com/office/drawing/2014/main" id="{DF7D1A0A-1CCF-954E-8957-357693B5246E}"/>
              </a:ext>
            </a:extLst>
          </p:cNvPr>
          <p:cNvSpPr/>
          <p:nvPr/>
        </p:nvSpPr>
        <p:spPr>
          <a:xfrm>
            <a:off x="2735797" y="2456360"/>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7" name="矩形 6">
            <a:extLst>
              <a:ext uri="{FF2B5EF4-FFF2-40B4-BE49-F238E27FC236}">
                <a16:creationId xmlns:a16="http://schemas.microsoft.com/office/drawing/2014/main" id="{D04368A0-44E2-7D40-9382-141A7701A206}"/>
              </a:ext>
            </a:extLst>
          </p:cNvPr>
          <p:cNvSpPr/>
          <p:nvPr/>
        </p:nvSpPr>
        <p:spPr>
          <a:xfrm>
            <a:off x="2735797" y="2168328"/>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a:t>
            </a:r>
            <a:endParaRPr kumimoji="1" lang="zh-CN" altLang="en-US" sz="1400" dirty="0">
              <a:solidFill>
                <a:schemeClr val="tx1"/>
              </a:solidFill>
            </a:endParaRPr>
          </a:p>
        </p:txBody>
      </p:sp>
      <p:sp>
        <p:nvSpPr>
          <p:cNvPr id="8" name="矩形 7">
            <a:extLst>
              <a:ext uri="{FF2B5EF4-FFF2-40B4-BE49-F238E27FC236}">
                <a16:creationId xmlns:a16="http://schemas.microsoft.com/office/drawing/2014/main" id="{F57F8F12-D8A8-B14F-88DF-BF1C0D15EDA7}"/>
              </a:ext>
            </a:extLst>
          </p:cNvPr>
          <p:cNvSpPr/>
          <p:nvPr/>
        </p:nvSpPr>
        <p:spPr>
          <a:xfrm>
            <a:off x="2735797" y="1880296"/>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12" name="矩形 11">
            <a:extLst>
              <a:ext uri="{FF2B5EF4-FFF2-40B4-BE49-F238E27FC236}">
                <a16:creationId xmlns:a16="http://schemas.microsoft.com/office/drawing/2014/main" id="{44F080F7-3CEB-204C-A7D7-AEF88F71A247}"/>
              </a:ext>
            </a:extLst>
          </p:cNvPr>
          <p:cNvSpPr/>
          <p:nvPr/>
        </p:nvSpPr>
        <p:spPr>
          <a:xfrm>
            <a:off x="6840253" y="3238682"/>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cxnSp>
        <p:nvCxnSpPr>
          <p:cNvPr id="14" name="肘形连接符 13">
            <a:extLst>
              <a:ext uri="{FF2B5EF4-FFF2-40B4-BE49-F238E27FC236}">
                <a16:creationId xmlns:a16="http://schemas.microsoft.com/office/drawing/2014/main" id="{FA29C4CD-492A-9640-BAE8-00498B747B00}"/>
              </a:ext>
            </a:extLst>
          </p:cNvPr>
          <p:cNvCxnSpPr>
            <a:cxnSpLocks/>
            <a:stCxn id="6" idx="2"/>
            <a:endCxn id="12" idx="2"/>
          </p:cNvCxnSpPr>
          <p:nvPr/>
        </p:nvCxnSpPr>
        <p:spPr>
          <a:xfrm rot="16200000" flipH="1">
            <a:off x="4864916" y="1083325"/>
            <a:ext cx="782322" cy="4104456"/>
          </a:xfrm>
          <a:prstGeom prst="bentConnector3">
            <a:avLst>
              <a:gd name="adj1" fmla="val 12922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肘形连接符 15">
            <a:extLst>
              <a:ext uri="{FF2B5EF4-FFF2-40B4-BE49-F238E27FC236}">
                <a16:creationId xmlns:a16="http://schemas.microsoft.com/office/drawing/2014/main" id="{61265E16-25AD-1044-B1F4-CC8EDCB65C4C}"/>
              </a:ext>
            </a:extLst>
          </p:cNvPr>
          <p:cNvCxnSpPr>
            <a:cxnSpLocks/>
            <a:stCxn id="12" idx="0"/>
            <a:endCxn id="8" idx="0"/>
          </p:cNvCxnSpPr>
          <p:nvPr/>
        </p:nvCxnSpPr>
        <p:spPr>
          <a:xfrm rot="16200000" flipV="1">
            <a:off x="4576884" y="507261"/>
            <a:ext cx="1358386" cy="4104456"/>
          </a:xfrm>
          <a:prstGeom prst="bentConnector3">
            <a:avLst>
              <a:gd name="adj1" fmla="val 11763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3B30991B-2549-FB4E-AC9B-0F2A6CBFF2F3}"/>
              </a:ext>
            </a:extLst>
          </p:cNvPr>
          <p:cNvSpPr/>
          <p:nvPr/>
        </p:nvSpPr>
        <p:spPr>
          <a:xfrm>
            <a:off x="6624229" y="2216067"/>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sp>
        <p:nvSpPr>
          <p:cNvPr id="31" name="文本框 30">
            <a:extLst>
              <a:ext uri="{FF2B5EF4-FFF2-40B4-BE49-F238E27FC236}">
                <a16:creationId xmlns:a16="http://schemas.microsoft.com/office/drawing/2014/main" id="{A7CB6424-B34D-E440-B772-3FB3DA25A83C}"/>
              </a:ext>
            </a:extLst>
          </p:cNvPr>
          <p:cNvSpPr txBox="1"/>
          <p:nvPr/>
        </p:nvSpPr>
        <p:spPr>
          <a:xfrm>
            <a:off x="6226116" y="2743550"/>
            <a:ext cx="562200" cy="307777"/>
          </a:xfrm>
          <a:prstGeom prst="rect">
            <a:avLst/>
          </a:prstGeom>
          <a:noFill/>
        </p:spPr>
        <p:txBody>
          <a:bodyPr wrap="square" rtlCol="0">
            <a:spAutoFit/>
          </a:bodyPr>
          <a:lstStyle/>
          <a:p>
            <a:pPr algn="ctr"/>
            <a:r>
              <a:rPr kumimoji="1" lang="en-US" altLang="zh-CN" sz="1400" dirty="0"/>
              <a:t>…</a:t>
            </a:r>
            <a:endParaRPr kumimoji="1" lang="zh-CN" altLang="en-US" sz="1400" dirty="0"/>
          </a:p>
        </p:txBody>
      </p:sp>
      <p:sp>
        <p:nvSpPr>
          <p:cNvPr id="38" name="矩形 37">
            <a:extLst>
              <a:ext uri="{FF2B5EF4-FFF2-40B4-BE49-F238E27FC236}">
                <a16:creationId xmlns:a16="http://schemas.microsoft.com/office/drawing/2014/main" id="{74510530-9B4D-744A-97B6-B83EDAE67DD9}"/>
              </a:ext>
            </a:extLst>
          </p:cNvPr>
          <p:cNvSpPr/>
          <p:nvPr/>
        </p:nvSpPr>
        <p:spPr>
          <a:xfrm>
            <a:off x="5238076" y="3238681"/>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cxnSp>
        <p:nvCxnSpPr>
          <p:cNvPr id="40" name="肘形连接符 39">
            <a:extLst>
              <a:ext uri="{FF2B5EF4-FFF2-40B4-BE49-F238E27FC236}">
                <a16:creationId xmlns:a16="http://schemas.microsoft.com/office/drawing/2014/main" id="{9D807F82-7A36-F649-AD57-880C1A201582}"/>
              </a:ext>
            </a:extLst>
          </p:cNvPr>
          <p:cNvCxnSpPr>
            <a:cxnSpLocks/>
            <a:stCxn id="38" idx="0"/>
            <a:endCxn id="8" idx="0"/>
          </p:cNvCxnSpPr>
          <p:nvPr/>
        </p:nvCxnSpPr>
        <p:spPr>
          <a:xfrm rot="16200000" flipV="1">
            <a:off x="3775797" y="1308349"/>
            <a:ext cx="1358385" cy="2502279"/>
          </a:xfrm>
          <a:prstGeom prst="bentConnector3">
            <a:avLst>
              <a:gd name="adj1" fmla="val 117630"/>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B20FE223-D063-624F-AEAA-CDD682C9A799}"/>
              </a:ext>
            </a:extLst>
          </p:cNvPr>
          <p:cNvSpPr/>
          <p:nvPr/>
        </p:nvSpPr>
        <p:spPr>
          <a:xfrm>
            <a:off x="5022052" y="2220763"/>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sp>
        <p:nvSpPr>
          <p:cNvPr id="54" name="页脚占位符 4">
            <a:extLst>
              <a:ext uri="{FF2B5EF4-FFF2-40B4-BE49-F238E27FC236}">
                <a16:creationId xmlns:a16="http://schemas.microsoft.com/office/drawing/2014/main" id="{A6FC76A6-7E24-9946-ADBB-50B30132A7F4}"/>
              </a:ext>
            </a:extLst>
          </p:cNvPr>
          <p:cNvSpPr>
            <a:spLocks noGrp="1"/>
          </p:cNvSpPr>
          <p:nvPr>
            <p:ph type="ftr" sz="quarter" idx="3"/>
          </p:nvPr>
        </p:nvSpPr>
        <p:spPr>
          <a:xfrm>
            <a:off x="2553817" y="5305772"/>
            <a:ext cx="3962399" cy="304271"/>
          </a:xfrm>
        </p:spPr>
        <p:txBody>
          <a:bodyPr/>
          <a:lstStyle/>
          <a:p>
            <a:r>
              <a:rPr lang="zh-CN" altLang="en-US" dirty="0"/>
              <a:t>上海交通大学并行与分布式系统研究所（</a:t>
            </a:r>
            <a:r>
              <a:rPr lang="en-US" altLang="zh-CN" dirty="0"/>
              <a:t>IPADS@SJTU</a:t>
            </a:r>
            <a:r>
              <a:rPr lang="zh-CN" altLang="en-US" dirty="0"/>
              <a:t>）</a:t>
            </a:r>
          </a:p>
        </p:txBody>
      </p:sp>
      <p:sp>
        <p:nvSpPr>
          <p:cNvPr id="5" name="矩形 4">
            <a:extLst>
              <a:ext uri="{FF2B5EF4-FFF2-40B4-BE49-F238E27FC236}">
                <a16:creationId xmlns:a16="http://schemas.microsoft.com/office/drawing/2014/main" id="{1185FB47-E02B-459D-8EF3-DCBA7190FB82}"/>
              </a:ext>
            </a:extLst>
          </p:cNvPr>
          <p:cNvSpPr/>
          <p:nvPr/>
        </p:nvSpPr>
        <p:spPr>
          <a:xfrm>
            <a:off x="1187624" y="1489348"/>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新任务</a:t>
            </a:r>
          </a:p>
        </p:txBody>
      </p:sp>
      <p:cxnSp>
        <p:nvCxnSpPr>
          <p:cNvPr id="9" name="肘形连接符 8">
            <a:extLst>
              <a:ext uri="{FF2B5EF4-FFF2-40B4-BE49-F238E27FC236}">
                <a16:creationId xmlns:a16="http://schemas.microsoft.com/office/drawing/2014/main" id="{3D7CBAA8-A641-E82F-7DB2-1829E3A2AE22}"/>
              </a:ext>
            </a:extLst>
          </p:cNvPr>
          <p:cNvCxnSpPr>
            <a:cxnSpLocks/>
            <a:stCxn id="5" idx="3"/>
            <a:endCxn id="8" idx="0"/>
          </p:cNvCxnSpPr>
          <p:nvPr/>
        </p:nvCxnSpPr>
        <p:spPr>
          <a:xfrm>
            <a:off x="2123728" y="1633364"/>
            <a:ext cx="1080121" cy="246932"/>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AE06FDD-67C5-9F1B-95AC-473D46B9F2D9}"/>
              </a:ext>
            </a:extLst>
          </p:cNvPr>
          <p:cNvSpPr txBox="1"/>
          <p:nvPr/>
        </p:nvSpPr>
        <p:spPr>
          <a:xfrm>
            <a:off x="1329896" y="2216058"/>
            <a:ext cx="1261884" cy="307777"/>
          </a:xfrm>
          <a:prstGeom prst="rect">
            <a:avLst/>
          </a:prstGeom>
          <a:noFill/>
        </p:spPr>
        <p:txBody>
          <a:bodyPr wrap="none" rtlCol="0">
            <a:spAutoFit/>
          </a:bodyPr>
          <a:lstStyle/>
          <a:p>
            <a:r>
              <a:rPr kumimoji="1" lang="zh-CN" altLang="en-US" sz="1400" dirty="0"/>
              <a:t>全局运行队列</a:t>
            </a:r>
          </a:p>
        </p:txBody>
      </p:sp>
      <p:sp>
        <p:nvSpPr>
          <p:cNvPr id="24" name="文本框 23">
            <a:extLst>
              <a:ext uri="{FF2B5EF4-FFF2-40B4-BE49-F238E27FC236}">
                <a16:creationId xmlns:a16="http://schemas.microsoft.com/office/drawing/2014/main" id="{9575ABFA-39C0-699C-0808-96679DE20641}"/>
              </a:ext>
            </a:extLst>
          </p:cNvPr>
          <p:cNvSpPr txBox="1"/>
          <p:nvPr/>
        </p:nvSpPr>
        <p:spPr>
          <a:xfrm>
            <a:off x="105496" y="3268020"/>
            <a:ext cx="4664528" cy="2144305"/>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1200"/>
              </a:spcBef>
              <a:spcAft>
                <a:spcPts val="0"/>
              </a:spcAft>
              <a:buClrTx/>
              <a:buSzTx/>
              <a:buFont typeface="Arial" pitchFamily="34" charset="0"/>
              <a:buChar char="•"/>
              <a:tabLst/>
              <a:defRPr/>
            </a:pPr>
            <a:r>
              <a:rPr kumimoji="1" lang="zh-CN" altLang="en-US"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可能导致的问题：</a:t>
            </a:r>
            <a:endParaRPr kumimoji="1" lang="en-US" altLang="zh-CN"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endParaRPr>
          </a:p>
          <a:p>
            <a:pPr marL="800100" lvl="1" indent="-342900">
              <a:lnSpc>
                <a:spcPct val="120000"/>
              </a:lnSpc>
              <a:spcBef>
                <a:spcPts val="1200"/>
              </a:spcBef>
              <a:buFont typeface="Arial" pitchFamily="34" charset="0"/>
              <a:buChar char="•"/>
              <a:defRPr/>
            </a:pPr>
            <a:r>
              <a:rPr kumimoji="1" lang="zh-CN" altLang="en-US"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所有</a:t>
            </a:r>
            <a:r>
              <a:rPr kumimoji="1" lang="en-US" altLang="zh-CN"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CPU</a:t>
            </a:r>
            <a:r>
              <a:rPr kumimoji="1" lang="zh-CN" altLang="en-US"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竞争全局调度器</a:t>
            </a:r>
            <a:endParaRPr kumimoji="1" lang="en-US" altLang="zh-CN"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endParaRPr>
          </a:p>
          <a:p>
            <a:pPr marL="800100" lvl="1" indent="-342900">
              <a:lnSpc>
                <a:spcPct val="120000"/>
              </a:lnSpc>
              <a:spcBef>
                <a:spcPts val="1200"/>
              </a:spcBef>
              <a:buFont typeface="Arial" pitchFamily="34" charset="0"/>
              <a:buChar char="•"/>
              <a:defRPr/>
            </a:pPr>
            <a:r>
              <a:rPr kumimoji="1" lang="zh-CN" altLang="en-US"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同一个线程可能在不同</a:t>
            </a:r>
            <a:r>
              <a:rPr kumimoji="1" lang="en-US" altLang="zh-CN"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CPU</a:t>
            </a:r>
            <a:r>
              <a:rPr kumimoji="1" lang="zh-CN" altLang="en-US"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上切换</a:t>
            </a:r>
            <a:endParaRPr kumimoji="1" lang="en-US" altLang="zh-CN" b="1"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endParaRPr>
          </a:p>
          <a:p>
            <a:pPr marL="1143000" lvl="2" indent="-285750">
              <a:lnSpc>
                <a:spcPct val="120000"/>
              </a:lnSpc>
              <a:spcBef>
                <a:spcPct val="20000"/>
              </a:spcBef>
              <a:buFont typeface="Arial" pitchFamily="34" charset="0"/>
              <a:buChar char="–"/>
              <a:defRPr/>
            </a:pPr>
            <a:r>
              <a:rPr kumimoji="1" lang="zh-CN" altLang="en-US"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切换开销大：</a:t>
            </a:r>
            <a:r>
              <a:rPr kumimoji="1" lang="en-US" altLang="zh-CN"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Cache</a:t>
            </a:r>
            <a:r>
              <a:rPr kumimoji="1" lang="zh-CN" altLang="en-US"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a:t>
            </a:r>
            <a:r>
              <a:rPr kumimoji="1" lang="en-US" altLang="zh-CN"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TLB</a:t>
            </a:r>
            <a:r>
              <a:rPr kumimoji="1" lang="zh-CN" altLang="en-US"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a:t>
            </a:r>
            <a:r>
              <a:rPr kumimoji="1" lang="en-US" altLang="zh-CN"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a:t>
            </a:r>
          </a:p>
          <a:p>
            <a:pPr marL="1143000" lvl="2" indent="-285750">
              <a:lnSpc>
                <a:spcPct val="120000"/>
              </a:lnSpc>
              <a:spcBef>
                <a:spcPct val="20000"/>
              </a:spcBef>
              <a:buFont typeface="Arial" pitchFamily="34" charset="0"/>
              <a:buChar char="–"/>
              <a:defRPr/>
            </a:pPr>
            <a:r>
              <a:rPr kumimoji="1" lang="zh-CN" altLang="en-US" b="0" i="0" u="none" strike="noStrike" kern="1200" cap="none" spc="0" normalizeH="0" baseline="0" noProof="0" dirty="0">
                <a:ln>
                  <a:noFill/>
                </a:ln>
                <a:solidFill>
                  <a:srgbClr val="000000">
                    <a:lumMod val="75000"/>
                    <a:lumOff val="25000"/>
                  </a:srgbClr>
                </a:solidFill>
                <a:effectLst/>
                <a:uLnTx/>
                <a:uFillTx/>
                <a:latin typeface="Arial" panose="020B0604020202020204"/>
                <a:ea typeface="微软雅黑" panose="020B0503020204020204" pitchFamily="34" charset="-122"/>
              </a:rPr>
              <a:t>缓存局部性差</a:t>
            </a:r>
          </a:p>
        </p:txBody>
      </p:sp>
    </p:spTree>
    <p:extLst>
      <p:ext uri="{BB962C8B-B14F-4D97-AF65-F5344CB8AC3E}">
        <p14:creationId xmlns:p14="http://schemas.microsoft.com/office/powerpoint/2010/main" val="1161413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4473F67-ED95-4C09-C2E5-C0A44B1703A1}"/>
              </a:ext>
            </a:extLst>
          </p:cNvPr>
          <p:cNvSpPr>
            <a:spLocks noGrp="1"/>
          </p:cNvSpPr>
          <p:nvPr>
            <p:ph type="sldNum" sz="quarter" idx="12"/>
          </p:nvPr>
        </p:nvSpPr>
        <p:spPr/>
        <p:txBody>
          <a:bodyPr/>
          <a:lstStyle/>
          <a:p>
            <a:fld id="{ADE361C3-C043-4A6E-BDCE-8DA1E7D90A3B}" type="slidenum">
              <a:rPr lang="zh-CN" altLang="en-US" smtClean="0"/>
              <a:pPr/>
              <a:t>22</a:t>
            </a:fld>
            <a:endParaRPr lang="zh-CN" altLang="en-US"/>
          </a:p>
        </p:txBody>
      </p:sp>
      <p:sp>
        <p:nvSpPr>
          <p:cNvPr id="4" name="标题 3">
            <a:extLst>
              <a:ext uri="{FF2B5EF4-FFF2-40B4-BE49-F238E27FC236}">
                <a16:creationId xmlns:a16="http://schemas.microsoft.com/office/drawing/2014/main" id="{7522DD10-919D-EEE7-3A7D-09DF14EF69BF}"/>
              </a:ext>
            </a:extLst>
          </p:cNvPr>
          <p:cNvSpPr>
            <a:spLocks noGrp="1"/>
          </p:cNvSpPr>
          <p:nvPr>
            <p:ph type="title"/>
          </p:nvPr>
        </p:nvSpPr>
        <p:spPr/>
        <p:txBody>
          <a:bodyPr/>
          <a:lstStyle/>
          <a:p>
            <a:r>
              <a:rPr kumimoji="1" lang="zh-CN" altLang="en-US" dirty="0"/>
              <a:t>每个</a:t>
            </a:r>
            <a:r>
              <a:rPr kumimoji="1" lang="en-US" altLang="zh-CN" dirty="0"/>
              <a:t>CPU</a:t>
            </a:r>
            <a:r>
              <a:rPr kumimoji="1" lang="zh-CN" altLang="en-US" dirty="0"/>
              <a:t>核心维护本地运行队列</a:t>
            </a:r>
          </a:p>
        </p:txBody>
      </p:sp>
      <p:sp>
        <p:nvSpPr>
          <p:cNvPr id="6" name="矩形 5">
            <a:extLst>
              <a:ext uri="{FF2B5EF4-FFF2-40B4-BE49-F238E27FC236}">
                <a16:creationId xmlns:a16="http://schemas.microsoft.com/office/drawing/2014/main" id="{0DBBB6A2-FE51-018D-0D93-6FB3992BD84D}"/>
              </a:ext>
            </a:extLst>
          </p:cNvPr>
          <p:cNvSpPr/>
          <p:nvPr/>
        </p:nvSpPr>
        <p:spPr>
          <a:xfrm>
            <a:off x="2066432" y="3590133"/>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7" name="矩形 6">
            <a:extLst>
              <a:ext uri="{FF2B5EF4-FFF2-40B4-BE49-F238E27FC236}">
                <a16:creationId xmlns:a16="http://schemas.microsoft.com/office/drawing/2014/main" id="{96B0794F-DE86-B727-7336-074A68166F23}"/>
              </a:ext>
            </a:extLst>
          </p:cNvPr>
          <p:cNvSpPr/>
          <p:nvPr/>
        </p:nvSpPr>
        <p:spPr>
          <a:xfrm>
            <a:off x="2066432" y="3302101"/>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a:t>
            </a:r>
            <a:endParaRPr kumimoji="1" lang="zh-CN" altLang="en-US" sz="1400" dirty="0">
              <a:solidFill>
                <a:schemeClr val="tx1"/>
              </a:solidFill>
            </a:endParaRPr>
          </a:p>
        </p:txBody>
      </p:sp>
      <p:sp>
        <p:nvSpPr>
          <p:cNvPr id="8" name="矩形 7">
            <a:extLst>
              <a:ext uri="{FF2B5EF4-FFF2-40B4-BE49-F238E27FC236}">
                <a16:creationId xmlns:a16="http://schemas.microsoft.com/office/drawing/2014/main" id="{C4100921-8205-2380-C102-689D9799F15D}"/>
              </a:ext>
            </a:extLst>
          </p:cNvPr>
          <p:cNvSpPr/>
          <p:nvPr/>
        </p:nvSpPr>
        <p:spPr>
          <a:xfrm>
            <a:off x="2066432" y="3014069"/>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14" name="文本框 13">
            <a:extLst>
              <a:ext uri="{FF2B5EF4-FFF2-40B4-BE49-F238E27FC236}">
                <a16:creationId xmlns:a16="http://schemas.microsoft.com/office/drawing/2014/main" id="{29FD16C3-C5CC-3383-3A6C-0483AC66BD88}"/>
              </a:ext>
            </a:extLst>
          </p:cNvPr>
          <p:cNvSpPr txBox="1"/>
          <p:nvPr/>
        </p:nvSpPr>
        <p:spPr>
          <a:xfrm>
            <a:off x="5181811" y="3602009"/>
            <a:ext cx="562200" cy="307777"/>
          </a:xfrm>
          <a:prstGeom prst="rect">
            <a:avLst/>
          </a:prstGeom>
          <a:noFill/>
        </p:spPr>
        <p:txBody>
          <a:bodyPr wrap="square" rtlCol="0">
            <a:spAutoFit/>
          </a:bodyPr>
          <a:lstStyle/>
          <a:p>
            <a:pPr algn="ctr"/>
            <a:r>
              <a:rPr kumimoji="1" lang="en-US" altLang="zh-CN" sz="1400" dirty="0"/>
              <a:t>…</a:t>
            </a:r>
            <a:endParaRPr kumimoji="1" lang="zh-CN" altLang="en-US" sz="1400" dirty="0"/>
          </a:p>
        </p:txBody>
      </p:sp>
      <p:sp>
        <p:nvSpPr>
          <p:cNvPr id="17" name="椭圆 16">
            <a:extLst>
              <a:ext uri="{FF2B5EF4-FFF2-40B4-BE49-F238E27FC236}">
                <a16:creationId xmlns:a16="http://schemas.microsoft.com/office/drawing/2014/main" id="{D33CF332-03E7-C342-2A46-7577A92E13B2}"/>
              </a:ext>
            </a:extLst>
          </p:cNvPr>
          <p:cNvSpPr/>
          <p:nvPr/>
        </p:nvSpPr>
        <p:spPr>
          <a:xfrm>
            <a:off x="1850408" y="4202236"/>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sp>
        <p:nvSpPr>
          <p:cNvPr id="18" name="矩形 17">
            <a:extLst>
              <a:ext uri="{FF2B5EF4-FFF2-40B4-BE49-F238E27FC236}">
                <a16:creationId xmlns:a16="http://schemas.microsoft.com/office/drawing/2014/main" id="{A2DCB022-15EF-752E-4BBC-06D763547B04}"/>
              </a:ext>
            </a:extLst>
          </p:cNvPr>
          <p:cNvSpPr/>
          <p:nvPr/>
        </p:nvSpPr>
        <p:spPr>
          <a:xfrm>
            <a:off x="3916079" y="1060105"/>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新任务</a:t>
            </a:r>
          </a:p>
        </p:txBody>
      </p:sp>
      <p:sp>
        <p:nvSpPr>
          <p:cNvPr id="20" name="文本框 19">
            <a:extLst>
              <a:ext uri="{FF2B5EF4-FFF2-40B4-BE49-F238E27FC236}">
                <a16:creationId xmlns:a16="http://schemas.microsoft.com/office/drawing/2014/main" id="{9BD44310-4688-647F-7438-03745CCA6BC4}"/>
              </a:ext>
            </a:extLst>
          </p:cNvPr>
          <p:cNvSpPr txBox="1"/>
          <p:nvPr/>
        </p:nvSpPr>
        <p:spPr>
          <a:xfrm>
            <a:off x="7460755" y="3302101"/>
            <a:ext cx="1261884" cy="307777"/>
          </a:xfrm>
          <a:prstGeom prst="rect">
            <a:avLst/>
          </a:prstGeom>
          <a:noFill/>
        </p:spPr>
        <p:txBody>
          <a:bodyPr wrap="none" rtlCol="0">
            <a:spAutoFit/>
          </a:bodyPr>
          <a:lstStyle/>
          <a:p>
            <a:r>
              <a:rPr kumimoji="1" lang="zh-CN" altLang="en-US" sz="1400" dirty="0"/>
              <a:t>本地运行队列</a:t>
            </a:r>
          </a:p>
        </p:txBody>
      </p:sp>
      <p:cxnSp>
        <p:nvCxnSpPr>
          <p:cNvPr id="26" name="直线箭头连接符 25">
            <a:extLst>
              <a:ext uri="{FF2B5EF4-FFF2-40B4-BE49-F238E27FC236}">
                <a16:creationId xmlns:a16="http://schemas.microsoft.com/office/drawing/2014/main" id="{D5155C34-248F-8E53-482C-1B21DD8A8862}"/>
              </a:ext>
            </a:extLst>
          </p:cNvPr>
          <p:cNvCxnSpPr>
            <a:cxnSpLocks/>
            <a:stCxn id="6" idx="2"/>
            <a:endCxn id="17" idx="0"/>
          </p:cNvCxnSpPr>
          <p:nvPr/>
        </p:nvCxnSpPr>
        <p:spPr>
          <a:xfrm>
            <a:off x="2534484" y="3878165"/>
            <a:ext cx="0" cy="3240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肘形连接符 36">
            <a:extLst>
              <a:ext uri="{FF2B5EF4-FFF2-40B4-BE49-F238E27FC236}">
                <a16:creationId xmlns:a16="http://schemas.microsoft.com/office/drawing/2014/main" id="{51847B20-9B6F-3623-9B3D-26C35010ADBC}"/>
              </a:ext>
            </a:extLst>
          </p:cNvPr>
          <p:cNvCxnSpPr>
            <a:cxnSpLocks/>
            <a:stCxn id="17" idx="4"/>
            <a:endCxn id="8" idx="0"/>
          </p:cNvCxnSpPr>
          <p:nvPr/>
        </p:nvCxnSpPr>
        <p:spPr>
          <a:xfrm rot="5400000" flipH="1">
            <a:off x="1645117" y="3903436"/>
            <a:ext cx="1778734" cy="12700"/>
          </a:xfrm>
          <a:prstGeom prst="bentConnector5">
            <a:avLst>
              <a:gd name="adj1" fmla="val -12852"/>
              <a:gd name="adj2" fmla="val 7186425"/>
              <a:gd name="adj3" fmla="val 11285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0DDBD1A6-771F-2D3F-5657-6A157F58309C}"/>
              </a:ext>
            </a:extLst>
          </p:cNvPr>
          <p:cNvSpPr/>
          <p:nvPr/>
        </p:nvSpPr>
        <p:spPr>
          <a:xfrm>
            <a:off x="3922429" y="3590133"/>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39" name="矩形 38">
            <a:extLst>
              <a:ext uri="{FF2B5EF4-FFF2-40B4-BE49-F238E27FC236}">
                <a16:creationId xmlns:a16="http://schemas.microsoft.com/office/drawing/2014/main" id="{46905D9D-085F-847B-0A13-7D5A045F6F17}"/>
              </a:ext>
            </a:extLst>
          </p:cNvPr>
          <p:cNvSpPr/>
          <p:nvPr/>
        </p:nvSpPr>
        <p:spPr>
          <a:xfrm>
            <a:off x="3922429" y="3302101"/>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a:t>
            </a:r>
            <a:endParaRPr kumimoji="1" lang="zh-CN" altLang="en-US" sz="1400" dirty="0">
              <a:solidFill>
                <a:schemeClr val="tx1"/>
              </a:solidFill>
            </a:endParaRPr>
          </a:p>
        </p:txBody>
      </p:sp>
      <p:sp>
        <p:nvSpPr>
          <p:cNvPr id="40" name="矩形 39">
            <a:extLst>
              <a:ext uri="{FF2B5EF4-FFF2-40B4-BE49-F238E27FC236}">
                <a16:creationId xmlns:a16="http://schemas.microsoft.com/office/drawing/2014/main" id="{54ED6307-FAE7-E6A3-5A45-8AE113AE3E37}"/>
              </a:ext>
            </a:extLst>
          </p:cNvPr>
          <p:cNvSpPr/>
          <p:nvPr/>
        </p:nvSpPr>
        <p:spPr>
          <a:xfrm>
            <a:off x="3922429" y="3014069"/>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41" name="椭圆 40">
            <a:extLst>
              <a:ext uri="{FF2B5EF4-FFF2-40B4-BE49-F238E27FC236}">
                <a16:creationId xmlns:a16="http://schemas.microsoft.com/office/drawing/2014/main" id="{B612BDB7-3D05-BCAF-B3EF-2E986C6C3A69}"/>
              </a:ext>
            </a:extLst>
          </p:cNvPr>
          <p:cNvSpPr/>
          <p:nvPr/>
        </p:nvSpPr>
        <p:spPr>
          <a:xfrm>
            <a:off x="3706405" y="4202236"/>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cxnSp>
        <p:nvCxnSpPr>
          <p:cNvPr id="42" name="直线箭头连接符 41">
            <a:extLst>
              <a:ext uri="{FF2B5EF4-FFF2-40B4-BE49-F238E27FC236}">
                <a16:creationId xmlns:a16="http://schemas.microsoft.com/office/drawing/2014/main" id="{2D7447BC-A83C-079D-90B3-2AD6D6B9DC5B}"/>
              </a:ext>
            </a:extLst>
          </p:cNvPr>
          <p:cNvCxnSpPr>
            <a:cxnSpLocks/>
            <a:stCxn id="38" idx="2"/>
            <a:endCxn id="41" idx="0"/>
          </p:cNvCxnSpPr>
          <p:nvPr/>
        </p:nvCxnSpPr>
        <p:spPr>
          <a:xfrm>
            <a:off x="4390481" y="3878165"/>
            <a:ext cx="0" cy="3240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肘形连接符 42">
            <a:extLst>
              <a:ext uri="{FF2B5EF4-FFF2-40B4-BE49-F238E27FC236}">
                <a16:creationId xmlns:a16="http://schemas.microsoft.com/office/drawing/2014/main" id="{BF994914-1BDB-E1C1-0851-D1A9B4868A1F}"/>
              </a:ext>
            </a:extLst>
          </p:cNvPr>
          <p:cNvCxnSpPr>
            <a:stCxn id="41" idx="4"/>
            <a:endCxn id="40" idx="0"/>
          </p:cNvCxnSpPr>
          <p:nvPr/>
        </p:nvCxnSpPr>
        <p:spPr>
          <a:xfrm rot="5400000" flipH="1">
            <a:off x="3501114" y="3903436"/>
            <a:ext cx="1778734" cy="12700"/>
          </a:xfrm>
          <a:prstGeom prst="bentConnector5">
            <a:avLst>
              <a:gd name="adj1" fmla="val -12852"/>
              <a:gd name="adj2" fmla="val 7186425"/>
              <a:gd name="adj3" fmla="val 11285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a:extLst>
              <a:ext uri="{FF2B5EF4-FFF2-40B4-BE49-F238E27FC236}">
                <a16:creationId xmlns:a16="http://schemas.microsoft.com/office/drawing/2014/main" id="{94C3F21D-E383-4D71-75A3-1F4D162D5B14}"/>
              </a:ext>
            </a:extLst>
          </p:cNvPr>
          <p:cNvSpPr/>
          <p:nvPr/>
        </p:nvSpPr>
        <p:spPr>
          <a:xfrm>
            <a:off x="6449802" y="3582336"/>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45" name="矩形 44">
            <a:extLst>
              <a:ext uri="{FF2B5EF4-FFF2-40B4-BE49-F238E27FC236}">
                <a16:creationId xmlns:a16="http://schemas.microsoft.com/office/drawing/2014/main" id="{8EBBE90D-AAE0-E320-452A-4D4A8D429931}"/>
              </a:ext>
            </a:extLst>
          </p:cNvPr>
          <p:cNvSpPr/>
          <p:nvPr/>
        </p:nvSpPr>
        <p:spPr>
          <a:xfrm>
            <a:off x="6449802" y="3294304"/>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solidFill>
                  <a:schemeClr val="tx1"/>
                </a:solidFill>
              </a:rPr>
              <a:t>…</a:t>
            </a:r>
            <a:endParaRPr kumimoji="1" lang="zh-CN" altLang="en-US" sz="1400" dirty="0">
              <a:solidFill>
                <a:schemeClr val="tx1"/>
              </a:solidFill>
            </a:endParaRPr>
          </a:p>
        </p:txBody>
      </p:sp>
      <p:sp>
        <p:nvSpPr>
          <p:cNvPr id="46" name="矩形 45">
            <a:extLst>
              <a:ext uri="{FF2B5EF4-FFF2-40B4-BE49-F238E27FC236}">
                <a16:creationId xmlns:a16="http://schemas.microsoft.com/office/drawing/2014/main" id="{6A36B2F2-29C5-FC5C-3160-493449558741}"/>
              </a:ext>
            </a:extLst>
          </p:cNvPr>
          <p:cNvSpPr/>
          <p:nvPr/>
        </p:nvSpPr>
        <p:spPr>
          <a:xfrm>
            <a:off x="6449802" y="3006272"/>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47" name="椭圆 46">
            <a:extLst>
              <a:ext uri="{FF2B5EF4-FFF2-40B4-BE49-F238E27FC236}">
                <a16:creationId xmlns:a16="http://schemas.microsoft.com/office/drawing/2014/main" id="{B76500D9-526F-3E42-D916-B91D521552AD}"/>
              </a:ext>
            </a:extLst>
          </p:cNvPr>
          <p:cNvSpPr/>
          <p:nvPr/>
        </p:nvSpPr>
        <p:spPr>
          <a:xfrm>
            <a:off x="6233778" y="4194439"/>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cxnSp>
        <p:nvCxnSpPr>
          <p:cNvPr id="48" name="直线箭头连接符 47">
            <a:extLst>
              <a:ext uri="{FF2B5EF4-FFF2-40B4-BE49-F238E27FC236}">
                <a16:creationId xmlns:a16="http://schemas.microsoft.com/office/drawing/2014/main" id="{25C8CBFF-E738-6566-2015-65DC716A017F}"/>
              </a:ext>
            </a:extLst>
          </p:cNvPr>
          <p:cNvCxnSpPr>
            <a:cxnSpLocks/>
            <a:stCxn id="44" idx="2"/>
            <a:endCxn id="47" idx="0"/>
          </p:cNvCxnSpPr>
          <p:nvPr/>
        </p:nvCxnSpPr>
        <p:spPr>
          <a:xfrm>
            <a:off x="6917854" y="3870368"/>
            <a:ext cx="0" cy="3240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肘形连接符 48">
            <a:extLst>
              <a:ext uri="{FF2B5EF4-FFF2-40B4-BE49-F238E27FC236}">
                <a16:creationId xmlns:a16="http://schemas.microsoft.com/office/drawing/2014/main" id="{C1D6946C-6E59-0DF2-8BCE-6879967D0ABD}"/>
              </a:ext>
            </a:extLst>
          </p:cNvPr>
          <p:cNvCxnSpPr>
            <a:stCxn id="47" idx="4"/>
            <a:endCxn id="46" idx="0"/>
          </p:cNvCxnSpPr>
          <p:nvPr/>
        </p:nvCxnSpPr>
        <p:spPr>
          <a:xfrm rot="5400000" flipH="1">
            <a:off x="6028487" y="3895639"/>
            <a:ext cx="1778734" cy="12700"/>
          </a:xfrm>
          <a:prstGeom prst="bentConnector5">
            <a:avLst>
              <a:gd name="adj1" fmla="val -12852"/>
              <a:gd name="adj2" fmla="val 7186425"/>
              <a:gd name="adj3" fmla="val 11285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肘形连接符 49">
            <a:extLst>
              <a:ext uri="{FF2B5EF4-FFF2-40B4-BE49-F238E27FC236}">
                <a16:creationId xmlns:a16="http://schemas.microsoft.com/office/drawing/2014/main" id="{1AEF8A06-2633-F57E-661B-667E292C381E}"/>
              </a:ext>
            </a:extLst>
          </p:cNvPr>
          <p:cNvCxnSpPr>
            <a:cxnSpLocks/>
            <a:stCxn id="18" idx="2"/>
            <a:endCxn id="8" idx="0"/>
          </p:cNvCxnSpPr>
          <p:nvPr/>
        </p:nvCxnSpPr>
        <p:spPr>
          <a:xfrm rot="5400000">
            <a:off x="2626342" y="1256280"/>
            <a:ext cx="1665932" cy="1849647"/>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肘形连接符 52">
            <a:extLst>
              <a:ext uri="{FF2B5EF4-FFF2-40B4-BE49-F238E27FC236}">
                <a16:creationId xmlns:a16="http://schemas.microsoft.com/office/drawing/2014/main" id="{59CB1273-FE47-615C-D963-B0A840CEAE26}"/>
              </a:ext>
            </a:extLst>
          </p:cNvPr>
          <p:cNvCxnSpPr>
            <a:cxnSpLocks/>
            <a:stCxn id="18" idx="2"/>
            <a:endCxn id="40" idx="0"/>
          </p:cNvCxnSpPr>
          <p:nvPr/>
        </p:nvCxnSpPr>
        <p:spPr>
          <a:xfrm rot="16200000" flipH="1">
            <a:off x="3554340" y="2177928"/>
            <a:ext cx="1665932" cy="635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肘形连接符 55">
            <a:extLst>
              <a:ext uri="{FF2B5EF4-FFF2-40B4-BE49-F238E27FC236}">
                <a16:creationId xmlns:a16="http://schemas.microsoft.com/office/drawing/2014/main" id="{16ED570B-FA2B-E7D2-D2F7-041165B18410}"/>
              </a:ext>
            </a:extLst>
          </p:cNvPr>
          <p:cNvCxnSpPr>
            <a:cxnSpLocks/>
            <a:stCxn id="18" idx="2"/>
            <a:endCxn id="46" idx="0"/>
          </p:cNvCxnSpPr>
          <p:nvPr/>
        </p:nvCxnSpPr>
        <p:spPr>
          <a:xfrm rot="16200000" flipH="1">
            <a:off x="4821925" y="910342"/>
            <a:ext cx="1658135" cy="2533723"/>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769D1F7F-57C4-93BE-D9EA-5192FB80188B}"/>
              </a:ext>
            </a:extLst>
          </p:cNvPr>
          <p:cNvSpPr txBox="1"/>
          <p:nvPr/>
        </p:nvSpPr>
        <p:spPr>
          <a:xfrm>
            <a:off x="204669" y="5224341"/>
            <a:ext cx="3443571" cy="307777"/>
          </a:xfrm>
          <a:prstGeom prst="rect">
            <a:avLst/>
          </a:prstGeom>
          <a:noFill/>
        </p:spPr>
        <p:txBody>
          <a:bodyPr wrap="none" rtlCol="0">
            <a:spAutoFit/>
          </a:bodyPr>
          <a:lstStyle/>
          <a:p>
            <a:r>
              <a:rPr kumimoji="1" lang="zh-CN" altLang="en-US" sz="1400" dirty="0"/>
              <a:t>现被应用于</a:t>
            </a:r>
            <a:r>
              <a:rPr kumimoji="1" lang="en-US" altLang="zh-CN" sz="1400" dirty="0"/>
              <a:t>Linux</a:t>
            </a:r>
            <a:r>
              <a:rPr kumimoji="1" lang="zh-CN" altLang="en-US" sz="1400" dirty="0"/>
              <a:t>、</a:t>
            </a:r>
            <a:r>
              <a:rPr kumimoji="1" lang="en-US" altLang="zh-CN" sz="1400" dirty="0" err="1"/>
              <a:t>ChCore</a:t>
            </a:r>
            <a:r>
              <a:rPr kumimoji="1" lang="zh-CN" altLang="en-US" sz="1400" dirty="0"/>
              <a:t>等操作系统中</a:t>
            </a:r>
          </a:p>
        </p:txBody>
      </p:sp>
    </p:spTree>
    <p:extLst>
      <p:ext uri="{BB962C8B-B14F-4D97-AF65-F5344CB8AC3E}">
        <p14:creationId xmlns:p14="http://schemas.microsoft.com/office/powerpoint/2010/main" val="33675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69164-92F1-4D43-BF71-A4B5DD712E63}"/>
              </a:ext>
            </a:extLst>
          </p:cNvPr>
          <p:cNvSpPr>
            <a:spLocks noGrp="1"/>
          </p:cNvSpPr>
          <p:nvPr>
            <p:ph type="title"/>
          </p:nvPr>
        </p:nvSpPr>
        <p:spPr>
          <a:xfrm>
            <a:off x="457200" y="228866"/>
            <a:ext cx="8229600" cy="900442"/>
          </a:xfrm>
        </p:spPr>
        <p:txBody>
          <a:bodyPr>
            <a:normAutofit/>
          </a:bodyPr>
          <a:lstStyle/>
          <a:p>
            <a:r>
              <a:rPr kumimoji="1" lang="zh-CN" altLang="en-US" dirty="0"/>
              <a:t>思考：指定线程在</a:t>
            </a:r>
            <a:r>
              <a:rPr kumimoji="1" lang="en-US" altLang="zh-CN" dirty="0"/>
              <a:t>CPU</a:t>
            </a:r>
            <a:r>
              <a:rPr kumimoji="1" lang="zh-CN" altLang="en-US" dirty="0"/>
              <a:t>上执行的问题</a:t>
            </a:r>
          </a:p>
        </p:txBody>
      </p:sp>
      <p:sp>
        <p:nvSpPr>
          <p:cNvPr id="3" name="内容占位符 2">
            <a:extLst>
              <a:ext uri="{FF2B5EF4-FFF2-40B4-BE49-F238E27FC236}">
                <a16:creationId xmlns:a16="http://schemas.microsoft.com/office/drawing/2014/main" id="{C51FEA20-F458-C942-9BDF-7F041F3B021E}"/>
              </a:ext>
            </a:extLst>
          </p:cNvPr>
          <p:cNvSpPr>
            <a:spLocks noGrp="1"/>
          </p:cNvSpPr>
          <p:nvPr>
            <p:ph idx="1"/>
          </p:nvPr>
        </p:nvSpPr>
        <p:spPr/>
        <p:txBody>
          <a:bodyPr/>
          <a:lstStyle/>
          <a:p>
            <a:r>
              <a:rPr kumimoji="1" lang="zh-CN" altLang="en-US" dirty="0"/>
              <a:t>负载不均衡</a:t>
            </a:r>
          </a:p>
        </p:txBody>
      </p:sp>
      <p:sp>
        <p:nvSpPr>
          <p:cNvPr id="4" name="灯片编号占位符 3">
            <a:extLst>
              <a:ext uri="{FF2B5EF4-FFF2-40B4-BE49-F238E27FC236}">
                <a16:creationId xmlns:a16="http://schemas.microsoft.com/office/drawing/2014/main" id="{5B1A8B85-B7A4-BE46-BEA5-DF9588F0D60B}"/>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23</a:t>
            </a:fld>
            <a:endParaRPr lang="zh-CN" altLang="en-US"/>
          </a:p>
        </p:txBody>
      </p:sp>
      <p:sp>
        <p:nvSpPr>
          <p:cNvPr id="18" name="页脚占位符 4">
            <a:extLst>
              <a:ext uri="{FF2B5EF4-FFF2-40B4-BE49-F238E27FC236}">
                <a16:creationId xmlns:a16="http://schemas.microsoft.com/office/drawing/2014/main" id="{C8DE0B0F-6D36-5245-A031-1F9F3BABB5AC}"/>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23" name="椭圆 22">
            <a:extLst>
              <a:ext uri="{FF2B5EF4-FFF2-40B4-BE49-F238E27FC236}">
                <a16:creationId xmlns:a16="http://schemas.microsoft.com/office/drawing/2014/main" id="{3E7DB3CC-C294-A356-6DEC-EBEB96F09A3A}"/>
              </a:ext>
            </a:extLst>
          </p:cNvPr>
          <p:cNvSpPr/>
          <p:nvPr/>
        </p:nvSpPr>
        <p:spPr>
          <a:xfrm>
            <a:off x="1109300" y="4194438"/>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sp>
        <p:nvSpPr>
          <p:cNvPr id="24" name="椭圆 23">
            <a:extLst>
              <a:ext uri="{FF2B5EF4-FFF2-40B4-BE49-F238E27FC236}">
                <a16:creationId xmlns:a16="http://schemas.microsoft.com/office/drawing/2014/main" id="{78171D81-F751-CE8C-3909-F72ECAE7D34A}"/>
              </a:ext>
            </a:extLst>
          </p:cNvPr>
          <p:cNvSpPr/>
          <p:nvPr/>
        </p:nvSpPr>
        <p:spPr>
          <a:xfrm>
            <a:off x="3706405" y="4202236"/>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sp>
        <p:nvSpPr>
          <p:cNvPr id="25" name="椭圆 24">
            <a:extLst>
              <a:ext uri="{FF2B5EF4-FFF2-40B4-BE49-F238E27FC236}">
                <a16:creationId xmlns:a16="http://schemas.microsoft.com/office/drawing/2014/main" id="{F4F80911-7F57-C8EA-C606-5B7CFB6B50AC}"/>
              </a:ext>
            </a:extLst>
          </p:cNvPr>
          <p:cNvSpPr/>
          <p:nvPr/>
        </p:nvSpPr>
        <p:spPr>
          <a:xfrm>
            <a:off x="6233778" y="4194439"/>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sp>
        <p:nvSpPr>
          <p:cNvPr id="26" name="矩形 25">
            <a:extLst>
              <a:ext uri="{FF2B5EF4-FFF2-40B4-BE49-F238E27FC236}">
                <a16:creationId xmlns:a16="http://schemas.microsoft.com/office/drawing/2014/main" id="{F0641E33-713F-5F86-4CB0-A315FDB22611}"/>
              </a:ext>
            </a:extLst>
          </p:cNvPr>
          <p:cNvSpPr/>
          <p:nvPr/>
        </p:nvSpPr>
        <p:spPr>
          <a:xfrm>
            <a:off x="1325324" y="3465873"/>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27" name="矩形 26">
            <a:extLst>
              <a:ext uri="{FF2B5EF4-FFF2-40B4-BE49-F238E27FC236}">
                <a16:creationId xmlns:a16="http://schemas.microsoft.com/office/drawing/2014/main" id="{AFE391E1-F07A-E7E0-B83B-61353221E5C3}"/>
              </a:ext>
            </a:extLst>
          </p:cNvPr>
          <p:cNvSpPr/>
          <p:nvPr/>
        </p:nvSpPr>
        <p:spPr>
          <a:xfrm>
            <a:off x="1325324" y="3185239"/>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28" name="矩形 27">
            <a:extLst>
              <a:ext uri="{FF2B5EF4-FFF2-40B4-BE49-F238E27FC236}">
                <a16:creationId xmlns:a16="http://schemas.microsoft.com/office/drawing/2014/main" id="{7D5833FB-E1C0-F2F9-B1A2-D97ADC100E66}"/>
              </a:ext>
            </a:extLst>
          </p:cNvPr>
          <p:cNvSpPr/>
          <p:nvPr/>
        </p:nvSpPr>
        <p:spPr>
          <a:xfrm>
            <a:off x="1325324" y="2900401"/>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29" name="矩形 28">
            <a:extLst>
              <a:ext uri="{FF2B5EF4-FFF2-40B4-BE49-F238E27FC236}">
                <a16:creationId xmlns:a16="http://schemas.microsoft.com/office/drawing/2014/main" id="{73101844-3B06-8506-DA8E-17213D8C86F0}"/>
              </a:ext>
            </a:extLst>
          </p:cNvPr>
          <p:cNvSpPr/>
          <p:nvPr/>
        </p:nvSpPr>
        <p:spPr>
          <a:xfrm>
            <a:off x="3923928" y="3473271"/>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Tree>
    <p:extLst>
      <p:ext uri="{BB962C8B-B14F-4D97-AF65-F5344CB8AC3E}">
        <p14:creationId xmlns:p14="http://schemas.microsoft.com/office/powerpoint/2010/main" val="4231239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69164-92F1-4D43-BF71-A4B5DD712E63}"/>
              </a:ext>
            </a:extLst>
          </p:cNvPr>
          <p:cNvSpPr>
            <a:spLocks noGrp="1"/>
          </p:cNvSpPr>
          <p:nvPr>
            <p:ph type="title"/>
          </p:nvPr>
        </p:nvSpPr>
        <p:spPr>
          <a:xfrm>
            <a:off x="457200" y="228866"/>
            <a:ext cx="8229600" cy="900442"/>
          </a:xfrm>
        </p:spPr>
        <p:txBody>
          <a:bodyPr>
            <a:normAutofit/>
          </a:bodyPr>
          <a:lstStyle/>
          <a:p>
            <a:r>
              <a:rPr kumimoji="1" lang="zh-CN" altLang="en-US" dirty="0"/>
              <a:t>负载均衡（</a:t>
            </a:r>
            <a:r>
              <a:rPr kumimoji="1" lang="en-US" altLang="zh-CN" dirty="0"/>
              <a:t>Load</a:t>
            </a:r>
            <a:r>
              <a:rPr kumimoji="1" lang="zh-CN" altLang="en-US" dirty="0"/>
              <a:t> </a:t>
            </a:r>
            <a:r>
              <a:rPr kumimoji="1" lang="en-US" altLang="zh-CN" dirty="0"/>
              <a:t>Balance</a:t>
            </a:r>
            <a:r>
              <a:rPr kumimoji="1" lang="zh-CN" altLang="en-US" dirty="0"/>
              <a:t>）</a:t>
            </a:r>
          </a:p>
        </p:txBody>
      </p:sp>
      <p:sp>
        <p:nvSpPr>
          <p:cNvPr id="3" name="内容占位符 2">
            <a:extLst>
              <a:ext uri="{FF2B5EF4-FFF2-40B4-BE49-F238E27FC236}">
                <a16:creationId xmlns:a16="http://schemas.microsoft.com/office/drawing/2014/main" id="{C51FEA20-F458-C942-9BDF-7F041F3B021E}"/>
              </a:ext>
            </a:extLst>
          </p:cNvPr>
          <p:cNvSpPr>
            <a:spLocks noGrp="1"/>
          </p:cNvSpPr>
          <p:nvPr>
            <p:ph idx="1"/>
          </p:nvPr>
        </p:nvSpPr>
        <p:spPr/>
        <p:txBody>
          <a:bodyPr/>
          <a:lstStyle/>
          <a:p>
            <a:r>
              <a:rPr kumimoji="1" lang="zh-CN" altLang="en-US" dirty="0"/>
              <a:t>操作系统需要追踪</a:t>
            </a:r>
            <a:r>
              <a:rPr kumimoji="1" lang="en-US" altLang="zh-CN" dirty="0"/>
              <a:t>CPU</a:t>
            </a:r>
            <a:r>
              <a:rPr kumimoji="1" lang="zh-CN" altLang="en-US" dirty="0"/>
              <a:t>的负载情况</a:t>
            </a:r>
            <a:endParaRPr kumimoji="1" lang="en-US" altLang="zh-CN" dirty="0"/>
          </a:p>
          <a:p>
            <a:r>
              <a:rPr kumimoji="1" lang="zh-CN" altLang="en-US" dirty="0"/>
              <a:t>将任务从负载高的</a:t>
            </a:r>
            <a:r>
              <a:rPr kumimoji="1" lang="en-US" altLang="zh-CN" dirty="0"/>
              <a:t>CPU</a:t>
            </a:r>
            <a:r>
              <a:rPr kumimoji="1" lang="zh-CN" altLang="en-US" dirty="0"/>
              <a:t>迁移到负载低的</a:t>
            </a:r>
            <a:r>
              <a:rPr kumimoji="1" lang="en-US" altLang="zh-CN" dirty="0"/>
              <a:t>CPU</a:t>
            </a:r>
            <a:endParaRPr kumimoji="1" lang="zh-CN" altLang="en-US" dirty="0"/>
          </a:p>
        </p:txBody>
      </p:sp>
      <p:sp>
        <p:nvSpPr>
          <p:cNvPr id="4" name="灯片编号占位符 3">
            <a:extLst>
              <a:ext uri="{FF2B5EF4-FFF2-40B4-BE49-F238E27FC236}">
                <a16:creationId xmlns:a16="http://schemas.microsoft.com/office/drawing/2014/main" id="{5B1A8B85-B7A4-BE46-BEA5-DF9588F0D60B}"/>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24</a:t>
            </a:fld>
            <a:endParaRPr lang="zh-CN" altLang="en-US"/>
          </a:p>
        </p:txBody>
      </p:sp>
      <p:sp>
        <p:nvSpPr>
          <p:cNvPr id="18" name="页脚占位符 4">
            <a:extLst>
              <a:ext uri="{FF2B5EF4-FFF2-40B4-BE49-F238E27FC236}">
                <a16:creationId xmlns:a16="http://schemas.microsoft.com/office/drawing/2014/main" id="{C8DE0B0F-6D36-5245-A031-1F9F3BABB5AC}"/>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9" name="矩形 8">
            <a:extLst>
              <a:ext uri="{FF2B5EF4-FFF2-40B4-BE49-F238E27FC236}">
                <a16:creationId xmlns:a16="http://schemas.microsoft.com/office/drawing/2014/main" id="{51187520-F9F4-ECA5-2874-68E739C78832}"/>
              </a:ext>
            </a:extLst>
          </p:cNvPr>
          <p:cNvSpPr/>
          <p:nvPr/>
        </p:nvSpPr>
        <p:spPr>
          <a:xfrm>
            <a:off x="1325324" y="3465873"/>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12" name="矩形 11">
            <a:extLst>
              <a:ext uri="{FF2B5EF4-FFF2-40B4-BE49-F238E27FC236}">
                <a16:creationId xmlns:a16="http://schemas.microsoft.com/office/drawing/2014/main" id="{DB734F2E-FF1C-6608-F204-C15FDFAAC0B2}"/>
              </a:ext>
            </a:extLst>
          </p:cNvPr>
          <p:cNvSpPr/>
          <p:nvPr/>
        </p:nvSpPr>
        <p:spPr>
          <a:xfrm>
            <a:off x="1325324" y="3185239"/>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15" name="矩形 14">
            <a:extLst>
              <a:ext uri="{FF2B5EF4-FFF2-40B4-BE49-F238E27FC236}">
                <a16:creationId xmlns:a16="http://schemas.microsoft.com/office/drawing/2014/main" id="{960AC31C-5C95-E8CB-D2F3-C02FBA67AFFB}"/>
              </a:ext>
            </a:extLst>
          </p:cNvPr>
          <p:cNvSpPr/>
          <p:nvPr/>
        </p:nvSpPr>
        <p:spPr>
          <a:xfrm>
            <a:off x="1325324" y="2900401"/>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20" name="矩形 19">
            <a:extLst>
              <a:ext uri="{FF2B5EF4-FFF2-40B4-BE49-F238E27FC236}">
                <a16:creationId xmlns:a16="http://schemas.microsoft.com/office/drawing/2014/main" id="{F6766068-2983-3253-A68F-7142C880EBF3}"/>
              </a:ext>
            </a:extLst>
          </p:cNvPr>
          <p:cNvSpPr/>
          <p:nvPr/>
        </p:nvSpPr>
        <p:spPr>
          <a:xfrm>
            <a:off x="3923928" y="3473271"/>
            <a:ext cx="936104" cy="2880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solidFill>
                  <a:schemeClr val="tx1"/>
                </a:solidFill>
              </a:rPr>
              <a:t>任务</a:t>
            </a:r>
          </a:p>
        </p:txBody>
      </p:sp>
      <p:sp>
        <p:nvSpPr>
          <p:cNvPr id="23" name="椭圆 22">
            <a:extLst>
              <a:ext uri="{FF2B5EF4-FFF2-40B4-BE49-F238E27FC236}">
                <a16:creationId xmlns:a16="http://schemas.microsoft.com/office/drawing/2014/main" id="{3E7DB3CC-C294-A356-6DEC-EBEB96F09A3A}"/>
              </a:ext>
            </a:extLst>
          </p:cNvPr>
          <p:cNvSpPr/>
          <p:nvPr/>
        </p:nvSpPr>
        <p:spPr>
          <a:xfrm>
            <a:off x="1109300" y="4194438"/>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sp>
        <p:nvSpPr>
          <p:cNvPr id="24" name="椭圆 23">
            <a:extLst>
              <a:ext uri="{FF2B5EF4-FFF2-40B4-BE49-F238E27FC236}">
                <a16:creationId xmlns:a16="http://schemas.microsoft.com/office/drawing/2014/main" id="{78171D81-F751-CE8C-3909-F72ECAE7D34A}"/>
              </a:ext>
            </a:extLst>
          </p:cNvPr>
          <p:cNvSpPr/>
          <p:nvPr/>
        </p:nvSpPr>
        <p:spPr>
          <a:xfrm>
            <a:off x="3706405" y="4202236"/>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sp>
        <p:nvSpPr>
          <p:cNvPr id="25" name="椭圆 24">
            <a:extLst>
              <a:ext uri="{FF2B5EF4-FFF2-40B4-BE49-F238E27FC236}">
                <a16:creationId xmlns:a16="http://schemas.microsoft.com/office/drawing/2014/main" id="{F4F80911-7F57-C8EA-C606-5B7CFB6B50AC}"/>
              </a:ext>
            </a:extLst>
          </p:cNvPr>
          <p:cNvSpPr/>
          <p:nvPr/>
        </p:nvSpPr>
        <p:spPr>
          <a:xfrm>
            <a:off x="6233778" y="4194439"/>
            <a:ext cx="1368152" cy="5905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400" dirty="0"/>
              <a:t>CPU</a:t>
            </a:r>
            <a:r>
              <a:rPr kumimoji="1" lang="zh-CN" altLang="en-US" sz="1400" dirty="0"/>
              <a:t>核心</a:t>
            </a:r>
          </a:p>
        </p:txBody>
      </p:sp>
      <p:cxnSp>
        <p:nvCxnSpPr>
          <p:cNvPr id="5" name="曲线连接符 4">
            <a:extLst>
              <a:ext uri="{FF2B5EF4-FFF2-40B4-BE49-F238E27FC236}">
                <a16:creationId xmlns:a16="http://schemas.microsoft.com/office/drawing/2014/main" id="{7FA8CD76-EF9C-239A-6388-F0519BE82F61}"/>
              </a:ext>
            </a:extLst>
          </p:cNvPr>
          <p:cNvCxnSpPr>
            <a:cxnSpLocks/>
          </p:cNvCxnSpPr>
          <p:nvPr/>
        </p:nvCxnSpPr>
        <p:spPr>
          <a:xfrm>
            <a:off x="2351890" y="2972354"/>
            <a:ext cx="4565964" cy="1203186"/>
          </a:xfrm>
          <a:prstGeom prst="curvedConnector2">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863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11DD18-95CE-7E45-BDE7-A44D57C9F2AC}"/>
              </a:ext>
            </a:extLst>
          </p:cNvPr>
          <p:cNvSpPr>
            <a:spLocks noGrp="1"/>
          </p:cNvSpPr>
          <p:nvPr>
            <p:ph type="title"/>
          </p:nvPr>
        </p:nvSpPr>
        <p:spPr>
          <a:xfrm>
            <a:off x="457200" y="228866"/>
            <a:ext cx="8229600" cy="900442"/>
          </a:xfrm>
        </p:spPr>
        <p:txBody>
          <a:bodyPr/>
          <a:lstStyle/>
          <a:p>
            <a:r>
              <a:rPr kumimoji="1" lang="zh-CN" altLang="en-US" dirty="0"/>
              <a:t>思考：如何定义任务的负载？</a:t>
            </a:r>
          </a:p>
        </p:txBody>
      </p:sp>
      <p:sp>
        <p:nvSpPr>
          <p:cNvPr id="3" name="内容占位符 2">
            <a:extLst>
              <a:ext uri="{FF2B5EF4-FFF2-40B4-BE49-F238E27FC236}">
                <a16:creationId xmlns:a16="http://schemas.microsoft.com/office/drawing/2014/main" id="{D1B2418F-F0E3-3F46-9607-033640196E90}"/>
              </a:ext>
            </a:extLst>
          </p:cNvPr>
          <p:cNvSpPr>
            <a:spLocks noGrp="1"/>
          </p:cNvSpPr>
          <p:nvPr>
            <p:ph idx="1"/>
          </p:nvPr>
        </p:nvSpPr>
        <p:spPr/>
        <p:txBody>
          <a:bodyPr>
            <a:normAutofit/>
          </a:bodyPr>
          <a:lstStyle/>
          <a:p>
            <a:r>
              <a:rPr kumimoji="1" lang="zh-CN" altLang="en-US" sz="2400" dirty="0"/>
              <a:t>根据任务负载定义的不同，负载均衡的效果也不尽相同</a:t>
            </a:r>
            <a:endParaRPr kumimoji="1" lang="en-US" altLang="zh-CN" sz="2400" dirty="0"/>
          </a:p>
          <a:p>
            <a:r>
              <a:rPr kumimoji="1" lang="zh-CN" altLang="en-US" sz="2400" dirty="0"/>
              <a:t>请探讨如下任务负载定义的优劣：</a:t>
            </a:r>
            <a:endParaRPr kumimoji="1" lang="en-US" altLang="zh-CN" sz="2400" dirty="0"/>
          </a:p>
          <a:p>
            <a:pPr lvl="1"/>
            <a:r>
              <a:rPr kumimoji="1" lang="zh-CN" altLang="en-US" sz="2200" dirty="0"/>
              <a:t>每个</a:t>
            </a:r>
            <a:r>
              <a:rPr kumimoji="1" lang="en-US" altLang="zh-CN" sz="2200" dirty="0"/>
              <a:t>CPU</a:t>
            </a:r>
            <a:r>
              <a:rPr kumimoji="1" lang="zh-CN" altLang="en-US" sz="2200" dirty="0"/>
              <a:t>核心</a:t>
            </a:r>
            <a:r>
              <a:rPr kumimoji="1" lang="zh-CN" altLang="en-US" sz="2200" dirty="0">
                <a:solidFill>
                  <a:schemeClr val="accent1"/>
                </a:solidFill>
              </a:rPr>
              <a:t>本地运行队列的长度</a:t>
            </a:r>
            <a:endParaRPr kumimoji="1" lang="en-US" altLang="zh-CN" sz="2200" dirty="0">
              <a:solidFill>
                <a:schemeClr val="accent1"/>
              </a:solidFill>
            </a:endParaRPr>
          </a:p>
          <a:p>
            <a:pPr lvl="1"/>
            <a:r>
              <a:rPr kumimoji="1" lang="zh-CN" altLang="en-US" sz="2200" dirty="0"/>
              <a:t>每个任务</a:t>
            </a:r>
            <a:r>
              <a:rPr kumimoji="1" lang="zh-CN" altLang="en-US" sz="2200" dirty="0">
                <a:solidFill>
                  <a:schemeClr val="accent1"/>
                </a:solidFill>
              </a:rPr>
              <a:t>单位时间内使用的</a:t>
            </a:r>
            <a:r>
              <a:rPr kumimoji="1" lang="en-US" altLang="zh-CN" sz="2200" dirty="0">
                <a:solidFill>
                  <a:schemeClr val="accent1"/>
                </a:solidFill>
              </a:rPr>
              <a:t>CPU</a:t>
            </a:r>
            <a:r>
              <a:rPr kumimoji="1" lang="zh-CN" altLang="en-US" sz="2200" dirty="0">
                <a:solidFill>
                  <a:schemeClr val="accent1"/>
                </a:solidFill>
              </a:rPr>
              <a:t>资源</a:t>
            </a:r>
            <a:endParaRPr kumimoji="1" lang="en-US" altLang="zh-CN" sz="2200" dirty="0">
              <a:solidFill>
                <a:schemeClr val="accent1"/>
              </a:solidFill>
            </a:endParaRPr>
          </a:p>
          <a:p>
            <a:endParaRPr kumimoji="1" lang="en-US" altLang="zh-CN" sz="2400" dirty="0"/>
          </a:p>
        </p:txBody>
      </p:sp>
      <p:sp>
        <p:nvSpPr>
          <p:cNvPr id="4" name="灯片编号占位符 3">
            <a:extLst>
              <a:ext uri="{FF2B5EF4-FFF2-40B4-BE49-F238E27FC236}">
                <a16:creationId xmlns:a16="http://schemas.microsoft.com/office/drawing/2014/main" id="{0BA5BC14-A90A-0845-86E3-E9319000BEA6}"/>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25</a:t>
            </a:fld>
            <a:endParaRPr lang="zh-CN" altLang="en-US"/>
          </a:p>
        </p:txBody>
      </p:sp>
      <p:sp>
        <p:nvSpPr>
          <p:cNvPr id="5" name="页脚占位符 4">
            <a:extLst>
              <a:ext uri="{FF2B5EF4-FFF2-40B4-BE49-F238E27FC236}">
                <a16:creationId xmlns:a16="http://schemas.microsoft.com/office/drawing/2014/main" id="{7A11CB33-0C7E-234C-A79D-359B56C03774}"/>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42721524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86C350-1400-84C7-2A57-F82DF076A044}"/>
              </a:ext>
            </a:extLst>
          </p:cNvPr>
          <p:cNvSpPr>
            <a:spLocks noGrp="1"/>
          </p:cNvSpPr>
          <p:nvPr>
            <p:ph idx="1"/>
          </p:nvPr>
        </p:nvSpPr>
        <p:spPr/>
        <p:txBody>
          <a:bodyPr>
            <a:normAutofit/>
          </a:bodyPr>
          <a:lstStyle/>
          <a:p>
            <a:r>
              <a:rPr kumimoji="1" lang="zh-CN" altLang="en-US" sz="1800" dirty="0"/>
              <a:t>程序员如何控制自己程序的行为？</a:t>
            </a:r>
            <a:endParaRPr kumimoji="1" lang="en-US" altLang="zh-CN" sz="1800" dirty="0"/>
          </a:p>
          <a:p>
            <a:pPr lvl="1"/>
            <a:r>
              <a:rPr kumimoji="1" lang="zh-CN" altLang="en-US" sz="1600" dirty="0"/>
              <a:t>例如，他希望某个线程独占一个</a:t>
            </a:r>
            <a:r>
              <a:rPr kumimoji="1" lang="en-US" altLang="zh-CN" sz="1600" dirty="0"/>
              <a:t>CPU</a:t>
            </a:r>
            <a:r>
              <a:rPr kumimoji="1" lang="zh-CN" altLang="en-US" sz="1600" dirty="0"/>
              <a:t>核心</a:t>
            </a:r>
            <a:endParaRPr kumimoji="1" lang="en-US" altLang="zh-CN" sz="1600" dirty="0"/>
          </a:p>
          <a:p>
            <a:r>
              <a:rPr kumimoji="1" lang="zh-CN" altLang="en-US" sz="1800" dirty="0"/>
              <a:t>通过操作系统暴露的任务亲和性接口，可以指定任务能够使用的</a:t>
            </a:r>
            <a:r>
              <a:rPr kumimoji="1" lang="en-US" altLang="zh-CN" sz="1800" dirty="0"/>
              <a:t>CPU</a:t>
            </a:r>
            <a:r>
              <a:rPr kumimoji="1" lang="zh-CN" altLang="en-US" sz="1800" dirty="0"/>
              <a:t>核心</a:t>
            </a:r>
          </a:p>
        </p:txBody>
      </p:sp>
      <p:sp>
        <p:nvSpPr>
          <p:cNvPr id="3" name="灯片编号占位符 2">
            <a:extLst>
              <a:ext uri="{FF2B5EF4-FFF2-40B4-BE49-F238E27FC236}">
                <a16:creationId xmlns:a16="http://schemas.microsoft.com/office/drawing/2014/main" id="{CB6D067A-4C27-76D3-2AA8-AFDF88779EC5}"/>
              </a:ext>
            </a:extLst>
          </p:cNvPr>
          <p:cNvSpPr>
            <a:spLocks noGrp="1"/>
          </p:cNvSpPr>
          <p:nvPr>
            <p:ph type="sldNum" sz="quarter" idx="12"/>
          </p:nvPr>
        </p:nvSpPr>
        <p:spPr/>
        <p:txBody>
          <a:bodyPr/>
          <a:lstStyle/>
          <a:p>
            <a:fld id="{ADE361C3-C043-4A6E-BDCE-8DA1E7D90A3B}" type="slidenum">
              <a:rPr lang="zh-CN" altLang="en-US" smtClean="0"/>
              <a:pPr/>
              <a:t>26</a:t>
            </a:fld>
            <a:endParaRPr lang="zh-CN" altLang="en-US"/>
          </a:p>
        </p:txBody>
      </p:sp>
      <p:sp>
        <p:nvSpPr>
          <p:cNvPr id="4" name="标题 3">
            <a:extLst>
              <a:ext uri="{FF2B5EF4-FFF2-40B4-BE49-F238E27FC236}">
                <a16:creationId xmlns:a16="http://schemas.microsoft.com/office/drawing/2014/main" id="{9A5C401A-2FF0-A92B-AEA4-2C3947EFE835}"/>
              </a:ext>
            </a:extLst>
          </p:cNvPr>
          <p:cNvSpPr>
            <a:spLocks noGrp="1"/>
          </p:cNvSpPr>
          <p:nvPr>
            <p:ph type="title"/>
          </p:nvPr>
        </p:nvSpPr>
        <p:spPr/>
        <p:txBody>
          <a:bodyPr/>
          <a:lstStyle/>
          <a:p>
            <a:r>
              <a:rPr kumimoji="1" lang="zh-CN" altLang="en-US" dirty="0"/>
              <a:t>亲和性（</a:t>
            </a:r>
            <a:r>
              <a:rPr kumimoji="1" lang="en-US" altLang="zh-CN" dirty="0"/>
              <a:t>Affinity</a:t>
            </a:r>
            <a:r>
              <a:rPr kumimoji="1" lang="zh-CN" altLang="en-US" dirty="0"/>
              <a:t>）</a:t>
            </a:r>
          </a:p>
        </p:txBody>
      </p:sp>
      <p:pic>
        <p:nvPicPr>
          <p:cNvPr id="6" name="图片 5">
            <a:extLst>
              <a:ext uri="{FF2B5EF4-FFF2-40B4-BE49-F238E27FC236}">
                <a16:creationId xmlns:a16="http://schemas.microsoft.com/office/drawing/2014/main" id="{E18465B4-9008-6F22-6743-53BDC60C639B}"/>
              </a:ext>
            </a:extLst>
          </p:cNvPr>
          <p:cNvPicPr>
            <a:picLocks noChangeAspect="1"/>
          </p:cNvPicPr>
          <p:nvPr/>
        </p:nvPicPr>
        <p:blipFill>
          <a:blip r:embed="rId3"/>
          <a:stretch>
            <a:fillRect/>
          </a:stretch>
        </p:blipFill>
        <p:spPr>
          <a:xfrm>
            <a:off x="1428750" y="2679699"/>
            <a:ext cx="6286500" cy="1701800"/>
          </a:xfrm>
          <a:prstGeom prst="rect">
            <a:avLst/>
          </a:prstGeom>
          <a:ln>
            <a:noFill/>
          </a:ln>
          <a:effectLst>
            <a:outerShdw blurRad="190500" algn="tl" rotWithShape="0">
              <a:srgbClr val="000000">
                <a:alpha val="70000"/>
              </a:srgbClr>
            </a:outerShdw>
          </a:effectLst>
        </p:spPr>
      </p:pic>
      <p:sp>
        <p:nvSpPr>
          <p:cNvPr id="7" name="下箭头 6">
            <a:extLst>
              <a:ext uri="{FF2B5EF4-FFF2-40B4-BE49-F238E27FC236}">
                <a16:creationId xmlns:a16="http://schemas.microsoft.com/office/drawing/2014/main" id="{11AB72B0-1D22-688B-B2D3-892617E316C0}"/>
              </a:ext>
            </a:extLst>
          </p:cNvPr>
          <p:cNvSpPr/>
          <p:nvPr/>
        </p:nvSpPr>
        <p:spPr>
          <a:xfrm rot="10800000">
            <a:off x="3275856" y="4381499"/>
            <a:ext cx="21602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59CD0C5F-576F-72A4-57B2-41CA12D81BDD}"/>
              </a:ext>
            </a:extLst>
          </p:cNvPr>
          <p:cNvSpPr txBox="1"/>
          <p:nvPr/>
        </p:nvSpPr>
        <p:spPr>
          <a:xfrm>
            <a:off x="2843808" y="5071618"/>
            <a:ext cx="3082895" cy="369332"/>
          </a:xfrm>
          <a:prstGeom prst="rect">
            <a:avLst/>
          </a:prstGeom>
          <a:noFill/>
        </p:spPr>
        <p:txBody>
          <a:bodyPr wrap="none" rtlCol="0">
            <a:spAutoFit/>
          </a:bodyPr>
          <a:lstStyle/>
          <a:p>
            <a:r>
              <a:rPr kumimoji="1" lang="zh-CN" altLang="en-US" dirty="0"/>
              <a:t>指定目标</a:t>
            </a:r>
            <a:r>
              <a:rPr kumimoji="1" lang="en-US" altLang="zh-CN" dirty="0"/>
              <a:t>CPU</a:t>
            </a:r>
            <a:r>
              <a:rPr kumimoji="1" lang="zh-CN" altLang="en-US" dirty="0"/>
              <a:t>集合的</a:t>
            </a:r>
            <a:r>
              <a:rPr kumimoji="1" lang="en-US" altLang="zh-CN" dirty="0"/>
              <a:t>bitmask</a:t>
            </a:r>
            <a:endParaRPr kumimoji="1" lang="zh-CN" altLang="en-US" dirty="0"/>
          </a:p>
        </p:txBody>
      </p:sp>
    </p:spTree>
    <p:extLst>
      <p:ext uri="{BB962C8B-B14F-4D97-AF65-F5344CB8AC3E}">
        <p14:creationId xmlns:p14="http://schemas.microsoft.com/office/powerpoint/2010/main" val="1239154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DA81B-7BA1-DE46-A98C-45611703D8BB}"/>
              </a:ext>
            </a:extLst>
          </p:cNvPr>
          <p:cNvSpPr>
            <a:spLocks noGrp="1"/>
          </p:cNvSpPr>
          <p:nvPr>
            <p:ph type="title"/>
          </p:nvPr>
        </p:nvSpPr>
        <p:spPr>
          <a:xfrm>
            <a:off x="420216" y="200557"/>
            <a:ext cx="8229600" cy="900442"/>
          </a:xfrm>
        </p:spPr>
        <p:txBody>
          <a:bodyPr/>
          <a:lstStyle/>
          <a:p>
            <a:r>
              <a:rPr kumimoji="1" lang="zh-CN" altLang="en-US" dirty="0"/>
              <a:t>调度小结</a:t>
            </a:r>
          </a:p>
        </p:txBody>
      </p:sp>
      <p:sp>
        <p:nvSpPr>
          <p:cNvPr id="3" name="内容占位符 2">
            <a:extLst>
              <a:ext uri="{FF2B5EF4-FFF2-40B4-BE49-F238E27FC236}">
                <a16:creationId xmlns:a16="http://schemas.microsoft.com/office/drawing/2014/main" id="{1107B89D-AB33-C646-A672-3B03C828630D}"/>
              </a:ext>
            </a:extLst>
          </p:cNvPr>
          <p:cNvSpPr>
            <a:spLocks noGrp="1"/>
          </p:cNvSpPr>
          <p:nvPr>
            <p:ph idx="1"/>
          </p:nvPr>
        </p:nvSpPr>
        <p:spPr>
          <a:xfrm>
            <a:off x="457200" y="1201316"/>
            <a:ext cx="8229600" cy="3903821"/>
          </a:xfrm>
        </p:spPr>
        <p:txBody>
          <a:bodyPr>
            <a:normAutofit/>
          </a:bodyPr>
          <a:lstStyle/>
          <a:p>
            <a:r>
              <a:rPr kumimoji="1" lang="zh-CN" altLang="en-US" dirty="0"/>
              <a:t>调度指标</a:t>
            </a:r>
            <a:endParaRPr kumimoji="1" lang="en-US" altLang="zh-CN" dirty="0"/>
          </a:p>
          <a:p>
            <a:r>
              <a:rPr kumimoji="1" lang="zh-CN" altLang="en-US" dirty="0"/>
              <a:t>策略 </a:t>
            </a:r>
            <a:r>
              <a:rPr kumimoji="1" lang="en-US" altLang="zh-CN" dirty="0"/>
              <a:t>V.S.</a:t>
            </a:r>
            <a:r>
              <a:rPr kumimoji="1" lang="zh-CN" altLang="en-US" dirty="0"/>
              <a:t> 机制</a:t>
            </a:r>
            <a:endParaRPr kumimoji="1" lang="en-US" altLang="zh-CN" dirty="0"/>
          </a:p>
          <a:p>
            <a:r>
              <a:rPr kumimoji="1" lang="zh-CN" altLang="en-US" dirty="0"/>
              <a:t>经典调度</a:t>
            </a:r>
            <a:endParaRPr kumimoji="1" lang="en-US" altLang="zh-CN" dirty="0"/>
          </a:p>
          <a:p>
            <a:r>
              <a:rPr kumimoji="1" lang="zh-CN" altLang="en-US" dirty="0"/>
              <a:t>优先级调度</a:t>
            </a:r>
            <a:endParaRPr kumimoji="1" lang="en-US" altLang="zh-CN" dirty="0"/>
          </a:p>
          <a:p>
            <a:r>
              <a:rPr kumimoji="1" lang="zh-CN" altLang="en-US" dirty="0"/>
              <a:t>公平共享调度</a:t>
            </a:r>
            <a:endParaRPr kumimoji="1" lang="en-US" altLang="zh-CN" dirty="0"/>
          </a:p>
          <a:p>
            <a:r>
              <a:rPr kumimoji="1" lang="zh-CN" altLang="en-US" dirty="0"/>
              <a:t>多核调度</a:t>
            </a:r>
            <a:endParaRPr kumimoji="1" lang="en-US" altLang="zh-CN" dirty="0"/>
          </a:p>
        </p:txBody>
      </p:sp>
      <p:sp>
        <p:nvSpPr>
          <p:cNvPr id="4" name="灯片编号占位符 3">
            <a:extLst>
              <a:ext uri="{FF2B5EF4-FFF2-40B4-BE49-F238E27FC236}">
                <a16:creationId xmlns:a16="http://schemas.microsoft.com/office/drawing/2014/main" id="{C3EC2497-7327-5844-9B5F-05B7CC210CB6}"/>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27</a:t>
            </a:fld>
            <a:endParaRPr lang="zh-CN" altLang="en-US"/>
          </a:p>
        </p:txBody>
      </p:sp>
      <p:sp>
        <p:nvSpPr>
          <p:cNvPr id="5" name="页脚占位符 4">
            <a:extLst>
              <a:ext uri="{FF2B5EF4-FFF2-40B4-BE49-F238E27FC236}">
                <a16:creationId xmlns:a16="http://schemas.microsoft.com/office/drawing/2014/main" id="{9357530A-19D3-094E-BE1B-E86B401390CE}"/>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136169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B6CD8E-E1BB-0446-BC0D-4ECD1AD74A47}"/>
              </a:ext>
            </a:extLst>
          </p:cNvPr>
          <p:cNvSpPr>
            <a:spLocks noGrp="1"/>
          </p:cNvSpPr>
          <p:nvPr>
            <p:ph type="title"/>
          </p:nvPr>
        </p:nvSpPr>
        <p:spPr/>
        <p:txBody>
          <a:bodyPr/>
          <a:lstStyle/>
          <a:p>
            <a:r>
              <a:rPr kumimoji="1" lang="zh-CN" altLang="en-US" dirty="0"/>
              <a:t>回顾</a:t>
            </a:r>
            <a:r>
              <a:rPr kumimoji="1" lang="en-US" altLang="zh-CN" dirty="0"/>
              <a:t>:</a:t>
            </a:r>
            <a:r>
              <a:rPr kumimoji="1" lang="zh-CN" altLang="en-US" dirty="0"/>
              <a:t> 进程</a:t>
            </a:r>
          </a:p>
        </p:txBody>
      </p:sp>
      <p:sp>
        <p:nvSpPr>
          <p:cNvPr id="3" name="内容占位符 2">
            <a:extLst>
              <a:ext uri="{FF2B5EF4-FFF2-40B4-BE49-F238E27FC236}">
                <a16:creationId xmlns:a16="http://schemas.microsoft.com/office/drawing/2014/main" id="{93E4A4E6-C5B5-BD46-A3C0-E6C277BCC40A}"/>
              </a:ext>
            </a:extLst>
          </p:cNvPr>
          <p:cNvSpPr>
            <a:spLocks noGrp="1"/>
          </p:cNvSpPr>
          <p:nvPr>
            <p:ph idx="1"/>
          </p:nvPr>
        </p:nvSpPr>
        <p:spPr/>
        <p:txBody>
          <a:bodyPr>
            <a:normAutofit/>
          </a:bodyPr>
          <a:lstStyle/>
          <a:p>
            <a:r>
              <a:rPr kumimoji="1" lang="zh-CN" altLang="en-US" sz="2400" dirty="0"/>
              <a:t>进程是计算机程序运行时的抽象</a:t>
            </a:r>
            <a:endParaRPr kumimoji="1" lang="en-US" altLang="zh-CN" sz="2400" dirty="0"/>
          </a:p>
          <a:p>
            <a:pPr lvl="1"/>
            <a:r>
              <a:rPr kumimoji="1" lang="zh-CN" altLang="en-US" sz="1800" dirty="0"/>
              <a:t>静态部分</a:t>
            </a:r>
            <a:r>
              <a:rPr kumimoji="1" lang="en-US" altLang="zh-CN" sz="1800" dirty="0"/>
              <a:t>:</a:t>
            </a:r>
            <a:r>
              <a:rPr kumimoji="1" lang="zh-CN" altLang="en-US" sz="1800" dirty="0"/>
              <a:t> 程序运行需要的代码和数据</a:t>
            </a:r>
            <a:endParaRPr kumimoji="1" lang="en-US" altLang="zh-CN" sz="1800" dirty="0"/>
          </a:p>
          <a:p>
            <a:pPr lvl="1"/>
            <a:r>
              <a:rPr kumimoji="1" lang="zh-CN" altLang="en-US" sz="2000" dirty="0"/>
              <a:t>动态部分</a:t>
            </a:r>
            <a:r>
              <a:rPr kumimoji="1" lang="en-US" altLang="zh-CN" sz="2000" dirty="0"/>
              <a:t>:</a:t>
            </a:r>
            <a:r>
              <a:rPr kumimoji="1" lang="zh-CN" altLang="en-US" sz="2000" dirty="0"/>
              <a:t> 程序运行期间的</a:t>
            </a:r>
            <a:r>
              <a:rPr kumimoji="1" lang="zh-CN" altLang="en-US" sz="2000" dirty="0">
                <a:solidFill>
                  <a:srgbClr val="C00000"/>
                </a:solidFill>
              </a:rPr>
              <a:t>状态</a:t>
            </a:r>
            <a:br>
              <a:rPr kumimoji="1" lang="en-US" altLang="zh-CN" sz="2000" dirty="0">
                <a:solidFill>
                  <a:srgbClr val="C00000"/>
                </a:solidFill>
              </a:rPr>
            </a:br>
            <a:r>
              <a:rPr kumimoji="1" lang="en-US" altLang="zh-CN" sz="2000" dirty="0"/>
              <a:t>(</a:t>
            </a:r>
            <a:r>
              <a:rPr kumimoji="1" lang="zh-CN" altLang="en-US" sz="2000" dirty="0"/>
              <a:t>程序计数器、堆、栈</a:t>
            </a:r>
            <a:r>
              <a:rPr kumimoji="1" lang="en-US" altLang="zh-CN" sz="2000" dirty="0"/>
              <a:t>……</a:t>
            </a:r>
            <a:r>
              <a:rPr kumimoji="1" lang="en-US" altLang="zh-CN" dirty="0"/>
              <a:t>)</a:t>
            </a:r>
            <a:endParaRPr kumimoji="1" lang="en-US" altLang="zh-CN" sz="2000" dirty="0"/>
          </a:p>
          <a:p>
            <a:pPr lvl="1"/>
            <a:endParaRPr kumimoji="1" lang="en-US" altLang="zh-CN" sz="2000" dirty="0"/>
          </a:p>
          <a:p>
            <a:r>
              <a:rPr kumimoji="1" lang="zh-CN" altLang="en-US" sz="2400" dirty="0"/>
              <a:t>进程具有独立的虚拟地址空间</a:t>
            </a:r>
            <a:endParaRPr kumimoji="1" lang="en-US" altLang="zh-CN" sz="2400" dirty="0"/>
          </a:p>
          <a:p>
            <a:pPr lvl="1"/>
            <a:r>
              <a:rPr kumimoji="1" lang="zh-CN" altLang="en-US" sz="2000" dirty="0"/>
              <a:t>每个进程都具有</a:t>
            </a:r>
            <a:r>
              <a:rPr kumimoji="1" lang="en-US" altLang="zh-CN" sz="2000" dirty="0"/>
              <a:t>"</a:t>
            </a:r>
            <a:r>
              <a:rPr kumimoji="1" lang="zh-CN" altLang="en-US" sz="2000" dirty="0"/>
              <a:t>独占全部内存</a:t>
            </a:r>
            <a:r>
              <a:rPr kumimoji="1" lang="en-US" altLang="zh-CN" sz="2000" dirty="0"/>
              <a:t>"</a:t>
            </a:r>
            <a:r>
              <a:rPr kumimoji="1" lang="zh-CN" altLang="en-US" sz="2000" dirty="0"/>
              <a:t>的假象</a:t>
            </a:r>
            <a:endParaRPr kumimoji="1" lang="en-US" altLang="zh-CN" sz="2000" dirty="0"/>
          </a:p>
          <a:p>
            <a:pPr lvl="1"/>
            <a:r>
              <a:rPr kumimoji="1" lang="zh-CN" altLang="en-US" sz="2000" dirty="0"/>
              <a:t>内核中同样包含内核栈和内核代码、数据</a:t>
            </a:r>
          </a:p>
        </p:txBody>
      </p:sp>
      <p:sp>
        <p:nvSpPr>
          <p:cNvPr id="4" name="灯片编号占位符 3">
            <a:extLst>
              <a:ext uri="{FF2B5EF4-FFF2-40B4-BE49-F238E27FC236}">
                <a16:creationId xmlns:a16="http://schemas.microsoft.com/office/drawing/2014/main" id="{425A2A54-5333-9146-981D-09D47C9A1B08}"/>
              </a:ext>
            </a:extLst>
          </p:cNvPr>
          <p:cNvSpPr>
            <a:spLocks noGrp="1"/>
          </p:cNvSpPr>
          <p:nvPr>
            <p:ph type="sldNum" sz="quarter" idx="12"/>
          </p:nvPr>
        </p:nvSpPr>
        <p:spPr/>
        <p:txBody>
          <a:bodyPr/>
          <a:lstStyle/>
          <a:p>
            <a:fld id="{ADE361C3-C043-4A6E-BDCE-8DA1E7D90A3B}" type="slidenum">
              <a:rPr lang="zh-CN" altLang="en-US" smtClean="0"/>
              <a:t>28</a:t>
            </a:fld>
            <a:endParaRPr lang="zh-CN" altLang="en-US"/>
          </a:p>
        </p:txBody>
      </p:sp>
      <p:pic>
        <p:nvPicPr>
          <p:cNvPr id="5" name="图片 4">
            <a:extLst>
              <a:ext uri="{FF2B5EF4-FFF2-40B4-BE49-F238E27FC236}">
                <a16:creationId xmlns:a16="http://schemas.microsoft.com/office/drawing/2014/main" id="{9D0C4DC9-CCF6-3146-9AFC-DC4027131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2200" y="1346339"/>
            <a:ext cx="2018144" cy="3537757"/>
          </a:xfrm>
          <a:prstGeom prst="rect">
            <a:avLst/>
          </a:prstGeom>
        </p:spPr>
      </p:pic>
      <p:sp>
        <p:nvSpPr>
          <p:cNvPr id="6" name="页脚占位符 5">
            <a:extLst>
              <a:ext uri="{FF2B5EF4-FFF2-40B4-BE49-F238E27FC236}">
                <a16:creationId xmlns:a16="http://schemas.microsoft.com/office/drawing/2014/main" id="{12DA219C-341D-D64A-9C8B-9B91ED835F35}"/>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867159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FE8C7-46F2-8342-A193-9089148319BA}"/>
              </a:ext>
            </a:extLst>
          </p:cNvPr>
          <p:cNvSpPr>
            <a:spLocks noGrp="1"/>
          </p:cNvSpPr>
          <p:nvPr>
            <p:ph type="title"/>
          </p:nvPr>
        </p:nvSpPr>
        <p:spPr/>
        <p:txBody>
          <a:bodyPr/>
          <a:lstStyle/>
          <a:p>
            <a:r>
              <a:rPr kumimoji="1" lang="zh-CN" altLang="en-US" dirty="0"/>
              <a:t>使用多个进程的应用</a:t>
            </a:r>
          </a:p>
        </p:txBody>
      </p:sp>
      <p:sp>
        <p:nvSpPr>
          <p:cNvPr id="3" name="内容占位符 2">
            <a:extLst>
              <a:ext uri="{FF2B5EF4-FFF2-40B4-BE49-F238E27FC236}">
                <a16:creationId xmlns:a16="http://schemas.microsoft.com/office/drawing/2014/main" id="{6EBA8C6E-F029-1A4A-B959-2D7A2F33192E}"/>
              </a:ext>
            </a:extLst>
          </p:cNvPr>
          <p:cNvSpPr>
            <a:spLocks noGrp="1"/>
          </p:cNvSpPr>
          <p:nvPr>
            <p:ph idx="1"/>
          </p:nvPr>
        </p:nvSpPr>
        <p:spPr/>
        <p:txBody>
          <a:bodyPr/>
          <a:lstStyle/>
          <a:p>
            <a:r>
              <a:rPr kumimoji="1" lang="zh-CN" altLang="en-US" dirty="0"/>
              <a:t>一些应用程序选择使用不同进程来运行不同模块</a:t>
            </a:r>
            <a:endParaRPr kumimoji="1" lang="en-US" altLang="zh-CN" dirty="0"/>
          </a:p>
          <a:p>
            <a:pPr lvl="1"/>
            <a:r>
              <a:rPr kumimoji="1" lang="zh-CN" altLang="en-US" dirty="0"/>
              <a:t>优势</a:t>
            </a:r>
            <a:r>
              <a:rPr kumimoji="1" lang="en-US" altLang="zh-CN" dirty="0"/>
              <a:t>-1</a:t>
            </a:r>
            <a:r>
              <a:rPr kumimoji="1" lang="zh-CN" altLang="en-US" dirty="0"/>
              <a:t>：功能模块化，避免重复造轮子（如数据库、界面绘制）</a:t>
            </a:r>
            <a:endParaRPr kumimoji="1" lang="en-US" altLang="zh-CN" dirty="0"/>
          </a:p>
          <a:p>
            <a:pPr lvl="1"/>
            <a:r>
              <a:rPr kumimoji="1" lang="zh-CN" altLang="en-US" dirty="0"/>
              <a:t>优势</a:t>
            </a:r>
            <a:r>
              <a:rPr kumimoji="1" lang="en-US" altLang="zh-CN" dirty="0"/>
              <a:t>-2</a:t>
            </a:r>
            <a:r>
              <a:rPr kumimoji="1" lang="zh-CN" altLang="en-US" dirty="0"/>
              <a:t>：增强模块间隔离，增强安全保障（敏感数据的隔离）</a:t>
            </a:r>
            <a:endParaRPr kumimoji="1" lang="en-US" altLang="zh-CN" dirty="0"/>
          </a:p>
          <a:p>
            <a:pPr lvl="1"/>
            <a:r>
              <a:rPr kumimoji="1" lang="zh-CN" altLang="en-US" dirty="0"/>
              <a:t>优势</a:t>
            </a:r>
            <a:r>
              <a:rPr kumimoji="1" lang="en-US" altLang="zh-CN" dirty="0"/>
              <a:t>-3</a:t>
            </a:r>
            <a:r>
              <a:rPr kumimoji="1" lang="zh-CN" altLang="en-US" dirty="0"/>
              <a:t>：提高应用容错能力，限制故障在模块间的传播</a:t>
            </a:r>
            <a:endParaRPr kumimoji="1" lang="en-US" altLang="zh-CN" dirty="0"/>
          </a:p>
          <a:p>
            <a:r>
              <a:rPr kumimoji="1" lang="zh-CN" altLang="en-US" dirty="0"/>
              <a:t>然而不同进程拥有不同的内存地址空间</a:t>
            </a:r>
            <a:endParaRPr kumimoji="1" lang="en-US" altLang="zh-CN" dirty="0"/>
          </a:p>
          <a:p>
            <a:pPr lvl="1"/>
            <a:r>
              <a:rPr kumimoji="1" lang="zh-CN" altLang="en-US" dirty="0"/>
              <a:t>进程与进程之间无法直接进行通信和交互</a:t>
            </a:r>
            <a:endParaRPr kumimoji="1" lang="en-US" altLang="zh-CN" dirty="0"/>
          </a:p>
          <a:p>
            <a:pPr lvl="1"/>
            <a:r>
              <a:rPr kumimoji="1" lang="zh-CN" altLang="en-US" dirty="0"/>
              <a:t>需要一种进程间通信的方式</a:t>
            </a:r>
            <a:endParaRPr kumimoji="1" lang="en-US" altLang="zh-CN" dirty="0"/>
          </a:p>
          <a:p>
            <a:pPr lvl="2"/>
            <a:r>
              <a:rPr kumimoji="1" lang="en-US" altLang="zh-CN" b="1" dirty="0">
                <a:solidFill>
                  <a:schemeClr val="accent1"/>
                </a:solidFill>
              </a:rPr>
              <a:t>IPC</a:t>
            </a:r>
            <a:r>
              <a:rPr kumimoji="1" lang="zh-CN" altLang="en-US" dirty="0"/>
              <a:t>：</a:t>
            </a:r>
            <a:r>
              <a:rPr kumimoji="1" lang="en-US" altLang="zh-CN" dirty="0"/>
              <a:t>Inter-Process</a:t>
            </a:r>
            <a:r>
              <a:rPr kumimoji="1" lang="zh-CN" altLang="en-US" dirty="0"/>
              <a:t> </a:t>
            </a:r>
            <a:r>
              <a:rPr kumimoji="1" lang="en-US" altLang="zh-CN" dirty="0"/>
              <a:t>Communication</a:t>
            </a:r>
          </a:p>
        </p:txBody>
      </p:sp>
      <p:sp>
        <p:nvSpPr>
          <p:cNvPr id="4" name="灯片编号占位符 3">
            <a:extLst>
              <a:ext uri="{FF2B5EF4-FFF2-40B4-BE49-F238E27FC236}">
                <a16:creationId xmlns:a16="http://schemas.microsoft.com/office/drawing/2014/main" id="{EF64109E-E34E-B747-8C66-78EFC4A103B1}"/>
              </a:ext>
            </a:extLst>
          </p:cNvPr>
          <p:cNvSpPr>
            <a:spLocks noGrp="1"/>
          </p:cNvSpPr>
          <p:nvPr>
            <p:ph type="sldNum" sz="quarter" idx="12"/>
          </p:nvPr>
        </p:nvSpPr>
        <p:spPr/>
        <p:txBody>
          <a:bodyPr/>
          <a:lstStyle/>
          <a:p>
            <a:fld id="{ADE361C3-C043-4A6E-BDCE-8DA1E7D90A3B}" type="slidenum">
              <a:rPr lang="zh-CN" altLang="en-US" smtClean="0"/>
              <a:t>29</a:t>
            </a:fld>
            <a:endParaRPr lang="zh-CN" altLang="en-US"/>
          </a:p>
        </p:txBody>
      </p:sp>
      <p:sp>
        <p:nvSpPr>
          <p:cNvPr id="5" name="页脚占位符 4">
            <a:extLst>
              <a:ext uri="{FF2B5EF4-FFF2-40B4-BE49-F238E27FC236}">
                <a16:creationId xmlns:a16="http://schemas.microsoft.com/office/drawing/2014/main" id="{443A2CD7-7827-9849-BF60-3E9D1DFF71AC}"/>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2437785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公平共享调度</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r>
              <a:rPr kumimoji="1" lang="en-US" altLang="zh-CN" dirty="0"/>
              <a:t>Fair-Share</a:t>
            </a:r>
            <a:r>
              <a:rPr kumimoji="1" lang="zh-CN" altLang="en-US" dirty="0"/>
              <a:t> </a:t>
            </a:r>
            <a:r>
              <a:rPr kumimoji="1" lang="en-US" altLang="zh-CN" dirty="0"/>
              <a:t>Scheduling</a:t>
            </a:r>
            <a:endParaRPr kumimoji="1" lang="zh-CN" altLang="en-US" dirty="0"/>
          </a:p>
        </p:txBody>
      </p:sp>
      <p:sp>
        <p:nvSpPr>
          <p:cNvPr id="4" name="灯片编号占位符 3">
            <a:extLst>
              <a:ext uri="{FF2B5EF4-FFF2-40B4-BE49-F238E27FC236}">
                <a16:creationId xmlns:a16="http://schemas.microsoft.com/office/drawing/2014/main" id="{45F61D95-77C6-4F44-A6A2-DDF144D592FE}"/>
              </a:ext>
            </a:extLst>
          </p:cNvPr>
          <p:cNvSpPr>
            <a:spLocks noGrp="1"/>
          </p:cNvSpPr>
          <p:nvPr>
            <p:ph type="sldNum" sz="quarter" idx="12"/>
          </p:nvPr>
        </p:nvSpPr>
        <p:spPr/>
        <p:txBody>
          <a:bodyPr/>
          <a:lstStyle/>
          <a:p>
            <a:fld id="{ADE361C3-C043-4A6E-BDCE-8DA1E7D90A3B}" type="slidenum">
              <a:rPr lang="zh-CN" altLang="en-US" smtClean="0"/>
              <a:t>3</a:t>
            </a:fld>
            <a:endParaRPr lang="zh-CN" altLang="en-US"/>
          </a:p>
        </p:txBody>
      </p:sp>
    </p:spTree>
    <p:extLst>
      <p:ext uri="{BB962C8B-B14F-4D97-AF65-F5344CB8AC3E}">
        <p14:creationId xmlns:p14="http://schemas.microsoft.com/office/powerpoint/2010/main" val="1350706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1F028-D02A-F849-96D0-41D074975128}"/>
              </a:ext>
            </a:extLst>
          </p:cNvPr>
          <p:cNvSpPr>
            <a:spLocks noGrp="1"/>
          </p:cNvSpPr>
          <p:nvPr>
            <p:ph type="title"/>
          </p:nvPr>
        </p:nvSpPr>
        <p:spPr/>
        <p:txBody>
          <a:bodyPr/>
          <a:lstStyle/>
          <a:p>
            <a:r>
              <a:rPr kumimoji="1" lang="zh-CN" altLang="en-US" dirty="0"/>
              <a:t>常见</a:t>
            </a:r>
            <a:r>
              <a:rPr kumimoji="1" lang="en-US" altLang="zh-CN" dirty="0"/>
              <a:t>IPC</a:t>
            </a:r>
            <a:r>
              <a:rPr kumimoji="1" lang="zh-CN" altLang="en-US" dirty="0"/>
              <a:t>的类型</a:t>
            </a:r>
          </a:p>
        </p:txBody>
      </p:sp>
      <p:sp>
        <p:nvSpPr>
          <p:cNvPr id="4" name="灯片编号占位符 3">
            <a:extLst>
              <a:ext uri="{FF2B5EF4-FFF2-40B4-BE49-F238E27FC236}">
                <a16:creationId xmlns:a16="http://schemas.microsoft.com/office/drawing/2014/main" id="{5833C9C2-E706-7740-9B0B-B04961C469E3}"/>
              </a:ext>
            </a:extLst>
          </p:cNvPr>
          <p:cNvSpPr>
            <a:spLocks noGrp="1"/>
          </p:cNvSpPr>
          <p:nvPr>
            <p:ph type="sldNum" sz="quarter" idx="12"/>
          </p:nvPr>
        </p:nvSpPr>
        <p:spPr/>
        <p:txBody>
          <a:bodyPr/>
          <a:lstStyle/>
          <a:p>
            <a:fld id="{ADE361C3-C043-4A6E-BDCE-8DA1E7D90A3B}" type="slidenum">
              <a:rPr lang="zh-CN" altLang="en-US" smtClean="0"/>
              <a:t>30</a:t>
            </a:fld>
            <a:endParaRPr lang="zh-CN" altLang="en-US"/>
          </a:p>
        </p:txBody>
      </p:sp>
      <p:sp>
        <p:nvSpPr>
          <p:cNvPr id="5" name="页脚占位符 4">
            <a:extLst>
              <a:ext uri="{FF2B5EF4-FFF2-40B4-BE49-F238E27FC236}">
                <a16:creationId xmlns:a16="http://schemas.microsoft.com/office/drawing/2014/main" id="{F5966BE5-8E89-404B-99DB-DAFC08BF63CA}"/>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graphicFrame>
        <p:nvGraphicFramePr>
          <p:cNvPr id="7" name="Table 7">
            <a:extLst>
              <a:ext uri="{FF2B5EF4-FFF2-40B4-BE49-F238E27FC236}">
                <a16:creationId xmlns:a16="http://schemas.microsoft.com/office/drawing/2014/main" id="{FBDB7F4A-0E32-C74A-8DEC-58B688539106}"/>
              </a:ext>
            </a:extLst>
          </p:cNvPr>
          <p:cNvGraphicFramePr>
            <a:graphicFrameLocks noGrp="1"/>
          </p:cNvGraphicFramePr>
          <p:nvPr>
            <p:extLst>
              <p:ext uri="{D42A27DB-BD31-4B8C-83A1-F6EECF244321}">
                <p14:modId xmlns:p14="http://schemas.microsoft.com/office/powerpoint/2010/main" val="3850908425"/>
              </p:ext>
            </p:extLst>
          </p:nvPr>
        </p:nvGraphicFramePr>
        <p:xfrm>
          <a:off x="719956" y="1335968"/>
          <a:ext cx="7704088" cy="2881184"/>
        </p:xfrm>
        <a:graphic>
          <a:graphicData uri="http://schemas.openxmlformats.org/drawingml/2006/table">
            <a:tbl>
              <a:tblPr firstRow="1" bandRow="1">
                <a:tableStyleId>{93296810-A885-4BE3-A3E7-6D5BEEA58F35}</a:tableStyleId>
              </a:tblPr>
              <a:tblGrid>
                <a:gridCol w="1926022">
                  <a:extLst>
                    <a:ext uri="{9D8B030D-6E8A-4147-A177-3AD203B41FA5}">
                      <a16:colId xmlns:a16="http://schemas.microsoft.com/office/drawing/2014/main" val="1585941552"/>
                    </a:ext>
                  </a:extLst>
                </a:gridCol>
                <a:gridCol w="1926022">
                  <a:extLst>
                    <a:ext uri="{9D8B030D-6E8A-4147-A177-3AD203B41FA5}">
                      <a16:colId xmlns:a16="http://schemas.microsoft.com/office/drawing/2014/main" val="2435578935"/>
                    </a:ext>
                  </a:extLst>
                </a:gridCol>
                <a:gridCol w="1926022">
                  <a:extLst>
                    <a:ext uri="{9D8B030D-6E8A-4147-A177-3AD203B41FA5}">
                      <a16:colId xmlns:a16="http://schemas.microsoft.com/office/drawing/2014/main" val="2516145049"/>
                    </a:ext>
                  </a:extLst>
                </a:gridCol>
                <a:gridCol w="1926022">
                  <a:extLst>
                    <a:ext uri="{9D8B030D-6E8A-4147-A177-3AD203B41FA5}">
                      <a16:colId xmlns:a16="http://schemas.microsoft.com/office/drawing/2014/main" val="4068793969"/>
                    </a:ext>
                  </a:extLst>
                </a:gridCol>
              </a:tblGrid>
              <a:tr h="504488">
                <a:tc>
                  <a:txBody>
                    <a:bodyPr/>
                    <a:lstStyle/>
                    <a:p>
                      <a:pPr algn="l"/>
                      <a:r>
                        <a:rPr lang="en-CN" dirty="0">
                          <a:solidFill>
                            <a:schemeClr val="accent1"/>
                          </a:solidFill>
                        </a:rPr>
                        <a:t>IPC</a:t>
                      </a:r>
                      <a:r>
                        <a:rPr lang="en-US" dirty="0" err="1">
                          <a:solidFill>
                            <a:schemeClr val="accent1"/>
                          </a:solidFill>
                        </a:rPr>
                        <a:t>机制</a:t>
                      </a:r>
                      <a:endParaRPr lang="en-CN" dirty="0">
                        <a:solidFill>
                          <a:schemeClr val="accent1"/>
                        </a:solidFill>
                      </a:endParaRPr>
                    </a:p>
                  </a:txBody>
                  <a:tcPr anchor="ctr">
                    <a:solidFill>
                      <a:schemeClr val="accent1">
                        <a:lumMod val="20000"/>
                        <a:lumOff val="80000"/>
                      </a:schemeClr>
                    </a:solidFill>
                  </a:tcPr>
                </a:tc>
                <a:tc>
                  <a:txBody>
                    <a:bodyPr/>
                    <a:lstStyle/>
                    <a:p>
                      <a:pPr algn="l"/>
                      <a:r>
                        <a:rPr lang="en-CN" dirty="0">
                          <a:solidFill>
                            <a:schemeClr val="accent1"/>
                          </a:solidFill>
                        </a:rPr>
                        <a:t>数据抽象</a:t>
                      </a:r>
                    </a:p>
                  </a:txBody>
                  <a:tcPr anchor="ctr">
                    <a:solidFill>
                      <a:schemeClr val="accent1">
                        <a:lumMod val="20000"/>
                        <a:lumOff val="80000"/>
                      </a:schemeClr>
                    </a:solidFill>
                  </a:tcPr>
                </a:tc>
                <a:tc>
                  <a:txBody>
                    <a:bodyPr/>
                    <a:lstStyle/>
                    <a:p>
                      <a:pPr algn="l"/>
                      <a:r>
                        <a:rPr lang="en-CN" dirty="0">
                          <a:solidFill>
                            <a:schemeClr val="accent1"/>
                          </a:solidFill>
                        </a:rPr>
                        <a:t>参与者</a:t>
                      </a:r>
                    </a:p>
                  </a:txBody>
                  <a:tcPr anchor="ct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solidFill>
                            <a:schemeClr val="accent1"/>
                          </a:solidFill>
                        </a:rPr>
                        <a:t>方向</a:t>
                      </a:r>
                      <a:endParaRPr lang="en-CN" dirty="0">
                        <a:solidFill>
                          <a:schemeClr val="accent1"/>
                        </a:solidFill>
                      </a:endParaRPr>
                    </a:p>
                  </a:txBody>
                  <a:tcPr anchor="ctr">
                    <a:solidFill>
                      <a:schemeClr val="accent1">
                        <a:lumMod val="20000"/>
                        <a:lumOff val="80000"/>
                      </a:schemeClr>
                    </a:solidFill>
                  </a:tcPr>
                </a:tc>
                <a:extLst>
                  <a:ext uri="{0D108BD9-81ED-4DB2-BD59-A6C34878D82A}">
                    <a16:rowId xmlns:a16="http://schemas.microsoft.com/office/drawing/2014/main" val="4007104770"/>
                  </a:ext>
                </a:extLst>
              </a:tr>
              <a:tr h="432048">
                <a:tc>
                  <a:txBody>
                    <a:bodyPr/>
                    <a:lstStyle/>
                    <a:p>
                      <a:pPr algn="l"/>
                      <a:r>
                        <a:rPr lang="en-CN" dirty="0"/>
                        <a:t>管道</a:t>
                      </a:r>
                    </a:p>
                  </a:txBody>
                  <a:tcPr anchor="ctr"/>
                </a:tc>
                <a:tc>
                  <a:txBody>
                    <a:bodyPr/>
                    <a:lstStyle/>
                    <a:p>
                      <a:pPr algn="l"/>
                      <a:r>
                        <a:rPr lang="zh-CN" altLang="en-US" dirty="0">
                          <a:solidFill>
                            <a:schemeClr val="accent1"/>
                          </a:solidFill>
                        </a:rPr>
                        <a:t>文件接口</a:t>
                      </a:r>
                      <a:endParaRPr lang="en-CN" dirty="0">
                        <a:solidFill>
                          <a:schemeClr val="accent1"/>
                        </a:solidFill>
                      </a:endParaRPr>
                    </a:p>
                  </a:txBody>
                  <a:tcPr anchor="ctr"/>
                </a:tc>
                <a:tc>
                  <a:txBody>
                    <a:bodyPr/>
                    <a:lstStyle/>
                    <a:p>
                      <a:pPr algn="l"/>
                      <a:r>
                        <a:rPr lang="en-CN" dirty="0"/>
                        <a:t>两个进程</a:t>
                      </a:r>
                    </a:p>
                  </a:txBody>
                  <a:tcPr anchor="ctr"/>
                </a:tc>
                <a:tc>
                  <a:txBody>
                    <a:bodyPr/>
                    <a:lstStyle/>
                    <a:p>
                      <a:pPr algn="l"/>
                      <a:r>
                        <a:rPr lang="en-CN" dirty="0"/>
                        <a:t>单向</a:t>
                      </a:r>
                    </a:p>
                  </a:txBody>
                  <a:tcPr anchor="ctr"/>
                </a:tc>
                <a:extLst>
                  <a:ext uri="{0D108BD9-81ED-4DB2-BD59-A6C34878D82A}">
                    <a16:rowId xmlns:a16="http://schemas.microsoft.com/office/drawing/2014/main" val="1984882423"/>
                  </a:ext>
                </a:extLst>
              </a:tr>
              <a:tr h="504056">
                <a:tc>
                  <a:txBody>
                    <a:bodyPr/>
                    <a:lstStyle/>
                    <a:p>
                      <a:pPr algn="l"/>
                      <a:r>
                        <a:rPr lang="en-CN" dirty="0"/>
                        <a:t>共享内存</a:t>
                      </a:r>
                    </a:p>
                  </a:txBody>
                  <a:tcPr anchor="ctr"/>
                </a:tc>
                <a:tc>
                  <a:txBody>
                    <a:bodyPr/>
                    <a:lstStyle/>
                    <a:p>
                      <a:pPr algn="l"/>
                      <a:r>
                        <a:rPr lang="en-CN">
                          <a:solidFill>
                            <a:schemeClr val="accent1"/>
                          </a:solidFill>
                        </a:rPr>
                        <a:t>内存</a:t>
                      </a:r>
                      <a:r>
                        <a:rPr lang="zh-CN" altLang="en-US" dirty="0">
                          <a:solidFill>
                            <a:schemeClr val="accent1"/>
                          </a:solidFill>
                        </a:rPr>
                        <a:t>接口</a:t>
                      </a:r>
                      <a:endParaRPr lang="en-CN" dirty="0">
                        <a:solidFill>
                          <a:schemeClr val="accent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多进程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单向</a:t>
                      </a:r>
                      <a:r>
                        <a:rPr lang="en-US" altLang="zh-CN" dirty="0"/>
                        <a:t>/</a:t>
                      </a:r>
                      <a:r>
                        <a:rPr lang="zh-CN" altLang="en-US" dirty="0"/>
                        <a:t>双向</a:t>
                      </a:r>
                      <a:endParaRPr lang="en-CN" dirty="0"/>
                    </a:p>
                  </a:txBody>
                  <a:tcPr anchor="ctr"/>
                </a:tc>
                <a:extLst>
                  <a:ext uri="{0D108BD9-81ED-4DB2-BD59-A6C34878D82A}">
                    <a16:rowId xmlns:a16="http://schemas.microsoft.com/office/drawing/2014/main" val="720177361"/>
                  </a:ext>
                </a:extLst>
              </a:tr>
              <a:tr h="504056">
                <a:tc>
                  <a:txBody>
                    <a:bodyPr/>
                    <a:lstStyle/>
                    <a:p>
                      <a:pPr algn="l"/>
                      <a:r>
                        <a:rPr lang="en-CN" dirty="0"/>
                        <a:t>消息队列</a:t>
                      </a:r>
                    </a:p>
                  </a:txBody>
                  <a:tcPr anchor="ctr"/>
                </a:tc>
                <a:tc>
                  <a:txBody>
                    <a:bodyPr/>
                    <a:lstStyle/>
                    <a:p>
                      <a:pPr algn="l"/>
                      <a:r>
                        <a:rPr lang="en-CN">
                          <a:solidFill>
                            <a:schemeClr val="accent1"/>
                          </a:solidFill>
                        </a:rPr>
                        <a:t>消息</a:t>
                      </a:r>
                      <a:r>
                        <a:rPr lang="zh-CN" altLang="en-US" dirty="0">
                          <a:solidFill>
                            <a:schemeClr val="accent1"/>
                          </a:solidFill>
                        </a:rPr>
                        <a:t>接口</a:t>
                      </a:r>
                      <a:endParaRPr lang="en-CN" dirty="0">
                        <a:solidFill>
                          <a:schemeClr val="accent1"/>
                        </a:solidFill>
                      </a:endParaRPr>
                    </a:p>
                  </a:txBody>
                  <a:tcPr anchor="ctr"/>
                </a:tc>
                <a:tc>
                  <a:txBody>
                    <a:bodyPr/>
                    <a:lstStyle/>
                    <a:p>
                      <a:pPr algn="l"/>
                      <a:r>
                        <a:rPr lang="en-CN" dirty="0"/>
                        <a:t>多进程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单向</a:t>
                      </a:r>
                      <a:r>
                        <a:rPr lang="en-US" altLang="zh-CN" dirty="0"/>
                        <a:t>/</a:t>
                      </a:r>
                      <a:r>
                        <a:rPr lang="zh-CN" altLang="en-US" dirty="0"/>
                        <a:t>双向</a:t>
                      </a:r>
                      <a:endParaRPr lang="en-CN" dirty="0"/>
                    </a:p>
                  </a:txBody>
                  <a:tcPr anchor="ctr"/>
                </a:tc>
                <a:extLst>
                  <a:ext uri="{0D108BD9-81ED-4DB2-BD59-A6C34878D82A}">
                    <a16:rowId xmlns:a16="http://schemas.microsoft.com/office/drawing/2014/main" val="2135418575"/>
                  </a:ext>
                </a:extLst>
              </a:tr>
              <a:tr h="432048">
                <a:tc>
                  <a:txBody>
                    <a:bodyPr/>
                    <a:lstStyle/>
                    <a:p>
                      <a:pPr algn="l"/>
                      <a:r>
                        <a:rPr lang="en-CN" dirty="0"/>
                        <a:t>信号</a:t>
                      </a:r>
                    </a:p>
                  </a:txBody>
                  <a:tcPr anchor="ctr"/>
                </a:tc>
                <a:tc>
                  <a:txBody>
                    <a:bodyPr/>
                    <a:lstStyle/>
                    <a:p>
                      <a:pPr algn="l"/>
                      <a:r>
                        <a:rPr lang="zh-CN" altLang="en-US" dirty="0">
                          <a:solidFill>
                            <a:schemeClr val="accent1"/>
                          </a:solidFill>
                        </a:rPr>
                        <a:t>信号接口</a:t>
                      </a:r>
                      <a:endParaRPr lang="en-CN" dirty="0">
                        <a:solidFill>
                          <a:schemeClr val="accent1"/>
                        </a:solidFill>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dirty="0"/>
                        <a:t>多进程</a:t>
                      </a:r>
                    </a:p>
                  </a:txBody>
                  <a:tcPr anchor="ctr"/>
                </a:tc>
                <a:tc>
                  <a:txBody>
                    <a:bodyPr/>
                    <a:lstStyle/>
                    <a:p>
                      <a:pPr algn="l"/>
                      <a:r>
                        <a:rPr lang="en-CN" dirty="0"/>
                        <a:t>单向</a:t>
                      </a:r>
                    </a:p>
                  </a:txBody>
                  <a:tcPr anchor="ctr"/>
                </a:tc>
                <a:extLst>
                  <a:ext uri="{0D108BD9-81ED-4DB2-BD59-A6C34878D82A}">
                    <a16:rowId xmlns:a16="http://schemas.microsoft.com/office/drawing/2014/main" val="806767635"/>
                  </a:ext>
                </a:extLst>
              </a:tr>
              <a:tr h="504488">
                <a:tc>
                  <a:txBody>
                    <a:bodyPr/>
                    <a:lstStyle/>
                    <a:p>
                      <a:pPr algn="l"/>
                      <a:r>
                        <a:rPr lang="en-CN" dirty="0"/>
                        <a:t>套接字</a:t>
                      </a:r>
                    </a:p>
                  </a:txBody>
                  <a:tcPr anchor="ctr"/>
                </a:tc>
                <a:tc>
                  <a:txBody>
                    <a:bodyPr/>
                    <a:lstStyle/>
                    <a:p>
                      <a:pPr algn="l"/>
                      <a:r>
                        <a:rPr lang="zh-CN" altLang="en-US" dirty="0">
                          <a:solidFill>
                            <a:schemeClr val="accent1"/>
                          </a:solidFill>
                        </a:rPr>
                        <a:t>文件接口</a:t>
                      </a:r>
                      <a:endParaRPr lang="en-CN" dirty="0">
                        <a:solidFill>
                          <a:schemeClr val="accent1"/>
                        </a:solidFill>
                      </a:endParaRPr>
                    </a:p>
                  </a:txBody>
                  <a:tcPr anchor="ctr"/>
                </a:tc>
                <a:tc>
                  <a:txBody>
                    <a:bodyPr/>
                    <a:lstStyle/>
                    <a:p>
                      <a:pPr algn="l"/>
                      <a:r>
                        <a:rPr lang="en-CN" dirty="0"/>
                        <a:t>两个进程</a:t>
                      </a:r>
                    </a:p>
                  </a:txBody>
                  <a:tcPr anchor="ctr"/>
                </a:tc>
                <a:tc>
                  <a:txBody>
                    <a:bodyPr/>
                    <a:lstStyle/>
                    <a:p>
                      <a:pPr algn="l"/>
                      <a:r>
                        <a:rPr lang="en-CN" dirty="0"/>
                        <a:t>单向</a:t>
                      </a:r>
                      <a:r>
                        <a:rPr lang="en-US" altLang="zh-CN" dirty="0"/>
                        <a:t>/</a:t>
                      </a:r>
                      <a:r>
                        <a:rPr lang="zh-CN" altLang="en-US" dirty="0"/>
                        <a:t>双向</a:t>
                      </a:r>
                      <a:endParaRPr lang="en-CN" dirty="0"/>
                    </a:p>
                  </a:txBody>
                  <a:tcPr anchor="ctr"/>
                </a:tc>
                <a:extLst>
                  <a:ext uri="{0D108BD9-81ED-4DB2-BD59-A6C34878D82A}">
                    <a16:rowId xmlns:a16="http://schemas.microsoft.com/office/drawing/2014/main" val="3013045166"/>
                  </a:ext>
                </a:extLst>
              </a:tr>
            </a:tbl>
          </a:graphicData>
        </a:graphic>
      </p:graphicFrame>
    </p:spTree>
    <p:extLst>
      <p:ext uri="{BB962C8B-B14F-4D97-AF65-F5344CB8AC3E}">
        <p14:creationId xmlns:p14="http://schemas.microsoft.com/office/powerpoint/2010/main" val="1124623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CAFB9-A2E7-5E46-AFF1-983C9F09F4A7}"/>
              </a:ext>
            </a:extLst>
          </p:cNvPr>
          <p:cNvSpPr>
            <a:spLocks noGrp="1"/>
          </p:cNvSpPr>
          <p:nvPr>
            <p:ph type="title"/>
          </p:nvPr>
        </p:nvSpPr>
        <p:spPr/>
        <p:txBody>
          <a:bodyPr/>
          <a:lstStyle/>
          <a:p>
            <a:r>
              <a:rPr kumimoji="1" lang="en-US" altLang="zh-CN" dirty="0"/>
              <a:t>IPC</a:t>
            </a:r>
            <a:r>
              <a:rPr kumimoji="1" lang="zh-CN" altLang="en-US" dirty="0"/>
              <a:t>的接口类型</a:t>
            </a:r>
          </a:p>
        </p:txBody>
      </p:sp>
      <p:sp>
        <p:nvSpPr>
          <p:cNvPr id="3" name="内容占位符 2">
            <a:extLst>
              <a:ext uri="{FF2B5EF4-FFF2-40B4-BE49-F238E27FC236}">
                <a16:creationId xmlns:a16="http://schemas.microsoft.com/office/drawing/2014/main" id="{DFE3E77B-3D20-F040-A800-F0C5C4CA6941}"/>
              </a:ext>
            </a:extLst>
          </p:cNvPr>
          <p:cNvSpPr>
            <a:spLocks noGrp="1"/>
          </p:cNvSpPr>
          <p:nvPr>
            <p:ph idx="1"/>
          </p:nvPr>
        </p:nvSpPr>
        <p:spPr/>
        <p:txBody>
          <a:bodyPr>
            <a:noAutofit/>
          </a:bodyPr>
          <a:lstStyle/>
          <a:p>
            <a:r>
              <a:rPr kumimoji="1" lang="zh-CN" altLang="en-US" sz="2000" dirty="0"/>
              <a:t>已有接口</a:t>
            </a:r>
            <a:endParaRPr kumimoji="1" lang="en-US" altLang="zh-CN" sz="2000" dirty="0"/>
          </a:p>
          <a:p>
            <a:pPr lvl="1"/>
            <a:r>
              <a:rPr kumimoji="1" lang="zh-CN" altLang="en-US" sz="1800" dirty="0"/>
              <a:t>内存接口：共享内存；文件接口：管道（</a:t>
            </a:r>
            <a:r>
              <a:rPr kumimoji="1" lang="en-US" altLang="zh-CN" sz="1800" dirty="0"/>
              <a:t>Pipe</a:t>
            </a:r>
            <a:r>
              <a:rPr kumimoji="1" lang="zh-CN" altLang="en-US" sz="1800" dirty="0"/>
              <a:t>）、套接字（</a:t>
            </a:r>
            <a:r>
              <a:rPr kumimoji="1" lang="en-US" altLang="zh-CN" sz="1800" dirty="0"/>
              <a:t>Socket</a:t>
            </a:r>
            <a:r>
              <a:rPr kumimoji="1" lang="zh-CN" altLang="en-US" sz="1800" dirty="0"/>
              <a:t>）</a:t>
            </a:r>
            <a:endParaRPr kumimoji="1" lang="en-US" altLang="zh-CN" sz="1800" dirty="0"/>
          </a:p>
          <a:p>
            <a:r>
              <a:rPr kumimoji="1" lang="zh-CN" altLang="en-US" sz="2000" dirty="0"/>
              <a:t>新的接口</a:t>
            </a:r>
            <a:endParaRPr kumimoji="1" lang="en-US" altLang="zh-CN" sz="2000" dirty="0"/>
          </a:p>
          <a:p>
            <a:pPr lvl="1"/>
            <a:r>
              <a:rPr kumimoji="1" lang="zh-CN" altLang="en-US" sz="1800" dirty="0"/>
              <a:t>消息接口、信号接口等</a:t>
            </a:r>
            <a:endParaRPr kumimoji="1" lang="en-US" altLang="zh-CN" sz="1800" dirty="0"/>
          </a:p>
          <a:p>
            <a:r>
              <a:rPr kumimoji="1" lang="zh-CN" altLang="en-US" sz="2000" dirty="0"/>
              <a:t>简单</a:t>
            </a:r>
            <a:r>
              <a:rPr kumimoji="1" lang="en-US" altLang="zh-CN" sz="2000" dirty="0"/>
              <a:t>IPC</a:t>
            </a:r>
            <a:r>
              <a:rPr kumimoji="1" lang="zh-CN" altLang="en-US" sz="2000" dirty="0"/>
              <a:t>的消息接口</a:t>
            </a:r>
            <a:endParaRPr kumimoji="1" lang="en-US" altLang="zh-CN" sz="2000" dirty="0"/>
          </a:p>
          <a:p>
            <a:pPr lvl="1"/>
            <a:r>
              <a:rPr kumimoji="1" lang="zh-CN" altLang="en-US" sz="1800" dirty="0"/>
              <a:t>发送消息：</a:t>
            </a:r>
            <a:r>
              <a:rPr kumimoji="1" lang="en" altLang="zh-CN" sz="1800" dirty="0"/>
              <a:t>Send(message)</a:t>
            </a:r>
          </a:p>
          <a:p>
            <a:pPr lvl="1"/>
            <a:r>
              <a:rPr kumimoji="1" lang="zh-CN" altLang="en-US" sz="1800" dirty="0"/>
              <a:t>接收消息：</a:t>
            </a:r>
            <a:r>
              <a:rPr kumimoji="1" lang="en" altLang="zh-CN" sz="1800" dirty="0" err="1"/>
              <a:t>Recv</a:t>
            </a:r>
            <a:r>
              <a:rPr kumimoji="1" lang="en" altLang="zh-CN" sz="1800" dirty="0"/>
              <a:t>(message)</a:t>
            </a:r>
          </a:p>
          <a:p>
            <a:pPr lvl="1"/>
            <a:r>
              <a:rPr kumimoji="1" lang="zh-CN" altLang="en-US" sz="1800" dirty="0"/>
              <a:t>远程方法调用：</a:t>
            </a:r>
            <a:r>
              <a:rPr kumimoji="1" lang="en" altLang="zh-CN" sz="1800" dirty="0"/>
              <a:t>RPC(</a:t>
            </a:r>
            <a:r>
              <a:rPr kumimoji="1" lang="en" altLang="zh-CN" sz="1800" dirty="0" err="1"/>
              <a:t>req_message</a:t>
            </a:r>
            <a:r>
              <a:rPr kumimoji="1" lang="en" altLang="zh-CN" sz="1800" dirty="0"/>
              <a:t>, </a:t>
            </a:r>
            <a:r>
              <a:rPr kumimoji="1" lang="en" altLang="zh-CN" sz="1800" dirty="0" err="1"/>
              <a:t>resp_message</a:t>
            </a:r>
            <a:r>
              <a:rPr kumimoji="1" lang="en" altLang="zh-CN" sz="1800" dirty="0"/>
              <a:t>)</a:t>
            </a:r>
          </a:p>
          <a:p>
            <a:pPr lvl="1"/>
            <a:r>
              <a:rPr kumimoji="1" lang="zh-CN" altLang="en-US" sz="1800" dirty="0"/>
              <a:t>回复消息：</a:t>
            </a:r>
            <a:r>
              <a:rPr kumimoji="1" lang="en" altLang="zh-CN" sz="1800" dirty="0"/>
              <a:t>Reply(</a:t>
            </a:r>
            <a:r>
              <a:rPr kumimoji="1" lang="en" altLang="zh-CN" sz="1800" dirty="0" err="1"/>
              <a:t>resp_message</a:t>
            </a:r>
            <a:r>
              <a:rPr kumimoji="1" lang="en" altLang="zh-CN" sz="1800" dirty="0"/>
              <a:t>)</a:t>
            </a:r>
            <a:endParaRPr kumimoji="1" lang="zh-CN" altLang="en-US" sz="1800" dirty="0"/>
          </a:p>
        </p:txBody>
      </p:sp>
      <p:sp>
        <p:nvSpPr>
          <p:cNvPr id="4" name="灯片编号占位符 3">
            <a:extLst>
              <a:ext uri="{FF2B5EF4-FFF2-40B4-BE49-F238E27FC236}">
                <a16:creationId xmlns:a16="http://schemas.microsoft.com/office/drawing/2014/main" id="{5FB10D48-3185-1A46-BA19-5C473C350F09}"/>
              </a:ext>
            </a:extLst>
          </p:cNvPr>
          <p:cNvSpPr>
            <a:spLocks noGrp="1"/>
          </p:cNvSpPr>
          <p:nvPr>
            <p:ph type="sldNum" sz="quarter" idx="12"/>
          </p:nvPr>
        </p:nvSpPr>
        <p:spPr/>
        <p:txBody>
          <a:bodyPr/>
          <a:lstStyle/>
          <a:p>
            <a:fld id="{ADE361C3-C043-4A6E-BDCE-8DA1E7D90A3B}" type="slidenum">
              <a:rPr lang="zh-CN" altLang="en-US" smtClean="0"/>
              <a:t>31</a:t>
            </a:fld>
            <a:endParaRPr lang="zh-CN" altLang="en-US"/>
          </a:p>
        </p:txBody>
      </p:sp>
      <p:sp>
        <p:nvSpPr>
          <p:cNvPr id="5" name="页脚占位符 4">
            <a:extLst>
              <a:ext uri="{FF2B5EF4-FFF2-40B4-BE49-F238E27FC236}">
                <a16:creationId xmlns:a16="http://schemas.microsoft.com/office/drawing/2014/main" id="{3088259C-DC01-2E4D-A865-6FFB41A419C5}"/>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250091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8A93FA0B-439C-314C-963C-0B4DC8967CF5}"/>
              </a:ext>
            </a:extLst>
          </p:cNvPr>
          <p:cNvSpPr>
            <a:spLocks noGrp="1"/>
          </p:cNvSpPr>
          <p:nvPr>
            <p:ph type="title"/>
          </p:nvPr>
        </p:nvSpPr>
        <p:spPr/>
        <p:txBody>
          <a:bodyPr/>
          <a:lstStyle/>
          <a:p>
            <a:r>
              <a:rPr lang="zh-CN" altLang="en-US" dirty="0"/>
              <a:t>简单</a:t>
            </a:r>
            <a:r>
              <a:rPr lang="en-US" altLang="zh-CN" dirty="0"/>
              <a:t>IPC</a:t>
            </a:r>
            <a:r>
              <a:rPr lang="zh-CN" altLang="en-US" dirty="0"/>
              <a:t>的设计与实现</a:t>
            </a:r>
          </a:p>
        </p:txBody>
      </p:sp>
      <p:sp>
        <p:nvSpPr>
          <p:cNvPr id="7" name="文本占位符 6">
            <a:extLst>
              <a:ext uri="{FF2B5EF4-FFF2-40B4-BE49-F238E27FC236}">
                <a16:creationId xmlns:a16="http://schemas.microsoft.com/office/drawing/2014/main" id="{0CC608A4-5961-3540-B8FB-48232C4F15C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1A4D3D6-0F51-8E42-BF85-657DDDB786F6}"/>
              </a:ext>
            </a:extLst>
          </p:cNvPr>
          <p:cNvSpPr>
            <a:spLocks noGrp="1"/>
          </p:cNvSpPr>
          <p:nvPr>
            <p:ph type="sldNum" sz="quarter" idx="12"/>
          </p:nvPr>
        </p:nvSpPr>
        <p:spPr/>
        <p:txBody>
          <a:bodyPr/>
          <a:lstStyle/>
          <a:p>
            <a:fld id="{ADE361C3-C043-4A6E-BDCE-8DA1E7D90A3B}" type="slidenum">
              <a:rPr lang="zh-CN" altLang="en-US" smtClean="0"/>
              <a:t>32</a:t>
            </a:fld>
            <a:endParaRPr lang="zh-CN" altLang="en-US"/>
          </a:p>
        </p:txBody>
      </p:sp>
      <p:sp>
        <p:nvSpPr>
          <p:cNvPr id="5" name="页脚占位符 4">
            <a:extLst>
              <a:ext uri="{FF2B5EF4-FFF2-40B4-BE49-F238E27FC236}">
                <a16:creationId xmlns:a16="http://schemas.microsoft.com/office/drawing/2014/main" id="{CEE546E2-EDE7-D043-AF11-1521B1C470FD}"/>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3449111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ED7D01-12EB-144B-AE3F-A8C316F19ADB}"/>
              </a:ext>
            </a:extLst>
          </p:cNvPr>
          <p:cNvSpPr>
            <a:spLocks noGrp="1"/>
          </p:cNvSpPr>
          <p:nvPr>
            <p:ph type="title"/>
          </p:nvPr>
        </p:nvSpPr>
        <p:spPr/>
        <p:txBody>
          <a:bodyPr/>
          <a:lstStyle/>
          <a:p>
            <a:r>
              <a:rPr kumimoji="1" lang="zh-CN" altLang="en-US" dirty="0"/>
              <a:t>简单</a:t>
            </a:r>
            <a:r>
              <a:rPr kumimoji="1" lang="en-US" altLang="zh-CN" dirty="0"/>
              <a:t>IPC</a:t>
            </a:r>
            <a:r>
              <a:rPr kumimoji="1" lang="zh-CN" altLang="en-US" dirty="0"/>
              <a:t>：消息的发送</a:t>
            </a:r>
          </a:p>
        </p:txBody>
      </p:sp>
      <p:sp>
        <p:nvSpPr>
          <p:cNvPr id="4" name="灯片编号占位符 3">
            <a:extLst>
              <a:ext uri="{FF2B5EF4-FFF2-40B4-BE49-F238E27FC236}">
                <a16:creationId xmlns:a16="http://schemas.microsoft.com/office/drawing/2014/main" id="{F82C4D01-C387-D74A-88B1-865FD52F94A7}"/>
              </a:ext>
            </a:extLst>
          </p:cNvPr>
          <p:cNvSpPr>
            <a:spLocks noGrp="1"/>
          </p:cNvSpPr>
          <p:nvPr>
            <p:ph type="sldNum" sz="quarter" idx="12"/>
          </p:nvPr>
        </p:nvSpPr>
        <p:spPr/>
        <p:txBody>
          <a:bodyPr/>
          <a:lstStyle/>
          <a:p>
            <a:fld id="{ADE361C3-C043-4A6E-BDCE-8DA1E7D90A3B}" type="slidenum">
              <a:rPr lang="zh-CN" altLang="en-US" smtClean="0"/>
              <a:t>33</a:t>
            </a:fld>
            <a:endParaRPr lang="zh-CN" altLang="en-US"/>
          </a:p>
        </p:txBody>
      </p:sp>
      <p:sp>
        <p:nvSpPr>
          <p:cNvPr id="5" name="页脚占位符 4">
            <a:extLst>
              <a:ext uri="{FF2B5EF4-FFF2-40B4-BE49-F238E27FC236}">
                <a16:creationId xmlns:a16="http://schemas.microsoft.com/office/drawing/2014/main" id="{2B4A61D5-72B0-4444-AE63-D8BD481846D5}"/>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6" name="图片 5">
            <a:extLst>
              <a:ext uri="{FF2B5EF4-FFF2-40B4-BE49-F238E27FC236}">
                <a16:creationId xmlns:a16="http://schemas.microsoft.com/office/drawing/2014/main" id="{3770BA4F-4543-5448-BF46-F0233FAEA9DE}"/>
              </a:ext>
            </a:extLst>
          </p:cNvPr>
          <p:cNvPicPr>
            <a:picLocks noChangeAspect="1"/>
          </p:cNvPicPr>
          <p:nvPr/>
        </p:nvPicPr>
        <p:blipFill>
          <a:blip r:embed="rId2"/>
          <a:stretch>
            <a:fillRect/>
          </a:stretch>
        </p:blipFill>
        <p:spPr>
          <a:xfrm>
            <a:off x="1570702" y="1341586"/>
            <a:ext cx="6002595" cy="3053343"/>
          </a:xfrm>
          <a:prstGeom prst="rect">
            <a:avLst/>
          </a:prstGeom>
        </p:spPr>
      </p:pic>
      <p:sp>
        <p:nvSpPr>
          <p:cNvPr id="8" name="文本框 7">
            <a:extLst>
              <a:ext uri="{FF2B5EF4-FFF2-40B4-BE49-F238E27FC236}">
                <a16:creationId xmlns:a16="http://schemas.microsoft.com/office/drawing/2014/main" id="{DFAD8949-9C49-8843-8A10-A90C9399A8E3}"/>
              </a:ext>
            </a:extLst>
          </p:cNvPr>
          <p:cNvSpPr txBox="1"/>
          <p:nvPr/>
        </p:nvSpPr>
        <p:spPr>
          <a:xfrm>
            <a:off x="457200" y="4585692"/>
            <a:ext cx="8147248" cy="338554"/>
          </a:xfrm>
          <a:prstGeom prst="rect">
            <a:avLst/>
          </a:prstGeom>
          <a:noFill/>
        </p:spPr>
        <p:txBody>
          <a:bodyPr wrap="square">
            <a:spAutoFit/>
          </a:bodyPr>
          <a:lstStyle/>
          <a:p>
            <a:pPr algn="ctr"/>
            <a:r>
              <a:rPr lang="zh-CN" altLang="en-US" sz="1600" dirty="0">
                <a:solidFill>
                  <a:schemeClr val="tx1">
                    <a:lumMod val="75000"/>
                    <a:lumOff val="25000"/>
                  </a:schemeClr>
                </a:solidFill>
              </a:rPr>
              <a:t>发送者和消费者需要依赖于一个通信连接chan，作为一个媒介进行消息的传输</a:t>
            </a:r>
          </a:p>
        </p:txBody>
      </p:sp>
    </p:spTree>
    <p:extLst>
      <p:ext uri="{BB962C8B-B14F-4D97-AF65-F5344CB8AC3E}">
        <p14:creationId xmlns:p14="http://schemas.microsoft.com/office/powerpoint/2010/main" val="2109203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F037C-1036-7346-BF08-216A75D132BA}"/>
              </a:ext>
            </a:extLst>
          </p:cNvPr>
          <p:cNvSpPr>
            <a:spLocks noGrp="1"/>
          </p:cNvSpPr>
          <p:nvPr>
            <p:ph type="title"/>
          </p:nvPr>
        </p:nvSpPr>
        <p:spPr/>
        <p:txBody>
          <a:bodyPr/>
          <a:lstStyle/>
          <a:p>
            <a:r>
              <a:rPr kumimoji="1" lang="zh-CN" altLang="en-US" dirty="0"/>
              <a:t>简单</a:t>
            </a:r>
            <a:r>
              <a:rPr kumimoji="1" lang="en-US" altLang="zh-CN" dirty="0"/>
              <a:t>IPC</a:t>
            </a:r>
            <a:r>
              <a:rPr kumimoji="1" lang="zh-CN" altLang="en-US" dirty="0"/>
              <a:t>：消息的接收</a:t>
            </a:r>
          </a:p>
        </p:txBody>
      </p:sp>
      <p:sp>
        <p:nvSpPr>
          <p:cNvPr id="4" name="灯片编号占位符 3">
            <a:extLst>
              <a:ext uri="{FF2B5EF4-FFF2-40B4-BE49-F238E27FC236}">
                <a16:creationId xmlns:a16="http://schemas.microsoft.com/office/drawing/2014/main" id="{46AD92EC-988F-844E-9F3D-D92FAB5B7979}"/>
              </a:ext>
            </a:extLst>
          </p:cNvPr>
          <p:cNvSpPr>
            <a:spLocks noGrp="1"/>
          </p:cNvSpPr>
          <p:nvPr>
            <p:ph type="sldNum" sz="quarter" idx="12"/>
          </p:nvPr>
        </p:nvSpPr>
        <p:spPr/>
        <p:txBody>
          <a:bodyPr/>
          <a:lstStyle/>
          <a:p>
            <a:fld id="{ADE361C3-C043-4A6E-BDCE-8DA1E7D90A3B}" type="slidenum">
              <a:rPr lang="zh-CN" altLang="en-US" smtClean="0"/>
              <a:t>34</a:t>
            </a:fld>
            <a:endParaRPr lang="zh-CN" altLang="en-US"/>
          </a:p>
        </p:txBody>
      </p:sp>
      <p:sp>
        <p:nvSpPr>
          <p:cNvPr id="5" name="页脚占位符 4">
            <a:extLst>
              <a:ext uri="{FF2B5EF4-FFF2-40B4-BE49-F238E27FC236}">
                <a16:creationId xmlns:a16="http://schemas.microsoft.com/office/drawing/2014/main" id="{E389CE5F-2A93-1445-9B8F-DD3D4C06E6C7}"/>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6" name="图片 5">
            <a:extLst>
              <a:ext uri="{FF2B5EF4-FFF2-40B4-BE49-F238E27FC236}">
                <a16:creationId xmlns:a16="http://schemas.microsoft.com/office/drawing/2014/main" id="{7EC75F2B-B108-E64A-8B20-E98912C604C0}"/>
              </a:ext>
            </a:extLst>
          </p:cNvPr>
          <p:cNvPicPr>
            <a:picLocks noChangeAspect="1"/>
          </p:cNvPicPr>
          <p:nvPr/>
        </p:nvPicPr>
        <p:blipFill>
          <a:blip r:embed="rId2"/>
          <a:stretch>
            <a:fillRect/>
          </a:stretch>
        </p:blipFill>
        <p:spPr>
          <a:xfrm>
            <a:off x="1449262" y="1342597"/>
            <a:ext cx="6245476" cy="3531127"/>
          </a:xfrm>
          <a:prstGeom prst="rect">
            <a:avLst/>
          </a:prstGeom>
        </p:spPr>
      </p:pic>
    </p:spTree>
    <p:extLst>
      <p:ext uri="{BB962C8B-B14F-4D97-AF65-F5344CB8AC3E}">
        <p14:creationId xmlns:p14="http://schemas.microsoft.com/office/powerpoint/2010/main" val="3298044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CC4297-EEBA-404B-8F18-AE76F81D03BC}"/>
              </a:ext>
            </a:extLst>
          </p:cNvPr>
          <p:cNvSpPr>
            <a:spLocks noGrp="1"/>
          </p:cNvSpPr>
          <p:nvPr>
            <p:ph type="title"/>
          </p:nvPr>
        </p:nvSpPr>
        <p:spPr/>
        <p:txBody>
          <a:bodyPr>
            <a:normAutofit fontScale="90000"/>
          </a:bodyPr>
          <a:lstStyle/>
          <a:p>
            <a:r>
              <a:rPr kumimoji="1" lang="zh-CN" altLang="en-US" dirty="0"/>
              <a:t>简单</a:t>
            </a:r>
            <a:r>
              <a:rPr kumimoji="1" lang="en-US" altLang="zh-CN" dirty="0"/>
              <a:t>IPC</a:t>
            </a:r>
            <a:r>
              <a:rPr kumimoji="1" lang="zh-CN" altLang="en-US" dirty="0"/>
              <a:t>：消息的远程方法调用（发送者）</a:t>
            </a:r>
          </a:p>
        </p:txBody>
      </p:sp>
      <p:sp>
        <p:nvSpPr>
          <p:cNvPr id="4" name="灯片编号占位符 3">
            <a:extLst>
              <a:ext uri="{FF2B5EF4-FFF2-40B4-BE49-F238E27FC236}">
                <a16:creationId xmlns:a16="http://schemas.microsoft.com/office/drawing/2014/main" id="{9386444F-FBB7-3A45-A783-F93DF0F695E1}"/>
              </a:ext>
            </a:extLst>
          </p:cNvPr>
          <p:cNvSpPr>
            <a:spLocks noGrp="1"/>
          </p:cNvSpPr>
          <p:nvPr>
            <p:ph type="sldNum" sz="quarter" idx="12"/>
          </p:nvPr>
        </p:nvSpPr>
        <p:spPr/>
        <p:txBody>
          <a:bodyPr/>
          <a:lstStyle/>
          <a:p>
            <a:fld id="{ADE361C3-C043-4A6E-BDCE-8DA1E7D90A3B}" type="slidenum">
              <a:rPr lang="zh-CN" altLang="en-US" smtClean="0"/>
              <a:t>35</a:t>
            </a:fld>
            <a:endParaRPr lang="zh-CN" altLang="en-US"/>
          </a:p>
        </p:txBody>
      </p:sp>
      <p:sp>
        <p:nvSpPr>
          <p:cNvPr id="5" name="页脚占位符 4">
            <a:extLst>
              <a:ext uri="{FF2B5EF4-FFF2-40B4-BE49-F238E27FC236}">
                <a16:creationId xmlns:a16="http://schemas.microsoft.com/office/drawing/2014/main" id="{99BCA83A-8188-5343-9B50-FD2711BB393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6" name="图片 5">
            <a:extLst>
              <a:ext uri="{FF2B5EF4-FFF2-40B4-BE49-F238E27FC236}">
                <a16:creationId xmlns:a16="http://schemas.microsoft.com/office/drawing/2014/main" id="{AFF69EB2-C717-3145-A287-BF26890EA9A3}"/>
              </a:ext>
            </a:extLst>
          </p:cNvPr>
          <p:cNvPicPr>
            <a:picLocks noChangeAspect="1"/>
          </p:cNvPicPr>
          <p:nvPr/>
        </p:nvPicPr>
        <p:blipFill>
          <a:blip r:embed="rId2"/>
          <a:stretch>
            <a:fillRect/>
          </a:stretch>
        </p:blipFill>
        <p:spPr>
          <a:xfrm>
            <a:off x="1449263" y="1505579"/>
            <a:ext cx="6245475" cy="3512161"/>
          </a:xfrm>
          <a:prstGeom prst="rect">
            <a:avLst/>
          </a:prstGeom>
        </p:spPr>
      </p:pic>
    </p:spTree>
    <p:extLst>
      <p:ext uri="{BB962C8B-B14F-4D97-AF65-F5344CB8AC3E}">
        <p14:creationId xmlns:p14="http://schemas.microsoft.com/office/powerpoint/2010/main" val="135684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22AEF4-5847-5948-8D7B-2F7348A6B435}"/>
              </a:ext>
            </a:extLst>
          </p:cNvPr>
          <p:cNvSpPr>
            <a:spLocks noGrp="1"/>
          </p:cNvSpPr>
          <p:nvPr>
            <p:ph type="title"/>
          </p:nvPr>
        </p:nvSpPr>
        <p:spPr>
          <a:xfrm>
            <a:off x="457200" y="337220"/>
            <a:ext cx="8229600" cy="900442"/>
          </a:xfrm>
        </p:spPr>
        <p:txBody>
          <a:bodyPr>
            <a:normAutofit fontScale="90000"/>
          </a:bodyPr>
          <a:lstStyle/>
          <a:p>
            <a:r>
              <a:rPr kumimoji="1" lang="zh-CN" altLang="en-US" dirty="0"/>
              <a:t>简单</a:t>
            </a:r>
            <a:r>
              <a:rPr kumimoji="1" lang="en-US" altLang="zh-CN" dirty="0"/>
              <a:t>IPC</a:t>
            </a:r>
            <a:r>
              <a:rPr kumimoji="1" lang="zh-CN" altLang="en-US" dirty="0"/>
              <a:t>：消息的远程方法调用（接收者）</a:t>
            </a:r>
          </a:p>
        </p:txBody>
      </p:sp>
      <p:sp>
        <p:nvSpPr>
          <p:cNvPr id="4" name="灯片编号占位符 3">
            <a:extLst>
              <a:ext uri="{FF2B5EF4-FFF2-40B4-BE49-F238E27FC236}">
                <a16:creationId xmlns:a16="http://schemas.microsoft.com/office/drawing/2014/main" id="{9E07A386-DB55-6D43-8C7C-23BECD1BDD6D}"/>
              </a:ext>
            </a:extLst>
          </p:cNvPr>
          <p:cNvSpPr>
            <a:spLocks noGrp="1"/>
          </p:cNvSpPr>
          <p:nvPr>
            <p:ph type="sldNum" sz="quarter" idx="12"/>
          </p:nvPr>
        </p:nvSpPr>
        <p:spPr/>
        <p:txBody>
          <a:bodyPr/>
          <a:lstStyle/>
          <a:p>
            <a:fld id="{ADE361C3-C043-4A6E-BDCE-8DA1E7D90A3B}" type="slidenum">
              <a:rPr lang="zh-CN" altLang="en-US" smtClean="0"/>
              <a:t>36</a:t>
            </a:fld>
            <a:endParaRPr lang="zh-CN" altLang="en-US"/>
          </a:p>
        </p:txBody>
      </p:sp>
      <p:sp>
        <p:nvSpPr>
          <p:cNvPr id="5" name="页脚占位符 4">
            <a:extLst>
              <a:ext uri="{FF2B5EF4-FFF2-40B4-BE49-F238E27FC236}">
                <a16:creationId xmlns:a16="http://schemas.microsoft.com/office/drawing/2014/main" id="{24B19431-F2C2-DD42-B6AA-0432A80DE5ED}"/>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6" name="图片 5">
            <a:extLst>
              <a:ext uri="{FF2B5EF4-FFF2-40B4-BE49-F238E27FC236}">
                <a16:creationId xmlns:a16="http://schemas.microsoft.com/office/drawing/2014/main" id="{53A10610-A75F-1148-822A-57EEAD9918DC}"/>
              </a:ext>
            </a:extLst>
          </p:cNvPr>
          <p:cNvPicPr>
            <a:picLocks noChangeAspect="1"/>
          </p:cNvPicPr>
          <p:nvPr/>
        </p:nvPicPr>
        <p:blipFill>
          <a:blip r:embed="rId2"/>
          <a:stretch>
            <a:fillRect/>
          </a:stretch>
        </p:blipFill>
        <p:spPr>
          <a:xfrm>
            <a:off x="1449263" y="1286248"/>
            <a:ext cx="6245475" cy="3828118"/>
          </a:xfrm>
          <a:prstGeom prst="rect">
            <a:avLst/>
          </a:prstGeom>
        </p:spPr>
      </p:pic>
    </p:spTree>
    <p:extLst>
      <p:ext uri="{BB962C8B-B14F-4D97-AF65-F5344CB8AC3E}">
        <p14:creationId xmlns:p14="http://schemas.microsoft.com/office/powerpoint/2010/main" val="273502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3CBE9-FCD8-BE45-A9CE-59DBF63C7EDC}"/>
              </a:ext>
            </a:extLst>
          </p:cNvPr>
          <p:cNvSpPr>
            <a:spLocks noGrp="1"/>
          </p:cNvSpPr>
          <p:nvPr>
            <p:ph type="title"/>
          </p:nvPr>
        </p:nvSpPr>
        <p:spPr/>
        <p:txBody>
          <a:bodyPr>
            <a:normAutofit/>
          </a:bodyPr>
          <a:lstStyle/>
          <a:p>
            <a:r>
              <a:rPr kumimoji="1" lang="zh-CN" altLang="en-US" sz="3200" dirty="0"/>
              <a:t>简单</a:t>
            </a:r>
            <a:r>
              <a:rPr kumimoji="1" lang="en-US" altLang="zh-CN" sz="3200" dirty="0"/>
              <a:t>IPC</a:t>
            </a:r>
            <a:r>
              <a:rPr kumimoji="1" lang="zh-CN" altLang="en-US" sz="3200" dirty="0"/>
              <a:t>的两个阶段</a:t>
            </a:r>
          </a:p>
        </p:txBody>
      </p:sp>
      <p:sp>
        <p:nvSpPr>
          <p:cNvPr id="3" name="内容占位符 2">
            <a:extLst>
              <a:ext uri="{FF2B5EF4-FFF2-40B4-BE49-F238E27FC236}">
                <a16:creationId xmlns:a16="http://schemas.microsoft.com/office/drawing/2014/main" id="{F99BFF43-8C70-B644-8137-9CAD43D331B6}"/>
              </a:ext>
            </a:extLst>
          </p:cNvPr>
          <p:cNvSpPr>
            <a:spLocks noGrp="1"/>
          </p:cNvSpPr>
          <p:nvPr>
            <p:ph idx="1"/>
          </p:nvPr>
        </p:nvSpPr>
        <p:spPr/>
        <p:txBody>
          <a:bodyPr>
            <a:normAutofit/>
          </a:bodyPr>
          <a:lstStyle/>
          <a:p>
            <a:r>
              <a:rPr kumimoji="1" lang="zh-CN" altLang="en-US" sz="2000" dirty="0"/>
              <a:t>阶段</a:t>
            </a:r>
            <a:r>
              <a:rPr kumimoji="1" lang="en-US" altLang="zh-CN" sz="2000" dirty="0"/>
              <a:t>-1</a:t>
            </a:r>
            <a:r>
              <a:rPr kumimoji="1" lang="zh-CN" altLang="en-US" sz="2000" dirty="0"/>
              <a:t>：准备阶段</a:t>
            </a:r>
            <a:endParaRPr kumimoji="1" lang="en-US" altLang="zh-CN" sz="2000" dirty="0"/>
          </a:p>
          <a:p>
            <a:pPr lvl="1"/>
            <a:r>
              <a:rPr kumimoji="1" lang="zh-CN" altLang="en-US" sz="1800" dirty="0"/>
              <a:t>建立通信连接，即进程间的信道</a:t>
            </a:r>
            <a:endParaRPr kumimoji="1" lang="en-US" altLang="zh-CN" sz="1800" dirty="0"/>
          </a:p>
          <a:p>
            <a:pPr lvl="2"/>
            <a:r>
              <a:rPr kumimoji="1" lang="zh-CN" altLang="en-US" sz="1800" dirty="0"/>
              <a:t>假设内核已经为两个进程映射了一段共享内存</a:t>
            </a:r>
            <a:endParaRPr kumimoji="1" lang="en-US" altLang="zh-CN" sz="1800" dirty="0"/>
          </a:p>
          <a:p>
            <a:r>
              <a:rPr kumimoji="1" lang="zh-CN" altLang="en-US" sz="2000" dirty="0"/>
              <a:t>阶段</a:t>
            </a:r>
            <a:r>
              <a:rPr kumimoji="1" lang="en-US" altLang="zh-CN" sz="2000" dirty="0"/>
              <a:t>-2</a:t>
            </a:r>
            <a:r>
              <a:rPr kumimoji="1" lang="zh-CN" altLang="en-US" sz="2000" dirty="0"/>
              <a:t>：通信阶段</a:t>
            </a:r>
            <a:endParaRPr kumimoji="1" lang="en-US" altLang="zh-CN" sz="2000" dirty="0"/>
          </a:p>
          <a:p>
            <a:pPr lvl="1"/>
            <a:r>
              <a:rPr kumimoji="1" lang="zh-CN" altLang="en-US" sz="1800" dirty="0"/>
              <a:t>数据传递</a:t>
            </a:r>
            <a:endParaRPr kumimoji="1" lang="en-US" altLang="zh-CN" sz="1800" dirty="0"/>
          </a:p>
          <a:p>
            <a:pPr lvl="2"/>
            <a:r>
              <a:rPr kumimoji="1" lang="en-US" altLang="zh-CN" sz="1800" dirty="0"/>
              <a:t>"</a:t>
            </a:r>
            <a:r>
              <a:rPr kumimoji="1" lang="zh-CN" altLang="en-US" sz="1800" dirty="0"/>
              <a:t>消息</a:t>
            </a:r>
            <a:r>
              <a:rPr kumimoji="1" lang="en-US" altLang="zh-CN" sz="1800" dirty="0"/>
              <a:t>"</a:t>
            </a:r>
            <a:r>
              <a:rPr kumimoji="1" lang="zh-CN" altLang="en-US" sz="1800" dirty="0"/>
              <a:t>抽象：通常包含头部（含魔数）和数据内容（</a:t>
            </a:r>
            <a:r>
              <a:rPr kumimoji="1" lang="en-US" altLang="zh-CN" sz="1800" dirty="0"/>
              <a:t>500</a:t>
            </a:r>
            <a:r>
              <a:rPr kumimoji="1" lang="zh-CN" altLang="en-US" sz="1800" dirty="0"/>
              <a:t>字节）</a:t>
            </a:r>
            <a:endParaRPr kumimoji="1" lang="en-US" altLang="zh-CN" sz="1800" dirty="0"/>
          </a:p>
          <a:p>
            <a:pPr lvl="1"/>
            <a:r>
              <a:rPr kumimoji="1" lang="zh-CN" altLang="en-US" sz="1800" dirty="0"/>
              <a:t>通信机制</a:t>
            </a:r>
            <a:endParaRPr kumimoji="1" lang="en-US" altLang="zh-CN" sz="1800" dirty="0"/>
          </a:p>
          <a:p>
            <a:pPr lvl="2"/>
            <a:r>
              <a:rPr kumimoji="1" lang="zh-CN" altLang="en-US" sz="1800" dirty="0"/>
              <a:t>两个消息保存在共享内存中：发送者消息、接收者消息</a:t>
            </a:r>
            <a:endParaRPr kumimoji="1" lang="en-US" altLang="zh-CN" sz="1800" dirty="0"/>
          </a:p>
          <a:p>
            <a:pPr lvl="2"/>
            <a:r>
              <a:rPr kumimoji="1" lang="zh-CN" altLang="en-US" sz="1800" dirty="0"/>
              <a:t>发送者和接收者通过</a:t>
            </a:r>
            <a:r>
              <a:rPr kumimoji="1" lang="zh-CN" altLang="en-US" sz="1800" b="1" dirty="0">
                <a:solidFill>
                  <a:schemeClr val="accent1"/>
                </a:solidFill>
              </a:rPr>
              <a:t>轮询</a:t>
            </a:r>
            <a:r>
              <a:rPr kumimoji="1" lang="zh-CN" altLang="en-US" sz="1800" dirty="0"/>
              <a:t>消息的状态作为通知机制</a:t>
            </a:r>
          </a:p>
        </p:txBody>
      </p:sp>
      <p:sp>
        <p:nvSpPr>
          <p:cNvPr id="4" name="灯片编号占位符 3">
            <a:extLst>
              <a:ext uri="{FF2B5EF4-FFF2-40B4-BE49-F238E27FC236}">
                <a16:creationId xmlns:a16="http://schemas.microsoft.com/office/drawing/2014/main" id="{712F183C-285B-8044-9B7B-956CC5FB133F}"/>
              </a:ext>
            </a:extLst>
          </p:cNvPr>
          <p:cNvSpPr>
            <a:spLocks noGrp="1"/>
          </p:cNvSpPr>
          <p:nvPr>
            <p:ph type="sldNum" sz="quarter" idx="12"/>
          </p:nvPr>
        </p:nvSpPr>
        <p:spPr/>
        <p:txBody>
          <a:bodyPr/>
          <a:lstStyle/>
          <a:p>
            <a:fld id="{ADE361C3-C043-4A6E-BDCE-8DA1E7D90A3B}" type="slidenum">
              <a:rPr lang="zh-CN" altLang="en-US" smtClean="0"/>
              <a:t>37</a:t>
            </a:fld>
            <a:endParaRPr lang="zh-CN" altLang="en-US"/>
          </a:p>
        </p:txBody>
      </p:sp>
      <p:sp>
        <p:nvSpPr>
          <p:cNvPr id="5" name="页脚占位符 4">
            <a:extLst>
              <a:ext uri="{FF2B5EF4-FFF2-40B4-BE49-F238E27FC236}">
                <a16:creationId xmlns:a16="http://schemas.microsoft.com/office/drawing/2014/main" id="{F14D38DA-9029-6845-8FD2-3A83BA4EFFB8}"/>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6" name="图片 5">
            <a:extLst>
              <a:ext uri="{FF2B5EF4-FFF2-40B4-BE49-F238E27FC236}">
                <a16:creationId xmlns:a16="http://schemas.microsoft.com/office/drawing/2014/main" id="{C636517E-772B-DD44-9BC9-4F1E6CE489B8}"/>
              </a:ext>
            </a:extLst>
          </p:cNvPr>
          <p:cNvPicPr>
            <a:picLocks noChangeAspect="1"/>
          </p:cNvPicPr>
          <p:nvPr/>
        </p:nvPicPr>
        <p:blipFill>
          <a:blip r:embed="rId2"/>
          <a:stretch>
            <a:fillRect/>
          </a:stretch>
        </p:blipFill>
        <p:spPr>
          <a:xfrm>
            <a:off x="4132087" y="193204"/>
            <a:ext cx="4904409" cy="1508074"/>
          </a:xfrm>
          <a:prstGeom prst="rect">
            <a:avLst/>
          </a:prstGeom>
        </p:spPr>
      </p:pic>
      <p:sp>
        <p:nvSpPr>
          <p:cNvPr id="7" name="文本框 6">
            <a:extLst>
              <a:ext uri="{FF2B5EF4-FFF2-40B4-BE49-F238E27FC236}">
                <a16:creationId xmlns:a16="http://schemas.microsoft.com/office/drawing/2014/main" id="{BCE0E760-B257-514A-B599-6A0AE5E6BD7C}"/>
              </a:ext>
            </a:extLst>
          </p:cNvPr>
          <p:cNvSpPr txBox="1"/>
          <p:nvPr/>
        </p:nvSpPr>
        <p:spPr>
          <a:xfrm>
            <a:off x="6726322" y="2786762"/>
            <a:ext cx="2088232" cy="369332"/>
          </a:xfrm>
          <a:prstGeom prst="rect">
            <a:avLst/>
          </a:prstGeom>
          <a:noFill/>
        </p:spPr>
        <p:txBody>
          <a:bodyPr wrap="square" rtlCol="0">
            <a:spAutoFit/>
          </a:bodyPr>
          <a:lstStyle/>
          <a:p>
            <a:r>
              <a:rPr kumimoji="1" lang="zh-CN" altLang="en-US" dirty="0">
                <a:solidFill>
                  <a:schemeClr val="accent1"/>
                </a:solidFill>
              </a:rPr>
              <a:t>一般不包含指针</a:t>
            </a:r>
          </a:p>
        </p:txBody>
      </p:sp>
      <p:cxnSp>
        <p:nvCxnSpPr>
          <p:cNvPr id="9" name="直线箭头连接符 8">
            <a:extLst>
              <a:ext uri="{FF2B5EF4-FFF2-40B4-BE49-F238E27FC236}">
                <a16:creationId xmlns:a16="http://schemas.microsoft.com/office/drawing/2014/main" id="{9BC4DDB4-7975-4D4E-8B33-7A18EAF3EE9E}"/>
              </a:ext>
            </a:extLst>
          </p:cNvPr>
          <p:cNvCxnSpPr/>
          <p:nvPr/>
        </p:nvCxnSpPr>
        <p:spPr>
          <a:xfrm flipV="1">
            <a:off x="6300192" y="3073524"/>
            <a:ext cx="432048" cy="36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18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B69E2-987D-FE4C-8473-95B0B67D39FD}"/>
              </a:ext>
            </a:extLst>
          </p:cNvPr>
          <p:cNvSpPr>
            <a:spLocks noGrp="1"/>
          </p:cNvSpPr>
          <p:nvPr>
            <p:ph type="title"/>
          </p:nvPr>
        </p:nvSpPr>
        <p:spPr/>
        <p:txBody>
          <a:bodyPr/>
          <a:lstStyle/>
          <a:p>
            <a:r>
              <a:rPr kumimoji="1" lang="zh-CN" altLang="en-US" dirty="0"/>
              <a:t>简单</a:t>
            </a:r>
            <a:r>
              <a:rPr kumimoji="1" lang="en-US" altLang="zh-CN" dirty="0"/>
              <a:t>IPC</a:t>
            </a:r>
            <a:r>
              <a:rPr kumimoji="1" lang="zh-CN" altLang="en-US" dirty="0"/>
              <a:t>数据传递的两种方法</a:t>
            </a:r>
          </a:p>
        </p:txBody>
      </p:sp>
      <p:sp>
        <p:nvSpPr>
          <p:cNvPr id="3" name="内容占位符 2">
            <a:extLst>
              <a:ext uri="{FF2B5EF4-FFF2-40B4-BE49-F238E27FC236}">
                <a16:creationId xmlns:a16="http://schemas.microsoft.com/office/drawing/2014/main" id="{78577637-44D3-A24A-86BF-13775B111786}"/>
              </a:ext>
            </a:extLst>
          </p:cNvPr>
          <p:cNvSpPr>
            <a:spLocks noGrp="1"/>
          </p:cNvSpPr>
          <p:nvPr>
            <p:ph idx="1"/>
          </p:nvPr>
        </p:nvSpPr>
        <p:spPr/>
        <p:txBody>
          <a:bodyPr/>
          <a:lstStyle/>
          <a:p>
            <a:r>
              <a:rPr kumimoji="1" lang="zh-CN" altLang="en-US" dirty="0"/>
              <a:t>方法</a:t>
            </a:r>
            <a:r>
              <a:rPr kumimoji="1" lang="en-US" altLang="zh-CN" dirty="0"/>
              <a:t>-1</a:t>
            </a:r>
            <a:r>
              <a:rPr kumimoji="1" lang="zh-CN" altLang="en-US" dirty="0"/>
              <a:t>：基于共享内存的数据传递</a:t>
            </a:r>
            <a:endParaRPr kumimoji="1" lang="en-US" altLang="zh-CN" dirty="0"/>
          </a:p>
          <a:p>
            <a:pPr lvl="1"/>
            <a:r>
              <a:rPr kumimoji="1" lang="zh-CN" altLang="en-US" dirty="0"/>
              <a:t>操作系统在通信过程中不干预数据传输</a:t>
            </a:r>
            <a:endParaRPr kumimoji="1" lang="en-US" altLang="zh-CN" dirty="0"/>
          </a:p>
          <a:p>
            <a:pPr lvl="1"/>
            <a:r>
              <a:rPr kumimoji="1" lang="zh-CN" altLang="en-US" dirty="0"/>
              <a:t>操作系统仅负责准备阶段的映射</a:t>
            </a:r>
            <a:endParaRPr kumimoji="1" lang="en-US" altLang="zh-CN" dirty="0"/>
          </a:p>
          <a:p>
            <a:r>
              <a:rPr kumimoji="1" lang="zh-CN" altLang="en-US" dirty="0"/>
              <a:t>方法</a:t>
            </a:r>
            <a:r>
              <a:rPr kumimoji="1" lang="en-US" altLang="zh-CN" dirty="0"/>
              <a:t>-2</a:t>
            </a:r>
            <a:r>
              <a:rPr kumimoji="1" lang="zh-CN" altLang="en-US" dirty="0"/>
              <a:t>：基于操作系统辅助的数据传递</a:t>
            </a:r>
            <a:endParaRPr kumimoji="1" lang="en-US" altLang="zh-CN" dirty="0"/>
          </a:p>
          <a:p>
            <a:pPr lvl="1"/>
            <a:r>
              <a:rPr kumimoji="1" lang="zh-CN" altLang="en-US" dirty="0"/>
              <a:t>操作系统提供接口（系统调用）：</a:t>
            </a:r>
            <a:r>
              <a:rPr kumimoji="1" lang="en-US" altLang="zh-CN" dirty="0"/>
              <a:t>Send</a:t>
            </a:r>
            <a:r>
              <a:rPr kumimoji="1" lang="zh-CN" altLang="en-US" dirty="0"/>
              <a:t>、</a:t>
            </a:r>
            <a:r>
              <a:rPr kumimoji="1" lang="en-US" altLang="zh-CN" dirty="0" err="1"/>
              <a:t>Recv</a:t>
            </a:r>
            <a:endParaRPr kumimoji="1" lang="en-US" altLang="zh-CN" dirty="0"/>
          </a:p>
          <a:p>
            <a:pPr lvl="1"/>
            <a:r>
              <a:rPr kumimoji="1" lang="zh-CN" altLang="en-US" dirty="0"/>
              <a:t>通过内核态内存来传递数据，无需在用户态建立共享内存</a:t>
            </a:r>
            <a:endParaRPr kumimoji="1" lang="en-US" altLang="zh-CN" dirty="0"/>
          </a:p>
          <a:p>
            <a:endParaRPr kumimoji="1" lang="zh-CN" altLang="en-US" dirty="0"/>
          </a:p>
        </p:txBody>
      </p:sp>
      <p:sp>
        <p:nvSpPr>
          <p:cNvPr id="4" name="灯片编号占位符 3">
            <a:extLst>
              <a:ext uri="{FF2B5EF4-FFF2-40B4-BE49-F238E27FC236}">
                <a16:creationId xmlns:a16="http://schemas.microsoft.com/office/drawing/2014/main" id="{3F3188D7-60B8-A947-BF7A-CA8414BE69A1}"/>
              </a:ext>
            </a:extLst>
          </p:cNvPr>
          <p:cNvSpPr>
            <a:spLocks noGrp="1"/>
          </p:cNvSpPr>
          <p:nvPr>
            <p:ph type="sldNum" sz="quarter" idx="12"/>
          </p:nvPr>
        </p:nvSpPr>
        <p:spPr/>
        <p:txBody>
          <a:bodyPr/>
          <a:lstStyle/>
          <a:p>
            <a:fld id="{ADE361C3-C043-4A6E-BDCE-8DA1E7D90A3B}" type="slidenum">
              <a:rPr lang="zh-CN" altLang="en-US" smtClean="0"/>
              <a:t>38</a:t>
            </a:fld>
            <a:endParaRPr lang="zh-CN" altLang="en-US"/>
          </a:p>
        </p:txBody>
      </p:sp>
      <p:sp>
        <p:nvSpPr>
          <p:cNvPr id="5" name="页脚占位符 4">
            <a:extLst>
              <a:ext uri="{FF2B5EF4-FFF2-40B4-BE49-F238E27FC236}">
                <a16:creationId xmlns:a16="http://schemas.microsoft.com/office/drawing/2014/main" id="{779E6E7A-449A-BB4A-BC05-2343E3B9DCAE}"/>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276549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8A8E5-57C9-5B49-BA64-BADBC77EEBB6}"/>
              </a:ext>
            </a:extLst>
          </p:cNvPr>
          <p:cNvSpPr>
            <a:spLocks noGrp="1"/>
          </p:cNvSpPr>
          <p:nvPr>
            <p:ph type="title"/>
          </p:nvPr>
        </p:nvSpPr>
        <p:spPr/>
        <p:txBody>
          <a:bodyPr/>
          <a:lstStyle/>
          <a:p>
            <a:r>
              <a:rPr kumimoji="1" lang="zh-CN" altLang="en-US" dirty="0"/>
              <a:t>两种数据传递方法的对比</a:t>
            </a:r>
          </a:p>
        </p:txBody>
      </p:sp>
      <p:sp>
        <p:nvSpPr>
          <p:cNvPr id="3" name="内容占位符 2">
            <a:extLst>
              <a:ext uri="{FF2B5EF4-FFF2-40B4-BE49-F238E27FC236}">
                <a16:creationId xmlns:a16="http://schemas.microsoft.com/office/drawing/2014/main" id="{5733953E-6FE7-EC4D-9240-834F3367FBD0}"/>
              </a:ext>
            </a:extLst>
          </p:cNvPr>
          <p:cNvSpPr>
            <a:spLocks noGrp="1"/>
          </p:cNvSpPr>
          <p:nvPr>
            <p:ph idx="1"/>
          </p:nvPr>
        </p:nvSpPr>
        <p:spPr/>
        <p:txBody>
          <a:bodyPr>
            <a:normAutofit/>
          </a:bodyPr>
          <a:lstStyle/>
          <a:p>
            <a:r>
              <a:rPr kumimoji="1" lang="zh-CN" altLang="en-US" sz="2000" dirty="0"/>
              <a:t>基于共享内存的优势</a:t>
            </a:r>
            <a:endParaRPr kumimoji="1" lang="en-US" altLang="zh-CN" sz="2000" dirty="0"/>
          </a:p>
          <a:p>
            <a:pPr lvl="1"/>
            <a:r>
              <a:rPr kumimoji="1" lang="zh-CN" altLang="en-US" sz="1800" dirty="0"/>
              <a:t>无需切换到内核态即可完成</a:t>
            </a:r>
            <a:r>
              <a:rPr kumimoji="1" lang="en-US" altLang="zh-CN" sz="1800" dirty="0"/>
              <a:t>IPC</a:t>
            </a:r>
            <a:r>
              <a:rPr kumimoji="1" lang="zh-CN" altLang="en-US" sz="1800" dirty="0"/>
              <a:t>（多核场景下）</a:t>
            </a:r>
            <a:endParaRPr kumimoji="1" lang="en-US" altLang="zh-CN" sz="1800" dirty="0"/>
          </a:p>
          <a:p>
            <a:pPr lvl="1"/>
            <a:r>
              <a:rPr kumimoji="1" lang="zh-CN" altLang="en-US" sz="1800" dirty="0"/>
              <a:t>完全由</a:t>
            </a:r>
            <a:r>
              <a:rPr kumimoji="1" lang="zh-CN" altLang="en-US" sz="1800" dirty="0">
                <a:highlight>
                  <a:srgbClr val="FFFF00"/>
                </a:highlight>
              </a:rPr>
              <a:t>用户态控制，定制能力更强</a:t>
            </a:r>
            <a:endParaRPr kumimoji="1" lang="en-US" altLang="zh-CN" sz="1800" dirty="0">
              <a:highlight>
                <a:srgbClr val="FFFF00"/>
              </a:highlight>
            </a:endParaRPr>
          </a:p>
          <a:p>
            <a:pPr lvl="1"/>
            <a:r>
              <a:rPr kumimoji="1" lang="zh-CN" altLang="en-US" sz="1800" dirty="0"/>
              <a:t>可实现零内存拷贝（无需内核介入）</a:t>
            </a:r>
            <a:endParaRPr kumimoji="1" lang="en-US" altLang="zh-CN" sz="1800" dirty="0"/>
          </a:p>
          <a:p>
            <a:r>
              <a:rPr kumimoji="1" lang="zh-CN" altLang="en-US" sz="2000" dirty="0"/>
              <a:t>基于系统调用的优势</a:t>
            </a:r>
            <a:endParaRPr kumimoji="1" lang="en-US" altLang="zh-CN" sz="2000" dirty="0"/>
          </a:p>
          <a:p>
            <a:pPr lvl="1"/>
            <a:r>
              <a:rPr kumimoji="1" lang="zh-CN" altLang="en-US" sz="1800" dirty="0"/>
              <a:t>抽象更简单，用户态直接调用接口，使用更方便</a:t>
            </a:r>
            <a:endParaRPr kumimoji="1" lang="en-US" altLang="zh-CN" sz="1800" dirty="0"/>
          </a:p>
          <a:p>
            <a:pPr lvl="1"/>
            <a:r>
              <a:rPr kumimoji="1" lang="zh-CN" altLang="en-US" sz="1800" dirty="0"/>
              <a:t>安全性保证更强，发送者在消息被接收时通常无法修改消息</a:t>
            </a:r>
            <a:endParaRPr kumimoji="1" lang="en-US" altLang="zh-CN" sz="1800" dirty="0"/>
          </a:p>
          <a:p>
            <a:pPr lvl="1"/>
            <a:r>
              <a:rPr kumimoji="1" lang="zh-CN" altLang="en-US" sz="1800" dirty="0"/>
              <a:t>多方（多进程）通信时更灵活、更安全</a:t>
            </a:r>
            <a:endParaRPr kumimoji="1" lang="en-US" altLang="zh-CN" sz="1800" dirty="0"/>
          </a:p>
          <a:p>
            <a:pPr lvl="1"/>
            <a:endParaRPr kumimoji="1" lang="en-US" altLang="zh-CN" sz="1800" dirty="0"/>
          </a:p>
          <a:p>
            <a:pPr lvl="1"/>
            <a:endParaRPr kumimoji="1" lang="zh-CN" altLang="en-US" sz="1800" dirty="0"/>
          </a:p>
        </p:txBody>
      </p:sp>
      <p:sp>
        <p:nvSpPr>
          <p:cNvPr id="4" name="灯片编号占位符 3">
            <a:extLst>
              <a:ext uri="{FF2B5EF4-FFF2-40B4-BE49-F238E27FC236}">
                <a16:creationId xmlns:a16="http://schemas.microsoft.com/office/drawing/2014/main" id="{02310395-DCFF-8C46-8CF1-7367751CF6D5}"/>
              </a:ext>
            </a:extLst>
          </p:cNvPr>
          <p:cNvSpPr>
            <a:spLocks noGrp="1"/>
          </p:cNvSpPr>
          <p:nvPr>
            <p:ph type="sldNum" sz="quarter" idx="12"/>
          </p:nvPr>
        </p:nvSpPr>
        <p:spPr/>
        <p:txBody>
          <a:bodyPr/>
          <a:lstStyle/>
          <a:p>
            <a:fld id="{ADE361C3-C043-4A6E-BDCE-8DA1E7D90A3B}" type="slidenum">
              <a:rPr lang="zh-CN" altLang="en-US" smtClean="0"/>
              <a:t>39</a:t>
            </a:fld>
            <a:endParaRPr lang="zh-CN" altLang="en-US"/>
          </a:p>
        </p:txBody>
      </p:sp>
      <p:sp>
        <p:nvSpPr>
          <p:cNvPr id="5" name="页脚占位符 4">
            <a:extLst>
              <a:ext uri="{FF2B5EF4-FFF2-40B4-BE49-F238E27FC236}">
                <a16:creationId xmlns:a16="http://schemas.microsoft.com/office/drawing/2014/main" id="{1302ACF8-AD6D-C64F-99F5-E53185A1F685}"/>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676115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B602B017-C18C-3048-A146-5D1CFE4B10EE}"/>
              </a:ext>
            </a:extLst>
          </p:cNvPr>
          <p:cNvSpPr>
            <a:spLocks noGrp="1"/>
          </p:cNvSpPr>
          <p:nvPr>
            <p:ph type="sldNum" sz="quarter" idx="12"/>
          </p:nvPr>
        </p:nvSpPr>
        <p:spPr/>
        <p:txBody>
          <a:bodyPr/>
          <a:lstStyle/>
          <a:p>
            <a:fld id="{ADE361C3-C043-4A6E-BDCE-8DA1E7D90A3B}" type="slidenum">
              <a:rPr lang="zh-CN" altLang="en-US" smtClean="0"/>
              <a:pPr/>
              <a:t>4</a:t>
            </a:fld>
            <a:endParaRPr lang="zh-CN" altLang="en-US"/>
          </a:p>
        </p:txBody>
      </p:sp>
      <p:sp>
        <p:nvSpPr>
          <p:cNvPr id="4" name="标题 3">
            <a:extLst>
              <a:ext uri="{FF2B5EF4-FFF2-40B4-BE49-F238E27FC236}">
                <a16:creationId xmlns:a16="http://schemas.microsoft.com/office/drawing/2014/main" id="{70494B72-8749-064E-94B7-D9EE4E72B81F}"/>
              </a:ext>
            </a:extLst>
          </p:cNvPr>
          <p:cNvSpPr>
            <a:spLocks noGrp="1"/>
          </p:cNvSpPr>
          <p:nvPr>
            <p:ph type="title"/>
          </p:nvPr>
        </p:nvSpPr>
        <p:spPr/>
        <p:txBody>
          <a:bodyPr/>
          <a:lstStyle/>
          <a:p>
            <a:r>
              <a:rPr kumimoji="1" lang="zh-CN" altLang="en-US" dirty="0"/>
              <a:t>场景：共享服务器</a:t>
            </a:r>
          </a:p>
        </p:txBody>
      </p:sp>
      <p:pic>
        <p:nvPicPr>
          <p:cNvPr id="6" name="图形 5" descr="用户">
            <a:extLst>
              <a:ext uri="{FF2B5EF4-FFF2-40B4-BE49-F238E27FC236}">
                <a16:creationId xmlns:a16="http://schemas.microsoft.com/office/drawing/2014/main" id="{ECDCB32D-F60F-0445-9643-81E09F54A1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43761" y="4067226"/>
            <a:ext cx="673224" cy="673224"/>
          </a:xfrm>
          <a:prstGeom prst="rect">
            <a:avLst/>
          </a:prstGeom>
        </p:spPr>
      </p:pic>
      <p:sp>
        <p:nvSpPr>
          <p:cNvPr id="11" name="云形 10">
            <a:extLst>
              <a:ext uri="{FF2B5EF4-FFF2-40B4-BE49-F238E27FC236}">
                <a16:creationId xmlns:a16="http://schemas.microsoft.com/office/drawing/2014/main" id="{97C2EE60-D483-5046-A46C-42F6A73805F0}"/>
              </a:ext>
            </a:extLst>
          </p:cNvPr>
          <p:cNvSpPr/>
          <p:nvPr/>
        </p:nvSpPr>
        <p:spPr>
          <a:xfrm>
            <a:off x="3995935" y="1729600"/>
            <a:ext cx="4900353" cy="2163149"/>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9" name="图形 18" descr="用户">
            <a:extLst>
              <a:ext uri="{FF2B5EF4-FFF2-40B4-BE49-F238E27FC236}">
                <a16:creationId xmlns:a16="http://schemas.microsoft.com/office/drawing/2014/main" id="{0E117A69-2760-7B45-A0AF-487BACFE1F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32240" y="4067226"/>
            <a:ext cx="673224" cy="673224"/>
          </a:xfrm>
          <a:prstGeom prst="rect">
            <a:avLst/>
          </a:prstGeom>
        </p:spPr>
      </p:pic>
      <p:sp>
        <p:nvSpPr>
          <p:cNvPr id="2" name="圆角矩形 1">
            <a:extLst>
              <a:ext uri="{FF2B5EF4-FFF2-40B4-BE49-F238E27FC236}">
                <a16:creationId xmlns:a16="http://schemas.microsoft.com/office/drawing/2014/main" id="{CF0D1C01-1AF2-EB4B-BA64-C0EE804C3E85}"/>
              </a:ext>
            </a:extLst>
          </p:cNvPr>
          <p:cNvSpPr/>
          <p:nvPr/>
        </p:nvSpPr>
        <p:spPr>
          <a:xfrm>
            <a:off x="4602222" y="2451884"/>
            <a:ext cx="334581" cy="504056"/>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圆角矩形 20">
            <a:extLst>
              <a:ext uri="{FF2B5EF4-FFF2-40B4-BE49-F238E27FC236}">
                <a16:creationId xmlns:a16="http://schemas.microsoft.com/office/drawing/2014/main" id="{249FFBFA-CF0A-814A-ACFF-AF5CD59E3AB6}"/>
              </a:ext>
            </a:extLst>
          </p:cNvPr>
          <p:cNvSpPr/>
          <p:nvPr/>
        </p:nvSpPr>
        <p:spPr>
          <a:xfrm>
            <a:off x="5045900" y="2451884"/>
            <a:ext cx="334581" cy="504056"/>
          </a:xfrm>
          <a:prstGeom prst="roundRect">
            <a:avLst/>
          </a:prstGeom>
          <a:solidFill>
            <a:srgbClr val="69878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圆角矩形 21">
            <a:extLst>
              <a:ext uri="{FF2B5EF4-FFF2-40B4-BE49-F238E27FC236}">
                <a16:creationId xmlns:a16="http://schemas.microsoft.com/office/drawing/2014/main" id="{564A2E05-6151-6F44-A81F-5E86D8C8CA9F}"/>
              </a:ext>
            </a:extLst>
          </p:cNvPr>
          <p:cNvSpPr/>
          <p:nvPr/>
        </p:nvSpPr>
        <p:spPr>
          <a:xfrm>
            <a:off x="5480134" y="2451884"/>
            <a:ext cx="334581" cy="504056"/>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2">
            <a:extLst>
              <a:ext uri="{FF2B5EF4-FFF2-40B4-BE49-F238E27FC236}">
                <a16:creationId xmlns:a16="http://schemas.microsoft.com/office/drawing/2014/main" id="{DA1B85A5-0DD3-7248-BCA3-B9B7C6612584}"/>
              </a:ext>
            </a:extLst>
          </p:cNvPr>
          <p:cNvSpPr/>
          <p:nvPr/>
        </p:nvSpPr>
        <p:spPr>
          <a:xfrm>
            <a:off x="5914368" y="2451884"/>
            <a:ext cx="334581" cy="504056"/>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圆角矩形 24">
            <a:extLst>
              <a:ext uri="{FF2B5EF4-FFF2-40B4-BE49-F238E27FC236}">
                <a16:creationId xmlns:a16="http://schemas.microsoft.com/office/drawing/2014/main" id="{3A4C4391-0B7C-8C4B-97CC-0F699F621A16}"/>
              </a:ext>
            </a:extLst>
          </p:cNvPr>
          <p:cNvSpPr/>
          <p:nvPr/>
        </p:nvSpPr>
        <p:spPr>
          <a:xfrm>
            <a:off x="6344208" y="2451884"/>
            <a:ext cx="334581" cy="504056"/>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8" name="直线箭头连接符 7">
            <a:extLst>
              <a:ext uri="{FF2B5EF4-FFF2-40B4-BE49-F238E27FC236}">
                <a16:creationId xmlns:a16="http://schemas.microsoft.com/office/drawing/2014/main" id="{DB8B2B08-8689-9648-A353-8CCD27E92F09}"/>
              </a:ext>
            </a:extLst>
          </p:cNvPr>
          <p:cNvCxnSpPr>
            <a:cxnSpLocks/>
            <a:endCxn id="2" idx="2"/>
          </p:cNvCxnSpPr>
          <p:nvPr/>
        </p:nvCxnSpPr>
        <p:spPr>
          <a:xfrm flipV="1">
            <a:off x="4611666" y="2955940"/>
            <a:ext cx="157847" cy="1263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线箭头连接符 25">
            <a:extLst>
              <a:ext uri="{FF2B5EF4-FFF2-40B4-BE49-F238E27FC236}">
                <a16:creationId xmlns:a16="http://schemas.microsoft.com/office/drawing/2014/main" id="{21BDA606-8A0D-3F49-BC8F-1E8B381BE10C}"/>
              </a:ext>
            </a:extLst>
          </p:cNvPr>
          <p:cNvCxnSpPr>
            <a:cxnSpLocks/>
            <a:endCxn id="22" idx="2"/>
          </p:cNvCxnSpPr>
          <p:nvPr/>
        </p:nvCxnSpPr>
        <p:spPr>
          <a:xfrm flipV="1">
            <a:off x="4632773" y="2955940"/>
            <a:ext cx="1014652" cy="1263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E2643269-7075-FA46-A754-675B80BF7108}"/>
              </a:ext>
            </a:extLst>
          </p:cNvPr>
          <p:cNvCxnSpPr>
            <a:cxnSpLocks/>
            <a:endCxn id="23" idx="2"/>
          </p:cNvCxnSpPr>
          <p:nvPr/>
        </p:nvCxnSpPr>
        <p:spPr>
          <a:xfrm flipV="1">
            <a:off x="4632773" y="2955940"/>
            <a:ext cx="1448886" cy="1263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线箭头连接符 29">
            <a:extLst>
              <a:ext uri="{FF2B5EF4-FFF2-40B4-BE49-F238E27FC236}">
                <a16:creationId xmlns:a16="http://schemas.microsoft.com/office/drawing/2014/main" id="{CDD59690-EC6E-4E4F-A4AA-4215B37FF7DE}"/>
              </a:ext>
            </a:extLst>
          </p:cNvPr>
          <p:cNvCxnSpPr>
            <a:cxnSpLocks/>
            <a:endCxn id="25" idx="2"/>
          </p:cNvCxnSpPr>
          <p:nvPr/>
        </p:nvCxnSpPr>
        <p:spPr>
          <a:xfrm flipV="1">
            <a:off x="4616167" y="2955940"/>
            <a:ext cx="1895332" cy="1263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7B04A2EF-A3D7-744D-85D6-6E624ED02A6C}"/>
              </a:ext>
            </a:extLst>
          </p:cNvPr>
          <p:cNvCxnSpPr>
            <a:cxnSpLocks/>
            <a:stCxn id="19" idx="1"/>
            <a:endCxn id="21" idx="2"/>
          </p:cNvCxnSpPr>
          <p:nvPr/>
        </p:nvCxnSpPr>
        <p:spPr>
          <a:xfrm flipH="1" flipV="1">
            <a:off x="5213191" y="2955940"/>
            <a:ext cx="1519049" cy="14478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右箭头 36">
            <a:extLst>
              <a:ext uri="{FF2B5EF4-FFF2-40B4-BE49-F238E27FC236}">
                <a16:creationId xmlns:a16="http://schemas.microsoft.com/office/drawing/2014/main" id="{58E4EC88-BC8A-E140-A16C-983EB315A2AB}"/>
              </a:ext>
            </a:extLst>
          </p:cNvPr>
          <p:cNvSpPr/>
          <p:nvPr/>
        </p:nvSpPr>
        <p:spPr>
          <a:xfrm>
            <a:off x="6777508" y="2614608"/>
            <a:ext cx="354398" cy="252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文本框 38">
            <a:extLst>
              <a:ext uri="{FF2B5EF4-FFF2-40B4-BE49-F238E27FC236}">
                <a16:creationId xmlns:a16="http://schemas.microsoft.com/office/drawing/2014/main" id="{576A15F8-6ABC-BF42-804C-F7BE75CF2057}"/>
              </a:ext>
            </a:extLst>
          </p:cNvPr>
          <p:cNvSpPr txBox="1"/>
          <p:nvPr/>
        </p:nvSpPr>
        <p:spPr>
          <a:xfrm>
            <a:off x="3687549" y="4801716"/>
            <a:ext cx="1692932" cy="369332"/>
          </a:xfrm>
          <a:prstGeom prst="rect">
            <a:avLst/>
          </a:prstGeom>
          <a:noFill/>
        </p:spPr>
        <p:txBody>
          <a:bodyPr wrap="square" rtlCol="0">
            <a:spAutoFit/>
          </a:bodyPr>
          <a:lstStyle/>
          <a:p>
            <a:pPr algn="ctr"/>
            <a:r>
              <a:rPr kumimoji="1" lang="en-US" altLang="zh-CN" dirty="0"/>
              <a:t>A</a:t>
            </a:r>
            <a:r>
              <a:rPr kumimoji="1" lang="zh-CN" altLang="en-US" dirty="0"/>
              <a:t>发起</a:t>
            </a:r>
            <a:r>
              <a:rPr kumimoji="1" lang="en-US" altLang="zh-CN" dirty="0"/>
              <a:t>4</a:t>
            </a:r>
            <a:r>
              <a:rPr kumimoji="1" lang="zh-CN" altLang="en-US" dirty="0"/>
              <a:t>个任务</a:t>
            </a:r>
          </a:p>
        </p:txBody>
      </p:sp>
      <p:sp>
        <p:nvSpPr>
          <p:cNvPr id="40" name="文本框 39">
            <a:extLst>
              <a:ext uri="{FF2B5EF4-FFF2-40B4-BE49-F238E27FC236}">
                <a16:creationId xmlns:a16="http://schemas.microsoft.com/office/drawing/2014/main" id="{DABAC88F-083E-E247-A700-59297179F2FF}"/>
              </a:ext>
            </a:extLst>
          </p:cNvPr>
          <p:cNvSpPr txBox="1"/>
          <p:nvPr/>
        </p:nvSpPr>
        <p:spPr>
          <a:xfrm>
            <a:off x="6284979" y="4834040"/>
            <a:ext cx="1692932" cy="369332"/>
          </a:xfrm>
          <a:prstGeom prst="rect">
            <a:avLst/>
          </a:prstGeom>
          <a:noFill/>
        </p:spPr>
        <p:txBody>
          <a:bodyPr wrap="square" rtlCol="0">
            <a:spAutoFit/>
          </a:bodyPr>
          <a:lstStyle/>
          <a:p>
            <a:pPr algn="ctr"/>
            <a:r>
              <a:rPr kumimoji="1" lang="en-US" altLang="zh-CN" dirty="0"/>
              <a:t>B</a:t>
            </a:r>
            <a:r>
              <a:rPr kumimoji="1" lang="zh-CN" altLang="en-US" dirty="0"/>
              <a:t>发起</a:t>
            </a:r>
            <a:r>
              <a:rPr kumimoji="1" lang="en-US" altLang="zh-CN" dirty="0"/>
              <a:t>1</a:t>
            </a:r>
            <a:r>
              <a:rPr kumimoji="1" lang="zh-CN" altLang="en-US" dirty="0"/>
              <a:t>个任务</a:t>
            </a:r>
          </a:p>
        </p:txBody>
      </p:sp>
      <p:pic>
        <p:nvPicPr>
          <p:cNvPr id="43" name="图形 42" descr="处理器">
            <a:extLst>
              <a:ext uri="{FF2B5EF4-FFF2-40B4-BE49-F238E27FC236}">
                <a16:creationId xmlns:a16="http://schemas.microsoft.com/office/drawing/2014/main" id="{7274385A-CBA2-7E4F-835D-EE8FC13A536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59551" y="2413265"/>
            <a:ext cx="654713" cy="654713"/>
          </a:xfrm>
          <a:prstGeom prst="rect">
            <a:avLst/>
          </a:prstGeom>
        </p:spPr>
      </p:pic>
      <p:sp>
        <p:nvSpPr>
          <p:cNvPr id="45" name="文本框 44">
            <a:extLst>
              <a:ext uri="{FF2B5EF4-FFF2-40B4-BE49-F238E27FC236}">
                <a16:creationId xmlns:a16="http://schemas.microsoft.com/office/drawing/2014/main" id="{33D0CA47-0FBF-4C42-A8BD-193A7F1F248F}"/>
              </a:ext>
            </a:extLst>
          </p:cNvPr>
          <p:cNvSpPr txBox="1"/>
          <p:nvPr/>
        </p:nvSpPr>
        <p:spPr>
          <a:xfrm>
            <a:off x="6450883" y="2051152"/>
            <a:ext cx="2110986" cy="369332"/>
          </a:xfrm>
          <a:prstGeom prst="rect">
            <a:avLst/>
          </a:prstGeom>
          <a:noFill/>
        </p:spPr>
        <p:txBody>
          <a:bodyPr wrap="square" rtlCol="0">
            <a:spAutoFit/>
          </a:bodyPr>
          <a:lstStyle/>
          <a:p>
            <a:r>
              <a:rPr kumimoji="1" lang="en-US" altLang="zh-CN" dirty="0"/>
              <a:t>CPU</a:t>
            </a:r>
            <a:r>
              <a:rPr kumimoji="1" lang="zh-CN" altLang="en-US" dirty="0"/>
              <a:t>（时间片轮转）</a:t>
            </a:r>
          </a:p>
        </p:txBody>
      </p:sp>
      <p:sp>
        <p:nvSpPr>
          <p:cNvPr id="46" name="文本框 45">
            <a:extLst>
              <a:ext uri="{FF2B5EF4-FFF2-40B4-BE49-F238E27FC236}">
                <a16:creationId xmlns:a16="http://schemas.microsoft.com/office/drawing/2014/main" id="{10B8D993-B7FB-CC4F-AC03-52073EFBF6EF}"/>
              </a:ext>
            </a:extLst>
          </p:cNvPr>
          <p:cNvSpPr txBox="1"/>
          <p:nvPr/>
        </p:nvSpPr>
        <p:spPr>
          <a:xfrm>
            <a:off x="5243314" y="2083006"/>
            <a:ext cx="1100894" cy="369332"/>
          </a:xfrm>
          <a:prstGeom prst="rect">
            <a:avLst/>
          </a:prstGeom>
          <a:noFill/>
        </p:spPr>
        <p:txBody>
          <a:bodyPr wrap="square" rtlCol="0">
            <a:spAutoFit/>
          </a:bodyPr>
          <a:lstStyle/>
          <a:p>
            <a:r>
              <a:rPr kumimoji="1" lang="zh-CN" altLang="en-US" dirty="0"/>
              <a:t>任务队列</a:t>
            </a:r>
          </a:p>
        </p:txBody>
      </p:sp>
      <p:sp>
        <p:nvSpPr>
          <p:cNvPr id="49" name="内容占位符 2">
            <a:extLst>
              <a:ext uri="{FF2B5EF4-FFF2-40B4-BE49-F238E27FC236}">
                <a16:creationId xmlns:a16="http://schemas.microsoft.com/office/drawing/2014/main" id="{1FDACA10-42EB-DB48-8FA6-81CB7845E367}"/>
              </a:ext>
            </a:extLst>
          </p:cNvPr>
          <p:cNvSpPr>
            <a:spLocks noGrp="1"/>
          </p:cNvSpPr>
          <p:nvPr>
            <p:ph idx="1"/>
          </p:nvPr>
        </p:nvSpPr>
        <p:spPr>
          <a:xfrm>
            <a:off x="164978" y="1280437"/>
            <a:ext cx="8229600" cy="3771636"/>
          </a:xfrm>
        </p:spPr>
        <p:txBody>
          <a:bodyPr>
            <a:normAutofit/>
          </a:bodyPr>
          <a:lstStyle/>
          <a:p>
            <a:r>
              <a:rPr kumimoji="1" lang="en-US" altLang="zh-CN" sz="1800" dirty="0"/>
              <a:t>A</a:t>
            </a:r>
            <a:r>
              <a:rPr kumimoji="1" lang="zh-CN" altLang="en-US" sz="1800" dirty="0"/>
              <a:t>和</a:t>
            </a:r>
            <a:r>
              <a:rPr kumimoji="1" lang="en-US" altLang="zh-CN" sz="1800" dirty="0"/>
              <a:t>B</a:t>
            </a:r>
            <a:r>
              <a:rPr kumimoji="1" lang="zh-CN" altLang="en-US" sz="1800" dirty="0"/>
              <a:t>两位同学合资买了一台服务器，他们每人负担了一半的费用</a:t>
            </a:r>
            <a:endParaRPr kumimoji="1" lang="en-US" altLang="zh-CN" sz="1800" dirty="0"/>
          </a:p>
          <a:p>
            <a:pPr lvl="1"/>
            <a:endParaRPr kumimoji="1" lang="en-US" altLang="zh-CN" sz="1600" dirty="0"/>
          </a:p>
          <a:p>
            <a:r>
              <a:rPr kumimoji="1" lang="zh-CN" altLang="en-US" sz="1800" dirty="0"/>
              <a:t>两人应</a:t>
            </a:r>
            <a:r>
              <a:rPr kumimoji="1" lang="zh-CN" altLang="en-US" sz="1800" dirty="0">
                <a:solidFill>
                  <a:srgbClr val="C00000"/>
                </a:solidFill>
              </a:rPr>
              <a:t>均分</a:t>
            </a:r>
            <a:r>
              <a:rPr kumimoji="1" lang="en-US" altLang="zh-CN" sz="1800" dirty="0"/>
              <a:t>CPU</a:t>
            </a:r>
            <a:r>
              <a:rPr kumimoji="1" lang="zh-CN" altLang="en-US" sz="1800" dirty="0"/>
              <a:t>时间</a:t>
            </a:r>
            <a:endParaRPr kumimoji="1" lang="en-US" altLang="zh-CN" sz="1800" dirty="0"/>
          </a:p>
          <a:p>
            <a:pPr lvl="1"/>
            <a:r>
              <a:rPr kumimoji="1" lang="zh-CN" altLang="en-US" sz="1600" dirty="0"/>
              <a:t>而非被发起的任务数量决定</a:t>
            </a:r>
            <a:endParaRPr kumimoji="1" lang="en-US" altLang="zh-CN" sz="1600" dirty="0"/>
          </a:p>
          <a:p>
            <a:pPr lvl="1"/>
            <a:endParaRPr kumimoji="1" lang="en-US" altLang="zh-CN" sz="1600" dirty="0"/>
          </a:p>
          <a:p>
            <a:r>
              <a:rPr kumimoji="1" lang="zh-CN" altLang="en-US" sz="1800" dirty="0"/>
              <a:t>如果</a:t>
            </a:r>
            <a:r>
              <a:rPr kumimoji="1" lang="en-US" altLang="zh-CN" sz="1800" dirty="0"/>
              <a:t>CPU</a:t>
            </a:r>
            <a:r>
              <a:rPr kumimoji="1" lang="zh-CN" altLang="en-US" sz="1800" dirty="0"/>
              <a:t>使用时间片轮转调度</a:t>
            </a:r>
            <a:endParaRPr kumimoji="1" lang="en-US" altLang="zh-CN" sz="1800" dirty="0"/>
          </a:p>
          <a:p>
            <a:pPr lvl="1"/>
            <a:r>
              <a:rPr kumimoji="1" lang="en-US" altLang="zh-CN" sz="1600" dirty="0"/>
              <a:t>A</a:t>
            </a:r>
            <a:r>
              <a:rPr kumimoji="1" lang="zh-CN" altLang="en-US" sz="1600" dirty="0"/>
              <a:t>占用</a:t>
            </a:r>
            <a:r>
              <a:rPr kumimoji="1" lang="en-US" altLang="zh-CN" sz="1600" dirty="0"/>
              <a:t>80%CPU</a:t>
            </a:r>
            <a:r>
              <a:rPr kumimoji="1" lang="zh-CN" altLang="en-US" sz="1600" dirty="0"/>
              <a:t>时间</a:t>
            </a:r>
            <a:endParaRPr kumimoji="1" lang="en-US" altLang="zh-CN" sz="1600" dirty="0"/>
          </a:p>
          <a:p>
            <a:pPr lvl="1"/>
            <a:r>
              <a:rPr kumimoji="1" lang="en-US" altLang="zh-CN" sz="1600" dirty="0"/>
              <a:t>B</a:t>
            </a:r>
            <a:r>
              <a:rPr kumimoji="1" lang="zh-CN" altLang="en-US" sz="1600" dirty="0"/>
              <a:t>占用</a:t>
            </a:r>
            <a:r>
              <a:rPr kumimoji="1" lang="en-US" altLang="zh-CN" sz="1600" dirty="0"/>
              <a:t>20%CPU</a:t>
            </a:r>
            <a:r>
              <a:rPr kumimoji="1" lang="zh-CN" altLang="en-US" sz="1600" dirty="0"/>
              <a:t>时间</a:t>
            </a:r>
            <a:endParaRPr kumimoji="1" lang="en-US" altLang="zh-CN" sz="1600" dirty="0"/>
          </a:p>
        </p:txBody>
      </p:sp>
    </p:spTree>
    <p:extLst>
      <p:ext uri="{BB962C8B-B14F-4D97-AF65-F5344CB8AC3E}">
        <p14:creationId xmlns:p14="http://schemas.microsoft.com/office/powerpoint/2010/main" val="2322100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CD612-A184-1E4B-B523-BF98CE1075D4}"/>
              </a:ext>
            </a:extLst>
          </p:cNvPr>
          <p:cNvSpPr>
            <a:spLocks noGrp="1"/>
          </p:cNvSpPr>
          <p:nvPr>
            <p:ph type="title"/>
          </p:nvPr>
        </p:nvSpPr>
        <p:spPr/>
        <p:txBody>
          <a:bodyPr/>
          <a:lstStyle/>
          <a:p>
            <a:r>
              <a:rPr kumimoji="1" lang="zh-CN" altLang="en-US" dirty="0"/>
              <a:t>简单</a:t>
            </a:r>
            <a:r>
              <a:rPr kumimoji="1" lang="en-US" altLang="zh-CN" dirty="0"/>
              <a:t>IPC</a:t>
            </a:r>
            <a:r>
              <a:rPr kumimoji="1" lang="zh-CN" altLang="en-US" dirty="0"/>
              <a:t>的通知机制</a:t>
            </a:r>
          </a:p>
        </p:txBody>
      </p:sp>
      <p:sp>
        <p:nvSpPr>
          <p:cNvPr id="3" name="内容占位符 2">
            <a:extLst>
              <a:ext uri="{FF2B5EF4-FFF2-40B4-BE49-F238E27FC236}">
                <a16:creationId xmlns:a16="http://schemas.microsoft.com/office/drawing/2014/main" id="{350A9176-F72A-4849-8D52-A955E1635537}"/>
              </a:ext>
            </a:extLst>
          </p:cNvPr>
          <p:cNvSpPr>
            <a:spLocks noGrp="1"/>
          </p:cNvSpPr>
          <p:nvPr>
            <p:ph idx="1"/>
          </p:nvPr>
        </p:nvSpPr>
        <p:spPr/>
        <p:txBody>
          <a:bodyPr>
            <a:normAutofit/>
          </a:bodyPr>
          <a:lstStyle/>
          <a:p>
            <a:r>
              <a:rPr kumimoji="1" lang="zh-CN" altLang="en-US" sz="2000" dirty="0"/>
              <a:t>方法</a:t>
            </a:r>
            <a:r>
              <a:rPr kumimoji="1" lang="en-US" altLang="zh-CN" sz="2000" dirty="0"/>
              <a:t>-1</a:t>
            </a:r>
            <a:r>
              <a:rPr kumimoji="1" lang="zh-CN" altLang="en-US" sz="2000" dirty="0"/>
              <a:t>：基于轮询（消息头部的状态信息）</a:t>
            </a:r>
            <a:endParaRPr kumimoji="1" lang="en-US" altLang="zh-CN" sz="2000" dirty="0"/>
          </a:p>
          <a:p>
            <a:pPr lvl="1"/>
            <a:r>
              <a:rPr kumimoji="1" lang="zh-CN" altLang="en-US" sz="1800" dirty="0"/>
              <a:t>缺点：大量</a:t>
            </a:r>
            <a:r>
              <a:rPr kumimoji="1" lang="en-US" altLang="zh-CN" sz="1800" dirty="0"/>
              <a:t>CPU</a:t>
            </a:r>
            <a:r>
              <a:rPr kumimoji="1" lang="zh-CN" altLang="en-US" sz="1800" dirty="0"/>
              <a:t>计算资源的浪费</a:t>
            </a:r>
            <a:endParaRPr kumimoji="1" lang="en-US" altLang="zh-CN" sz="1800" dirty="0"/>
          </a:p>
          <a:p>
            <a:r>
              <a:rPr kumimoji="1" lang="zh-CN" altLang="en-US" sz="2000" dirty="0"/>
              <a:t>方法</a:t>
            </a:r>
            <a:r>
              <a:rPr kumimoji="1" lang="en-US" altLang="zh-CN" sz="2000" dirty="0"/>
              <a:t>-2</a:t>
            </a:r>
            <a:r>
              <a:rPr kumimoji="1" lang="zh-CN" altLang="en-US" sz="2000" dirty="0"/>
              <a:t>：基于控制流转移</a:t>
            </a:r>
            <a:endParaRPr kumimoji="1" lang="en-US" altLang="zh-CN" sz="2000" dirty="0"/>
          </a:p>
          <a:p>
            <a:pPr lvl="1"/>
            <a:r>
              <a:rPr kumimoji="1" lang="zh-CN" altLang="en-US" sz="1800" dirty="0"/>
              <a:t>由内核控制进程的运行状态</a:t>
            </a:r>
            <a:endParaRPr kumimoji="1" lang="en-US" altLang="zh-CN" sz="1800" dirty="0"/>
          </a:p>
          <a:p>
            <a:pPr lvl="1"/>
            <a:r>
              <a:rPr kumimoji="1" lang="zh-CN" altLang="en-US" sz="1800" dirty="0"/>
              <a:t>优点：进程只有在条件满足的情况下才运行，避免</a:t>
            </a:r>
            <a:r>
              <a:rPr kumimoji="1" lang="en-US" altLang="zh-CN" sz="1800" dirty="0"/>
              <a:t>CPU</a:t>
            </a:r>
            <a:r>
              <a:rPr kumimoji="1" lang="zh-CN" altLang="en-US" sz="1800" dirty="0"/>
              <a:t>浪费</a:t>
            </a:r>
            <a:endParaRPr kumimoji="1" lang="en-US" altLang="zh-CN" sz="1800" dirty="0"/>
          </a:p>
        </p:txBody>
      </p:sp>
      <p:sp>
        <p:nvSpPr>
          <p:cNvPr id="4" name="灯片编号占位符 3">
            <a:extLst>
              <a:ext uri="{FF2B5EF4-FFF2-40B4-BE49-F238E27FC236}">
                <a16:creationId xmlns:a16="http://schemas.microsoft.com/office/drawing/2014/main" id="{B2AD5327-46DE-2F46-B47E-AA0224600156}"/>
              </a:ext>
            </a:extLst>
          </p:cNvPr>
          <p:cNvSpPr>
            <a:spLocks noGrp="1"/>
          </p:cNvSpPr>
          <p:nvPr>
            <p:ph type="sldNum" sz="quarter" idx="12"/>
          </p:nvPr>
        </p:nvSpPr>
        <p:spPr/>
        <p:txBody>
          <a:bodyPr/>
          <a:lstStyle/>
          <a:p>
            <a:fld id="{ADE361C3-C043-4A6E-BDCE-8DA1E7D90A3B}" type="slidenum">
              <a:rPr lang="zh-CN" altLang="en-US" smtClean="0"/>
              <a:t>40</a:t>
            </a:fld>
            <a:endParaRPr lang="zh-CN" altLang="en-US"/>
          </a:p>
        </p:txBody>
      </p:sp>
      <p:sp>
        <p:nvSpPr>
          <p:cNvPr id="5" name="页脚占位符 4">
            <a:extLst>
              <a:ext uri="{FF2B5EF4-FFF2-40B4-BE49-F238E27FC236}">
                <a16:creationId xmlns:a16="http://schemas.microsoft.com/office/drawing/2014/main" id="{0B0CE11B-4151-7945-AF05-24918038563C}"/>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6" name="图片 5">
            <a:extLst>
              <a:ext uri="{FF2B5EF4-FFF2-40B4-BE49-F238E27FC236}">
                <a16:creationId xmlns:a16="http://schemas.microsoft.com/office/drawing/2014/main" id="{F1B72A46-C95D-4346-8126-F63E5B345D00}"/>
              </a:ext>
            </a:extLst>
          </p:cNvPr>
          <p:cNvPicPr>
            <a:picLocks noChangeAspect="1"/>
          </p:cNvPicPr>
          <p:nvPr/>
        </p:nvPicPr>
        <p:blipFill>
          <a:blip r:embed="rId2"/>
          <a:stretch>
            <a:fillRect/>
          </a:stretch>
        </p:blipFill>
        <p:spPr>
          <a:xfrm>
            <a:off x="1449261" y="3577580"/>
            <a:ext cx="6245476" cy="2065624"/>
          </a:xfrm>
          <a:prstGeom prst="rect">
            <a:avLst/>
          </a:prstGeom>
        </p:spPr>
      </p:pic>
    </p:spTree>
    <p:extLst>
      <p:ext uri="{BB962C8B-B14F-4D97-AF65-F5344CB8AC3E}">
        <p14:creationId xmlns:p14="http://schemas.microsoft.com/office/powerpoint/2010/main" val="35156134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7D3296-D9BD-E943-B2B8-6CEB752B8CF9}"/>
              </a:ext>
            </a:extLst>
          </p:cNvPr>
          <p:cNvSpPr>
            <a:spLocks noGrp="1"/>
          </p:cNvSpPr>
          <p:nvPr>
            <p:ph type="title"/>
          </p:nvPr>
        </p:nvSpPr>
        <p:spPr/>
        <p:txBody>
          <a:bodyPr/>
          <a:lstStyle/>
          <a:p>
            <a:r>
              <a:rPr kumimoji="1" lang="en-US" altLang="zh-CN" dirty="0"/>
              <a:t>IPC</a:t>
            </a:r>
            <a:r>
              <a:rPr kumimoji="1" lang="zh-CN" altLang="en-US" dirty="0"/>
              <a:t>的方向：单向和双向</a:t>
            </a:r>
          </a:p>
        </p:txBody>
      </p:sp>
      <p:sp>
        <p:nvSpPr>
          <p:cNvPr id="3" name="内容占位符 2">
            <a:extLst>
              <a:ext uri="{FF2B5EF4-FFF2-40B4-BE49-F238E27FC236}">
                <a16:creationId xmlns:a16="http://schemas.microsoft.com/office/drawing/2014/main" id="{2EC0A4CB-70B3-6548-8974-A46D3D3EC8EA}"/>
              </a:ext>
            </a:extLst>
          </p:cNvPr>
          <p:cNvSpPr>
            <a:spLocks noGrp="1"/>
          </p:cNvSpPr>
          <p:nvPr>
            <p:ph idx="1"/>
          </p:nvPr>
        </p:nvSpPr>
        <p:spPr/>
        <p:txBody>
          <a:bodyPr/>
          <a:lstStyle/>
          <a:p>
            <a:r>
              <a:rPr kumimoji="1" lang="zh-CN" altLang="en-US" dirty="0"/>
              <a:t>简单</a:t>
            </a:r>
            <a:r>
              <a:rPr kumimoji="1" lang="en-US" altLang="zh-CN" dirty="0"/>
              <a:t>IPC</a:t>
            </a:r>
            <a:r>
              <a:rPr kumimoji="1" lang="zh-CN" altLang="en-US" dirty="0"/>
              <a:t>的一次完整通信过程包含两个方向的通信</a:t>
            </a:r>
            <a:endParaRPr kumimoji="1" lang="en-US" altLang="zh-CN" dirty="0"/>
          </a:p>
          <a:p>
            <a:pPr lvl="1"/>
            <a:r>
              <a:rPr kumimoji="1" lang="zh-CN" altLang="en-US" dirty="0"/>
              <a:t>发送者传递一个消息（即请求）给接收者</a:t>
            </a:r>
            <a:endParaRPr kumimoji="1" lang="en-US" altLang="zh-CN" dirty="0"/>
          </a:p>
          <a:p>
            <a:pPr lvl="1"/>
            <a:r>
              <a:rPr kumimoji="1" lang="zh-CN" altLang="en-US" dirty="0"/>
              <a:t>接收者返回一个消息（即结果）给发送者</a:t>
            </a:r>
            <a:endParaRPr kumimoji="1" lang="en-US" altLang="zh-CN" dirty="0"/>
          </a:p>
          <a:p>
            <a:r>
              <a:rPr kumimoji="1" lang="zh-CN" altLang="en-US" dirty="0"/>
              <a:t>通信的三种可能方向</a:t>
            </a:r>
            <a:endParaRPr kumimoji="1" lang="en-US" altLang="zh-CN" dirty="0"/>
          </a:p>
          <a:p>
            <a:pPr lvl="1"/>
            <a:r>
              <a:rPr kumimoji="1" lang="zh-CN" altLang="en-US" dirty="0"/>
              <a:t>仅支持单向通信</a:t>
            </a:r>
            <a:endParaRPr kumimoji="1" lang="en-US" altLang="zh-CN" dirty="0"/>
          </a:p>
          <a:p>
            <a:pPr lvl="1"/>
            <a:r>
              <a:rPr kumimoji="1" lang="zh-CN" altLang="en-US" dirty="0"/>
              <a:t>仅支持双向通信（可基于单向通信实现）</a:t>
            </a:r>
            <a:endParaRPr kumimoji="1" lang="en-US" altLang="zh-CN" dirty="0"/>
          </a:p>
          <a:p>
            <a:pPr lvl="1"/>
            <a:r>
              <a:rPr kumimoji="1" lang="zh-CN" altLang="en-US" dirty="0"/>
              <a:t>单向和双向通信均可（根据配置来选择）</a:t>
            </a:r>
          </a:p>
        </p:txBody>
      </p:sp>
      <p:sp>
        <p:nvSpPr>
          <p:cNvPr id="4" name="灯片编号占位符 3">
            <a:extLst>
              <a:ext uri="{FF2B5EF4-FFF2-40B4-BE49-F238E27FC236}">
                <a16:creationId xmlns:a16="http://schemas.microsoft.com/office/drawing/2014/main" id="{66B99E4F-FE2D-3542-B632-23FB0128B40A}"/>
              </a:ext>
            </a:extLst>
          </p:cNvPr>
          <p:cNvSpPr>
            <a:spLocks noGrp="1"/>
          </p:cNvSpPr>
          <p:nvPr>
            <p:ph type="sldNum" sz="quarter" idx="12"/>
          </p:nvPr>
        </p:nvSpPr>
        <p:spPr/>
        <p:txBody>
          <a:bodyPr/>
          <a:lstStyle/>
          <a:p>
            <a:fld id="{ADE361C3-C043-4A6E-BDCE-8DA1E7D90A3B}" type="slidenum">
              <a:rPr lang="zh-CN" altLang="en-US" smtClean="0"/>
              <a:t>41</a:t>
            </a:fld>
            <a:endParaRPr lang="zh-CN" altLang="en-US"/>
          </a:p>
        </p:txBody>
      </p:sp>
      <p:sp>
        <p:nvSpPr>
          <p:cNvPr id="5" name="页脚占位符 4">
            <a:extLst>
              <a:ext uri="{FF2B5EF4-FFF2-40B4-BE49-F238E27FC236}">
                <a16:creationId xmlns:a16="http://schemas.microsoft.com/office/drawing/2014/main" id="{11F5A484-FA9F-8249-BA7F-65B021C8F02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3064852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1415C8-5915-C443-A535-8E447C0727F8}"/>
              </a:ext>
            </a:extLst>
          </p:cNvPr>
          <p:cNvSpPr>
            <a:spLocks noGrp="1"/>
          </p:cNvSpPr>
          <p:nvPr>
            <p:ph type="title"/>
          </p:nvPr>
        </p:nvSpPr>
        <p:spPr/>
        <p:txBody>
          <a:bodyPr/>
          <a:lstStyle/>
          <a:p>
            <a:r>
              <a:rPr kumimoji="1" lang="en-US" altLang="zh-CN" dirty="0"/>
              <a:t>IPC</a:t>
            </a:r>
            <a:r>
              <a:rPr kumimoji="1" lang="zh-CN" altLang="en-US" dirty="0"/>
              <a:t>控制流：同步和异步</a:t>
            </a:r>
          </a:p>
        </p:txBody>
      </p:sp>
      <p:sp>
        <p:nvSpPr>
          <p:cNvPr id="3" name="内容占位符 2">
            <a:extLst>
              <a:ext uri="{FF2B5EF4-FFF2-40B4-BE49-F238E27FC236}">
                <a16:creationId xmlns:a16="http://schemas.microsoft.com/office/drawing/2014/main" id="{29E4528F-297F-1D4F-AC04-0C094182D12A}"/>
              </a:ext>
            </a:extLst>
          </p:cNvPr>
          <p:cNvSpPr>
            <a:spLocks noGrp="1"/>
          </p:cNvSpPr>
          <p:nvPr>
            <p:ph idx="1"/>
          </p:nvPr>
        </p:nvSpPr>
        <p:spPr/>
        <p:txBody>
          <a:bodyPr/>
          <a:lstStyle/>
          <a:p>
            <a:r>
              <a:rPr kumimoji="1" lang="zh-CN" altLang="en-US" dirty="0"/>
              <a:t>同步</a:t>
            </a:r>
            <a:r>
              <a:rPr kumimoji="1" lang="en-US" altLang="zh-CN" dirty="0"/>
              <a:t>IPC</a:t>
            </a:r>
          </a:p>
          <a:p>
            <a:pPr lvl="1"/>
            <a:r>
              <a:rPr kumimoji="1" lang="en-US" altLang="zh-CN" dirty="0"/>
              <a:t>IPC</a:t>
            </a:r>
            <a:r>
              <a:rPr kumimoji="1" lang="zh-CN" altLang="en-US" dirty="0"/>
              <a:t>操作会阻塞进程直到操作完成</a:t>
            </a:r>
            <a:endParaRPr kumimoji="1" lang="en-US" altLang="zh-CN" dirty="0"/>
          </a:p>
          <a:p>
            <a:pPr lvl="1"/>
            <a:r>
              <a:rPr kumimoji="1" lang="zh-CN" altLang="en-US" dirty="0"/>
              <a:t>线性的控制流</a:t>
            </a:r>
            <a:endParaRPr kumimoji="1" lang="en-US" altLang="zh-CN" dirty="0"/>
          </a:p>
          <a:p>
            <a:pPr lvl="1"/>
            <a:r>
              <a:rPr kumimoji="1" lang="zh-CN" altLang="en-US" dirty="0"/>
              <a:t>调用者继续运行时，返回结果已经</a:t>
            </a:r>
            <a:r>
              <a:rPr kumimoji="1" lang="en-US" altLang="zh-CN" dirty="0"/>
              <a:t>ready</a:t>
            </a:r>
          </a:p>
          <a:p>
            <a:r>
              <a:rPr kumimoji="1" lang="zh-CN" altLang="en-US" dirty="0"/>
              <a:t>异步</a:t>
            </a:r>
            <a:r>
              <a:rPr kumimoji="1" lang="en-US" altLang="zh-CN" dirty="0"/>
              <a:t>IPC</a:t>
            </a:r>
          </a:p>
          <a:p>
            <a:pPr lvl="1"/>
            <a:r>
              <a:rPr kumimoji="1" lang="zh-CN" altLang="en-US" dirty="0"/>
              <a:t>进程发起</a:t>
            </a:r>
            <a:r>
              <a:rPr kumimoji="1" lang="en-US" altLang="zh-CN" dirty="0"/>
              <a:t>IPC</a:t>
            </a:r>
            <a:r>
              <a:rPr kumimoji="1" lang="zh-CN" altLang="en-US" dirty="0"/>
              <a:t>操作后即可返回而不需要等待其完成</a:t>
            </a:r>
            <a:endParaRPr kumimoji="1" lang="en-US" altLang="zh-CN" dirty="0"/>
          </a:p>
          <a:p>
            <a:pPr lvl="1"/>
            <a:r>
              <a:rPr kumimoji="1" lang="zh-CN" altLang="en-US" dirty="0"/>
              <a:t>通过轮询或回调函数（需内核支持）来获取返回结果</a:t>
            </a:r>
          </a:p>
        </p:txBody>
      </p:sp>
      <p:sp>
        <p:nvSpPr>
          <p:cNvPr id="4" name="灯片编号占位符 3">
            <a:extLst>
              <a:ext uri="{FF2B5EF4-FFF2-40B4-BE49-F238E27FC236}">
                <a16:creationId xmlns:a16="http://schemas.microsoft.com/office/drawing/2014/main" id="{3E5BACD0-F0C1-E949-A094-D01DACBE05C2}"/>
              </a:ext>
            </a:extLst>
          </p:cNvPr>
          <p:cNvSpPr>
            <a:spLocks noGrp="1"/>
          </p:cNvSpPr>
          <p:nvPr>
            <p:ph type="sldNum" sz="quarter" idx="12"/>
          </p:nvPr>
        </p:nvSpPr>
        <p:spPr/>
        <p:txBody>
          <a:bodyPr/>
          <a:lstStyle/>
          <a:p>
            <a:fld id="{ADE361C3-C043-4A6E-BDCE-8DA1E7D90A3B}" type="slidenum">
              <a:rPr lang="zh-CN" altLang="en-US" smtClean="0"/>
              <a:t>42</a:t>
            </a:fld>
            <a:endParaRPr lang="zh-CN" altLang="en-US"/>
          </a:p>
        </p:txBody>
      </p:sp>
      <p:sp>
        <p:nvSpPr>
          <p:cNvPr id="5" name="页脚占位符 4">
            <a:extLst>
              <a:ext uri="{FF2B5EF4-FFF2-40B4-BE49-F238E27FC236}">
                <a16:creationId xmlns:a16="http://schemas.microsoft.com/office/drawing/2014/main" id="{DBD1992C-AA0C-AC43-90DA-1FBD55ECFB33}"/>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6" name="图片 5">
            <a:extLst>
              <a:ext uri="{FF2B5EF4-FFF2-40B4-BE49-F238E27FC236}">
                <a16:creationId xmlns:a16="http://schemas.microsoft.com/office/drawing/2014/main" id="{1116160D-47AB-6B41-9C8E-B6646BFE78B6}"/>
              </a:ext>
            </a:extLst>
          </p:cNvPr>
          <p:cNvPicPr>
            <a:picLocks noChangeAspect="1"/>
          </p:cNvPicPr>
          <p:nvPr/>
        </p:nvPicPr>
        <p:blipFill>
          <a:blip r:embed="rId2"/>
          <a:stretch>
            <a:fillRect/>
          </a:stretch>
        </p:blipFill>
        <p:spPr>
          <a:xfrm>
            <a:off x="5436096" y="589088"/>
            <a:ext cx="3461823" cy="2223768"/>
          </a:xfrm>
          <a:prstGeom prst="rect">
            <a:avLst/>
          </a:prstGeom>
        </p:spPr>
      </p:pic>
    </p:spTree>
    <p:extLst>
      <p:ext uri="{BB962C8B-B14F-4D97-AF65-F5344CB8AC3E}">
        <p14:creationId xmlns:p14="http://schemas.microsoft.com/office/powerpoint/2010/main" val="7334175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FB9-6AA1-CE40-905F-1EC7AC9DA2CA}"/>
              </a:ext>
            </a:extLst>
          </p:cNvPr>
          <p:cNvSpPr>
            <a:spLocks noGrp="1"/>
          </p:cNvSpPr>
          <p:nvPr>
            <p:ph type="title"/>
          </p:nvPr>
        </p:nvSpPr>
        <p:spPr/>
        <p:txBody>
          <a:bodyPr/>
          <a:lstStyle/>
          <a:p>
            <a:r>
              <a:rPr kumimoji="1" lang="en-US" altLang="zh-CN" dirty="0"/>
              <a:t>IPC</a:t>
            </a:r>
            <a:r>
              <a:rPr kumimoji="1" lang="zh-CN" altLang="en-US" dirty="0"/>
              <a:t>的超时机制</a:t>
            </a:r>
          </a:p>
        </p:txBody>
      </p:sp>
      <p:sp>
        <p:nvSpPr>
          <p:cNvPr id="3" name="内容占位符 2">
            <a:extLst>
              <a:ext uri="{FF2B5EF4-FFF2-40B4-BE49-F238E27FC236}">
                <a16:creationId xmlns:a16="http://schemas.microsoft.com/office/drawing/2014/main" id="{EBB983AA-7E03-C04A-96F5-F2A8E3393009}"/>
              </a:ext>
            </a:extLst>
          </p:cNvPr>
          <p:cNvSpPr>
            <a:spLocks noGrp="1"/>
          </p:cNvSpPr>
          <p:nvPr>
            <p:ph idx="1"/>
          </p:nvPr>
        </p:nvSpPr>
        <p:spPr>
          <a:xfrm>
            <a:off x="457200" y="1333501"/>
            <a:ext cx="8435280" cy="3771636"/>
          </a:xfrm>
        </p:spPr>
        <p:txBody>
          <a:bodyPr>
            <a:normAutofit/>
          </a:bodyPr>
          <a:lstStyle/>
          <a:p>
            <a:r>
              <a:rPr kumimoji="1" lang="zh-CN" altLang="en-US" sz="2000" dirty="0"/>
              <a:t>一种新的错误：超时</a:t>
            </a:r>
            <a:endParaRPr kumimoji="1" lang="en-US" altLang="zh-CN" sz="2000" dirty="0"/>
          </a:p>
          <a:p>
            <a:pPr lvl="1"/>
            <a:r>
              <a:rPr kumimoji="1" lang="zh-CN" altLang="en-US" sz="1800" dirty="0"/>
              <a:t>传统的函数调用不存在超时问题</a:t>
            </a:r>
            <a:endParaRPr kumimoji="1" lang="en-US" altLang="zh-CN" sz="1800" dirty="0"/>
          </a:p>
          <a:p>
            <a:pPr lvl="1"/>
            <a:r>
              <a:rPr kumimoji="1" lang="en-US" altLang="zh-CN" sz="1800" dirty="0"/>
              <a:t>IPC</a:t>
            </a:r>
            <a:r>
              <a:rPr kumimoji="1" lang="zh-CN" altLang="en-US" sz="1800" dirty="0"/>
              <a:t>涉及两个进程，分别有独立的控制流</a:t>
            </a:r>
            <a:endParaRPr kumimoji="1" lang="en-US" altLang="zh-CN" sz="1800" dirty="0"/>
          </a:p>
          <a:p>
            <a:r>
              <a:rPr kumimoji="1" lang="zh-CN" altLang="en-US" sz="2000" dirty="0"/>
              <a:t>超时可能的原因</a:t>
            </a:r>
            <a:endParaRPr kumimoji="1" lang="en-US" altLang="zh-CN" sz="2000" dirty="0"/>
          </a:p>
          <a:p>
            <a:pPr lvl="1"/>
            <a:r>
              <a:rPr kumimoji="1" lang="zh-CN" altLang="en-US" sz="1800" dirty="0"/>
              <a:t>被调用者是恶意的：故意不返回</a:t>
            </a:r>
            <a:endParaRPr kumimoji="1" lang="en-US" altLang="zh-CN" sz="1800" dirty="0"/>
          </a:p>
          <a:p>
            <a:pPr lvl="1"/>
            <a:r>
              <a:rPr kumimoji="1" lang="zh-CN" altLang="en-US" sz="1800" dirty="0"/>
              <a:t>被调用者不是恶意的：运行时间过长、调度时间过长、请求丢失等</a:t>
            </a:r>
            <a:endParaRPr kumimoji="1" lang="en-US" altLang="zh-CN" sz="1800" dirty="0"/>
          </a:p>
          <a:p>
            <a:r>
              <a:rPr kumimoji="1" lang="zh-CN" altLang="en-US" sz="2000" dirty="0"/>
              <a:t>超时机制</a:t>
            </a:r>
            <a:endParaRPr kumimoji="1" lang="en-US" altLang="zh-CN" sz="2000" dirty="0"/>
          </a:p>
          <a:p>
            <a:pPr lvl="1"/>
            <a:r>
              <a:rPr kumimoji="1" lang="zh-CN" altLang="en-US" sz="1800" dirty="0"/>
              <a:t>应用可自行设置超时的阈值，但如何选择合适的阈值却很难</a:t>
            </a:r>
            <a:endParaRPr kumimoji="1" lang="en-US" altLang="zh-CN" sz="1800" dirty="0"/>
          </a:p>
          <a:p>
            <a:pPr lvl="1"/>
            <a:r>
              <a:rPr kumimoji="1" lang="zh-CN" altLang="en-US" sz="1800" dirty="0"/>
              <a:t>特殊的超时机制：阻塞、立即返回（要求被调用者处于可立即响应的状态）</a:t>
            </a:r>
          </a:p>
        </p:txBody>
      </p:sp>
      <p:sp>
        <p:nvSpPr>
          <p:cNvPr id="4" name="灯片编号占位符 3">
            <a:extLst>
              <a:ext uri="{FF2B5EF4-FFF2-40B4-BE49-F238E27FC236}">
                <a16:creationId xmlns:a16="http://schemas.microsoft.com/office/drawing/2014/main" id="{F3D9A699-8C11-D741-A4AB-1A9685C1BCEC}"/>
              </a:ext>
            </a:extLst>
          </p:cNvPr>
          <p:cNvSpPr>
            <a:spLocks noGrp="1"/>
          </p:cNvSpPr>
          <p:nvPr>
            <p:ph type="sldNum" sz="quarter" idx="12"/>
          </p:nvPr>
        </p:nvSpPr>
        <p:spPr/>
        <p:txBody>
          <a:bodyPr/>
          <a:lstStyle/>
          <a:p>
            <a:fld id="{ADE361C3-C043-4A6E-BDCE-8DA1E7D90A3B}" type="slidenum">
              <a:rPr lang="zh-CN" altLang="en-US" smtClean="0"/>
              <a:t>43</a:t>
            </a:fld>
            <a:endParaRPr lang="zh-CN" altLang="en-US"/>
          </a:p>
        </p:txBody>
      </p:sp>
      <p:sp>
        <p:nvSpPr>
          <p:cNvPr id="5" name="页脚占位符 4">
            <a:extLst>
              <a:ext uri="{FF2B5EF4-FFF2-40B4-BE49-F238E27FC236}">
                <a16:creationId xmlns:a16="http://schemas.microsoft.com/office/drawing/2014/main" id="{ABEE2A49-3DED-CC40-8FF1-9305BA37D6CB}"/>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472424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D6110-5DBF-994F-AA78-E4DFF14DE802}"/>
              </a:ext>
            </a:extLst>
          </p:cNvPr>
          <p:cNvSpPr>
            <a:spLocks noGrp="1"/>
          </p:cNvSpPr>
          <p:nvPr>
            <p:ph type="title"/>
          </p:nvPr>
        </p:nvSpPr>
        <p:spPr/>
        <p:txBody>
          <a:bodyPr/>
          <a:lstStyle/>
          <a:p>
            <a:r>
              <a:rPr kumimoji="1" lang="en-US" altLang="zh-CN" dirty="0"/>
              <a:t>IPC</a:t>
            </a:r>
            <a:r>
              <a:rPr kumimoji="1" lang="zh-CN" altLang="en-US" dirty="0"/>
              <a:t>的两种通信连接</a:t>
            </a:r>
          </a:p>
        </p:txBody>
      </p:sp>
      <p:sp>
        <p:nvSpPr>
          <p:cNvPr id="3" name="内容占位符 2">
            <a:extLst>
              <a:ext uri="{FF2B5EF4-FFF2-40B4-BE49-F238E27FC236}">
                <a16:creationId xmlns:a16="http://schemas.microsoft.com/office/drawing/2014/main" id="{F164EBC9-FDB0-0E48-8A66-2FE874716415}"/>
              </a:ext>
            </a:extLst>
          </p:cNvPr>
          <p:cNvSpPr>
            <a:spLocks noGrp="1"/>
          </p:cNvSpPr>
          <p:nvPr>
            <p:ph idx="1"/>
          </p:nvPr>
        </p:nvSpPr>
        <p:spPr/>
        <p:txBody>
          <a:bodyPr>
            <a:normAutofit/>
          </a:bodyPr>
          <a:lstStyle/>
          <a:p>
            <a:r>
              <a:rPr kumimoji="1" lang="zh-CN" altLang="en-US" sz="2000" dirty="0"/>
              <a:t>方法</a:t>
            </a:r>
            <a:r>
              <a:rPr kumimoji="1" lang="en-US" altLang="zh-CN" sz="2000" dirty="0"/>
              <a:t>-1</a:t>
            </a:r>
            <a:r>
              <a:rPr kumimoji="1" lang="zh-CN" altLang="en-US" sz="2000" dirty="0"/>
              <a:t>：直接通信</a:t>
            </a:r>
            <a:endParaRPr kumimoji="1" lang="en-US" altLang="zh-CN" sz="2000" dirty="0"/>
          </a:p>
          <a:p>
            <a:pPr lvl="1"/>
            <a:r>
              <a:rPr kumimoji="1" lang="zh-CN" altLang="en-US" sz="1800" dirty="0"/>
              <a:t>通信的一方需要显示地标识另一方，每一方都拥有唯一标识</a:t>
            </a:r>
            <a:endParaRPr kumimoji="1" lang="en-US" altLang="zh-CN" sz="1800" dirty="0"/>
          </a:p>
          <a:p>
            <a:pPr lvl="1"/>
            <a:r>
              <a:rPr kumimoji="1" lang="zh-CN" altLang="en-US" sz="1800" dirty="0"/>
              <a:t>如：</a:t>
            </a:r>
            <a:r>
              <a:rPr kumimoji="1" lang="en-US" altLang="zh-CN" sz="1800" dirty="0"/>
              <a:t>Send(P,</a:t>
            </a:r>
            <a:r>
              <a:rPr kumimoji="1" lang="zh-CN" altLang="en-US" sz="1800" dirty="0"/>
              <a:t> </a:t>
            </a:r>
            <a:r>
              <a:rPr kumimoji="1" lang="en-US" altLang="zh-CN" sz="1800" dirty="0"/>
              <a:t>message),</a:t>
            </a:r>
            <a:r>
              <a:rPr kumimoji="1" lang="zh-CN" altLang="en-US" sz="1800" dirty="0"/>
              <a:t> </a:t>
            </a:r>
            <a:r>
              <a:rPr kumimoji="1" lang="en-US" altLang="zh-CN" sz="1800" dirty="0" err="1"/>
              <a:t>Recv</a:t>
            </a:r>
            <a:r>
              <a:rPr kumimoji="1" lang="en-US" altLang="zh-CN" sz="1800" dirty="0"/>
              <a:t>(Q,</a:t>
            </a:r>
            <a:r>
              <a:rPr kumimoji="1" lang="zh-CN" altLang="en-US" sz="1800" dirty="0"/>
              <a:t> </a:t>
            </a:r>
            <a:r>
              <a:rPr kumimoji="1" lang="en-US" altLang="zh-CN" sz="1800" dirty="0"/>
              <a:t>message)</a:t>
            </a:r>
          </a:p>
          <a:p>
            <a:pPr lvl="1"/>
            <a:r>
              <a:rPr kumimoji="1" lang="zh-CN" altLang="en-US" sz="1800" dirty="0"/>
              <a:t>连接的建立是自动完成的（由内核完成）</a:t>
            </a:r>
            <a:endParaRPr kumimoji="1" lang="en-US" altLang="zh-CN" sz="1800" dirty="0"/>
          </a:p>
          <a:p>
            <a:r>
              <a:rPr kumimoji="1" lang="zh-CN" altLang="en-US" sz="2000" dirty="0"/>
              <a:t>方法</a:t>
            </a:r>
            <a:r>
              <a:rPr kumimoji="1" lang="en-US" altLang="zh-CN" sz="2000" dirty="0"/>
              <a:t>-2</a:t>
            </a:r>
            <a:r>
              <a:rPr kumimoji="1" lang="zh-CN" altLang="en-US" sz="2000" dirty="0"/>
              <a:t>：间接通信</a:t>
            </a:r>
            <a:endParaRPr kumimoji="1" lang="en-US" altLang="zh-CN" sz="2000" dirty="0"/>
          </a:p>
          <a:p>
            <a:pPr lvl="1"/>
            <a:r>
              <a:rPr kumimoji="1" lang="zh-CN" altLang="en-US" sz="1800" dirty="0"/>
              <a:t>通信双方通过</a:t>
            </a:r>
            <a:r>
              <a:rPr kumimoji="1" lang="en-US" altLang="zh-CN" sz="1800" dirty="0"/>
              <a:t>"</a:t>
            </a:r>
            <a:r>
              <a:rPr kumimoji="1" lang="zh-CN" altLang="en-US" sz="1800" dirty="0"/>
              <a:t>信箱</a:t>
            </a:r>
            <a:r>
              <a:rPr kumimoji="1" lang="en-US" altLang="zh-CN" sz="1800" dirty="0"/>
              <a:t>"</a:t>
            </a:r>
            <a:r>
              <a:rPr kumimoji="1" lang="zh-CN" altLang="en-US" sz="1800" dirty="0"/>
              <a:t>的抽象来完成通信</a:t>
            </a:r>
            <a:endParaRPr kumimoji="1" lang="en-US" altLang="zh-CN" sz="1800" dirty="0"/>
          </a:p>
          <a:p>
            <a:pPr lvl="1"/>
            <a:r>
              <a:rPr kumimoji="1" lang="zh-CN" altLang="en-US" sz="1800" dirty="0"/>
              <a:t>每个信箱有自己唯一的标识符</a:t>
            </a:r>
            <a:endParaRPr kumimoji="1" lang="en-US" altLang="zh-CN" sz="1800" dirty="0"/>
          </a:p>
          <a:p>
            <a:pPr lvl="1"/>
            <a:r>
              <a:rPr kumimoji="1" lang="zh-CN" altLang="en-US" sz="1800" dirty="0"/>
              <a:t>通信双方并不直接知道在与谁通信</a:t>
            </a:r>
            <a:endParaRPr kumimoji="1" lang="en-US" altLang="zh-CN" sz="1800" dirty="0"/>
          </a:p>
          <a:p>
            <a:pPr lvl="1"/>
            <a:r>
              <a:rPr kumimoji="1" lang="zh-CN" altLang="en-US" sz="1800" dirty="0"/>
              <a:t>进程间连接的建立发生在共享一个信箱时</a:t>
            </a:r>
            <a:endParaRPr kumimoji="1" lang="en-US" altLang="zh-CN" sz="1800" dirty="0"/>
          </a:p>
        </p:txBody>
      </p:sp>
      <p:sp>
        <p:nvSpPr>
          <p:cNvPr id="4" name="灯片编号占位符 3">
            <a:extLst>
              <a:ext uri="{FF2B5EF4-FFF2-40B4-BE49-F238E27FC236}">
                <a16:creationId xmlns:a16="http://schemas.microsoft.com/office/drawing/2014/main" id="{DCF2B2BC-12D3-324E-839A-7B671B38885C}"/>
              </a:ext>
            </a:extLst>
          </p:cNvPr>
          <p:cNvSpPr>
            <a:spLocks noGrp="1"/>
          </p:cNvSpPr>
          <p:nvPr>
            <p:ph type="sldNum" sz="quarter" idx="12"/>
          </p:nvPr>
        </p:nvSpPr>
        <p:spPr/>
        <p:txBody>
          <a:bodyPr/>
          <a:lstStyle/>
          <a:p>
            <a:fld id="{ADE361C3-C043-4A6E-BDCE-8DA1E7D90A3B}" type="slidenum">
              <a:rPr lang="zh-CN" altLang="en-US" smtClean="0"/>
              <a:t>44</a:t>
            </a:fld>
            <a:endParaRPr lang="zh-CN" altLang="en-US"/>
          </a:p>
        </p:txBody>
      </p:sp>
      <p:sp>
        <p:nvSpPr>
          <p:cNvPr id="5" name="页脚占位符 4">
            <a:extLst>
              <a:ext uri="{FF2B5EF4-FFF2-40B4-BE49-F238E27FC236}">
                <a16:creationId xmlns:a16="http://schemas.microsoft.com/office/drawing/2014/main" id="{9B304825-A323-C942-B526-0DA0397615B9}"/>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3667612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3B776D-44C8-D14B-852F-F3B0818543F4}"/>
              </a:ext>
            </a:extLst>
          </p:cNvPr>
          <p:cNvSpPr>
            <a:spLocks noGrp="1"/>
          </p:cNvSpPr>
          <p:nvPr>
            <p:ph type="title"/>
          </p:nvPr>
        </p:nvSpPr>
        <p:spPr/>
        <p:txBody>
          <a:bodyPr/>
          <a:lstStyle/>
          <a:p>
            <a:r>
              <a:rPr kumimoji="1" lang="en-US" altLang="zh-CN" dirty="0"/>
              <a:t>IPC</a:t>
            </a:r>
            <a:r>
              <a:rPr kumimoji="1" lang="zh-CN" altLang="en-US" dirty="0"/>
              <a:t>的权限检查</a:t>
            </a:r>
          </a:p>
        </p:txBody>
      </p:sp>
      <p:sp>
        <p:nvSpPr>
          <p:cNvPr id="3" name="内容占位符 2">
            <a:extLst>
              <a:ext uri="{FF2B5EF4-FFF2-40B4-BE49-F238E27FC236}">
                <a16:creationId xmlns:a16="http://schemas.microsoft.com/office/drawing/2014/main" id="{97C55759-1765-6146-8C7B-E83E37EE16A2}"/>
              </a:ext>
            </a:extLst>
          </p:cNvPr>
          <p:cNvSpPr>
            <a:spLocks noGrp="1"/>
          </p:cNvSpPr>
          <p:nvPr>
            <p:ph idx="1"/>
          </p:nvPr>
        </p:nvSpPr>
        <p:spPr/>
        <p:txBody>
          <a:bodyPr>
            <a:normAutofit/>
          </a:bodyPr>
          <a:lstStyle/>
          <a:p>
            <a:r>
              <a:rPr kumimoji="1" lang="zh-CN" altLang="en-US" sz="2000" dirty="0"/>
              <a:t>宏内核</a:t>
            </a:r>
            <a:endParaRPr kumimoji="1" lang="en-US" altLang="zh-CN" sz="2000" dirty="0"/>
          </a:p>
          <a:p>
            <a:pPr lvl="1"/>
            <a:r>
              <a:rPr kumimoji="1" lang="zh-CN" altLang="en-US" sz="1800" dirty="0"/>
              <a:t>通常基于权限检查的机制实现</a:t>
            </a:r>
            <a:endParaRPr kumimoji="1" lang="en-US" altLang="zh-CN" sz="1800" dirty="0"/>
          </a:p>
          <a:p>
            <a:pPr lvl="1"/>
            <a:r>
              <a:rPr kumimoji="1" lang="zh-CN" altLang="en-US" sz="1800" dirty="0"/>
              <a:t>如：</a:t>
            </a:r>
            <a:r>
              <a:rPr kumimoji="1" lang="en-US" altLang="zh-CN" sz="1800" dirty="0"/>
              <a:t>Linux</a:t>
            </a:r>
            <a:r>
              <a:rPr kumimoji="1" lang="zh-CN" altLang="en-US" sz="1800" dirty="0"/>
              <a:t>中与文件的权限检查结合在一起（以后介绍）</a:t>
            </a:r>
            <a:endParaRPr kumimoji="1" lang="en-US" altLang="zh-CN" sz="1800" dirty="0"/>
          </a:p>
          <a:p>
            <a:r>
              <a:rPr kumimoji="1" lang="zh-CN" altLang="en-US" sz="2000" dirty="0"/>
              <a:t>微内核</a:t>
            </a:r>
            <a:endParaRPr kumimoji="1" lang="en-US" altLang="zh-CN" sz="2000" dirty="0"/>
          </a:p>
          <a:p>
            <a:pPr lvl="1"/>
            <a:r>
              <a:rPr kumimoji="1" lang="zh-CN" altLang="en-US" sz="1800" dirty="0"/>
              <a:t>通常基于</a:t>
            </a:r>
            <a:r>
              <a:rPr kumimoji="1" lang="en-US" altLang="zh-CN" sz="1800" dirty="0"/>
              <a:t>Capability</a:t>
            </a:r>
            <a:r>
              <a:rPr kumimoji="1" lang="zh-CN" altLang="en-US" sz="1800" dirty="0"/>
              <a:t>安全检查机制实现</a:t>
            </a:r>
            <a:endParaRPr kumimoji="1" lang="en-US" altLang="zh-CN" sz="1800" dirty="0"/>
          </a:p>
          <a:p>
            <a:pPr lvl="1"/>
            <a:r>
              <a:rPr kumimoji="1" lang="zh-CN" altLang="en-US" sz="1800" dirty="0"/>
              <a:t>如</a:t>
            </a:r>
            <a:r>
              <a:rPr kumimoji="1" lang="en-US" altLang="zh-CN" sz="1800" dirty="0"/>
              <a:t>seL4</a:t>
            </a:r>
            <a:r>
              <a:rPr kumimoji="1" lang="zh-CN" altLang="en-US" sz="1800" dirty="0"/>
              <a:t>将通信连接抽象为内核对象，不同进程对于内核对象的访问权限与操作有</a:t>
            </a:r>
            <a:r>
              <a:rPr kumimoji="1" lang="en-US" altLang="zh-CN" sz="1800" dirty="0"/>
              <a:t>Capability</a:t>
            </a:r>
            <a:r>
              <a:rPr kumimoji="1" lang="zh-CN" altLang="en-US" sz="1800" dirty="0"/>
              <a:t>来刻画</a:t>
            </a:r>
            <a:endParaRPr kumimoji="1" lang="en-US" altLang="zh-CN" sz="1800" dirty="0"/>
          </a:p>
          <a:p>
            <a:pPr lvl="1"/>
            <a:r>
              <a:rPr kumimoji="1" lang="en-US" altLang="zh-CN" sz="1800" dirty="0"/>
              <a:t>Capability</a:t>
            </a:r>
            <a:r>
              <a:rPr kumimoji="1" lang="zh-CN" altLang="en-US" sz="1800" dirty="0"/>
              <a:t>保存在内核中，与进程绑定</a:t>
            </a:r>
            <a:endParaRPr kumimoji="1" lang="en-US" altLang="zh-CN" sz="1800" dirty="0"/>
          </a:p>
          <a:p>
            <a:pPr lvl="1"/>
            <a:r>
              <a:rPr kumimoji="1" lang="zh-CN" altLang="en-US" sz="1800" dirty="0"/>
              <a:t>进程发起</a:t>
            </a:r>
            <a:r>
              <a:rPr kumimoji="1" lang="en-US" altLang="zh-CN" sz="1800" dirty="0"/>
              <a:t>IPC</a:t>
            </a:r>
            <a:r>
              <a:rPr kumimoji="1" lang="zh-CN" altLang="en-US" sz="1800" dirty="0"/>
              <a:t>时，内核检查其是否拥有对应的</a:t>
            </a:r>
            <a:r>
              <a:rPr kumimoji="1" lang="en-US" altLang="zh-CN" sz="1800" dirty="0"/>
              <a:t>Capability</a:t>
            </a:r>
            <a:endParaRPr kumimoji="1" lang="zh-CN" altLang="en-US" sz="1800" dirty="0"/>
          </a:p>
        </p:txBody>
      </p:sp>
      <p:sp>
        <p:nvSpPr>
          <p:cNvPr id="4" name="灯片编号占位符 3">
            <a:extLst>
              <a:ext uri="{FF2B5EF4-FFF2-40B4-BE49-F238E27FC236}">
                <a16:creationId xmlns:a16="http://schemas.microsoft.com/office/drawing/2014/main" id="{2C115B00-DED3-5749-AAED-00B3E6BBD4B6}"/>
              </a:ext>
            </a:extLst>
          </p:cNvPr>
          <p:cNvSpPr>
            <a:spLocks noGrp="1"/>
          </p:cNvSpPr>
          <p:nvPr>
            <p:ph type="sldNum" sz="quarter" idx="12"/>
          </p:nvPr>
        </p:nvSpPr>
        <p:spPr/>
        <p:txBody>
          <a:bodyPr/>
          <a:lstStyle/>
          <a:p>
            <a:fld id="{ADE361C3-C043-4A6E-BDCE-8DA1E7D90A3B}" type="slidenum">
              <a:rPr lang="zh-CN" altLang="en-US" smtClean="0"/>
              <a:t>45</a:t>
            </a:fld>
            <a:endParaRPr lang="zh-CN" altLang="en-US"/>
          </a:p>
        </p:txBody>
      </p:sp>
      <p:sp>
        <p:nvSpPr>
          <p:cNvPr id="5" name="页脚占位符 4">
            <a:extLst>
              <a:ext uri="{FF2B5EF4-FFF2-40B4-BE49-F238E27FC236}">
                <a16:creationId xmlns:a16="http://schemas.microsoft.com/office/drawing/2014/main" id="{B8DA3FA2-44F9-4D41-AC45-30796B3966F2}"/>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2541418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F8216-730B-5A4C-9529-31669E6E6DBA}"/>
              </a:ext>
            </a:extLst>
          </p:cNvPr>
          <p:cNvSpPr>
            <a:spLocks noGrp="1"/>
          </p:cNvSpPr>
          <p:nvPr>
            <p:ph type="title"/>
          </p:nvPr>
        </p:nvSpPr>
        <p:spPr/>
        <p:txBody>
          <a:bodyPr/>
          <a:lstStyle/>
          <a:p>
            <a:r>
              <a:rPr kumimoji="1" lang="en-US" altLang="zh-CN" dirty="0"/>
              <a:t>IPC</a:t>
            </a:r>
            <a:r>
              <a:rPr kumimoji="1" lang="zh-CN" altLang="en-US" dirty="0"/>
              <a:t>的命名服务</a:t>
            </a:r>
          </a:p>
        </p:txBody>
      </p:sp>
      <p:sp>
        <p:nvSpPr>
          <p:cNvPr id="3" name="内容占位符 2">
            <a:extLst>
              <a:ext uri="{FF2B5EF4-FFF2-40B4-BE49-F238E27FC236}">
                <a16:creationId xmlns:a16="http://schemas.microsoft.com/office/drawing/2014/main" id="{5FC8A76A-981D-CD4A-985A-D3E3D0ACB9C6}"/>
              </a:ext>
            </a:extLst>
          </p:cNvPr>
          <p:cNvSpPr>
            <a:spLocks noGrp="1"/>
          </p:cNvSpPr>
          <p:nvPr>
            <p:ph idx="1"/>
          </p:nvPr>
        </p:nvSpPr>
        <p:spPr/>
        <p:txBody>
          <a:bodyPr>
            <a:normAutofit/>
          </a:bodyPr>
          <a:lstStyle/>
          <a:p>
            <a:r>
              <a:rPr kumimoji="1" lang="zh-CN" altLang="en-US" sz="2000" dirty="0"/>
              <a:t>命名服务：一个单独的进程</a:t>
            </a:r>
            <a:endParaRPr kumimoji="1" lang="en-US" altLang="zh-CN" sz="2000" dirty="0"/>
          </a:p>
          <a:p>
            <a:pPr lvl="1"/>
            <a:r>
              <a:rPr kumimoji="1" lang="zh-CN" altLang="en-US" sz="1800" dirty="0"/>
              <a:t>类似一个全局的看板，协调服务端与客户端之间的信息</a:t>
            </a:r>
            <a:endParaRPr kumimoji="1" lang="en-US" altLang="zh-CN" sz="1800" dirty="0"/>
          </a:p>
          <a:p>
            <a:pPr lvl="1"/>
            <a:r>
              <a:rPr kumimoji="1" lang="zh-CN" altLang="en-US" sz="1800" dirty="0"/>
              <a:t>服务端可以将自己提供的服务注册到命名服务中</a:t>
            </a:r>
            <a:endParaRPr kumimoji="1" lang="en-US" altLang="zh-CN" sz="1800" dirty="0"/>
          </a:p>
          <a:p>
            <a:pPr lvl="1"/>
            <a:r>
              <a:rPr kumimoji="1" lang="zh-CN" altLang="en-US" sz="1800" dirty="0"/>
              <a:t>客户端可以通过命名服务进程获取当前可用的服务</a:t>
            </a:r>
            <a:endParaRPr kumimoji="1" lang="en-US" altLang="zh-CN" sz="1800" dirty="0"/>
          </a:p>
          <a:p>
            <a:r>
              <a:rPr kumimoji="1" lang="zh-CN" altLang="en-US" sz="2000" dirty="0"/>
              <a:t>命名服务的功能：分发权限</a:t>
            </a:r>
            <a:endParaRPr kumimoji="1" lang="en-US" altLang="zh-CN" sz="2000" dirty="0"/>
          </a:p>
          <a:p>
            <a:pPr lvl="1"/>
            <a:r>
              <a:rPr kumimoji="1" lang="zh-CN" altLang="en-US" sz="1800" dirty="0"/>
              <a:t>例如：文件系统进程允许命名服务将连接文件系统的权限任意分发，</a:t>
            </a:r>
            <a:br>
              <a:rPr kumimoji="1" lang="en-US" altLang="zh-CN" sz="1800" dirty="0"/>
            </a:br>
            <a:r>
              <a:rPr kumimoji="1" lang="zh-CN" altLang="en-US" sz="1800" dirty="0"/>
              <a:t>因此所有进程都可以访问全局的文件系统</a:t>
            </a:r>
            <a:endParaRPr kumimoji="1" lang="en-US" altLang="zh-CN" sz="1800" dirty="0"/>
          </a:p>
          <a:p>
            <a:pPr lvl="1"/>
            <a:r>
              <a:rPr kumimoji="1" lang="zh-CN" altLang="en-US" sz="1800" dirty="0"/>
              <a:t>例如：数据库进程只允许拥有特定证书的客户端连接</a:t>
            </a:r>
            <a:endParaRPr kumimoji="1" lang="en-US" altLang="zh-CN" sz="1800" dirty="0"/>
          </a:p>
        </p:txBody>
      </p:sp>
      <p:sp>
        <p:nvSpPr>
          <p:cNvPr id="4" name="灯片编号占位符 3">
            <a:extLst>
              <a:ext uri="{FF2B5EF4-FFF2-40B4-BE49-F238E27FC236}">
                <a16:creationId xmlns:a16="http://schemas.microsoft.com/office/drawing/2014/main" id="{6B42E234-116F-7D40-AF55-7D42B1EEA462}"/>
              </a:ext>
            </a:extLst>
          </p:cNvPr>
          <p:cNvSpPr>
            <a:spLocks noGrp="1"/>
          </p:cNvSpPr>
          <p:nvPr>
            <p:ph type="sldNum" sz="quarter" idx="12"/>
          </p:nvPr>
        </p:nvSpPr>
        <p:spPr/>
        <p:txBody>
          <a:bodyPr/>
          <a:lstStyle/>
          <a:p>
            <a:fld id="{ADE361C3-C043-4A6E-BDCE-8DA1E7D90A3B}" type="slidenum">
              <a:rPr lang="zh-CN" altLang="en-US" smtClean="0"/>
              <a:t>46</a:t>
            </a:fld>
            <a:endParaRPr lang="zh-CN" altLang="en-US"/>
          </a:p>
        </p:txBody>
      </p:sp>
      <p:sp>
        <p:nvSpPr>
          <p:cNvPr id="5" name="页脚占位符 4">
            <a:extLst>
              <a:ext uri="{FF2B5EF4-FFF2-40B4-BE49-F238E27FC236}">
                <a16:creationId xmlns:a16="http://schemas.microsoft.com/office/drawing/2014/main" id="{2CA215E5-FD93-F24B-8DDB-92D890FF6622}"/>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9419490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CE39AA-AF56-A64A-8981-5E4BECBAD43D}"/>
              </a:ext>
            </a:extLst>
          </p:cNvPr>
          <p:cNvSpPr>
            <a:spLocks noGrp="1"/>
          </p:cNvSpPr>
          <p:nvPr>
            <p:ph type="title"/>
          </p:nvPr>
        </p:nvSpPr>
        <p:spPr/>
        <p:txBody>
          <a:bodyPr/>
          <a:lstStyle/>
          <a:p>
            <a:r>
              <a:rPr kumimoji="1" lang="en-US" altLang="zh-CN" dirty="0"/>
              <a:t>IPC</a:t>
            </a:r>
            <a:r>
              <a:rPr kumimoji="1" lang="zh-CN" altLang="en-US" dirty="0"/>
              <a:t>的小结</a:t>
            </a:r>
          </a:p>
        </p:txBody>
      </p:sp>
      <p:sp>
        <p:nvSpPr>
          <p:cNvPr id="4" name="灯片编号占位符 3">
            <a:extLst>
              <a:ext uri="{FF2B5EF4-FFF2-40B4-BE49-F238E27FC236}">
                <a16:creationId xmlns:a16="http://schemas.microsoft.com/office/drawing/2014/main" id="{0223E2DF-2AA8-6347-AFAF-1EA7926CBA4A}"/>
              </a:ext>
            </a:extLst>
          </p:cNvPr>
          <p:cNvSpPr>
            <a:spLocks noGrp="1"/>
          </p:cNvSpPr>
          <p:nvPr>
            <p:ph type="sldNum" sz="quarter" idx="12"/>
          </p:nvPr>
        </p:nvSpPr>
        <p:spPr/>
        <p:txBody>
          <a:bodyPr/>
          <a:lstStyle/>
          <a:p>
            <a:fld id="{ADE361C3-C043-4A6E-BDCE-8DA1E7D90A3B}" type="slidenum">
              <a:rPr lang="zh-CN" altLang="en-US" smtClean="0"/>
              <a:t>47</a:t>
            </a:fld>
            <a:endParaRPr lang="zh-CN" altLang="en-US"/>
          </a:p>
        </p:txBody>
      </p:sp>
      <p:sp>
        <p:nvSpPr>
          <p:cNvPr id="5" name="页脚占位符 4">
            <a:extLst>
              <a:ext uri="{FF2B5EF4-FFF2-40B4-BE49-F238E27FC236}">
                <a16:creationId xmlns:a16="http://schemas.microsoft.com/office/drawing/2014/main" id="{56651878-B0C7-2441-9BD7-C0ED2DE2DCA1}"/>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6" name="图片 5">
            <a:extLst>
              <a:ext uri="{FF2B5EF4-FFF2-40B4-BE49-F238E27FC236}">
                <a16:creationId xmlns:a16="http://schemas.microsoft.com/office/drawing/2014/main" id="{0A5A4C99-2FE6-F04F-9BD5-C16A16F8368D}"/>
              </a:ext>
            </a:extLst>
          </p:cNvPr>
          <p:cNvPicPr>
            <a:picLocks noChangeAspect="1"/>
          </p:cNvPicPr>
          <p:nvPr/>
        </p:nvPicPr>
        <p:blipFill rotWithShape="1">
          <a:blip r:embed="rId3"/>
          <a:srcRect b="46957"/>
          <a:stretch/>
        </p:blipFill>
        <p:spPr>
          <a:xfrm>
            <a:off x="86543" y="1655931"/>
            <a:ext cx="4239588" cy="3031408"/>
          </a:xfrm>
          <a:prstGeom prst="rect">
            <a:avLst/>
          </a:prstGeom>
        </p:spPr>
      </p:pic>
      <p:pic>
        <p:nvPicPr>
          <p:cNvPr id="7" name="图片 6">
            <a:extLst>
              <a:ext uri="{FF2B5EF4-FFF2-40B4-BE49-F238E27FC236}">
                <a16:creationId xmlns:a16="http://schemas.microsoft.com/office/drawing/2014/main" id="{0EC46DC6-6B72-EB48-9CC8-B667F4C90F49}"/>
              </a:ext>
            </a:extLst>
          </p:cNvPr>
          <p:cNvPicPr>
            <a:picLocks noChangeAspect="1"/>
          </p:cNvPicPr>
          <p:nvPr/>
        </p:nvPicPr>
        <p:blipFill rotWithShape="1">
          <a:blip r:embed="rId3"/>
          <a:srcRect t="52770"/>
          <a:stretch/>
        </p:blipFill>
        <p:spPr>
          <a:xfrm>
            <a:off x="4446875" y="1792393"/>
            <a:ext cx="4663547" cy="2969137"/>
          </a:xfrm>
          <a:prstGeom prst="rect">
            <a:avLst/>
          </a:prstGeom>
        </p:spPr>
      </p:pic>
    </p:spTree>
    <p:extLst>
      <p:ext uri="{BB962C8B-B14F-4D97-AF65-F5344CB8AC3E}">
        <p14:creationId xmlns:p14="http://schemas.microsoft.com/office/powerpoint/2010/main" val="23649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管道：文件接口的</a:t>
            </a:r>
            <a:r>
              <a:rPr kumimoji="1" lang="en-US" altLang="zh-CN" dirty="0"/>
              <a:t>IPC</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45F61D95-77C6-4F44-A6A2-DDF144D592FE}"/>
              </a:ext>
            </a:extLst>
          </p:cNvPr>
          <p:cNvSpPr>
            <a:spLocks noGrp="1"/>
          </p:cNvSpPr>
          <p:nvPr>
            <p:ph type="sldNum" sz="quarter" idx="12"/>
          </p:nvPr>
        </p:nvSpPr>
        <p:spPr/>
        <p:txBody>
          <a:bodyPr/>
          <a:lstStyle/>
          <a:p>
            <a:fld id="{ADE361C3-C043-4A6E-BDCE-8DA1E7D90A3B}" type="slidenum">
              <a:rPr lang="zh-CN" altLang="en-US" smtClean="0"/>
              <a:t>48</a:t>
            </a:fld>
            <a:endParaRPr lang="zh-CN" altLang="en-US"/>
          </a:p>
        </p:txBody>
      </p:sp>
    </p:spTree>
    <p:extLst>
      <p:ext uri="{BB962C8B-B14F-4D97-AF65-F5344CB8AC3E}">
        <p14:creationId xmlns:p14="http://schemas.microsoft.com/office/powerpoint/2010/main" val="4641306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en-US" altLang="zh-CN" dirty="0"/>
              <a:t>Unix</a:t>
            </a:r>
            <a:r>
              <a:rPr kumimoji="1" lang="zh-CN" altLang="en-US" dirty="0"/>
              <a:t> 管道</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p:txBody>
          <a:bodyPr>
            <a:normAutofit/>
          </a:bodyPr>
          <a:lstStyle/>
          <a:p>
            <a:r>
              <a:rPr kumimoji="1" lang="zh-CN" altLang="en-US" dirty="0"/>
              <a:t>管道是</a:t>
            </a:r>
            <a:r>
              <a:rPr kumimoji="1" lang="en-US" altLang="zh-CN" dirty="0"/>
              <a:t>Unix</a:t>
            </a:r>
            <a:r>
              <a:rPr kumimoji="1" lang="zh-CN" altLang="en-US" dirty="0"/>
              <a:t>等系统中常见的进程间通信机制</a:t>
            </a:r>
            <a:endParaRPr kumimoji="1" lang="en-US" altLang="zh-CN" dirty="0"/>
          </a:p>
          <a:p>
            <a:r>
              <a:rPr kumimoji="1" lang="zh-CN" altLang="en-US" dirty="0"/>
              <a:t>管道</a:t>
            </a:r>
            <a:r>
              <a:rPr kumimoji="1" lang="en-US" altLang="zh-CN" dirty="0"/>
              <a:t>(Pipe):</a:t>
            </a:r>
            <a:r>
              <a:rPr kumimoji="1" lang="zh-CN" altLang="en-US" dirty="0"/>
              <a:t> 两个进程间的一根通信通道</a:t>
            </a:r>
            <a:endParaRPr kumimoji="1" lang="en-US" altLang="zh-CN" dirty="0"/>
          </a:p>
          <a:p>
            <a:pPr lvl="1"/>
            <a:r>
              <a:rPr kumimoji="1" lang="zh-CN" altLang="en-US" dirty="0"/>
              <a:t>一端向里投递，另一端接收 </a:t>
            </a:r>
            <a:endParaRPr kumimoji="1" lang="en-US" altLang="zh-CN" dirty="0"/>
          </a:p>
          <a:p>
            <a:pPr lvl="1"/>
            <a:r>
              <a:rPr kumimoji="1" lang="zh-CN" altLang="en-US" dirty="0"/>
              <a:t>管道是间接消息传递方式，通过共享一个管道来建立连接</a:t>
            </a:r>
            <a:endParaRPr kumimoji="1" lang="en-US" altLang="zh-CN" dirty="0"/>
          </a:p>
          <a:p>
            <a:r>
              <a:rPr kumimoji="1" lang="zh-CN" altLang="en-US" dirty="0"/>
              <a:t>例子</a:t>
            </a:r>
            <a:r>
              <a:rPr kumimoji="1" lang="en-US" altLang="zh-CN" dirty="0"/>
              <a:t>:</a:t>
            </a:r>
            <a:r>
              <a:rPr kumimoji="1" lang="zh-CN" altLang="en-US" dirty="0"/>
              <a:t> 我们常见的命令</a:t>
            </a:r>
            <a:r>
              <a:rPr kumimoji="1" lang="en-US" altLang="zh-CN" dirty="0"/>
              <a:t>  ls | grep xxx</a:t>
            </a:r>
          </a:p>
          <a:p>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49</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9" name="图片 8">
            <a:extLst>
              <a:ext uri="{FF2B5EF4-FFF2-40B4-BE49-F238E27FC236}">
                <a16:creationId xmlns:a16="http://schemas.microsoft.com/office/drawing/2014/main" id="{312A7AAB-04E9-A245-80D5-50BBCC6403AD}"/>
              </a:ext>
            </a:extLst>
          </p:cNvPr>
          <p:cNvPicPr>
            <a:picLocks noChangeAspect="1"/>
          </p:cNvPicPr>
          <p:nvPr/>
        </p:nvPicPr>
        <p:blipFill>
          <a:blip r:embed="rId3"/>
          <a:stretch>
            <a:fillRect/>
          </a:stretch>
        </p:blipFill>
        <p:spPr>
          <a:xfrm>
            <a:off x="1021265" y="4373984"/>
            <a:ext cx="7027501" cy="715764"/>
          </a:xfrm>
          <a:prstGeom prst="rect">
            <a:avLst/>
          </a:prstGeom>
        </p:spPr>
      </p:pic>
    </p:spTree>
    <p:extLst>
      <p:ext uri="{BB962C8B-B14F-4D97-AF65-F5344CB8AC3E}">
        <p14:creationId xmlns:p14="http://schemas.microsoft.com/office/powerpoint/2010/main" val="551960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D8BC5-13BB-304D-A944-3DD842EC34C4}"/>
              </a:ext>
            </a:extLst>
          </p:cNvPr>
          <p:cNvSpPr>
            <a:spLocks noGrp="1"/>
          </p:cNvSpPr>
          <p:nvPr>
            <p:ph type="title"/>
          </p:nvPr>
        </p:nvSpPr>
        <p:spPr>
          <a:xfrm>
            <a:off x="457200" y="228866"/>
            <a:ext cx="8229600" cy="900442"/>
          </a:xfrm>
        </p:spPr>
        <p:txBody>
          <a:bodyPr/>
          <a:lstStyle/>
          <a:p>
            <a:r>
              <a:rPr kumimoji="1" lang="zh-CN" altLang="en-US" dirty="0"/>
              <a:t>公平共享</a:t>
            </a:r>
          </a:p>
        </p:txBody>
      </p:sp>
      <p:sp>
        <p:nvSpPr>
          <p:cNvPr id="3" name="内容占位符 2">
            <a:extLst>
              <a:ext uri="{FF2B5EF4-FFF2-40B4-BE49-F238E27FC236}">
                <a16:creationId xmlns:a16="http://schemas.microsoft.com/office/drawing/2014/main" id="{1643A026-1701-6B41-84C5-E1E3312991BD}"/>
              </a:ext>
            </a:extLst>
          </p:cNvPr>
          <p:cNvSpPr>
            <a:spLocks noGrp="1"/>
          </p:cNvSpPr>
          <p:nvPr>
            <p:ph idx="1"/>
          </p:nvPr>
        </p:nvSpPr>
        <p:spPr/>
        <p:txBody>
          <a:bodyPr/>
          <a:lstStyle/>
          <a:p>
            <a:r>
              <a:rPr kumimoji="1" lang="zh-CN" altLang="en-US" dirty="0"/>
              <a:t>每个用户占用的资源是成比例的</a:t>
            </a:r>
            <a:endParaRPr kumimoji="1" lang="en-US" altLang="zh-CN" dirty="0"/>
          </a:p>
          <a:p>
            <a:pPr lvl="1"/>
            <a:r>
              <a:rPr kumimoji="1" lang="zh-CN" altLang="en-US" dirty="0"/>
              <a:t>而非被任务的数量决定</a:t>
            </a:r>
            <a:endParaRPr kumimoji="1" lang="en-US" altLang="zh-CN" dirty="0"/>
          </a:p>
          <a:p>
            <a:pPr lvl="1"/>
            <a:endParaRPr kumimoji="1" lang="en-US" altLang="zh-CN" dirty="0"/>
          </a:p>
          <a:p>
            <a:r>
              <a:rPr kumimoji="1" lang="zh-CN" altLang="en-US" dirty="0"/>
              <a:t>每个用户占用的资源是可以被计算的</a:t>
            </a:r>
            <a:endParaRPr kumimoji="1" lang="en-US" altLang="zh-CN" dirty="0"/>
          </a:p>
          <a:p>
            <a:pPr lvl="1"/>
            <a:r>
              <a:rPr kumimoji="1" lang="zh-CN" altLang="en-US" dirty="0"/>
              <a:t>设定</a:t>
            </a:r>
            <a:r>
              <a:rPr kumimoji="1" lang="en-US" altLang="zh-CN" dirty="0"/>
              <a:t>“</a:t>
            </a:r>
            <a:r>
              <a:rPr kumimoji="1" lang="zh-CN" altLang="en-US" dirty="0"/>
              <a:t>份额</a:t>
            </a:r>
            <a:r>
              <a:rPr kumimoji="1" lang="en-US" altLang="zh-CN" dirty="0"/>
              <a:t>"</a:t>
            </a:r>
            <a:r>
              <a:rPr kumimoji="1" lang="zh-CN" altLang="en-US" dirty="0"/>
              <a:t>以确定相对比例（绝对值不重要）</a:t>
            </a:r>
            <a:endParaRPr kumimoji="1" lang="en-US" altLang="zh-CN" dirty="0"/>
          </a:p>
          <a:p>
            <a:pPr lvl="1"/>
            <a:r>
              <a:rPr kumimoji="1" lang="zh-CN" altLang="en-US" dirty="0"/>
              <a:t>例：份额为</a:t>
            </a:r>
            <a:r>
              <a:rPr kumimoji="1" lang="en-US" altLang="zh-CN" dirty="0"/>
              <a:t>4</a:t>
            </a:r>
            <a:r>
              <a:rPr kumimoji="1" lang="zh-CN" altLang="en-US" dirty="0"/>
              <a:t>的用户使用资源，是份额为</a:t>
            </a:r>
            <a:r>
              <a:rPr kumimoji="1" lang="en-US" altLang="zh-CN" dirty="0"/>
              <a:t>2</a:t>
            </a:r>
            <a:r>
              <a:rPr kumimoji="1" lang="zh-CN" altLang="en-US" dirty="0"/>
              <a:t>的用户的</a:t>
            </a:r>
            <a:r>
              <a:rPr kumimoji="1" lang="en-US" altLang="zh-CN" dirty="0"/>
              <a:t>2</a:t>
            </a:r>
            <a:r>
              <a:rPr kumimoji="1" lang="zh-CN" altLang="en-US" dirty="0"/>
              <a:t>倍</a:t>
            </a:r>
          </a:p>
        </p:txBody>
      </p:sp>
      <p:sp>
        <p:nvSpPr>
          <p:cNvPr id="4" name="灯片编号占位符 3">
            <a:extLst>
              <a:ext uri="{FF2B5EF4-FFF2-40B4-BE49-F238E27FC236}">
                <a16:creationId xmlns:a16="http://schemas.microsoft.com/office/drawing/2014/main" id="{890B08BA-50FD-CD49-AE52-A5B60D1466F1}"/>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5</a:t>
            </a:fld>
            <a:endParaRPr lang="zh-CN" altLang="en-US"/>
          </a:p>
        </p:txBody>
      </p:sp>
      <p:sp>
        <p:nvSpPr>
          <p:cNvPr id="5" name="页脚占位符 4">
            <a:extLst>
              <a:ext uri="{FF2B5EF4-FFF2-40B4-BE49-F238E27FC236}">
                <a16:creationId xmlns:a16="http://schemas.microsoft.com/office/drawing/2014/main" id="{985D6FAB-5ACB-484D-A792-41FAB11DDA9E}"/>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465661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管道的优点与问题</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p:txBody>
          <a:bodyPr>
            <a:normAutofit/>
          </a:bodyPr>
          <a:lstStyle/>
          <a:p>
            <a:r>
              <a:rPr kumimoji="1" lang="zh-CN" altLang="en-US" dirty="0"/>
              <a:t>优点</a:t>
            </a:r>
            <a:r>
              <a:rPr kumimoji="1" lang="en-US" altLang="zh-CN" dirty="0"/>
              <a:t>:</a:t>
            </a:r>
            <a:r>
              <a:rPr kumimoji="1" lang="zh-CN" altLang="en-US" dirty="0"/>
              <a:t> 设计和实现简单</a:t>
            </a:r>
            <a:endParaRPr kumimoji="1" lang="en-US" altLang="zh-CN" dirty="0"/>
          </a:p>
          <a:p>
            <a:pPr lvl="1"/>
            <a:r>
              <a:rPr kumimoji="1" lang="zh-CN" altLang="en-US" dirty="0"/>
              <a:t>针对简单通信场景十分有效</a:t>
            </a:r>
            <a:endParaRPr kumimoji="1" lang="en-US" altLang="zh-CN" dirty="0"/>
          </a:p>
          <a:p>
            <a:pPr lvl="1"/>
            <a:endParaRPr kumimoji="1" lang="en-US" altLang="zh-CN" dirty="0"/>
          </a:p>
          <a:p>
            <a:r>
              <a:rPr kumimoji="1" lang="zh-CN" altLang="en-US" dirty="0"/>
              <a:t>问题</a:t>
            </a:r>
            <a:r>
              <a:rPr kumimoji="1" lang="en-US" altLang="zh-CN" dirty="0"/>
              <a:t>:</a:t>
            </a:r>
            <a:r>
              <a:rPr kumimoji="1" lang="zh-CN" altLang="en-US" dirty="0"/>
              <a:t> </a:t>
            </a:r>
            <a:endParaRPr kumimoji="1" lang="en-US" altLang="zh-CN" dirty="0"/>
          </a:p>
          <a:p>
            <a:pPr lvl="1"/>
            <a:r>
              <a:rPr kumimoji="1" lang="zh-CN" altLang="en-US" dirty="0"/>
              <a:t>缺少消息的类型，接收者需要对消息内容进行解析</a:t>
            </a:r>
            <a:endParaRPr kumimoji="1" lang="en-US" altLang="zh-CN" dirty="0"/>
          </a:p>
          <a:p>
            <a:pPr lvl="1"/>
            <a:r>
              <a:rPr kumimoji="1" lang="zh-CN" altLang="en-US" dirty="0"/>
              <a:t>缓冲区大小预先分配且固定</a:t>
            </a:r>
            <a:endParaRPr kumimoji="1" lang="en-US" altLang="zh-CN" dirty="0"/>
          </a:p>
          <a:p>
            <a:pPr lvl="1"/>
            <a:r>
              <a:rPr kumimoji="1" lang="zh-CN" altLang="en-US" dirty="0"/>
              <a:t>只能支持单向通信（为什么？）</a:t>
            </a:r>
            <a:endParaRPr kumimoji="1" lang="en-US" altLang="zh-CN" dirty="0"/>
          </a:p>
          <a:p>
            <a:pPr lvl="1"/>
            <a:r>
              <a:rPr kumimoji="1" lang="zh-CN" altLang="en-US" dirty="0"/>
              <a:t>只能支持最多两个进程间通信</a:t>
            </a:r>
            <a:endParaRPr kumimoji="1" lang="en-US" altLang="zh-CN" dirty="0"/>
          </a:p>
          <a:p>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50</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7765729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E4CFA-5E6B-2C4D-985A-A7C1B8E0E61A}"/>
              </a:ext>
            </a:extLst>
          </p:cNvPr>
          <p:cNvSpPr>
            <a:spLocks noGrp="1"/>
          </p:cNvSpPr>
          <p:nvPr>
            <p:ph type="title"/>
          </p:nvPr>
        </p:nvSpPr>
        <p:spPr/>
        <p:txBody>
          <a:bodyPr/>
          <a:lstStyle/>
          <a:p>
            <a:r>
              <a:rPr kumimoji="1" lang="zh-CN" altLang="en-US" dirty="0"/>
              <a:t>匿名管道与命名管道</a:t>
            </a:r>
          </a:p>
        </p:txBody>
      </p:sp>
      <p:sp>
        <p:nvSpPr>
          <p:cNvPr id="3" name="内容占位符 2">
            <a:extLst>
              <a:ext uri="{FF2B5EF4-FFF2-40B4-BE49-F238E27FC236}">
                <a16:creationId xmlns:a16="http://schemas.microsoft.com/office/drawing/2014/main" id="{1B6051CA-8E53-0E4C-A934-8D0F83C05180}"/>
              </a:ext>
            </a:extLst>
          </p:cNvPr>
          <p:cNvSpPr>
            <a:spLocks noGrp="1"/>
          </p:cNvSpPr>
          <p:nvPr>
            <p:ph idx="1"/>
          </p:nvPr>
        </p:nvSpPr>
        <p:spPr/>
        <p:txBody>
          <a:bodyPr/>
          <a:lstStyle/>
          <a:p>
            <a:r>
              <a:rPr kumimoji="1" lang="zh-CN" altLang="en-US" dirty="0"/>
              <a:t>传统的管道缺乏名字，只能在有亲缘关系的进程间使用</a:t>
            </a:r>
            <a:endParaRPr kumimoji="1" lang="en-US" altLang="zh-CN" dirty="0"/>
          </a:p>
          <a:p>
            <a:pPr lvl="1"/>
            <a:r>
              <a:rPr kumimoji="1" lang="zh-CN" altLang="en-US" dirty="0"/>
              <a:t>也称为“匿名管道”</a:t>
            </a:r>
            <a:endParaRPr kumimoji="1" lang="en-US" altLang="zh-CN" dirty="0"/>
          </a:p>
          <a:p>
            <a:pPr lvl="1"/>
            <a:r>
              <a:rPr kumimoji="1" lang="zh-CN" altLang="en-US" dirty="0"/>
              <a:t>通常通过</a:t>
            </a:r>
            <a:r>
              <a:rPr kumimoji="1" lang="en-US" altLang="zh-CN" dirty="0"/>
              <a:t>fork</a:t>
            </a:r>
            <a:r>
              <a:rPr kumimoji="1" lang="zh-CN" altLang="en-US" dirty="0"/>
              <a:t>，在父子进程间传递</a:t>
            </a:r>
            <a:r>
              <a:rPr kumimoji="1" lang="en-US" altLang="zh-CN" dirty="0" err="1"/>
              <a:t>fd</a:t>
            </a:r>
            <a:endParaRPr kumimoji="1" lang="en-US" altLang="zh-CN" dirty="0"/>
          </a:p>
          <a:p>
            <a:r>
              <a:rPr kumimoji="1" lang="zh-CN" altLang="en-US" dirty="0"/>
              <a:t>命名管道：具有文件名</a:t>
            </a:r>
            <a:endParaRPr kumimoji="1" lang="en-US" altLang="zh-CN" dirty="0"/>
          </a:p>
          <a:p>
            <a:pPr lvl="1"/>
            <a:r>
              <a:rPr kumimoji="1" lang="zh-CN" altLang="en-US" dirty="0"/>
              <a:t>在</a:t>
            </a:r>
            <a:r>
              <a:rPr kumimoji="1" lang="en-US" altLang="zh-CN" dirty="0"/>
              <a:t>Linux</a:t>
            </a:r>
            <a:r>
              <a:rPr kumimoji="1" lang="zh-CN" altLang="en-US" dirty="0"/>
              <a:t>中也称为</a:t>
            </a:r>
            <a:r>
              <a:rPr kumimoji="1" lang="en-US" altLang="zh-CN" dirty="0" err="1"/>
              <a:t>fifo</a:t>
            </a:r>
            <a:r>
              <a:rPr kumimoji="1" lang="zh-CN" altLang="en-US" dirty="0"/>
              <a:t>，可通过</a:t>
            </a:r>
            <a:r>
              <a:rPr kumimoji="1" lang="en-US" altLang="zh-CN" dirty="0" err="1"/>
              <a:t>mkfifo</a:t>
            </a:r>
            <a:r>
              <a:rPr kumimoji="1" lang="en-US" altLang="zh-CN" dirty="0"/>
              <a:t>()</a:t>
            </a:r>
            <a:r>
              <a:rPr kumimoji="1" lang="zh-CN" altLang="en-US" dirty="0"/>
              <a:t>来创建</a:t>
            </a:r>
            <a:endParaRPr kumimoji="1" lang="en-US" altLang="zh-CN" dirty="0"/>
          </a:p>
          <a:p>
            <a:pPr lvl="1"/>
            <a:r>
              <a:rPr kumimoji="1" lang="zh-CN" altLang="en-US" dirty="0"/>
              <a:t>可以在没有亲缘关系的进程之间实现</a:t>
            </a:r>
            <a:r>
              <a:rPr kumimoji="1" lang="en-US" altLang="zh-CN" dirty="0"/>
              <a:t>IPC</a:t>
            </a:r>
          </a:p>
          <a:p>
            <a:pPr lvl="1"/>
            <a:r>
              <a:rPr kumimoji="1" lang="zh-CN" altLang="en-US" dirty="0"/>
              <a:t>允许一个写端，多个读端；或多个写端，一个读端</a:t>
            </a:r>
          </a:p>
        </p:txBody>
      </p:sp>
      <p:sp>
        <p:nvSpPr>
          <p:cNvPr id="4" name="灯片编号占位符 3">
            <a:extLst>
              <a:ext uri="{FF2B5EF4-FFF2-40B4-BE49-F238E27FC236}">
                <a16:creationId xmlns:a16="http://schemas.microsoft.com/office/drawing/2014/main" id="{30963E97-A941-3740-BC79-BB4BD6BFA414}"/>
              </a:ext>
            </a:extLst>
          </p:cNvPr>
          <p:cNvSpPr>
            <a:spLocks noGrp="1"/>
          </p:cNvSpPr>
          <p:nvPr>
            <p:ph type="sldNum" sz="quarter" idx="12"/>
          </p:nvPr>
        </p:nvSpPr>
        <p:spPr/>
        <p:txBody>
          <a:bodyPr/>
          <a:lstStyle/>
          <a:p>
            <a:fld id="{ADE361C3-C043-4A6E-BDCE-8DA1E7D90A3B}" type="slidenum">
              <a:rPr lang="zh-CN" altLang="en-US" smtClean="0"/>
              <a:t>51</a:t>
            </a:fld>
            <a:endParaRPr lang="zh-CN" altLang="en-US"/>
          </a:p>
        </p:txBody>
      </p:sp>
      <p:sp>
        <p:nvSpPr>
          <p:cNvPr id="5" name="页脚占位符 4">
            <a:extLst>
              <a:ext uri="{FF2B5EF4-FFF2-40B4-BE49-F238E27FC236}">
                <a16:creationId xmlns:a16="http://schemas.microsoft.com/office/drawing/2014/main" id="{61145AEE-64F7-F840-8F80-1AB93303E8D4}"/>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2823147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共享内存（内存接口的</a:t>
            </a:r>
            <a:r>
              <a:rPr kumimoji="1" lang="en-US" altLang="zh-CN" dirty="0"/>
              <a:t>IPC</a:t>
            </a:r>
            <a:r>
              <a:rPr kumimoji="1" lang="zh-CN" altLang="en-US"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45F61D95-77C6-4F44-A6A2-DDF144D592FE}"/>
              </a:ext>
            </a:extLst>
          </p:cNvPr>
          <p:cNvSpPr>
            <a:spLocks noGrp="1"/>
          </p:cNvSpPr>
          <p:nvPr>
            <p:ph type="sldNum" sz="quarter" idx="12"/>
          </p:nvPr>
        </p:nvSpPr>
        <p:spPr/>
        <p:txBody>
          <a:bodyPr/>
          <a:lstStyle/>
          <a:p>
            <a:fld id="{ADE361C3-C043-4A6E-BDCE-8DA1E7D90A3B}" type="slidenum">
              <a:rPr lang="zh-CN" altLang="en-US" smtClean="0"/>
              <a:t>52</a:t>
            </a:fld>
            <a:endParaRPr lang="zh-CN" altLang="en-US"/>
          </a:p>
        </p:txBody>
      </p:sp>
    </p:spTree>
    <p:extLst>
      <p:ext uri="{BB962C8B-B14F-4D97-AF65-F5344CB8AC3E}">
        <p14:creationId xmlns:p14="http://schemas.microsoft.com/office/powerpoint/2010/main" val="3535962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共享内存</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p:txBody>
          <a:bodyPr>
            <a:normAutofit fontScale="92500" lnSpcReduction="10000"/>
          </a:bodyPr>
          <a:lstStyle/>
          <a:p>
            <a:r>
              <a:rPr kumimoji="1" lang="zh-CN" altLang="en-US" dirty="0"/>
              <a:t>基础实现</a:t>
            </a:r>
            <a:r>
              <a:rPr kumimoji="1" lang="en-US" altLang="zh-CN" dirty="0"/>
              <a:t>:</a:t>
            </a:r>
            <a:r>
              <a:rPr kumimoji="1" lang="zh-CN" altLang="en-US" dirty="0"/>
              <a:t> 共享区域</a:t>
            </a:r>
            <a:endParaRPr kumimoji="1" lang="en-US" altLang="zh-CN" dirty="0"/>
          </a:p>
          <a:p>
            <a:pPr lvl="3">
              <a:buNone/>
            </a:pPr>
            <a:r>
              <a:rPr lang="en-US" altLang="zh-CN" sz="1900" dirty="0">
                <a:latin typeface="Arial" charset="0"/>
                <a:ea typeface="宋体" charset="0"/>
              </a:rPr>
              <a:t>#define BUFFER_SIZE 10</a:t>
            </a:r>
          </a:p>
          <a:p>
            <a:pPr lvl="3">
              <a:buNone/>
            </a:pPr>
            <a:r>
              <a:rPr lang="en-US" altLang="zh-CN" sz="1900" dirty="0">
                <a:latin typeface="Arial" charset="0"/>
                <a:ea typeface="宋体" charset="0"/>
              </a:rPr>
              <a:t>typedef struct {</a:t>
            </a:r>
          </a:p>
          <a:p>
            <a:pPr lvl="3">
              <a:buNone/>
            </a:pPr>
            <a:r>
              <a:rPr lang="en-US" altLang="zh-CN" sz="1900" dirty="0">
                <a:latin typeface="Arial" charset="0"/>
                <a:ea typeface="宋体" charset="0"/>
              </a:rPr>
              <a:t>	. . .</a:t>
            </a:r>
          </a:p>
          <a:p>
            <a:pPr lvl="3">
              <a:buNone/>
            </a:pPr>
            <a:r>
              <a:rPr lang="en-US" altLang="zh-CN" sz="1900" dirty="0">
                <a:latin typeface="Arial" charset="0"/>
                <a:ea typeface="宋体" charset="0"/>
              </a:rPr>
              <a:t>} item;</a:t>
            </a:r>
          </a:p>
          <a:p>
            <a:pPr lvl="3">
              <a:buNone/>
            </a:pPr>
            <a:r>
              <a:rPr lang="en-US" altLang="zh-CN" sz="1900" dirty="0">
                <a:latin typeface="Arial" charset="0"/>
                <a:ea typeface="宋体" charset="0"/>
              </a:rPr>
              <a:t>item buffer[BUFFER_SIZE];</a:t>
            </a:r>
          </a:p>
          <a:p>
            <a:pPr lvl="3">
              <a:buNone/>
            </a:pPr>
            <a:r>
              <a:rPr lang="en-US" altLang="zh-CN" sz="1900" dirty="0">
                <a:latin typeface="Arial" charset="0"/>
                <a:ea typeface="宋体" charset="0"/>
              </a:rPr>
              <a:t>volatile</a:t>
            </a:r>
            <a:r>
              <a:rPr lang="zh-CN" altLang="en-US" sz="1900" dirty="0">
                <a:latin typeface="Arial" charset="0"/>
                <a:ea typeface="宋体" charset="0"/>
              </a:rPr>
              <a:t> </a:t>
            </a:r>
            <a:r>
              <a:rPr lang="en-US" altLang="zh-CN" sz="1900" dirty="0">
                <a:latin typeface="Arial" charset="0"/>
                <a:ea typeface="宋体" charset="0"/>
              </a:rPr>
              <a:t>int </a:t>
            </a:r>
            <a:r>
              <a:rPr lang="en-US" altLang="zh-CN" sz="1900" dirty="0" err="1">
                <a:latin typeface="Arial" charset="0"/>
                <a:ea typeface="宋体" charset="0"/>
              </a:rPr>
              <a:t>buffer_write_cnt</a:t>
            </a:r>
            <a:r>
              <a:rPr lang="en-US" altLang="zh-CN" sz="1900" dirty="0">
                <a:latin typeface="Arial" charset="0"/>
                <a:ea typeface="宋体" charset="0"/>
              </a:rPr>
              <a:t> = 0;</a:t>
            </a:r>
          </a:p>
          <a:p>
            <a:pPr lvl="3">
              <a:buNone/>
            </a:pPr>
            <a:r>
              <a:rPr lang="en-US" altLang="zh-CN" sz="1900" dirty="0">
                <a:latin typeface="Arial" charset="0"/>
                <a:ea typeface="宋体" charset="0"/>
              </a:rPr>
              <a:t>volatile</a:t>
            </a:r>
            <a:r>
              <a:rPr lang="zh-CN" altLang="en-US" sz="1900" dirty="0">
                <a:latin typeface="Arial" charset="0"/>
                <a:ea typeface="宋体" charset="0"/>
              </a:rPr>
              <a:t> </a:t>
            </a:r>
            <a:r>
              <a:rPr lang="en-US" altLang="zh-CN" sz="1900" dirty="0">
                <a:latin typeface="Arial" charset="0"/>
                <a:ea typeface="宋体" charset="0"/>
              </a:rPr>
              <a:t>int </a:t>
            </a:r>
            <a:r>
              <a:rPr lang="en-US" altLang="zh-CN" sz="1900" dirty="0" err="1">
                <a:latin typeface="Arial" charset="0"/>
                <a:ea typeface="宋体" charset="0"/>
              </a:rPr>
              <a:t>buffer_read_cnt</a:t>
            </a:r>
            <a:r>
              <a:rPr lang="en-US" altLang="zh-CN" sz="1900" dirty="0">
                <a:latin typeface="Arial" charset="0"/>
                <a:ea typeface="宋体" charset="0"/>
              </a:rPr>
              <a:t> = 0;</a:t>
            </a:r>
          </a:p>
          <a:p>
            <a:pPr lvl="3">
              <a:buNone/>
            </a:pPr>
            <a:r>
              <a:rPr kumimoji="1" lang="en-US" altLang="zh-CN" sz="1900" dirty="0">
                <a:latin typeface="Arial" charset="0"/>
                <a:ea typeface="宋体" charset="0"/>
              </a:rPr>
              <a:t>volatile</a:t>
            </a:r>
            <a:r>
              <a:rPr kumimoji="1" lang="zh-CN" altLang="en-US" sz="1900" dirty="0">
                <a:latin typeface="Arial" charset="0"/>
                <a:ea typeface="宋体" charset="0"/>
              </a:rPr>
              <a:t> </a:t>
            </a:r>
            <a:r>
              <a:rPr kumimoji="1" lang="en-US" altLang="zh-CN" sz="1900" dirty="0">
                <a:latin typeface="Arial" charset="0"/>
                <a:ea typeface="宋体" charset="0"/>
              </a:rPr>
              <a:t>int</a:t>
            </a:r>
            <a:r>
              <a:rPr kumimoji="1" lang="zh-CN" altLang="en-US" sz="1900" dirty="0">
                <a:latin typeface="Arial" charset="0"/>
                <a:ea typeface="宋体" charset="0"/>
              </a:rPr>
              <a:t> </a:t>
            </a:r>
            <a:r>
              <a:rPr kumimoji="1" lang="en-US" altLang="zh-CN" sz="1900" dirty="0" err="1">
                <a:latin typeface="Arial" charset="0"/>
                <a:ea typeface="宋体" charset="0"/>
              </a:rPr>
              <a:t>empty_slot</a:t>
            </a:r>
            <a:r>
              <a:rPr kumimoji="1" lang="zh-CN" altLang="en-US" sz="1900" dirty="0">
                <a:latin typeface="Arial" charset="0"/>
                <a:ea typeface="宋体" charset="0"/>
              </a:rPr>
              <a:t> </a:t>
            </a:r>
            <a:r>
              <a:rPr kumimoji="1" lang="en-US" altLang="zh-CN" sz="1900" dirty="0">
                <a:latin typeface="Arial" charset="0"/>
                <a:ea typeface="宋体" charset="0"/>
              </a:rPr>
              <a:t>=</a:t>
            </a:r>
            <a:r>
              <a:rPr kumimoji="1" lang="zh-CN" altLang="en-US" sz="1900" dirty="0">
                <a:latin typeface="Arial" charset="0"/>
                <a:ea typeface="宋体" charset="0"/>
              </a:rPr>
              <a:t> </a:t>
            </a:r>
            <a:r>
              <a:rPr kumimoji="1" lang="en-US" altLang="zh-CN" sz="1900" dirty="0">
                <a:latin typeface="Arial" charset="0"/>
                <a:ea typeface="宋体" charset="0"/>
              </a:rPr>
              <a:t>BUFFER_SIZE;</a:t>
            </a:r>
          </a:p>
          <a:p>
            <a:pPr lvl="3">
              <a:buNone/>
            </a:pPr>
            <a:r>
              <a:rPr lang="en-US" altLang="zh-CN" sz="1900" dirty="0">
                <a:latin typeface="Arial" charset="0"/>
                <a:ea typeface="宋体" charset="0"/>
              </a:rPr>
              <a:t>volatile</a:t>
            </a:r>
            <a:r>
              <a:rPr lang="zh-CN" altLang="en-US" sz="1900" dirty="0">
                <a:latin typeface="Arial" charset="0"/>
                <a:ea typeface="宋体" charset="0"/>
              </a:rPr>
              <a:t> </a:t>
            </a:r>
            <a:r>
              <a:rPr lang="en-US" altLang="zh-CN" sz="1900" dirty="0">
                <a:latin typeface="Arial" charset="0"/>
                <a:ea typeface="宋体" charset="0"/>
              </a:rPr>
              <a:t>int</a:t>
            </a:r>
            <a:r>
              <a:rPr lang="zh-CN" altLang="en-US" sz="1900" dirty="0">
                <a:latin typeface="Arial" charset="0"/>
                <a:ea typeface="宋体" charset="0"/>
              </a:rPr>
              <a:t> </a:t>
            </a:r>
            <a:r>
              <a:rPr lang="en-US" altLang="zh-CN" sz="1900" dirty="0" err="1">
                <a:latin typeface="Arial" charset="0"/>
                <a:ea typeface="宋体" charset="0"/>
              </a:rPr>
              <a:t>filled_slot</a:t>
            </a:r>
            <a:r>
              <a:rPr lang="zh-CN" altLang="en-US" sz="1900" dirty="0">
                <a:latin typeface="Arial" charset="0"/>
                <a:ea typeface="宋体" charset="0"/>
              </a:rPr>
              <a:t> </a:t>
            </a:r>
            <a:r>
              <a:rPr lang="en-US" altLang="zh-CN" sz="1900" dirty="0">
                <a:latin typeface="Arial" charset="0"/>
                <a:ea typeface="宋体" charset="0"/>
              </a:rPr>
              <a:t>=</a:t>
            </a:r>
            <a:r>
              <a:rPr lang="zh-CN" altLang="en-US" sz="1900" dirty="0">
                <a:latin typeface="Arial" charset="0"/>
                <a:ea typeface="宋体" charset="0"/>
              </a:rPr>
              <a:t> </a:t>
            </a:r>
            <a:r>
              <a:rPr lang="en-US" altLang="zh-CN" sz="1900" dirty="0">
                <a:latin typeface="Arial" charset="0"/>
                <a:ea typeface="宋体" charset="0"/>
              </a:rPr>
              <a:t>0;</a:t>
            </a:r>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53</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6" name="矩形 5">
            <a:extLst>
              <a:ext uri="{FF2B5EF4-FFF2-40B4-BE49-F238E27FC236}">
                <a16:creationId xmlns:a16="http://schemas.microsoft.com/office/drawing/2014/main" id="{F4040FA2-C351-BE42-9C2F-2C0C583107B3}"/>
              </a:ext>
            </a:extLst>
          </p:cNvPr>
          <p:cNvSpPr/>
          <p:nvPr/>
        </p:nvSpPr>
        <p:spPr>
          <a:xfrm>
            <a:off x="1763688" y="1781073"/>
            <a:ext cx="3168352" cy="284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7E7D47D1-84DB-A742-8829-A7617DC0C925}"/>
              </a:ext>
            </a:extLst>
          </p:cNvPr>
          <p:cNvSpPr txBox="1"/>
          <p:nvPr/>
        </p:nvSpPr>
        <p:spPr>
          <a:xfrm>
            <a:off x="5868144" y="3003258"/>
            <a:ext cx="2749471" cy="369332"/>
          </a:xfrm>
          <a:prstGeom prst="rect">
            <a:avLst/>
          </a:prstGeom>
          <a:noFill/>
        </p:spPr>
        <p:txBody>
          <a:bodyPr wrap="none" rtlCol="0">
            <a:spAutoFit/>
          </a:bodyPr>
          <a:lstStyle/>
          <a:p>
            <a:r>
              <a:rPr kumimoji="1" lang="zh-CN" altLang="en-US" dirty="0"/>
              <a:t>共享数据区域，容量为</a:t>
            </a:r>
            <a:r>
              <a:rPr kumimoji="1" lang="en-US" altLang="zh-CN" dirty="0"/>
              <a:t>10</a:t>
            </a:r>
          </a:p>
        </p:txBody>
      </p:sp>
      <p:cxnSp>
        <p:nvCxnSpPr>
          <p:cNvPr id="8" name="直线箭头连接符 7">
            <a:extLst>
              <a:ext uri="{FF2B5EF4-FFF2-40B4-BE49-F238E27FC236}">
                <a16:creationId xmlns:a16="http://schemas.microsoft.com/office/drawing/2014/main" id="{1AC5B214-F07D-4C46-9C7D-27E1486CA2DD}"/>
              </a:ext>
            </a:extLst>
          </p:cNvPr>
          <p:cNvCxnSpPr>
            <a:cxnSpLocks/>
            <a:stCxn id="7" idx="1"/>
            <a:endCxn id="6" idx="3"/>
          </p:cNvCxnSpPr>
          <p:nvPr/>
        </p:nvCxnSpPr>
        <p:spPr>
          <a:xfrm flipH="1" flipV="1">
            <a:off x="4932040" y="1923243"/>
            <a:ext cx="936104" cy="1264681"/>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7DA3CCFA-3C0F-B743-9FE2-B8084EABB79A}"/>
              </a:ext>
            </a:extLst>
          </p:cNvPr>
          <p:cNvSpPr/>
          <p:nvPr/>
        </p:nvSpPr>
        <p:spPr>
          <a:xfrm>
            <a:off x="1763688" y="3577580"/>
            <a:ext cx="4464496" cy="1388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9" name="直线箭头连接符 18">
            <a:extLst>
              <a:ext uri="{FF2B5EF4-FFF2-40B4-BE49-F238E27FC236}">
                <a16:creationId xmlns:a16="http://schemas.microsoft.com/office/drawing/2014/main" id="{49DF6C0F-B9B0-8746-95A5-2B5C493B11ED}"/>
              </a:ext>
            </a:extLst>
          </p:cNvPr>
          <p:cNvCxnSpPr>
            <a:cxnSpLocks/>
            <a:stCxn id="21" idx="1"/>
            <a:endCxn id="18" idx="3"/>
          </p:cNvCxnSpPr>
          <p:nvPr/>
        </p:nvCxnSpPr>
        <p:spPr>
          <a:xfrm flipH="1">
            <a:off x="6228184" y="4246819"/>
            <a:ext cx="283820" cy="25029"/>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E252410A-E45C-2543-96DC-4AE7678DFEE3}"/>
              </a:ext>
            </a:extLst>
          </p:cNvPr>
          <p:cNvSpPr txBox="1"/>
          <p:nvPr/>
        </p:nvSpPr>
        <p:spPr>
          <a:xfrm>
            <a:off x="6512004" y="4062153"/>
            <a:ext cx="1107996" cy="369332"/>
          </a:xfrm>
          <a:prstGeom prst="rect">
            <a:avLst/>
          </a:prstGeom>
          <a:noFill/>
        </p:spPr>
        <p:txBody>
          <a:bodyPr wrap="none" rtlCol="0">
            <a:spAutoFit/>
          </a:bodyPr>
          <a:lstStyle/>
          <a:p>
            <a:r>
              <a:rPr kumimoji="1" lang="zh-CN" altLang="en-US" dirty="0"/>
              <a:t>共享状态</a:t>
            </a:r>
          </a:p>
        </p:txBody>
      </p:sp>
      <p:sp>
        <p:nvSpPr>
          <p:cNvPr id="15" name="矩形 5">
            <a:extLst>
              <a:ext uri="{FF2B5EF4-FFF2-40B4-BE49-F238E27FC236}">
                <a16:creationId xmlns:a16="http://schemas.microsoft.com/office/drawing/2014/main" id="{2F30F9EB-282D-F13A-7D0C-A7CA268F1A7F}"/>
              </a:ext>
            </a:extLst>
          </p:cNvPr>
          <p:cNvSpPr/>
          <p:nvPr/>
        </p:nvSpPr>
        <p:spPr>
          <a:xfrm>
            <a:off x="1763332" y="3246389"/>
            <a:ext cx="3168352" cy="2843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7">
            <a:extLst>
              <a:ext uri="{FF2B5EF4-FFF2-40B4-BE49-F238E27FC236}">
                <a16:creationId xmlns:a16="http://schemas.microsoft.com/office/drawing/2014/main" id="{AA99C6DA-624E-6671-8250-3945BCD4663A}"/>
              </a:ext>
            </a:extLst>
          </p:cNvPr>
          <p:cNvCxnSpPr>
            <a:cxnSpLocks/>
          </p:cNvCxnSpPr>
          <p:nvPr/>
        </p:nvCxnSpPr>
        <p:spPr>
          <a:xfrm flipH="1">
            <a:off x="4931684" y="3219319"/>
            <a:ext cx="936104" cy="202538"/>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528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zh-CN" altLang="en-US" dirty="0"/>
              <a:t>基于共享内存的生产者消费者问题实现</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a:xfrm>
            <a:off x="457200" y="1333500"/>
            <a:ext cx="8229600" cy="4152633"/>
          </a:xfrm>
        </p:spPr>
        <p:txBody>
          <a:bodyPr>
            <a:normAutofit lnSpcReduction="10000"/>
          </a:bodyPr>
          <a:lstStyle/>
          <a:p>
            <a:r>
              <a:rPr kumimoji="1" lang="zh-CN" altLang="en-US" dirty="0"/>
              <a:t>基础实现</a:t>
            </a:r>
            <a:r>
              <a:rPr kumimoji="1" lang="en-US" altLang="zh-CN" dirty="0"/>
              <a:t>:</a:t>
            </a:r>
            <a:r>
              <a:rPr kumimoji="1" lang="zh-CN" altLang="en-US" dirty="0"/>
              <a:t> 发送者 </a:t>
            </a:r>
            <a:r>
              <a:rPr kumimoji="1" lang="en-US" altLang="zh-CN" dirty="0"/>
              <a:t>(</a:t>
            </a:r>
            <a:r>
              <a:rPr kumimoji="1" lang="zh-CN" altLang="en-US" dirty="0"/>
              <a:t>生产者</a:t>
            </a:r>
            <a:r>
              <a:rPr kumimoji="1" lang="en-US" altLang="zh-CN" dirty="0"/>
              <a:t>)</a:t>
            </a:r>
          </a:p>
          <a:p>
            <a:pPr lvl="3">
              <a:buNone/>
            </a:pPr>
            <a:r>
              <a:rPr kumimoji="1" lang="en-US" altLang="zh-CN" dirty="0"/>
              <a:t>while (</a:t>
            </a:r>
            <a:r>
              <a:rPr kumimoji="1" lang="en-US" altLang="zh-CN" dirty="0" err="1"/>
              <a:t>new_package</a:t>
            </a:r>
            <a:r>
              <a:rPr kumimoji="1" lang="en-US" altLang="zh-CN" dirty="0"/>
              <a:t>) {</a:t>
            </a:r>
            <a:br>
              <a:rPr kumimoji="1" lang="en-US" altLang="zh-CN" dirty="0"/>
            </a:br>
            <a:r>
              <a:rPr kumimoji="1" lang="en-US" altLang="zh-CN" dirty="0"/>
              <a:t>  /* Produce an item/msg */</a:t>
            </a:r>
          </a:p>
          <a:p>
            <a:pPr lvl="3">
              <a:buNone/>
            </a:pPr>
            <a:r>
              <a:rPr kumimoji="1" lang="en-US" altLang="zh-CN" dirty="0"/>
              <a:t>        while (</a:t>
            </a:r>
            <a:r>
              <a:rPr kumimoji="1" lang="en-US" altLang="zh-CN" dirty="0" err="1"/>
              <a:t>empty_slot</a:t>
            </a:r>
            <a:r>
              <a:rPr kumimoji="1" lang="zh-CN" altLang="en-US" dirty="0"/>
              <a:t> </a:t>
            </a:r>
            <a:r>
              <a:rPr kumimoji="1" lang="en-US" altLang="zh-CN" dirty="0"/>
              <a:t>==</a:t>
            </a:r>
            <a:r>
              <a:rPr kumimoji="1" lang="zh-CN" altLang="en-US" dirty="0"/>
              <a:t> </a:t>
            </a:r>
            <a:r>
              <a:rPr kumimoji="1" lang="en-US" altLang="zh-CN" dirty="0"/>
              <a:t>0)</a:t>
            </a:r>
          </a:p>
          <a:p>
            <a:pPr lvl="3">
              <a:buNone/>
            </a:pPr>
            <a:r>
              <a:rPr kumimoji="1" lang="en-US" altLang="zh-CN" dirty="0"/>
              <a:t>	        ;   /* do nothing -- no free buffers */</a:t>
            </a:r>
          </a:p>
          <a:p>
            <a:pPr lvl="3">
              <a:buNone/>
            </a:pPr>
            <a:r>
              <a:rPr kumimoji="1" lang="zh-CN" altLang="en-US" dirty="0"/>
              <a:t>       </a:t>
            </a:r>
            <a:r>
              <a:rPr kumimoji="1" lang="en-US" altLang="zh-CN" dirty="0" err="1"/>
              <a:t>empty_slot</a:t>
            </a:r>
            <a:r>
              <a:rPr kumimoji="1" lang="zh-CN" altLang="en-US" dirty="0"/>
              <a:t> </a:t>
            </a:r>
            <a:r>
              <a:rPr kumimoji="1" lang="en-US" altLang="zh-CN" dirty="0"/>
              <a:t>--;</a:t>
            </a:r>
          </a:p>
          <a:p>
            <a:pPr lvl="3">
              <a:buNone/>
            </a:pPr>
            <a:r>
              <a:rPr kumimoji="1" lang="en-US" altLang="zh-CN" dirty="0"/>
              <a:t>	    buffer[</a:t>
            </a:r>
            <a:r>
              <a:rPr kumimoji="1" lang="en-US" altLang="zh-CN" dirty="0" err="1"/>
              <a:t>buffer_write_cnt</a:t>
            </a:r>
            <a:r>
              <a:rPr kumimoji="1" lang="en-US" altLang="zh-CN" dirty="0"/>
              <a:t>] = msg;</a:t>
            </a:r>
          </a:p>
          <a:p>
            <a:pPr lvl="3">
              <a:buNone/>
            </a:pPr>
            <a:r>
              <a:rPr kumimoji="1" lang="en-US" altLang="zh-CN" dirty="0"/>
              <a:t>	    </a:t>
            </a:r>
            <a:r>
              <a:rPr kumimoji="1" lang="en-US" altLang="zh-CN" dirty="0" err="1"/>
              <a:t>buffer_write_cnt</a:t>
            </a:r>
            <a:r>
              <a:rPr kumimoji="1" lang="en-US" altLang="zh-CN" dirty="0"/>
              <a:t> = (</a:t>
            </a:r>
            <a:r>
              <a:rPr kumimoji="1" lang="en-US" altLang="zh-CN" dirty="0" err="1"/>
              <a:t>buffer_write_cnt</a:t>
            </a:r>
            <a:r>
              <a:rPr kumimoji="1" lang="en-US" altLang="zh-CN" dirty="0"/>
              <a:t> + 1) % BUFFER_SIZE;</a:t>
            </a:r>
          </a:p>
          <a:p>
            <a:pPr lvl="3">
              <a:buNone/>
            </a:pPr>
            <a:r>
              <a:rPr kumimoji="1" lang="zh-CN" altLang="en-US" dirty="0"/>
              <a:t>       </a:t>
            </a:r>
            <a:r>
              <a:rPr kumimoji="1" lang="en-US" altLang="zh-CN" dirty="0" err="1"/>
              <a:t>filled_slot</a:t>
            </a:r>
            <a:r>
              <a:rPr kumimoji="1" lang="zh-CN" altLang="en-US" dirty="0"/>
              <a:t> </a:t>
            </a:r>
            <a:r>
              <a:rPr kumimoji="1" lang="en-US" altLang="zh-CN" dirty="0"/>
              <a:t>++;</a:t>
            </a:r>
            <a:r>
              <a:rPr kumimoji="1" lang="zh-CN" altLang="en-US" dirty="0"/>
              <a:t> </a:t>
            </a:r>
            <a:endParaRPr kumimoji="1" lang="en-US" altLang="zh-CN" dirty="0"/>
          </a:p>
          <a:p>
            <a:pPr lvl="3">
              <a:buNone/>
            </a:pPr>
            <a:r>
              <a:rPr kumimoji="1" lang="zh-CN" altLang="en-US" dirty="0"/>
              <a:t>       </a:t>
            </a:r>
            <a:r>
              <a:rPr kumimoji="1" lang="en-US" altLang="zh-CN" dirty="0"/>
              <a:t>…</a:t>
            </a:r>
          </a:p>
          <a:p>
            <a:pPr lvl="3">
              <a:buNone/>
            </a:pPr>
            <a:r>
              <a:rPr kumimoji="1" lang="en-US" altLang="zh-CN" dirty="0"/>
              <a:t>     }</a:t>
            </a:r>
          </a:p>
          <a:p>
            <a:pPr lvl="3">
              <a:buNone/>
            </a:pPr>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54</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dirty="0"/>
              <a:t>上海交通大学并行与分布式系统研究所（</a:t>
            </a:r>
            <a:r>
              <a:rPr lang="en-US" altLang="zh-CN" dirty="0"/>
              <a:t>IPADS@SJTU</a:t>
            </a:r>
            <a:r>
              <a:rPr lang="zh-CN" altLang="en-US" dirty="0"/>
              <a:t>）</a:t>
            </a:r>
          </a:p>
        </p:txBody>
      </p:sp>
      <p:sp>
        <p:nvSpPr>
          <p:cNvPr id="6" name="矩形 5">
            <a:extLst>
              <a:ext uri="{FF2B5EF4-FFF2-40B4-BE49-F238E27FC236}">
                <a16:creationId xmlns:a16="http://schemas.microsoft.com/office/drawing/2014/main" id="{0372CC52-460D-FB44-B2EF-5C82DB00BC31}"/>
              </a:ext>
            </a:extLst>
          </p:cNvPr>
          <p:cNvSpPr/>
          <p:nvPr/>
        </p:nvSpPr>
        <p:spPr>
          <a:xfrm>
            <a:off x="2334856" y="2554092"/>
            <a:ext cx="4181360" cy="5598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2967AC24-726E-7A4E-BAA2-DE756BE22FF0}"/>
              </a:ext>
            </a:extLst>
          </p:cNvPr>
          <p:cNvSpPr txBox="1"/>
          <p:nvPr/>
        </p:nvSpPr>
        <p:spPr>
          <a:xfrm>
            <a:off x="5364088" y="1647504"/>
            <a:ext cx="2954655" cy="369332"/>
          </a:xfrm>
          <a:prstGeom prst="rect">
            <a:avLst/>
          </a:prstGeom>
          <a:noFill/>
        </p:spPr>
        <p:txBody>
          <a:bodyPr wrap="none" rtlCol="0">
            <a:spAutoFit/>
          </a:bodyPr>
          <a:lstStyle/>
          <a:p>
            <a:r>
              <a:rPr kumimoji="1" lang="zh-CN" altLang="en-US" dirty="0"/>
              <a:t>当没有空间时，发送者盲等</a:t>
            </a:r>
            <a:endParaRPr kumimoji="1" lang="en-US" altLang="zh-CN" dirty="0"/>
          </a:p>
        </p:txBody>
      </p:sp>
      <p:cxnSp>
        <p:nvCxnSpPr>
          <p:cNvPr id="8" name="直线箭头连接符 7">
            <a:extLst>
              <a:ext uri="{FF2B5EF4-FFF2-40B4-BE49-F238E27FC236}">
                <a16:creationId xmlns:a16="http://schemas.microsoft.com/office/drawing/2014/main" id="{59F354EE-B0D7-3F4B-B99C-F1B6156D0126}"/>
              </a:ext>
            </a:extLst>
          </p:cNvPr>
          <p:cNvCxnSpPr>
            <a:cxnSpLocks/>
            <a:stCxn id="7" idx="1"/>
            <a:endCxn id="6" idx="0"/>
          </p:cNvCxnSpPr>
          <p:nvPr/>
        </p:nvCxnSpPr>
        <p:spPr>
          <a:xfrm flipH="1">
            <a:off x="4425536" y="1832170"/>
            <a:ext cx="938552" cy="721922"/>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74C04AB-5BD9-204C-A5CD-5E8DCA333BB9}"/>
              </a:ext>
            </a:extLst>
          </p:cNvPr>
          <p:cNvSpPr txBox="1"/>
          <p:nvPr/>
        </p:nvSpPr>
        <p:spPr>
          <a:xfrm>
            <a:off x="6756561" y="3505282"/>
            <a:ext cx="1864613" cy="369332"/>
          </a:xfrm>
          <a:prstGeom prst="rect">
            <a:avLst/>
          </a:prstGeom>
          <a:noFill/>
        </p:spPr>
        <p:txBody>
          <a:bodyPr wrap="none" rtlCol="0">
            <a:spAutoFit/>
          </a:bodyPr>
          <a:lstStyle/>
          <a:p>
            <a:r>
              <a:rPr kumimoji="1" lang="zh-CN" altLang="en-US" dirty="0"/>
              <a:t>发送者放置消息 </a:t>
            </a:r>
            <a:endParaRPr kumimoji="1" lang="en-US" altLang="zh-CN" dirty="0"/>
          </a:p>
        </p:txBody>
      </p:sp>
      <p:sp>
        <p:nvSpPr>
          <p:cNvPr id="15" name="矩形 14">
            <a:extLst>
              <a:ext uri="{FF2B5EF4-FFF2-40B4-BE49-F238E27FC236}">
                <a16:creationId xmlns:a16="http://schemas.microsoft.com/office/drawing/2014/main" id="{37E25EE5-3857-0E4C-ABC3-04963F438C30}"/>
              </a:ext>
            </a:extLst>
          </p:cNvPr>
          <p:cNvSpPr/>
          <p:nvPr/>
        </p:nvSpPr>
        <p:spPr>
          <a:xfrm>
            <a:off x="2334856" y="3577580"/>
            <a:ext cx="3259774" cy="2970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 name="直线箭头连接符 15">
            <a:extLst>
              <a:ext uri="{FF2B5EF4-FFF2-40B4-BE49-F238E27FC236}">
                <a16:creationId xmlns:a16="http://schemas.microsoft.com/office/drawing/2014/main" id="{3EA61726-1396-7743-B16A-89A924CDB460}"/>
              </a:ext>
            </a:extLst>
          </p:cNvPr>
          <p:cNvCxnSpPr>
            <a:cxnSpLocks/>
            <a:stCxn id="14" idx="1"/>
          </p:cNvCxnSpPr>
          <p:nvPr/>
        </p:nvCxnSpPr>
        <p:spPr>
          <a:xfrm flipH="1">
            <a:off x="5584799" y="3689948"/>
            <a:ext cx="1171762" cy="31635"/>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62739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基于共享内存的生产者消费者问题实现</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a:xfrm>
            <a:off x="457200" y="1333500"/>
            <a:ext cx="8229600" cy="4152633"/>
          </a:xfrm>
        </p:spPr>
        <p:txBody>
          <a:bodyPr>
            <a:normAutofit/>
          </a:bodyPr>
          <a:lstStyle/>
          <a:p>
            <a:r>
              <a:rPr kumimoji="1" lang="zh-CN" altLang="en-US" dirty="0"/>
              <a:t>基础实现</a:t>
            </a:r>
            <a:r>
              <a:rPr kumimoji="1" lang="en-US" altLang="zh-CN" dirty="0"/>
              <a:t>:</a:t>
            </a:r>
            <a:r>
              <a:rPr kumimoji="1" lang="zh-CN" altLang="en-US" dirty="0"/>
              <a:t> 接收者</a:t>
            </a:r>
            <a:endParaRPr kumimoji="1" lang="en-US" altLang="zh-CN" dirty="0"/>
          </a:p>
          <a:p>
            <a:pPr lvl="3">
              <a:buNone/>
            </a:pPr>
            <a:r>
              <a:rPr kumimoji="1" lang="en-US" altLang="zh-CN" dirty="0"/>
              <a:t>while (</a:t>
            </a:r>
            <a:r>
              <a:rPr kumimoji="1" lang="en-US" altLang="zh-CN" dirty="0" err="1"/>
              <a:t>wait_package</a:t>
            </a:r>
            <a:r>
              <a:rPr kumimoji="1" lang="en-US" altLang="zh-CN" dirty="0"/>
              <a:t>) {</a:t>
            </a:r>
          </a:p>
          <a:p>
            <a:pPr lvl="3">
              <a:buNone/>
            </a:pPr>
            <a:r>
              <a:rPr kumimoji="1" lang="en-US" altLang="zh-CN" dirty="0"/>
              <a:t>          while (</a:t>
            </a:r>
            <a:r>
              <a:rPr kumimoji="1" lang="en-US" altLang="zh-CN" dirty="0" err="1"/>
              <a:t>filled_slot</a:t>
            </a:r>
            <a:r>
              <a:rPr kumimoji="1" lang="zh-CN" altLang="en-US" dirty="0"/>
              <a:t> </a:t>
            </a:r>
            <a:r>
              <a:rPr kumimoji="1" lang="en-US" altLang="zh-CN" dirty="0"/>
              <a:t>==</a:t>
            </a:r>
            <a:r>
              <a:rPr kumimoji="1" lang="zh-CN" altLang="en-US" dirty="0"/>
              <a:t> </a:t>
            </a:r>
            <a:r>
              <a:rPr kumimoji="1" lang="en-US" altLang="zh-CN" dirty="0"/>
              <a:t>0)</a:t>
            </a:r>
          </a:p>
          <a:p>
            <a:pPr lvl="3">
              <a:buNone/>
            </a:pPr>
            <a:r>
              <a:rPr kumimoji="1" lang="en-US" altLang="zh-CN" dirty="0"/>
              <a:t>                 ; // do nothing -- nothing to consume</a:t>
            </a:r>
          </a:p>
          <a:p>
            <a:pPr lvl="3">
              <a:buNone/>
            </a:pPr>
            <a:r>
              <a:rPr kumimoji="1" lang="en-US" altLang="zh-CN" dirty="0"/>
              <a:t>	     </a:t>
            </a:r>
            <a:r>
              <a:rPr kumimoji="1" lang="en-US" altLang="zh-CN" dirty="0" err="1"/>
              <a:t>filled_slot</a:t>
            </a:r>
            <a:r>
              <a:rPr kumimoji="1" lang="en-US" altLang="zh-CN" dirty="0"/>
              <a:t>--;</a:t>
            </a:r>
            <a:r>
              <a:rPr kumimoji="1" lang="zh-CN" altLang="en-US" dirty="0"/>
              <a:t> </a:t>
            </a:r>
            <a:r>
              <a:rPr kumimoji="1" lang="en-US" altLang="zh-CN" dirty="0"/>
              <a:t>// remove an item from the buffer</a:t>
            </a:r>
          </a:p>
          <a:p>
            <a:pPr lvl="3">
              <a:buNone/>
            </a:pPr>
            <a:r>
              <a:rPr kumimoji="1" lang="en-US" altLang="zh-CN" dirty="0"/>
              <a:t>	     item = buffer[</a:t>
            </a:r>
            <a:r>
              <a:rPr kumimoji="1" lang="en-US" altLang="zh-CN" dirty="0" err="1"/>
              <a:t>buffer_read_cnt</a:t>
            </a:r>
            <a:r>
              <a:rPr kumimoji="1" lang="en-US" altLang="zh-CN" dirty="0"/>
              <a:t>];</a:t>
            </a:r>
          </a:p>
          <a:p>
            <a:pPr lvl="3">
              <a:buNone/>
            </a:pPr>
            <a:r>
              <a:rPr kumimoji="1" lang="en-US" altLang="zh-CN" dirty="0"/>
              <a:t>	     </a:t>
            </a:r>
            <a:r>
              <a:rPr kumimoji="1" lang="en-US" altLang="zh-CN" dirty="0" err="1"/>
              <a:t>buffer_read_cnt</a:t>
            </a:r>
            <a:r>
              <a:rPr kumimoji="1" lang="en-US" altLang="zh-CN" dirty="0"/>
              <a:t> = (</a:t>
            </a:r>
            <a:r>
              <a:rPr kumimoji="1" lang="en-US" altLang="zh-CN" dirty="0" err="1"/>
              <a:t>buffer_read_cnt</a:t>
            </a:r>
            <a:r>
              <a:rPr kumimoji="1" lang="en-US" altLang="zh-CN" dirty="0"/>
              <a:t> + 1) % BUFFER SIZE;</a:t>
            </a:r>
          </a:p>
          <a:p>
            <a:pPr lvl="3">
              <a:buNone/>
            </a:pPr>
            <a:r>
              <a:rPr kumimoji="1" lang="zh-CN" altLang="en-US" dirty="0"/>
              <a:t>         </a:t>
            </a:r>
            <a:r>
              <a:rPr kumimoji="1" lang="en-US" altLang="zh-CN" dirty="0" err="1"/>
              <a:t>empty_slot</a:t>
            </a:r>
            <a:r>
              <a:rPr kumimoji="1" lang="en-US" altLang="zh-CN" dirty="0"/>
              <a:t>++;</a:t>
            </a:r>
          </a:p>
          <a:p>
            <a:pPr lvl="3">
              <a:buNone/>
            </a:pPr>
            <a:r>
              <a:rPr kumimoji="1" lang="en-US" altLang="zh-CN" dirty="0"/>
              <a:t>	     return item;</a:t>
            </a:r>
          </a:p>
          <a:p>
            <a:pPr lvl="3">
              <a:buNone/>
            </a:pPr>
            <a:r>
              <a:rPr kumimoji="1" lang="en-US" altLang="zh-CN" dirty="0"/>
              <a:t>     }</a:t>
            </a:r>
          </a:p>
          <a:p>
            <a:pPr lvl="3">
              <a:buNone/>
            </a:pPr>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55</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6" name="矩形 5">
            <a:extLst>
              <a:ext uri="{FF2B5EF4-FFF2-40B4-BE49-F238E27FC236}">
                <a16:creationId xmlns:a16="http://schemas.microsoft.com/office/drawing/2014/main" id="{73CB67AC-28B4-894D-B1B1-C14ED8412112}"/>
              </a:ext>
            </a:extLst>
          </p:cNvPr>
          <p:cNvSpPr/>
          <p:nvPr/>
        </p:nvSpPr>
        <p:spPr>
          <a:xfrm>
            <a:off x="2481320" y="2244131"/>
            <a:ext cx="4181360" cy="75738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a:extLst>
              <a:ext uri="{FF2B5EF4-FFF2-40B4-BE49-F238E27FC236}">
                <a16:creationId xmlns:a16="http://schemas.microsoft.com/office/drawing/2014/main" id="{BDA1677D-7417-834D-A5B6-1292721243FC}"/>
              </a:ext>
            </a:extLst>
          </p:cNvPr>
          <p:cNvSpPr txBox="1"/>
          <p:nvPr/>
        </p:nvSpPr>
        <p:spPr>
          <a:xfrm>
            <a:off x="5039648" y="1329943"/>
            <a:ext cx="3647152" cy="369332"/>
          </a:xfrm>
          <a:prstGeom prst="rect">
            <a:avLst/>
          </a:prstGeom>
          <a:noFill/>
        </p:spPr>
        <p:txBody>
          <a:bodyPr wrap="none" rtlCol="0">
            <a:spAutoFit/>
          </a:bodyPr>
          <a:lstStyle/>
          <a:p>
            <a:r>
              <a:rPr kumimoji="1" lang="zh-CN" altLang="en-US" dirty="0"/>
              <a:t>当没有新消息时，接收者盲目等待</a:t>
            </a:r>
            <a:endParaRPr kumimoji="1" lang="en-US" altLang="zh-CN" dirty="0"/>
          </a:p>
        </p:txBody>
      </p:sp>
      <p:cxnSp>
        <p:nvCxnSpPr>
          <p:cNvPr id="8" name="直线箭头连接符 7">
            <a:extLst>
              <a:ext uri="{FF2B5EF4-FFF2-40B4-BE49-F238E27FC236}">
                <a16:creationId xmlns:a16="http://schemas.microsoft.com/office/drawing/2014/main" id="{5B92E0A4-DAAF-B841-BF95-1FE30D83C19E}"/>
              </a:ext>
            </a:extLst>
          </p:cNvPr>
          <p:cNvCxnSpPr>
            <a:cxnSpLocks/>
            <a:stCxn id="7" idx="1"/>
            <a:endCxn id="6" idx="0"/>
          </p:cNvCxnSpPr>
          <p:nvPr/>
        </p:nvCxnSpPr>
        <p:spPr>
          <a:xfrm flipH="1">
            <a:off x="4572000" y="1514609"/>
            <a:ext cx="467648" cy="729522"/>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902A4091-E042-8144-8BF8-0EB736FF0D14}"/>
              </a:ext>
            </a:extLst>
          </p:cNvPr>
          <p:cNvSpPr txBox="1"/>
          <p:nvPr/>
        </p:nvSpPr>
        <p:spPr>
          <a:xfrm>
            <a:off x="6641835" y="3339054"/>
            <a:ext cx="1864613" cy="369332"/>
          </a:xfrm>
          <a:prstGeom prst="rect">
            <a:avLst/>
          </a:prstGeom>
          <a:noFill/>
        </p:spPr>
        <p:txBody>
          <a:bodyPr wrap="none" rtlCol="0">
            <a:spAutoFit/>
          </a:bodyPr>
          <a:lstStyle/>
          <a:p>
            <a:r>
              <a:rPr kumimoji="1" lang="zh-CN" altLang="en-US" dirty="0"/>
              <a:t>接收者获取消息 </a:t>
            </a:r>
            <a:endParaRPr kumimoji="1" lang="en-US" altLang="zh-CN" dirty="0"/>
          </a:p>
        </p:txBody>
      </p:sp>
      <p:sp>
        <p:nvSpPr>
          <p:cNvPr id="11" name="矩形 10">
            <a:extLst>
              <a:ext uri="{FF2B5EF4-FFF2-40B4-BE49-F238E27FC236}">
                <a16:creationId xmlns:a16="http://schemas.microsoft.com/office/drawing/2014/main" id="{D084F162-DC84-0345-93E7-B7EFA65342DC}"/>
              </a:ext>
            </a:extLst>
          </p:cNvPr>
          <p:cNvSpPr/>
          <p:nvPr/>
        </p:nvSpPr>
        <p:spPr>
          <a:xfrm>
            <a:off x="2411759" y="3345905"/>
            <a:ext cx="3138263" cy="4416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2" name="直线箭头连接符 11">
            <a:extLst>
              <a:ext uri="{FF2B5EF4-FFF2-40B4-BE49-F238E27FC236}">
                <a16:creationId xmlns:a16="http://schemas.microsoft.com/office/drawing/2014/main" id="{EBD3E06A-DFA6-2D41-BD82-B367E9490F0D}"/>
              </a:ext>
            </a:extLst>
          </p:cNvPr>
          <p:cNvCxnSpPr>
            <a:cxnSpLocks/>
            <a:stCxn id="10" idx="1"/>
          </p:cNvCxnSpPr>
          <p:nvPr/>
        </p:nvCxnSpPr>
        <p:spPr>
          <a:xfrm flipH="1">
            <a:off x="5550022" y="3523720"/>
            <a:ext cx="1091813" cy="22652"/>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482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zh-CN" altLang="en-US" dirty="0"/>
              <a:t>共享内存的问题</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p:txBody>
          <a:bodyPr>
            <a:normAutofit/>
          </a:bodyPr>
          <a:lstStyle/>
          <a:p>
            <a:r>
              <a:rPr kumimoji="1" lang="zh-CN" altLang="en-US" dirty="0"/>
              <a:t>缺少通知机制</a:t>
            </a:r>
            <a:endParaRPr kumimoji="1" lang="en-US" altLang="zh-CN" dirty="0"/>
          </a:p>
          <a:p>
            <a:pPr lvl="1"/>
            <a:r>
              <a:rPr kumimoji="1" lang="zh-CN" altLang="en-US" dirty="0"/>
              <a:t>若轮询检查，则导致</a:t>
            </a:r>
            <a:r>
              <a:rPr kumimoji="1" lang="en-US" altLang="zh-CN" dirty="0"/>
              <a:t>CPU</a:t>
            </a:r>
            <a:r>
              <a:rPr kumimoji="1" lang="zh-CN" altLang="en-US" dirty="0"/>
              <a:t>资源浪费</a:t>
            </a:r>
            <a:endParaRPr kumimoji="1" lang="en-US" altLang="zh-CN" dirty="0"/>
          </a:p>
          <a:p>
            <a:pPr lvl="1"/>
            <a:r>
              <a:rPr kumimoji="1" lang="zh-CN" altLang="en-US" dirty="0"/>
              <a:t>若周期性检查，则可能导致较长的等待时延</a:t>
            </a:r>
            <a:endParaRPr kumimoji="1" lang="en-US" altLang="zh-CN" dirty="0"/>
          </a:p>
          <a:p>
            <a:pPr lvl="1"/>
            <a:r>
              <a:rPr kumimoji="1" lang="zh-CN" altLang="en-US" b="1" dirty="0"/>
              <a:t>根本原因：</a:t>
            </a:r>
            <a:r>
              <a:rPr kumimoji="1" lang="zh-CN" altLang="en-US" dirty="0"/>
              <a:t>共享内存的抽象过于底层；缺少</a:t>
            </a:r>
            <a:r>
              <a:rPr kumimoji="1" lang="en-US" altLang="zh-CN" dirty="0"/>
              <a:t>OS</a:t>
            </a:r>
            <a:r>
              <a:rPr kumimoji="1" lang="zh-CN" altLang="en-US" dirty="0"/>
              <a:t>更多支持</a:t>
            </a:r>
            <a:endParaRPr kumimoji="1" lang="en-US" altLang="zh-CN" dirty="0"/>
          </a:p>
          <a:p>
            <a:r>
              <a:rPr kumimoji="1" lang="en-US" altLang="zh-CN" dirty="0"/>
              <a:t>TOCTTOU</a:t>
            </a:r>
            <a:r>
              <a:rPr kumimoji="1" lang="zh-CN" altLang="en-US" dirty="0"/>
              <a:t> （</a:t>
            </a:r>
            <a:r>
              <a:rPr kumimoji="1" lang="en-US" altLang="zh-CN" dirty="0"/>
              <a:t>Time-of-check</a:t>
            </a:r>
            <a:r>
              <a:rPr kumimoji="1" lang="zh-CN" altLang="en-US" dirty="0"/>
              <a:t> </a:t>
            </a:r>
            <a:r>
              <a:rPr kumimoji="1" lang="en-US" altLang="zh-CN" dirty="0"/>
              <a:t>to</a:t>
            </a:r>
            <a:r>
              <a:rPr kumimoji="1" lang="zh-CN" altLang="en-US" dirty="0"/>
              <a:t> </a:t>
            </a:r>
            <a:r>
              <a:rPr kumimoji="1" lang="en-US" altLang="zh-CN" dirty="0"/>
              <a:t>Time-of-use</a:t>
            </a:r>
            <a:r>
              <a:rPr kumimoji="1" lang="zh-CN" altLang="en-US" dirty="0"/>
              <a:t>）问题</a:t>
            </a:r>
            <a:endParaRPr kumimoji="1" lang="en-US" altLang="zh-CN" dirty="0"/>
          </a:p>
          <a:p>
            <a:pPr lvl="1"/>
            <a:r>
              <a:rPr kumimoji="1" lang="zh-CN" altLang="en-US" dirty="0"/>
              <a:t>当接收者直接用共享内存上的数据时，可能存在被发送者恶意篡改的情况（发生在接收者检查完数据之后，使用数据之前）</a:t>
            </a:r>
            <a:endParaRPr kumimoji="1" lang="en-US" altLang="zh-CN" dirty="0"/>
          </a:p>
          <a:p>
            <a:pPr lvl="1"/>
            <a:r>
              <a:rPr kumimoji="1" lang="zh-CN" altLang="en-US" dirty="0"/>
              <a:t>这可能导致</a:t>
            </a:r>
            <a:r>
              <a:rPr kumimoji="1" lang="en-US" altLang="zh-CN" dirty="0"/>
              <a:t>buffer</a:t>
            </a:r>
            <a:r>
              <a:rPr kumimoji="1" lang="zh-CN" altLang="en-US" dirty="0"/>
              <a:t> </a:t>
            </a:r>
            <a:r>
              <a:rPr kumimoji="1" lang="en-US" altLang="zh-CN" dirty="0"/>
              <a:t>overflow</a:t>
            </a:r>
            <a:r>
              <a:rPr kumimoji="1" lang="zh-CN" altLang="en-US" dirty="0"/>
              <a:t>等问题</a:t>
            </a:r>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56</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586015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消息传递（</a:t>
            </a:r>
            <a:r>
              <a:rPr kumimoji="1" lang="en-US" altLang="zh-CN" dirty="0"/>
              <a:t>Message</a:t>
            </a:r>
            <a:r>
              <a:rPr kumimoji="1" lang="zh-CN" altLang="en-US" dirty="0"/>
              <a:t> </a:t>
            </a:r>
            <a:r>
              <a:rPr kumimoji="1" lang="en-US" altLang="zh-CN" dirty="0"/>
              <a:t>Passing</a:t>
            </a:r>
            <a:r>
              <a:rPr kumimoji="1" lang="zh-CN" altLang="en-US" dirty="0"/>
              <a:t>）</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45F61D95-77C6-4F44-A6A2-DDF144D592FE}"/>
              </a:ext>
            </a:extLst>
          </p:cNvPr>
          <p:cNvSpPr>
            <a:spLocks noGrp="1"/>
          </p:cNvSpPr>
          <p:nvPr>
            <p:ph type="sldNum" sz="quarter" idx="12"/>
          </p:nvPr>
        </p:nvSpPr>
        <p:spPr/>
        <p:txBody>
          <a:bodyPr/>
          <a:lstStyle/>
          <a:p>
            <a:fld id="{ADE361C3-C043-4A6E-BDCE-8DA1E7D90A3B}" type="slidenum">
              <a:rPr lang="zh-CN" altLang="en-US" smtClean="0"/>
              <a:t>57</a:t>
            </a:fld>
            <a:endParaRPr lang="zh-CN" altLang="en-US"/>
          </a:p>
        </p:txBody>
      </p:sp>
    </p:spTree>
    <p:extLst>
      <p:ext uri="{BB962C8B-B14F-4D97-AF65-F5344CB8AC3E}">
        <p14:creationId xmlns:p14="http://schemas.microsoft.com/office/powerpoint/2010/main" val="6886771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154861-FD70-2B42-B101-96230FB99CF0}"/>
              </a:ext>
            </a:extLst>
          </p:cNvPr>
          <p:cNvSpPr>
            <a:spLocks noGrp="1"/>
          </p:cNvSpPr>
          <p:nvPr>
            <p:ph type="title"/>
          </p:nvPr>
        </p:nvSpPr>
        <p:spPr/>
        <p:txBody>
          <a:bodyPr/>
          <a:lstStyle/>
          <a:p>
            <a:r>
              <a:rPr kumimoji="1" lang="zh-CN" altLang="en-CN" dirty="0"/>
              <a:t>消息</a:t>
            </a:r>
            <a:r>
              <a:rPr kumimoji="1" lang="zh-CN" altLang="en-US" dirty="0"/>
              <a:t>队列</a:t>
            </a:r>
          </a:p>
        </p:txBody>
      </p:sp>
      <p:sp>
        <p:nvSpPr>
          <p:cNvPr id="3" name="内容占位符 2">
            <a:extLst>
              <a:ext uri="{FF2B5EF4-FFF2-40B4-BE49-F238E27FC236}">
                <a16:creationId xmlns:a16="http://schemas.microsoft.com/office/drawing/2014/main" id="{B336F44C-A3B0-3A4E-9145-338C415FF35E}"/>
              </a:ext>
            </a:extLst>
          </p:cNvPr>
          <p:cNvSpPr>
            <a:spLocks noGrp="1"/>
          </p:cNvSpPr>
          <p:nvPr>
            <p:ph idx="1"/>
          </p:nvPr>
        </p:nvSpPr>
        <p:spPr/>
        <p:txBody>
          <a:bodyPr/>
          <a:lstStyle/>
          <a:p>
            <a:r>
              <a:rPr kumimoji="1" lang="zh-CN" altLang="en-US" dirty="0"/>
              <a:t>一种消息传递机制</a:t>
            </a:r>
            <a:endParaRPr kumimoji="1" lang="en-US" altLang="zh-CN" dirty="0"/>
          </a:p>
          <a:p>
            <a:r>
              <a:rPr kumimoji="1" lang="zh-CN" altLang="en-US" dirty="0"/>
              <a:t>设计选择：</a:t>
            </a:r>
            <a:endParaRPr kumimoji="1" lang="en-US" altLang="zh-CN" dirty="0"/>
          </a:p>
          <a:p>
            <a:pPr lvl="1"/>
            <a:r>
              <a:rPr kumimoji="1" lang="zh-CN" altLang="en-US" dirty="0"/>
              <a:t>间接通信方式，信箱为内核中维护的消息队列结构体</a:t>
            </a:r>
            <a:endParaRPr kumimoji="1" lang="en-US" altLang="zh-CN" dirty="0"/>
          </a:p>
          <a:p>
            <a:pPr lvl="1"/>
            <a:r>
              <a:rPr kumimoji="1" lang="zh-CN" altLang="en-US" dirty="0"/>
              <a:t>有（有限的）缓存</a:t>
            </a:r>
            <a:endParaRPr kumimoji="1" lang="en-US" altLang="zh-CN" dirty="0"/>
          </a:p>
          <a:p>
            <a:pPr lvl="1"/>
            <a:r>
              <a:rPr kumimoji="1" lang="zh-CN" altLang="en-US" dirty="0"/>
              <a:t>没有超时机制</a:t>
            </a:r>
            <a:endParaRPr kumimoji="1" lang="en-US" altLang="zh-CN" dirty="0"/>
          </a:p>
          <a:p>
            <a:pPr lvl="1"/>
            <a:r>
              <a:rPr kumimoji="1" lang="zh-CN" altLang="en-US" dirty="0"/>
              <a:t>支持多个（大于</a:t>
            </a:r>
            <a:r>
              <a:rPr kumimoji="1" lang="en-US" altLang="zh-CN" dirty="0"/>
              <a:t>2</a:t>
            </a:r>
            <a:r>
              <a:rPr kumimoji="1" lang="zh-CN" altLang="en-US" dirty="0"/>
              <a:t>）的参与者进行通信</a:t>
            </a:r>
            <a:endParaRPr kumimoji="1" lang="en-US" altLang="zh-CN" dirty="0"/>
          </a:p>
          <a:p>
            <a:pPr lvl="1"/>
            <a:r>
              <a:rPr kumimoji="1" lang="zh-CN" altLang="en-US" dirty="0"/>
              <a:t>通常是非阻塞的（不考虑如内核缓存区满等异常情况）</a:t>
            </a:r>
            <a:endParaRPr kumimoji="1" lang="en-US" altLang="zh-CN" dirty="0"/>
          </a:p>
          <a:p>
            <a:pPr lvl="1"/>
            <a:endParaRPr kumimoji="1" lang="zh-CN" altLang="en-US" dirty="0"/>
          </a:p>
        </p:txBody>
      </p:sp>
      <p:sp>
        <p:nvSpPr>
          <p:cNvPr id="4" name="灯片编号占位符 3">
            <a:extLst>
              <a:ext uri="{FF2B5EF4-FFF2-40B4-BE49-F238E27FC236}">
                <a16:creationId xmlns:a16="http://schemas.microsoft.com/office/drawing/2014/main" id="{3304572B-E1C7-3D49-86F0-E20258A81D1E}"/>
              </a:ext>
            </a:extLst>
          </p:cNvPr>
          <p:cNvSpPr>
            <a:spLocks noGrp="1"/>
          </p:cNvSpPr>
          <p:nvPr>
            <p:ph type="sldNum" sz="quarter" idx="12"/>
          </p:nvPr>
        </p:nvSpPr>
        <p:spPr/>
        <p:txBody>
          <a:bodyPr/>
          <a:lstStyle/>
          <a:p>
            <a:fld id="{ADE361C3-C043-4A6E-BDCE-8DA1E7D90A3B}" type="slidenum">
              <a:rPr lang="zh-CN" altLang="en-US" smtClean="0"/>
              <a:t>58</a:t>
            </a:fld>
            <a:endParaRPr lang="zh-CN" altLang="en-US"/>
          </a:p>
        </p:txBody>
      </p:sp>
      <p:sp>
        <p:nvSpPr>
          <p:cNvPr id="5" name="页脚占位符 4">
            <a:extLst>
              <a:ext uri="{FF2B5EF4-FFF2-40B4-BE49-F238E27FC236}">
                <a16:creationId xmlns:a16="http://schemas.microsoft.com/office/drawing/2014/main" id="{A2DF6D54-FE07-CC45-B8BA-B27A5D8924B2}"/>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21823496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消息队列</a:t>
            </a:r>
            <a:r>
              <a:rPr kumimoji="1" lang="en-US" altLang="zh-CN" dirty="0"/>
              <a:t>:</a:t>
            </a:r>
            <a:r>
              <a:rPr kumimoji="1" lang="zh-CN" altLang="en-US" dirty="0"/>
              <a:t> 带类型的消息传递</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a:xfrm>
            <a:off x="457200" y="1333501"/>
            <a:ext cx="8229600" cy="3180183"/>
          </a:xfrm>
        </p:spPr>
        <p:txBody>
          <a:bodyPr>
            <a:normAutofit fontScale="92500" lnSpcReduction="10000"/>
          </a:bodyPr>
          <a:lstStyle/>
          <a:p>
            <a:r>
              <a:rPr kumimoji="1" lang="zh-CN" altLang="en-US" dirty="0"/>
              <a:t>消息队列</a:t>
            </a:r>
            <a:r>
              <a:rPr kumimoji="1" lang="en-US" altLang="zh-CN" dirty="0"/>
              <a:t>:</a:t>
            </a:r>
            <a:r>
              <a:rPr kumimoji="1" lang="zh-CN" altLang="en-US" dirty="0"/>
              <a:t> 以链表的方式组织消息</a:t>
            </a:r>
            <a:endParaRPr kumimoji="1" lang="en-US" altLang="zh-CN" dirty="0"/>
          </a:p>
          <a:p>
            <a:pPr lvl="1"/>
            <a:r>
              <a:rPr kumimoji="1" lang="zh-CN" altLang="en-US" dirty="0"/>
              <a:t>任何有权限的进程都可以访问队列，写入或者读取</a:t>
            </a:r>
            <a:endParaRPr kumimoji="1" lang="en-US" altLang="zh-CN" dirty="0"/>
          </a:p>
          <a:p>
            <a:pPr lvl="1"/>
            <a:r>
              <a:rPr kumimoji="1" lang="zh-CN" altLang="en-US" dirty="0"/>
              <a:t>支持异步通信 </a:t>
            </a:r>
            <a:r>
              <a:rPr kumimoji="1" lang="en-US" altLang="zh-CN" dirty="0"/>
              <a:t>(</a:t>
            </a:r>
            <a:r>
              <a:rPr kumimoji="1" lang="zh-CN" altLang="en-US" dirty="0"/>
              <a:t>非阻塞</a:t>
            </a:r>
            <a:r>
              <a:rPr kumimoji="1" lang="en-US" altLang="zh-CN" dirty="0"/>
              <a:t>)</a:t>
            </a:r>
          </a:p>
          <a:p>
            <a:r>
              <a:rPr kumimoji="1" lang="zh-CN" altLang="en-US" dirty="0"/>
              <a:t>消息的格式</a:t>
            </a:r>
            <a:r>
              <a:rPr kumimoji="1" lang="en-US" altLang="zh-CN" dirty="0"/>
              <a:t>:</a:t>
            </a:r>
            <a:r>
              <a:rPr kumimoji="1" lang="zh-CN" altLang="en-US" dirty="0"/>
              <a:t> 类型 </a:t>
            </a:r>
            <a:r>
              <a:rPr kumimoji="1" lang="en-US" altLang="zh-CN" dirty="0"/>
              <a:t>+</a:t>
            </a:r>
            <a:r>
              <a:rPr kumimoji="1" lang="zh-CN" altLang="en-US" dirty="0"/>
              <a:t> 数据</a:t>
            </a:r>
            <a:endParaRPr kumimoji="1" lang="en-US" altLang="zh-CN" dirty="0"/>
          </a:p>
          <a:p>
            <a:pPr lvl="1"/>
            <a:r>
              <a:rPr kumimoji="1" lang="zh-CN" altLang="en-US" dirty="0"/>
              <a:t>类型：由一个整型表示，具体的意义由用户决定</a:t>
            </a:r>
            <a:endParaRPr kumimoji="1" lang="en-US" altLang="zh-CN" dirty="0"/>
          </a:p>
          <a:p>
            <a:r>
              <a:rPr kumimoji="1" lang="zh-CN" altLang="en-US" dirty="0"/>
              <a:t>消息队列是间接消息传递方式</a:t>
            </a:r>
            <a:endParaRPr kumimoji="1" lang="en-US" altLang="zh-CN" dirty="0"/>
          </a:p>
          <a:p>
            <a:pPr lvl="1"/>
            <a:r>
              <a:rPr kumimoji="1" lang="zh-CN" altLang="en-US" dirty="0"/>
              <a:t>通过共享一个队列来建立连接</a:t>
            </a:r>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59</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6" name="图片 5">
            <a:extLst>
              <a:ext uri="{FF2B5EF4-FFF2-40B4-BE49-F238E27FC236}">
                <a16:creationId xmlns:a16="http://schemas.microsoft.com/office/drawing/2014/main" id="{45E66142-933E-B841-9748-0FA84AB1386B}"/>
              </a:ext>
            </a:extLst>
          </p:cNvPr>
          <p:cNvPicPr>
            <a:picLocks noChangeAspect="1"/>
          </p:cNvPicPr>
          <p:nvPr/>
        </p:nvPicPr>
        <p:blipFill>
          <a:blip r:embed="rId3"/>
          <a:stretch>
            <a:fillRect/>
          </a:stretch>
        </p:blipFill>
        <p:spPr>
          <a:xfrm>
            <a:off x="4788024" y="3506269"/>
            <a:ext cx="3962400" cy="1559119"/>
          </a:xfrm>
          <a:prstGeom prst="rect">
            <a:avLst/>
          </a:prstGeom>
        </p:spPr>
      </p:pic>
      <p:sp>
        <p:nvSpPr>
          <p:cNvPr id="7" name="圆角矩形 6">
            <a:extLst>
              <a:ext uri="{FF2B5EF4-FFF2-40B4-BE49-F238E27FC236}">
                <a16:creationId xmlns:a16="http://schemas.microsoft.com/office/drawing/2014/main" id="{C25EB64A-EEEC-F747-80DA-ECE9398925B5}"/>
              </a:ext>
            </a:extLst>
          </p:cNvPr>
          <p:cNvSpPr/>
          <p:nvPr/>
        </p:nvSpPr>
        <p:spPr>
          <a:xfrm>
            <a:off x="7236296" y="337220"/>
            <a:ext cx="1728192" cy="18722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err="1"/>
              <a:t>Ftok</a:t>
            </a:r>
            <a:r>
              <a:rPr lang="en-US" altLang="zh-CN" sz="2000" b="1" dirty="0"/>
              <a:t>();</a:t>
            </a:r>
            <a:endParaRPr kumimoji="1" lang="en-US" altLang="zh-CN" sz="2000" b="1" dirty="0"/>
          </a:p>
          <a:p>
            <a:r>
              <a:rPr kumimoji="1" lang="en-US" altLang="zh-CN" sz="2000" b="1" dirty="0" err="1"/>
              <a:t>Msgget</a:t>
            </a:r>
            <a:r>
              <a:rPr kumimoji="1" lang="en-US" altLang="zh-CN" sz="2000" b="1" dirty="0"/>
              <a:t>();</a:t>
            </a:r>
          </a:p>
          <a:p>
            <a:r>
              <a:rPr kumimoji="1" lang="en-US" altLang="zh-CN" sz="2000" b="1" dirty="0" err="1"/>
              <a:t>Msgsnd</a:t>
            </a:r>
            <a:r>
              <a:rPr kumimoji="1" lang="en-US" altLang="zh-CN" sz="2000" b="1" dirty="0"/>
              <a:t>();</a:t>
            </a:r>
          </a:p>
          <a:p>
            <a:r>
              <a:rPr lang="en-US" altLang="zh-CN" sz="2000" b="1" dirty="0" err="1"/>
              <a:t>Msgrcv</a:t>
            </a:r>
            <a:r>
              <a:rPr lang="en-US" altLang="zh-CN" sz="2000" b="1" dirty="0"/>
              <a:t>();</a:t>
            </a:r>
          </a:p>
          <a:p>
            <a:r>
              <a:rPr lang="en-US" altLang="zh-CN" sz="2000" b="1" dirty="0" err="1"/>
              <a:t>Msgctl</a:t>
            </a:r>
            <a:r>
              <a:rPr lang="en-US" altLang="zh-CN" sz="2000" b="1" dirty="0"/>
              <a:t>();</a:t>
            </a:r>
            <a:endParaRPr kumimoji="1" lang="zh-CN" altLang="en-US" sz="2000" b="1" dirty="0"/>
          </a:p>
        </p:txBody>
      </p:sp>
    </p:spTree>
    <p:extLst>
      <p:ext uri="{BB962C8B-B14F-4D97-AF65-F5344CB8AC3E}">
        <p14:creationId xmlns:p14="http://schemas.microsoft.com/office/powerpoint/2010/main" val="179973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EB56D-8F9C-0E41-9D5A-182653C09004}"/>
              </a:ext>
            </a:extLst>
          </p:cNvPr>
          <p:cNvSpPr>
            <a:spLocks noGrp="1"/>
          </p:cNvSpPr>
          <p:nvPr>
            <p:ph type="title"/>
          </p:nvPr>
        </p:nvSpPr>
        <p:spPr>
          <a:xfrm>
            <a:off x="457200" y="228866"/>
            <a:ext cx="8229600" cy="900442"/>
          </a:xfrm>
        </p:spPr>
        <p:txBody>
          <a:bodyPr/>
          <a:lstStyle/>
          <a:p>
            <a:r>
              <a:rPr kumimoji="1" lang="zh-CN" altLang="en-US" dirty="0"/>
              <a:t>添加条件：一个同学会问多个问题</a:t>
            </a:r>
          </a:p>
        </p:txBody>
      </p:sp>
      <p:sp>
        <p:nvSpPr>
          <p:cNvPr id="4" name="灯片编号占位符 3">
            <a:extLst>
              <a:ext uri="{FF2B5EF4-FFF2-40B4-BE49-F238E27FC236}">
                <a16:creationId xmlns:a16="http://schemas.microsoft.com/office/drawing/2014/main" id="{5527FC9D-F533-7341-A6CA-6947A593B72E}"/>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6</a:t>
            </a:fld>
            <a:endParaRPr lang="zh-CN" altLang="en-US"/>
          </a:p>
        </p:txBody>
      </p:sp>
      <p:grpSp>
        <p:nvGrpSpPr>
          <p:cNvPr id="5" name="组合 4">
            <a:extLst>
              <a:ext uri="{FF2B5EF4-FFF2-40B4-BE49-F238E27FC236}">
                <a16:creationId xmlns:a16="http://schemas.microsoft.com/office/drawing/2014/main" id="{15291E04-2CA7-1B47-A0C1-23A28AC9EF1A}"/>
              </a:ext>
            </a:extLst>
          </p:cNvPr>
          <p:cNvGrpSpPr/>
          <p:nvPr/>
        </p:nvGrpSpPr>
        <p:grpSpPr>
          <a:xfrm>
            <a:off x="741760" y="2745484"/>
            <a:ext cx="914400" cy="965540"/>
            <a:chOff x="2184748" y="3721596"/>
            <a:chExt cx="914400" cy="965540"/>
          </a:xfrm>
        </p:grpSpPr>
        <p:pic>
          <p:nvPicPr>
            <p:cNvPr id="6" name="图形 5" descr="用户">
              <a:extLst>
                <a:ext uri="{FF2B5EF4-FFF2-40B4-BE49-F238E27FC236}">
                  <a16:creationId xmlns:a16="http://schemas.microsoft.com/office/drawing/2014/main" id="{A98E13A8-0D97-0746-871B-2349F9E8099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84748" y="3772736"/>
              <a:ext cx="914400" cy="914400"/>
            </a:xfrm>
            <a:prstGeom prst="rect">
              <a:avLst/>
            </a:prstGeom>
          </p:spPr>
        </p:pic>
        <p:grpSp>
          <p:nvGrpSpPr>
            <p:cNvPr id="7" name="组合 6">
              <a:extLst>
                <a:ext uri="{FF2B5EF4-FFF2-40B4-BE49-F238E27FC236}">
                  <a16:creationId xmlns:a16="http://schemas.microsoft.com/office/drawing/2014/main" id="{F806FA82-2663-DA4E-98B9-BB3998D34D05}"/>
                </a:ext>
              </a:extLst>
            </p:cNvPr>
            <p:cNvGrpSpPr/>
            <p:nvPr/>
          </p:nvGrpSpPr>
          <p:grpSpPr>
            <a:xfrm>
              <a:off x="2430293" y="3721596"/>
              <a:ext cx="423310" cy="423310"/>
              <a:chOff x="2348489" y="3580911"/>
              <a:chExt cx="586916" cy="586916"/>
            </a:xfrm>
          </p:grpSpPr>
          <p:sp>
            <p:nvSpPr>
              <p:cNvPr id="8" name="椭圆 7">
                <a:extLst>
                  <a:ext uri="{FF2B5EF4-FFF2-40B4-BE49-F238E27FC236}">
                    <a16:creationId xmlns:a16="http://schemas.microsoft.com/office/drawing/2014/main" id="{0FFC74FC-2E1A-5D4F-A3F8-F95F2E7D02A9}"/>
                  </a:ext>
                </a:extLst>
              </p:cNvPr>
              <p:cNvSpPr/>
              <p:nvPr/>
            </p:nvSpPr>
            <p:spPr>
              <a:xfrm>
                <a:off x="2435855" y="3747852"/>
                <a:ext cx="412186" cy="2880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形 8" descr="学位帽">
                <a:extLst>
                  <a:ext uri="{FF2B5EF4-FFF2-40B4-BE49-F238E27FC236}">
                    <a16:creationId xmlns:a16="http://schemas.microsoft.com/office/drawing/2014/main" id="{7440FCEA-B8B7-3C41-97F8-8FE85E2774F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8489" y="3580911"/>
                <a:ext cx="586916" cy="586916"/>
              </a:xfrm>
              <a:prstGeom prst="rect">
                <a:avLst/>
              </a:prstGeom>
            </p:spPr>
          </p:pic>
        </p:grpSp>
      </p:grpSp>
      <p:grpSp>
        <p:nvGrpSpPr>
          <p:cNvPr id="10" name="组合 9">
            <a:extLst>
              <a:ext uri="{FF2B5EF4-FFF2-40B4-BE49-F238E27FC236}">
                <a16:creationId xmlns:a16="http://schemas.microsoft.com/office/drawing/2014/main" id="{8FDAE441-6D64-8E4E-A420-DB1F5045E259}"/>
              </a:ext>
            </a:extLst>
          </p:cNvPr>
          <p:cNvGrpSpPr/>
          <p:nvPr/>
        </p:nvGrpSpPr>
        <p:grpSpPr>
          <a:xfrm>
            <a:off x="5463356" y="1763030"/>
            <a:ext cx="914400" cy="914400"/>
            <a:chOff x="3968174" y="2217839"/>
            <a:chExt cx="914400" cy="914400"/>
          </a:xfrm>
        </p:grpSpPr>
        <p:pic>
          <p:nvPicPr>
            <p:cNvPr id="11" name="图形 10" descr="男性形象">
              <a:extLst>
                <a:ext uri="{FF2B5EF4-FFF2-40B4-BE49-F238E27FC236}">
                  <a16:creationId xmlns:a16="http://schemas.microsoft.com/office/drawing/2014/main" id="{0B5E81DF-6BF3-7B42-A59F-9C80ADA2EB8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68174" y="2217839"/>
              <a:ext cx="914400" cy="914400"/>
            </a:xfrm>
            <a:prstGeom prst="rect">
              <a:avLst/>
            </a:prstGeom>
          </p:spPr>
        </p:pic>
        <p:sp>
          <p:nvSpPr>
            <p:cNvPr id="12" name="文本框 11">
              <a:extLst>
                <a:ext uri="{FF2B5EF4-FFF2-40B4-BE49-F238E27FC236}">
                  <a16:creationId xmlns:a16="http://schemas.microsoft.com/office/drawing/2014/main" id="{C6FD2887-D6A3-564B-943B-4A97B20B4F50}"/>
                </a:ext>
              </a:extLst>
            </p:cNvPr>
            <p:cNvSpPr txBox="1"/>
            <p:nvPr/>
          </p:nvSpPr>
          <p:spPr>
            <a:xfrm>
              <a:off x="3968174" y="2654055"/>
              <a:ext cx="914400" cy="369332"/>
            </a:xfrm>
            <a:prstGeom prst="rect">
              <a:avLst/>
            </a:prstGeom>
            <a:noFill/>
          </p:spPr>
          <p:txBody>
            <a:bodyPr wrap="square" rtlCol="0">
              <a:spAutoFit/>
            </a:bodyPr>
            <a:lstStyle/>
            <a:p>
              <a:pPr algn="ctr"/>
              <a:r>
                <a:rPr kumimoji="1" lang="en-US" altLang="zh-CN" b="1" dirty="0"/>
                <a:t>A</a:t>
              </a:r>
              <a:endParaRPr kumimoji="1" lang="zh-CN" altLang="en-US" b="1" dirty="0"/>
            </a:p>
          </p:txBody>
        </p:sp>
      </p:grpSp>
      <p:grpSp>
        <p:nvGrpSpPr>
          <p:cNvPr id="19" name="组合 18">
            <a:extLst>
              <a:ext uri="{FF2B5EF4-FFF2-40B4-BE49-F238E27FC236}">
                <a16:creationId xmlns:a16="http://schemas.microsoft.com/office/drawing/2014/main" id="{15CE1A7B-B591-6243-9539-8CBA9E266BEB}"/>
              </a:ext>
            </a:extLst>
          </p:cNvPr>
          <p:cNvGrpSpPr/>
          <p:nvPr/>
        </p:nvGrpSpPr>
        <p:grpSpPr>
          <a:xfrm>
            <a:off x="2766243" y="1531080"/>
            <a:ext cx="914400" cy="914400"/>
            <a:chOff x="4114800" y="2400300"/>
            <a:chExt cx="914400" cy="914400"/>
          </a:xfrm>
        </p:grpSpPr>
        <p:pic>
          <p:nvPicPr>
            <p:cNvPr id="17" name="图形 16" descr="纸张">
              <a:extLst>
                <a:ext uri="{FF2B5EF4-FFF2-40B4-BE49-F238E27FC236}">
                  <a16:creationId xmlns:a16="http://schemas.microsoft.com/office/drawing/2014/main" id="{3A50259B-1978-FD4A-8252-85057A5F522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14800" y="2400300"/>
              <a:ext cx="914400" cy="914400"/>
            </a:xfrm>
            <a:prstGeom prst="rect">
              <a:avLst/>
            </a:prstGeom>
          </p:spPr>
        </p:pic>
        <p:sp>
          <p:nvSpPr>
            <p:cNvPr id="18" name="文本框 17">
              <a:extLst>
                <a:ext uri="{FF2B5EF4-FFF2-40B4-BE49-F238E27FC236}">
                  <a16:creationId xmlns:a16="http://schemas.microsoft.com/office/drawing/2014/main" id="{1EBA5E28-555F-B44A-8CA6-5366A299EA96}"/>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A1</a:t>
              </a:r>
              <a:endParaRPr kumimoji="1" lang="zh-CN" altLang="en-US" b="1" dirty="0"/>
            </a:p>
          </p:txBody>
        </p:sp>
      </p:grpSp>
      <p:grpSp>
        <p:nvGrpSpPr>
          <p:cNvPr id="20" name="组合 19">
            <a:extLst>
              <a:ext uri="{FF2B5EF4-FFF2-40B4-BE49-F238E27FC236}">
                <a16:creationId xmlns:a16="http://schemas.microsoft.com/office/drawing/2014/main" id="{289CC3D9-DB0B-9240-B905-4C214BBA5C4B}"/>
              </a:ext>
            </a:extLst>
          </p:cNvPr>
          <p:cNvGrpSpPr/>
          <p:nvPr/>
        </p:nvGrpSpPr>
        <p:grpSpPr>
          <a:xfrm>
            <a:off x="2766243" y="2492330"/>
            <a:ext cx="914400" cy="914400"/>
            <a:chOff x="4114800" y="2400300"/>
            <a:chExt cx="914400" cy="914400"/>
          </a:xfrm>
        </p:grpSpPr>
        <p:pic>
          <p:nvPicPr>
            <p:cNvPr id="21" name="图形 20" descr="纸张">
              <a:extLst>
                <a:ext uri="{FF2B5EF4-FFF2-40B4-BE49-F238E27FC236}">
                  <a16:creationId xmlns:a16="http://schemas.microsoft.com/office/drawing/2014/main" id="{93C5FCDB-5F97-464D-A8DA-8E4B6E089CE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14800" y="2400300"/>
              <a:ext cx="914400" cy="914400"/>
            </a:xfrm>
            <a:prstGeom prst="rect">
              <a:avLst/>
            </a:prstGeom>
          </p:spPr>
        </p:pic>
        <p:sp>
          <p:nvSpPr>
            <p:cNvPr id="22" name="文本框 21">
              <a:extLst>
                <a:ext uri="{FF2B5EF4-FFF2-40B4-BE49-F238E27FC236}">
                  <a16:creationId xmlns:a16="http://schemas.microsoft.com/office/drawing/2014/main" id="{44FC22E4-2DBD-0D44-AFB9-34C447DE4AC1}"/>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A2</a:t>
              </a:r>
              <a:endParaRPr kumimoji="1" lang="zh-CN" altLang="en-US" b="1" dirty="0"/>
            </a:p>
          </p:txBody>
        </p:sp>
      </p:grpSp>
      <p:grpSp>
        <p:nvGrpSpPr>
          <p:cNvPr id="26" name="组合 25">
            <a:extLst>
              <a:ext uri="{FF2B5EF4-FFF2-40B4-BE49-F238E27FC236}">
                <a16:creationId xmlns:a16="http://schemas.microsoft.com/office/drawing/2014/main" id="{A361E2E1-7652-E747-A1DF-2FB21D54B66A}"/>
              </a:ext>
            </a:extLst>
          </p:cNvPr>
          <p:cNvGrpSpPr/>
          <p:nvPr/>
        </p:nvGrpSpPr>
        <p:grpSpPr>
          <a:xfrm>
            <a:off x="2774958" y="3952267"/>
            <a:ext cx="914400" cy="914400"/>
            <a:chOff x="4114800" y="2400300"/>
            <a:chExt cx="914400" cy="914400"/>
          </a:xfrm>
        </p:grpSpPr>
        <p:pic>
          <p:nvPicPr>
            <p:cNvPr id="27" name="图形 26" descr="纸张">
              <a:extLst>
                <a:ext uri="{FF2B5EF4-FFF2-40B4-BE49-F238E27FC236}">
                  <a16:creationId xmlns:a16="http://schemas.microsoft.com/office/drawing/2014/main" id="{DCE9D7D1-286B-4149-8F87-973D51D755F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114800" y="2400300"/>
              <a:ext cx="914400" cy="914400"/>
            </a:xfrm>
            <a:prstGeom prst="rect">
              <a:avLst/>
            </a:prstGeom>
          </p:spPr>
        </p:pic>
        <p:sp>
          <p:nvSpPr>
            <p:cNvPr id="28" name="文本框 27">
              <a:extLst>
                <a:ext uri="{FF2B5EF4-FFF2-40B4-BE49-F238E27FC236}">
                  <a16:creationId xmlns:a16="http://schemas.microsoft.com/office/drawing/2014/main" id="{3C4BE873-65BD-C74D-95A3-DF379AFED79D}"/>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B1</a:t>
              </a:r>
              <a:endParaRPr kumimoji="1" lang="zh-CN" altLang="en-US" b="1" dirty="0"/>
            </a:p>
          </p:txBody>
        </p:sp>
      </p:grpSp>
      <p:sp>
        <p:nvSpPr>
          <p:cNvPr id="29" name="左箭头 28">
            <a:extLst>
              <a:ext uri="{FF2B5EF4-FFF2-40B4-BE49-F238E27FC236}">
                <a16:creationId xmlns:a16="http://schemas.microsoft.com/office/drawing/2014/main" id="{C341301F-DBBB-F247-A10E-1CEA56359EE8}"/>
              </a:ext>
            </a:extLst>
          </p:cNvPr>
          <p:cNvSpPr/>
          <p:nvPr/>
        </p:nvSpPr>
        <p:spPr>
          <a:xfrm>
            <a:off x="4119531" y="2007188"/>
            <a:ext cx="904936" cy="4260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左箭头 29">
            <a:extLst>
              <a:ext uri="{FF2B5EF4-FFF2-40B4-BE49-F238E27FC236}">
                <a16:creationId xmlns:a16="http://schemas.microsoft.com/office/drawing/2014/main" id="{B866B74F-E579-6F42-AF53-F610CE84C07A}"/>
              </a:ext>
            </a:extLst>
          </p:cNvPr>
          <p:cNvSpPr/>
          <p:nvPr/>
        </p:nvSpPr>
        <p:spPr>
          <a:xfrm>
            <a:off x="4119531" y="4129452"/>
            <a:ext cx="904936" cy="4260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左箭头 30">
            <a:extLst>
              <a:ext uri="{FF2B5EF4-FFF2-40B4-BE49-F238E27FC236}">
                <a16:creationId xmlns:a16="http://schemas.microsoft.com/office/drawing/2014/main" id="{13A8F9D5-4CB5-2A44-B23A-04DC83737187}"/>
              </a:ext>
            </a:extLst>
          </p:cNvPr>
          <p:cNvSpPr/>
          <p:nvPr/>
        </p:nvSpPr>
        <p:spPr>
          <a:xfrm rot="1800000">
            <a:off x="1718178" y="3839460"/>
            <a:ext cx="904936" cy="4260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左箭头 31">
            <a:extLst>
              <a:ext uri="{FF2B5EF4-FFF2-40B4-BE49-F238E27FC236}">
                <a16:creationId xmlns:a16="http://schemas.microsoft.com/office/drawing/2014/main" id="{0A5538C5-A439-CF4D-AA87-64639AB4E6D0}"/>
              </a:ext>
            </a:extLst>
          </p:cNvPr>
          <p:cNvSpPr/>
          <p:nvPr/>
        </p:nvSpPr>
        <p:spPr>
          <a:xfrm rot="19800000">
            <a:off x="1676910" y="2263601"/>
            <a:ext cx="904936" cy="42608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文本框 32">
            <a:extLst>
              <a:ext uri="{FF2B5EF4-FFF2-40B4-BE49-F238E27FC236}">
                <a16:creationId xmlns:a16="http://schemas.microsoft.com/office/drawing/2014/main" id="{EA00DAA9-14A1-F148-9FAE-2E42119D5B9C}"/>
              </a:ext>
            </a:extLst>
          </p:cNvPr>
          <p:cNvSpPr txBox="1"/>
          <p:nvPr/>
        </p:nvSpPr>
        <p:spPr>
          <a:xfrm>
            <a:off x="6446192" y="4083745"/>
            <a:ext cx="2312814" cy="646331"/>
          </a:xfrm>
          <a:prstGeom prst="rect">
            <a:avLst/>
          </a:prstGeom>
          <a:noFill/>
        </p:spPr>
        <p:txBody>
          <a:bodyPr wrap="square" rtlCol="0">
            <a:spAutoFit/>
          </a:bodyPr>
          <a:lstStyle/>
          <a:p>
            <a:pPr algn="ctr"/>
            <a:r>
              <a:rPr kumimoji="1" lang="en-US" altLang="zh-CN" dirty="0"/>
              <a:t>A</a:t>
            </a:r>
            <a:r>
              <a:rPr kumimoji="1" lang="zh-CN" altLang="en-US" dirty="0"/>
              <a:t>耍赖！</a:t>
            </a:r>
            <a:endParaRPr kumimoji="1" lang="en-US" altLang="zh-CN" dirty="0"/>
          </a:p>
          <a:p>
            <a:pPr algn="ctr"/>
            <a:r>
              <a:rPr kumimoji="1" lang="zh-CN" altLang="en-US" dirty="0"/>
              <a:t>我们应该平分学霸！</a:t>
            </a:r>
            <a:endParaRPr kumimoji="1" lang="en-US" altLang="zh-CN" dirty="0"/>
          </a:p>
        </p:txBody>
      </p:sp>
      <p:sp>
        <p:nvSpPr>
          <p:cNvPr id="34" name="文本框 33">
            <a:extLst>
              <a:ext uri="{FF2B5EF4-FFF2-40B4-BE49-F238E27FC236}">
                <a16:creationId xmlns:a16="http://schemas.microsoft.com/office/drawing/2014/main" id="{A261BA9F-0405-6C4E-B44C-8B7F3E987684}"/>
              </a:ext>
            </a:extLst>
          </p:cNvPr>
          <p:cNvSpPr txBox="1"/>
          <p:nvPr/>
        </p:nvSpPr>
        <p:spPr>
          <a:xfrm>
            <a:off x="6446192" y="1902944"/>
            <a:ext cx="2133600" cy="646331"/>
          </a:xfrm>
          <a:prstGeom prst="rect">
            <a:avLst/>
          </a:prstGeom>
          <a:noFill/>
        </p:spPr>
        <p:txBody>
          <a:bodyPr wrap="square" rtlCol="0">
            <a:spAutoFit/>
          </a:bodyPr>
          <a:lstStyle/>
          <a:p>
            <a:pPr algn="ctr"/>
            <a:r>
              <a:rPr kumimoji="1" lang="zh-CN" altLang="en-US" dirty="0"/>
              <a:t>学霸</a:t>
            </a:r>
            <a:r>
              <a:rPr kumimoji="1" lang="en-US" altLang="zh-CN" dirty="0"/>
              <a:t>66.6%</a:t>
            </a:r>
            <a:r>
              <a:rPr kumimoji="1" lang="zh-CN" altLang="en-US" dirty="0"/>
              <a:t>时间都会回答我的问题</a:t>
            </a:r>
            <a:endParaRPr kumimoji="1" lang="en-US" altLang="zh-CN" dirty="0"/>
          </a:p>
        </p:txBody>
      </p:sp>
      <p:sp>
        <p:nvSpPr>
          <p:cNvPr id="35" name="页脚占位符 4">
            <a:extLst>
              <a:ext uri="{FF2B5EF4-FFF2-40B4-BE49-F238E27FC236}">
                <a16:creationId xmlns:a16="http://schemas.microsoft.com/office/drawing/2014/main" id="{426AC6C5-5470-E142-9789-491EDAC4DB39}"/>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grpSp>
        <p:nvGrpSpPr>
          <p:cNvPr id="36" name="组合 35">
            <a:extLst>
              <a:ext uri="{FF2B5EF4-FFF2-40B4-BE49-F238E27FC236}">
                <a16:creationId xmlns:a16="http://schemas.microsoft.com/office/drawing/2014/main" id="{595420FB-698B-604B-BE33-7241A9C42F2F}"/>
              </a:ext>
            </a:extLst>
          </p:cNvPr>
          <p:cNvGrpSpPr/>
          <p:nvPr/>
        </p:nvGrpSpPr>
        <p:grpSpPr>
          <a:xfrm>
            <a:off x="5463356" y="3970104"/>
            <a:ext cx="914400" cy="914400"/>
            <a:chOff x="3968174" y="2217839"/>
            <a:chExt cx="914400" cy="914400"/>
          </a:xfrm>
        </p:grpSpPr>
        <p:pic>
          <p:nvPicPr>
            <p:cNvPr id="37" name="图形 36" descr="男性形象">
              <a:extLst>
                <a:ext uri="{FF2B5EF4-FFF2-40B4-BE49-F238E27FC236}">
                  <a16:creationId xmlns:a16="http://schemas.microsoft.com/office/drawing/2014/main" id="{D2C4377F-3FE9-6346-96A3-4EEDB9032C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968174" y="2217839"/>
              <a:ext cx="914400" cy="914400"/>
            </a:xfrm>
            <a:prstGeom prst="rect">
              <a:avLst/>
            </a:prstGeom>
          </p:spPr>
        </p:pic>
        <p:sp>
          <p:nvSpPr>
            <p:cNvPr id="38" name="文本框 37">
              <a:extLst>
                <a:ext uri="{FF2B5EF4-FFF2-40B4-BE49-F238E27FC236}">
                  <a16:creationId xmlns:a16="http://schemas.microsoft.com/office/drawing/2014/main" id="{5F75D969-8082-4949-8CB4-FE58AA3198FB}"/>
                </a:ext>
              </a:extLst>
            </p:cNvPr>
            <p:cNvSpPr txBox="1"/>
            <p:nvPr/>
          </p:nvSpPr>
          <p:spPr>
            <a:xfrm>
              <a:off x="3968174" y="2654055"/>
              <a:ext cx="914400" cy="369332"/>
            </a:xfrm>
            <a:prstGeom prst="rect">
              <a:avLst/>
            </a:prstGeom>
            <a:noFill/>
          </p:spPr>
          <p:txBody>
            <a:bodyPr wrap="square" rtlCol="0">
              <a:spAutoFit/>
            </a:bodyPr>
            <a:lstStyle/>
            <a:p>
              <a:pPr algn="ctr"/>
              <a:r>
                <a:rPr kumimoji="1" lang="en-US" altLang="zh-CN" b="1" dirty="0"/>
                <a:t>B</a:t>
              </a:r>
              <a:endParaRPr kumimoji="1" lang="zh-CN" altLang="en-US" b="1" dirty="0"/>
            </a:p>
          </p:txBody>
        </p:sp>
      </p:grpSp>
    </p:spTree>
    <p:extLst>
      <p:ext uri="{BB962C8B-B14F-4D97-AF65-F5344CB8AC3E}">
        <p14:creationId xmlns:p14="http://schemas.microsoft.com/office/powerpoint/2010/main" val="25722015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93B57-2A0E-FF4D-B905-DF3B8CCF6767}"/>
              </a:ext>
            </a:extLst>
          </p:cNvPr>
          <p:cNvSpPr>
            <a:spLocks noGrp="1"/>
          </p:cNvSpPr>
          <p:nvPr>
            <p:ph type="title"/>
          </p:nvPr>
        </p:nvSpPr>
        <p:spPr/>
        <p:txBody>
          <a:bodyPr/>
          <a:lstStyle/>
          <a:p>
            <a:r>
              <a:rPr kumimoji="1" lang="zh-CN" altLang="en-US" dirty="0"/>
              <a:t>消息队列的例子</a:t>
            </a:r>
          </a:p>
        </p:txBody>
      </p:sp>
      <p:sp>
        <p:nvSpPr>
          <p:cNvPr id="4" name="灯片编号占位符 3">
            <a:extLst>
              <a:ext uri="{FF2B5EF4-FFF2-40B4-BE49-F238E27FC236}">
                <a16:creationId xmlns:a16="http://schemas.microsoft.com/office/drawing/2014/main" id="{0354255B-79EE-C442-B34F-BB07303FD409}"/>
              </a:ext>
            </a:extLst>
          </p:cNvPr>
          <p:cNvSpPr>
            <a:spLocks noGrp="1"/>
          </p:cNvSpPr>
          <p:nvPr>
            <p:ph type="sldNum" sz="quarter" idx="12"/>
          </p:nvPr>
        </p:nvSpPr>
        <p:spPr/>
        <p:txBody>
          <a:bodyPr/>
          <a:lstStyle/>
          <a:p>
            <a:fld id="{ADE361C3-C043-4A6E-BDCE-8DA1E7D90A3B}" type="slidenum">
              <a:rPr lang="zh-CN" altLang="en-US" smtClean="0"/>
              <a:t>60</a:t>
            </a:fld>
            <a:endParaRPr lang="zh-CN" altLang="en-US"/>
          </a:p>
        </p:txBody>
      </p:sp>
      <p:sp>
        <p:nvSpPr>
          <p:cNvPr id="5" name="页脚占位符 4">
            <a:extLst>
              <a:ext uri="{FF2B5EF4-FFF2-40B4-BE49-F238E27FC236}">
                <a16:creationId xmlns:a16="http://schemas.microsoft.com/office/drawing/2014/main" id="{0DD6505B-E43A-4A42-A21C-A541EC634081}"/>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6" name="圆角矩形 5">
            <a:extLst>
              <a:ext uri="{FF2B5EF4-FFF2-40B4-BE49-F238E27FC236}">
                <a16:creationId xmlns:a16="http://schemas.microsoft.com/office/drawing/2014/main" id="{2E022B5F-83CC-C24E-BDE5-BAEF1C06F17A}"/>
              </a:ext>
            </a:extLst>
          </p:cNvPr>
          <p:cNvSpPr/>
          <p:nvPr/>
        </p:nvSpPr>
        <p:spPr>
          <a:xfrm>
            <a:off x="251520" y="1807342"/>
            <a:ext cx="4104456" cy="2809636"/>
          </a:xfrm>
          <a:prstGeom prst="roundRect">
            <a:avLst>
              <a:gd name="adj" fmla="val 54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tx1"/>
                </a:solidFill>
                <a:latin typeface="Consolas" panose="020B0609020204030204" pitchFamily="49" charset="0"/>
                <a:cs typeface="Consolas" panose="020B0609020204030204" pitchFamily="49" charset="0"/>
              </a:rPr>
              <a:t>key = </a:t>
            </a:r>
            <a:r>
              <a:rPr lang="en-US" altLang="zh-CN" dirty="0" err="1">
                <a:solidFill>
                  <a:schemeClr val="tx1"/>
                </a:solidFill>
                <a:latin typeface="Consolas" panose="020B0609020204030204" pitchFamily="49" charset="0"/>
                <a:cs typeface="Consolas" panose="020B0609020204030204" pitchFamily="49" charset="0"/>
              </a:rPr>
              <a:t>ftok</a:t>
            </a:r>
            <a:r>
              <a:rPr lang="en-US" altLang="zh-CN" dirty="0">
                <a:solidFill>
                  <a:schemeClr val="tx1"/>
                </a:solidFill>
                <a:latin typeface="Consolas" panose="020B0609020204030204" pitchFamily="49" charset="0"/>
                <a:cs typeface="Consolas" panose="020B0609020204030204" pitchFamily="49" charset="0"/>
              </a:rPr>
              <a:t>("./</a:t>
            </a:r>
            <a:r>
              <a:rPr lang="en-US" altLang="zh-CN" dirty="0" err="1">
                <a:solidFill>
                  <a:schemeClr val="tx1"/>
                </a:solidFill>
                <a:latin typeface="Consolas" panose="020B0609020204030204" pitchFamily="49" charset="0"/>
                <a:cs typeface="Consolas" panose="020B0609020204030204" pitchFamily="49" charset="0"/>
              </a:rPr>
              <a:t>msgque</a:t>
            </a:r>
            <a:r>
              <a:rPr lang="en-US" altLang="zh-CN" dirty="0">
                <a:solidFill>
                  <a:schemeClr val="tx1"/>
                </a:solidFill>
                <a:latin typeface="Consolas" panose="020B0609020204030204" pitchFamily="49" charset="0"/>
                <a:cs typeface="Consolas" panose="020B0609020204030204" pitchFamily="49" charset="0"/>
              </a:rPr>
              <a:t>", 11); </a:t>
            </a:r>
          </a:p>
          <a:p>
            <a:pPr>
              <a:lnSpc>
                <a:spcPct val="150000"/>
              </a:lnSpc>
            </a:pPr>
            <a:r>
              <a:rPr lang="en-US" altLang="zh-CN" dirty="0" err="1">
                <a:solidFill>
                  <a:schemeClr val="tx1"/>
                </a:solidFill>
                <a:latin typeface="Consolas" panose="020B0609020204030204" pitchFamily="49" charset="0"/>
                <a:cs typeface="Consolas" panose="020B0609020204030204" pitchFamily="49" charset="0"/>
              </a:rPr>
              <a:t>msgid</a:t>
            </a:r>
            <a:r>
              <a:rPr lang="en-US" altLang="zh-CN" dirty="0">
                <a:solidFill>
                  <a:schemeClr val="tx1"/>
                </a:solidFill>
                <a:latin typeface="Consolas" panose="020B0609020204030204" pitchFamily="49" charset="0"/>
                <a:cs typeface="Consolas" panose="020B0609020204030204" pitchFamily="49" charset="0"/>
              </a:rPr>
              <a:t> = </a:t>
            </a:r>
            <a:r>
              <a:rPr lang="en-US" altLang="zh-CN" dirty="0" err="1">
                <a:solidFill>
                  <a:schemeClr val="tx1"/>
                </a:solidFill>
                <a:latin typeface="Consolas" panose="020B0609020204030204" pitchFamily="49" charset="0"/>
                <a:cs typeface="Consolas" panose="020B0609020204030204" pitchFamily="49" charset="0"/>
              </a:rPr>
              <a:t>msgget</a:t>
            </a:r>
            <a:r>
              <a:rPr lang="en-US" altLang="zh-CN" dirty="0">
                <a:solidFill>
                  <a:schemeClr val="tx1"/>
                </a:solidFill>
                <a:latin typeface="Consolas" panose="020B0609020204030204" pitchFamily="49" charset="0"/>
                <a:cs typeface="Consolas" panose="020B0609020204030204" pitchFamily="49" charset="0"/>
              </a:rPr>
              <a:t>(key, 0666 | </a:t>
            </a:r>
          </a:p>
          <a:p>
            <a:pPr>
              <a:lnSpc>
                <a:spcPct val="150000"/>
              </a:lnSpc>
            </a:pPr>
            <a:r>
              <a:rPr lang="zh-CN" altLang="en-US" dirty="0">
                <a:solidFill>
                  <a:schemeClr val="tx1"/>
                </a:solidFill>
                <a:latin typeface="Consolas" panose="020B0609020204030204" pitchFamily="49" charset="0"/>
                <a:cs typeface="Consolas" panose="020B0609020204030204" pitchFamily="49" charset="0"/>
              </a:rPr>
              <a:t>               </a:t>
            </a:r>
            <a:r>
              <a:rPr lang="en-US" altLang="zh-CN" dirty="0">
                <a:solidFill>
                  <a:schemeClr val="tx1"/>
                </a:solidFill>
                <a:latin typeface="Consolas" panose="020B0609020204030204" pitchFamily="49" charset="0"/>
                <a:cs typeface="Consolas" panose="020B0609020204030204" pitchFamily="49" charset="0"/>
              </a:rPr>
              <a:t>IPC_CREAT); </a:t>
            </a:r>
          </a:p>
          <a:p>
            <a:pPr>
              <a:lnSpc>
                <a:spcPct val="150000"/>
              </a:lnSpc>
            </a:pPr>
            <a:r>
              <a:rPr lang="en-US" altLang="zh-CN" dirty="0" err="1">
                <a:solidFill>
                  <a:schemeClr val="tx1"/>
                </a:solidFill>
                <a:latin typeface="Consolas" panose="020B0609020204030204" pitchFamily="49" charset="0"/>
                <a:cs typeface="Consolas" panose="020B0609020204030204" pitchFamily="49" charset="0"/>
              </a:rPr>
              <a:t>message.mesg_type</a:t>
            </a:r>
            <a:r>
              <a:rPr lang="en-US" altLang="zh-CN" dirty="0">
                <a:solidFill>
                  <a:schemeClr val="tx1"/>
                </a:solidFill>
                <a:latin typeface="Consolas" panose="020B0609020204030204" pitchFamily="49" charset="0"/>
                <a:cs typeface="Consolas" panose="020B0609020204030204" pitchFamily="49" charset="0"/>
              </a:rPr>
              <a:t> = 1; </a:t>
            </a:r>
          </a:p>
          <a:p>
            <a:pPr>
              <a:lnSpc>
                <a:spcPct val="150000"/>
              </a:lnSpc>
            </a:pPr>
            <a:r>
              <a:rPr lang="en-US" altLang="zh-CN" dirty="0" err="1">
                <a:solidFill>
                  <a:schemeClr val="tx1"/>
                </a:solidFill>
                <a:latin typeface="Consolas" panose="020B0609020204030204" pitchFamily="49" charset="0"/>
                <a:cs typeface="Consolas" panose="020B0609020204030204" pitchFamily="49" charset="0"/>
              </a:rPr>
              <a:t>msgsnd</a:t>
            </a:r>
            <a:r>
              <a:rPr lang="en-US" altLang="zh-CN" dirty="0">
                <a:solidFill>
                  <a:schemeClr val="tx1"/>
                </a:solidFill>
                <a:latin typeface="Consolas" panose="020B0609020204030204" pitchFamily="49" charset="0"/>
                <a:cs typeface="Consolas" panose="020B0609020204030204" pitchFamily="49" charset="0"/>
              </a:rPr>
              <a:t>(</a:t>
            </a:r>
            <a:r>
              <a:rPr lang="en-US" altLang="zh-CN" dirty="0" err="1">
                <a:solidFill>
                  <a:schemeClr val="tx1"/>
                </a:solidFill>
                <a:latin typeface="Consolas" panose="020B0609020204030204" pitchFamily="49" charset="0"/>
                <a:cs typeface="Consolas" panose="020B0609020204030204" pitchFamily="49" charset="0"/>
              </a:rPr>
              <a:t>msgid</a:t>
            </a:r>
            <a:r>
              <a:rPr lang="en-US" altLang="zh-CN" dirty="0">
                <a:solidFill>
                  <a:schemeClr val="tx1"/>
                </a:solidFill>
                <a:latin typeface="Consolas" panose="020B0609020204030204" pitchFamily="49" charset="0"/>
                <a:cs typeface="Consolas" panose="020B0609020204030204" pitchFamily="49" charset="0"/>
              </a:rPr>
              <a:t>, &amp;message, </a:t>
            </a:r>
          </a:p>
          <a:p>
            <a:pPr>
              <a:lnSpc>
                <a:spcPct val="150000"/>
              </a:lnSpc>
            </a:pPr>
            <a:r>
              <a:rPr lang="zh-CN" altLang="en-US" dirty="0">
                <a:solidFill>
                  <a:schemeClr val="tx1"/>
                </a:solidFill>
                <a:latin typeface="Consolas" panose="020B0609020204030204" pitchFamily="49" charset="0"/>
                <a:cs typeface="Consolas" panose="020B0609020204030204" pitchFamily="49" charset="0"/>
              </a:rPr>
              <a:t>       </a:t>
            </a:r>
            <a:r>
              <a:rPr lang="en-US" altLang="zh-CN" dirty="0" err="1">
                <a:solidFill>
                  <a:schemeClr val="tx1"/>
                </a:solidFill>
                <a:latin typeface="Consolas" panose="020B0609020204030204" pitchFamily="49" charset="0"/>
                <a:cs typeface="Consolas" panose="020B0609020204030204" pitchFamily="49" charset="0"/>
              </a:rPr>
              <a:t>sizeof</a:t>
            </a:r>
            <a:r>
              <a:rPr lang="en-US" altLang="zh-CN" dirty="0">
                <a:solidFill>
                  <a:schemeClr val="tx1"/>
                </a:solidFill>
                <a:latin typeface="Consolas" panose="020B0609020204030204" pitchFamily="49" charset="0"/>
                <a:cs typeface="Consolas" panose="020B0609020204030204" pitchFamily="49" charset="0"/>
              </a:rPr>
              <a:t>(message), 0); </a:t>
            </a:r>
          </a:p>
        </p:txBody>
      </p:sp>
      <p:sp>
        <p:nvSpPr>
          <p:cNvPr id="7" name="圆角矩形 6">
            <a:extLst>
              <a:ext uri="{FF2B5EF4-FFF2-40B4-BE49-F238E27FC236}">
                <a16:creationId xmlns:a16="http://schemas.microsoft.com/office/drawing/2014/main" id="{3063AE72-46E1-754F-90C6-3489D0CD7B9C}"/>
              </a:ext>
            </a:extLst>
          </p:cNvPr>
          <p:cNvSpPr/>
          <p:nvPr/>
        </p:nvSpPr>
        <p:spPr>
          <a:xfrm>
            <a:off x="4716016" y="1807342"/>
            <a:ext cx="4258815" cy="2820396"/>
          </a:xfrm>
          <a:prstGeom prst="roundRect">
            <a:avLst>
              <a:gd name="adj" fmla="val 514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a:solidFill>
                  <a:schemeClr val="tx1"/>
                </a:solidFill>
                <a:latin typeface="Consolas" panose="020B0609020204030204" pitchFamily="49" charset="0"/>
                <a:cs typeface="Consolas" panose="020B0609020204030204" pitchFamily="49" charset="0"/>
              </a:rPr>
              <a:t>key = </a:t>
            </a:r>
            <a:r>
              <a:rPr lang="en-US" altLang="zh-CN" dirty="0" err="1">
                <a:solidFill>
                  <a:schemeClr val="tx1"/>
                </a:solidFill>
                <a:latin typeface="Consolas" panose="020B0609020204030204" pitchFamily="49" charset="0"/>
                <a:cs typeface="Consolas" panose="020B0609020204030204" pitchFamily="49" charset="0"/>
              </a:rPr>
              <a:t>ftok</a:t>
            </a:r>
            <a:r>
              <a:rPr lang="en-US" altLang="zh-CN" dirty="0">
                <a:solidFill>
                  <a:schemeClr val="tx1"/>
                </a:solidFill>
                <a:latin typeface="Consolas" panose="020B0609020204030204" pitchFamily="49" charset="0"/>
                <a:cs typeface="Consolas" panose="020B0609020204030204" pitchFamily="49" charset="0"/>
              </a:rPr>
              <a:t>("./</a:t>
            </a:r>
            <a:r>
              <a:rPr lang="en-US" altLang="zh-CN" dirty="0" err="1">
                <a:solidFill>
                  <a:schemeClr val="tx1"/>
                </a:solidFill>
                <a:latin typeface="Consolas" panose="020B0609020204030204" pitchFamily="49" charset="0"/>
                <a:cs typeface="Consolas" panose="020B0609020204030204" pitchFamily="49" charset="0"/>
              </a:rPr>
              <a:t>msgque</a:t>
            </a:r>
            <a:r>
              <a:rPr lang="en-US" altLang="zh-CN" dirty="0">
                <a:solidFill>
                  <a:schemeClr val="tx1"/>
                </a:solidFill>
                <a:latin typeface="Consolas" panose="020B0609020204030204" pitchFamily="49" charset="0"/>
                <a:cs typeface="Consolas" panose="020B0609020204030204" pitchFamily="49" charset="0"/>
              </a:rPr>
              <a:t>", 11); </a:t>
            </a:r>
          </a:p>
          <a:p>
            <a:pPr>
              <a:lnSpc>
                <a:spcPct val="150000"/>
              </a:lnSpc>
            </a:pPr>
            <a:r>
              <a:rPr lang="en-US" altLang="zh-CN" dirty="0" err="1">
                <a:solidFill>
                  <a:schemeClr val="tx1"/>
                </a:solidFill>
                <a:latin typeface="Consolas" panose="020B0609020204030204" pitchFamily="49" charset="0"/>
                <a:cs typeface="Consolas" panose="020B0609020204030204" pitchFamily="49" charset="0"/>
              </a:rPr>
              <a:t>msgid</a:t>
            </a:r>
            <a:r>
              <a:rPr lang="en-US" altLang="zh-CN" dirty="0">
                <a:solidFill>
                  <a:schemeClr val="tx1"/>
                </a:solidFill>
                <a:latin typeface="Consolas" panose="020B0609020204030204" pitchFamily="49" charset="0"/>
                <a:cs typeface="Consolas" panose="020B0609020204030204" pitchFamily="49" charset="0"/>
              </a:rPr>
              <a:t> = </a:t>
            </a:r>
            <a:r>
              <a:rPr lang="en-US" altLang="zh-CN" dirty="0" err="1">
                <a:solidFill>
                  <a:schemeClr val="tx1"/>
                </a:solidFill>
                <a:latin typeface="Consolas" panose="020B0609020204030204" pitchFamily="49" charset="0"/>
                <a:cs typeface="Consolas" panose="020B0609020204030204" pitchFamily="49" charset="0"/>
              </a:rPr>
              <a:t>msgget</a:t>
            </a:r>
            <a:r>
              <a:rPr lang="en-US" altLang="zh-CN" dirty="0">
                <a:solidFill>
                  <a:schemeClr val="tx1"/>
                </a:solidFill>
                <a:latin typeface="Consolas" panose="020B0609020204030204" pitchFamily="49" charset="0"/>
                <a:cs typeface="Consolas" panose="020B0609020204030204" pitchFamily="49" charset="0"/>
              </a:rPr>
              <a:t>(key, 0666 | </a:t>
            </a:r>
          </a:p>
          <a:p>
            <a:pPr>
              <a:lnSpc>
                <a:spcPct val="150000"/>
              </a:lnSpc>
            </a:pPr>
            <a:r>
              <a:rPr lang="zh-CN" altLang="en-US" dirty="0">
                <a:solidFill>
                  <a:schemeClr val="tx1"/>
                </a:solidFill>
                <a:latin typeface="Consolas" panose="020B0609020204030204" pitchFamily="49" charset="0"/>
                <a:cs typeface="Consolas" panose="020B0609020204030204" pitchFamily="49" charset="0"/>
              </a:rPr>
              <a:t>               </a:t>
            </a:r>
            <a:r>
              <a:rPr lang="en-US" altLang="zh-CN" dirty="0">
                <a:solidFill>
                  <a:schemeClr val="tx1"/>
                </a:solidFill>
                <a:latin typeface="Consolas" panose="020B0609020204030204" pitchFamily="49" charset="0"/>
                <a:cs typeface="Consolas" panose="020B0609020204030204" pitchFamily="49" charset="0"/>
              </a:rPr>
              <a:t>IPC_CREAT); </a:t>
            </a:r>
          </a:p>
          <a:p>
            <a:pPr>
              <a:lnSpc>
                <a:spcPct val="150000"/>
              </a:lnSpc>
            </a:pPr>
            <a:r>
              <a:rPr lang="en-US" altLang="zh-CN" dirty="0" err="1">
                <a:solidFill>
                  <a:schemeClr val="tx1"/>
                </a:solidFill>
                <a:latin typeface="Consolas" panose="020B0609020204030204" pitchFamily="49" charset="0"/>
                <a:cs typeface="Consolas" panose="020B0609020204030204" pitchFamily="49" charset="0"/>
              </a:rPr>
              <a:t>msgrcv</a:t>
            </a:r>
            <a:r>
              <a:rPr lang="en-US" altLang="zh-CN" dirty="0">
                <a:solidFill>
                  <a:schemeClr val="tx1"/>
                </a:solidFill>
                <a:latin typeface="Consolas" panose="020B0609020204030204" pitchFamily="49" charset="0"/>
                <a:cs typeface="Consolas" panose="020B0609020204030204" pitchFamily="49" charset="0"/>
              </a:rPr>
              <a:t>(</a:t>
            </a:r>
            <a:r>
              <a:rPr lang="en-US" altLang="zh-CN" dirty="0" err="1">
                <a:solidFill>
                  <a:schemeClr val="tx1"/>
                </a:solidFill>
                <a:latin typeface="Consolas" panose="020B0609020204030204" pitchFamily="49" charset="0"/>
                <a:cs typeface="Consolas" panose="020B0609020204030204" pitchFamily="49" charset="0"/>
              </a:rPr>
              <a:t>msgid</a:t>
            </a:r>
            <a:r>
              <a:rPr lang="en-US" altLang="zh-CN" dirty="0">
                <a:solidFill>
                  <a:schemeClr val="tx1"/>
                </a:solidFill>
                <a:latin typeface="Consolas" panose="020B0609020204030204" pitchFamily="49" charset="0"/>
                <a:cs typeface="Consolas" panose="020B0609020204030204" pitchFamily="49" charset="0"/>
              </a:rPr>
              <a:t>, &amp;message, </a:t>
            </a:r>
          </a:p>
          <a:p>
            <a:pPr>
              <a:lnSpc>
                <a:spcPct val="150000"/>
              </a:lnSpc>
            </a:pPr>
            <a:r>
              <a:rPr lang="zh-CN" altLang="en-US" dirty="0">
                <a:solidFill>
                  <a:schemeClr val="tx1"/>
                </a:solidFill>
                <a:latin typeface="Consolas" panose="020B0609020204030204" pitchFamily="49" charset="0"/>
                <a:cs typeface="Consolas" panose="020B0609020204030204" pitchFamily="49" charset="0"/>
              </a:rPr>
              <a:t>       </a:t>
            </a:r>
            <a:r>
              <a:rPr lang="en-US" altLang="zh-CN" dirty="0" err="1">
                <a:solidFill>
                  <a:schemeClr val="tx1"/>
                </a:solidFill>
                <a:latin typeface="Consolas" panose="020B0609020204030204" pitchFamily="49" charset="0"/>
                <a:cs typeface="Consolas" panose="020B0609020204030204" pitchFamily="49" charset="0"/>
              </a:rPr>
              <a:t>sizeof</a:t>
            </a:r>
            <a:r>
              <a:rPr lang="en-US" altLang="zh-CN" dirty="0">
                <a:solidFill>
                  <a:schemeClr val="tx1"/>
                </a:solidFill>
                <a:latin typeface="Consolas" panose="020B0609020204030204" pitchFamily="49" charset="0"/>
                <a:cs typeface="Consolas" panose="020B0609020204030204" pitchFamily="49" charset="0"/>
              </a:rPr>
              <a:t>(message), 1, 0); </a:t>
            </a:r>
          </a:p>
          <a:p>
            <a:pPr>
              <a:lnSpc>
                <a:spcPct val="150000"/>
              </a:lnSpc>
            </a:pPr>
            <a:r>
              <a:rPr lang="en-US" altLang="zh-CN" dirty="0" err="1">
                <a:solidFill>
                  <a:schemeClr val="tx1"/>
                </a:solidFill>
                <a:latin typeface="Consolas" panose="020B0609020204030204" pitchFamily="49" charset="0"/>
                <a:cs typeface="Consolas" panose="020B0609020204030204" pitchFamily="49" charset="0"/>
              </a:rPr>
              <a:t>msgctl</a:t>
            </a:r>
            <a:r>
              <a:rPr lang="en-US" altLang="zh-CN" dirty="0">
                <a:solidFill>
                  <a:schemeClr val="tx1"/>
                </a:solidFill>
                <a:latin typeface="Consolas" panose="020B0609020204030204" pitchFamily="49" charset="0"/>
                <a:cs typeface="Consolas" panose="020B0609020204030204" pitchFamily="49" charset="0"/>
              </a:rPr>
              <a:t>(</a:t>
            </a:r>
            <a:r>
              <a:rPr lang="en-US" altLang="zh-CN" dirty="0" err="1">
                <a:solidFill>
                  <a:schemeClr val="tx1"/>
                </a:solidFill>
                <a:latin typeface="Consolas" panose="020B0609020204030204" pitchFamily="49" charset="0"/>
                <a:cs typeface="Consolas" panose="020B0609020204030204" pitchFamily="49" charset="0"/>
              </a:rPr>
              <a:t>msgid</a:t>
            </a:r>
            <a:r>
              <a:rPr lang="en-US" altLang="zh-CN" dirty="0">
                <a:solidFill>
                  <a:schemeClr val="tx1"/>
                </a:solidFill>
                <a:latin typeface="Consolas" panose="020B0609020204030204" pitchFamily="49" charset="0"/>
                <a:cs typeface="Consolas" panose="020B0609020204030204" pitchFamily="49" charset="0"/>
              </a:rPr>
              <a:t>, IPC_RMID, NULL); </a:t>
            </a:r>
          </a:p>
        </p:txBody>
      </p:sp>
      <p:sp>
        <p:nvSpPr>
          <p:cNvPr id="8" name="文本框 7">
            <a:extLst>
              <a:ext uri="{FF2B5EF4-FFF2-40B4-BE49-F238E27FC236}">
                <a16:creationId xmlns:a16="http://schemas.microsoft.com/office/drawing/2014/main" id="{B71E0154-BA90-984C-85CB-3F087A46D3FF}"/>
              </a:ext>
            </a:extLst>
          </p:cNvPr>
          <p:cNvSpPr txBox="1"/>
          <p:nvPr/>
        </p:nvSpPr>
        <p:spPr>
          <a:xfrm>
            <a:off x="1686509" y="1283659"/>
            <a:ext cx="1224136" cy="369332"/>
          </a:xfrm>
          <a:prstGeom prst="rect">
            <a:avLst/>
          </a:prstGeom>
          <a:noFill/>
        </p:spPr>
        <p:txBody>
          <a:bodyPr wrap="square" rtlCol="0">
            <a:spAutoFit/>
          </a:bodyPr>
          <a:lstStyle/>
          <a:p>
            <a:pPr algn="ctr"/>
            <a:r>
              <a:rPr kumimoji="1" lang="zh-CN" altLang="en-US" dirty="0"/>
              <a:t>发送者</a:t>
            </a:r>
          </a:p>
        </p:txBody>
      </p:sp>
      <p:sp>
        <p:nvSpPr>
          <p:cNvPr id="9" name="文本框 8">
            <a:extLst>
              <a:ext uri="{FF2B5EF4-FFF2-40B4-BE49-F238E27FC236}">
                <a16:creationId xmlns:a16="http://schemas.microsoft.com/office/drawing/2014/main" id="{132013B6-3CBF-4044-992C-75D137F331A7}"/>
              </a:ext>
            </a:extLst>
          </p:cNvPr>
          <p:cNvSpPr txBox="1"/>
          <p:nvPr/>
        </p:nvSpPr>
        <p:spPr>
          <a:xfrm>
            <a:off x="6233355" y="1288064"/>
            <a:ext cx="1224136" cy="369332"/>
          </a:xfrm>
          <a:prstGeom prst="rect">
            <a:avLst/>
          </a:prstGeom>
          <a:noFill/>
        </p:spPr>
        <p:txBody>
          <a:bodyPr wrap="square" rtlCol="0">
            <a:spAutoFit/>
          </a:bodyPr>
          <a:lstStyle/>
          <a:p>
            <a:pPr algn="ctr"/>
            <a:r>
              <a:rPr kumimoji="1" lang="zh-CN" altLang="en-US" dirty="0"/>
              <a:t>接收者</a:t>
            </a:r>
          </a:p>
        </p:txBody>
      </p:sp>
    </p:spTree>
    <p:extLst>
      <p:ext uri="{BB962C8B-B14F-4D97-AF65-F5344CB8AC3E}">
        <p14:creationId xmlns:p14="http://schemas.microsoft.com/office/powerpoint/2010/main" val="13323780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消息队列：带类型的消息传递</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a:xfrm>
            <a:off x="457200" y="1333501"/>
            <a:ext cx="8229600" cy="3540223"/>
          </a:xfrm>
        </p:spPr>
        <p:txBody>
          <a:bodyPr>
            <a:normAutofit lnSpcReduction="10000"/>
          </a:bodyPr>
          <a:lstStyle/>
          <a:p>
            <a:r>
              <a:rPr kumimoji="1" lang="zh-CN" altLang="en-US" dirty="0"/>
              <a:t>消息队列的组织</a:t>
            </a:r>
            <a:endParaRPr kumimoji="1" lang="en-US" altLang="zh-CN" dirty="0"/>
          </a:p>
          <a:p>
            <a:pPr lvl="1"/>
            <a:r>
              <a:rPr kumimoji="1" lang="zh-CN" altLang="en-US" dirty="0"/>
              <a:t>基本遵循</a:t>
            </a:r>
            <a:r>
              <a:rPr kumimoji="1" lang="en-US" altLang="zh-CN" dirty="0"/>
              <a:t>FIFO</a:t>
            </a:r>
            <a:r>
              <a:rPr kumimoji="1" lang="zh-CN" altLang="en-US" dirty="0"/>
              <a:t> </a:t>
            </a:r>
            <a:r>
              <a:rPr kumimoji="1" lang="en-US" altLang="zh-CN" dirty="0"/>
              <a:t>(First-In-First-Out)</a:t>
            </a:r>
            <a:r>
              <a:rPr kumimoji="1" lang="zh-CN" altLang="en-US" dirty="0"/>
              <a:t>先进先出原则</a:t>
            </a:r>
            <a:endParaRPr kumimoji="1" lang="en-US" altLang="zh-CN" dirty="0"/>
          </a:p>
          <a:p>
            <a:pPr lvl="1"/>
            <a:r>
              <a:rPr kumimoji="1" lang="zh-CN" altLang="en-US" dirty="0"/>
              <a:t>消息队列的写入：增加在队列尾部</a:t>
            </a:r>
            <a:endParaRPr kumimoji="1" lang="en-US" altLang="zh-CN" dirty="0"/>
          </a:p>
          <a:p>
            <a:pPr lvl="1"/>
            <a:r>
              <a:rPr kumimoji="1" lang="zh-CN" altLang="en-US" dirty="0"/>
              <a:t>消息队列的读取：默认从队首获取消息</a:t>
            </a:r>
            <a:endParaRPr kumimoji="1" lang="en-US" altLang="zh-CN" dirty="0"/>
          </a:p>
          <a:p>
            <a:r>
              <a:rPr kumimoji="1" lang="zh-CN" altLang="en-US" dirty="0"/>
              <a:t>允许按照类型查询</a:t>
            </a:r>
            <a:r>
              <a:rPr kumimoji="1" lang="en-US" altLang="zh-CN" dirty="0"/>
              <a:t>:</a:t>
            </a:r>
            <a:r>
              <a:rPr kumimoji="1" lang="zh-CN" altLang="en-US" dirty="0"/>
              <a:t> </a:t>
            </a:r>
            <a:r>
              <a:rPr kumimoji="1" lang="en-US" altLang="zh-CN" dirty="0" err="1"/>
              <a:t>Recv</a:t>
            </a:r>
            <a:r>
              <a:rPr kumimoji="1" lang="en-US" altLang="zh-CN" dirty="0"/>
              <a:t>(A,</a:t>
            </a:r>
            <a:r>
              <a:rPr kumimoji="1" lang="zh-CN" altLang="en-US" dirty="0"/>
              <a:t> </a:t>
            </a:r>
            <a:r>
              <a:rPr kumimoji="1" lang="en-US" altLang="zh-CN" dirty="0">
                <a:solidFill>
                  <a:schemeClr val="accent1"/>
                </a:solidFill>
              </a:rPr>
              <a:t>type</a:t>
            </a:r>
            <a:r>
              <a:rPr kumimoji="1" lang="en-US" altLang="zh-CN" dirty="0"/>
              <a:t>,</a:t>
            </a:r>
            <a:r>
              <a:rPr kumimoji="1" lang="zh-CN" altLang="en-US" dirty="0"/>
              <a:t> </a:t>
            </a:r>
            <a:r>
              <a:rPr kumimoji="1" lang="en-US" altLang="zh-CN" dirty="0"/>
              <a:t>message)</a:t>
            </a:r>
          </a:p>
          <a:p>
            <a:pPr lvl="1"/>
            <a:r>
              <a:rPr kumimoji="1" lang="zh-CN" altLang="en-US" dirty="0"/>
              <a:t>类型为</a:t>
            </a:r>
            <a:r>
              <a:rPr kumimoji="1" lang="en-US" altLang="zh-CN" dirty="0"/>
              <a:t>0</a:t>
            </a:r>
            <a:r>
              <a:rPr kumimoji="1" lang="zh-CN" altLang="en-US" dirty="0"/>
              <a:t>时返回第一个消息 </a:t>
            </a:r>
            <a:r>
              <a:rPr kumimoji="1" lang="en-US" altLang="zh-CN" dirty="0"/>
              <a:t>(FIFO)</a:t>
            </a:r>
          </a:p>
          <a:p>
            <a:pPr lvl="1"/>
            <a:r>
              <a:rPr kumimoji="1" lang="zh-CN" altLang="en-US" dirty="0"/>
              <a:t>类型有值时按照类型查询消息</a:t>
            </a:r>
            <a:endParaRPr kumimoji="1" lang="en-US" altLang="zh-CN" dirty="0"/>
          </a:p>
          <a:p>
            <a:pPr lvl="2"/>
            <a:r>
              <a:rPr kumimoji="1" lang="zh-CN" altLang="en-US" dirty="0"/>
              <a:t>如</a:t>
            </a:r>
            <a:r>
              <a:rPr kumimoji="1" lang="en-US" altLang="zh-CN" dirty="0"/>
              <a:t>type</a:t>
            </a:r>
            <a:r>
              <a:rPr kumimoji="1" lang="zh-CN" altLang="en-US" dirty="0"/>
              <a:t>为正数，则返回第一个类型为</a:t>
            </a:r>
            <a:r>
              <a:rPr kumimoji="1" lang="en-US" altLang="zh-CN" dirty="0"/>
              <a:t>type</a:t>
            </a:r>
            <a:r>
              <a:rPr kumimoji="1" lang="zh-CN" altLang="en-US" dirty="0"/>
              <a:t>的消息</a:t>
            </a:r>
            <a:endParaRPr kumimoji="1" lang="en-US" altLang="zh-CN" dirty="0"/>
          </a:p>
          <a:p>
            <a:pPr marL="457200" lvl="1" indent="0">
              <a:buNone/>
            </a:pPr>
            <a:endParaRPr kumimoji="1" lang="zh-CN" altLang="en-US"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61</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502404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消息队列 </a:t>
            </a:r>
            <a:r>
              <a:rPr kumimoji="1" lang="en-US" altLang="zh-CN" dirty="0"/>
              <a:t>VS.</a:t>
            </a:r>
            <a:r>
              <a:rPr kumimoji="1" lang="zh-CN" altLang="en-US" dirty="0"/>
              <a:t> 管道</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a:xfrm>
            <a:off x="457200" y="1129308"/>
            <a:ext cx="8229600" cy="4176464"/>
          </a:xfrm>
        </p:spPr>
        <p:txBody>
          <a:bodyPr>
            <a:normAutofit fontScale="92500" lnSpcReduction="10000"/>
          </a:bodyPr>
          <a:lstStyle/>
          <a:p>
            <a:r>
              <a:rPr kumimoji="1" lang="zh-CN" altLang="en-US" sz="1800" dirty="0"/>
              <a:t>缓存区设计</a:t>
            </a:r>
            <a:r>
              <a:rPr kumimoji="1" lang="en-US" altLang="zh-CN" sz="1800" dirty="0"/>
              <a:t>:</a:t>
            </a:r>
          </a:p>
          <a:p>
            <a:pPr lvl="1"/>
            <a:r>
              <a:rPr kumimoji="1" lang="zh-CN" altLang="en-US" sz="1600" dirty="0"/>
              <a:t>消息队列</a:t>
            </a:r>
            <a:r>
              <a:rPr kumimoji="1" lang="en-US" altLang="zh-CN" sz="1600" dirty="0"/>
              <a:t>:</a:t>
            </a:r>
            <a:r>
              <a:rPr kumimoji="1" lang="zh-CN" altLang="en-US" sz="1600" dirty="0"/>
              <a:t> 链表的组织方式，动态分配资源，可以设置很大的上限</a:t>
            </a:r>
            <a:endParaRPr kumimoji="1" lang="en-US" altLang="zh-CN" sz="1600" dirty="0"/>
          </a:p>
          <a:p>
            <a:pPr lvl="1"/>
            <a:r>
              <a:rPr kumimoji="1" lang="zh-CN" altLang="en-US" sz="1600" dirty="0"/>
              <a:t>管道</a:t>
            </a:r>
            <a:r>
              <a:rPr kumimoji="1" lang="en-US" altLang="zh-CN" sz="1600" dirty="0"/>
              <a:t>:</a:t>
            </a:r>
            <a:r>
              <a:rPr kumimoji="1" lang="zh-CN" altLang="en-US" sz="1600" dirty="0"/>
              <a:t> 固定的缓冲区间，分配过大资源容易造成浪费</a:t>
            </a:r>
            <a:endParaRPr kumimoji="1" lang="en-US" altLang="zh-CN" sz="1600" dirty="0"/>
          </a:p>
          <a:p>
            <a:r>
              <a:rPr kumimoji="1" lang="zh-CN" altLang="en-US" sz="1800" dirty="0"/>
              <a:t>消息格式</a:t>
            </a:r>
            <a:r>
              <a:rPr kumimoji="1" lang="en-US" altLang="zh-CN" sz="1800" dirty="0"/>
              <a:t>:</a:t>
            </a:r>
          </a:p>
          <a:p>
            <a:pPr lvl="1"/>
            <a:r>
              <a:rPr kumimoji="1" lang="zh-CN" altLang="en-US" sz="1600" dirty="0"/>
              <a:t>消息队列</a:t>
            </a:r>
            <a:r>
              <a:rPr kumimoji="1" lang="en-US" altLang="zh-CN" sz="1600" dirty="0"/>
              <a:t>:</a:t>
            </a:r>
            <a:r>
              <a:rPr kumimoji="1" lang="zh-CN" altLang="en-US" sz="1600" dirty="0"/>
              <a:t> 带类型的数据</a:t>
            </a:r>
            <a:endParaRPr kumimoji="1" lang="en-US" altLang="zh-CN" sz="1600" dirty="0"/>
          </a:p>
          <a:p>
            <a:pPr lvl="1"/>
            <a:r>
              <a:rPr kumimoji="1" lang="zh-CN" altLang="en-US" sz="1600" dirty="0"/>
              <a:t>管道</a:t>
            </a:r>
            <a:r>
              <a:rPr kumimoji="1" lang="en-US" altLang="zh-CN" sz="1600" dirty="0"/>
              <a:t>:</a:t>
            </a:r>
            <a:r>
              <a:rPr kumimoji="1" lang="zh-CN" altLang="en-US" sz="1600" dirty="0"/>
              <a:t> 数据 </a:t>
            </a:r>
            <a:r>
              <a:rPr kumimoji="1" lang="en-US" altLang="zh-CN" sz="1600" dirty="0"/>
              <a:t>(</a:t>
            </a:r>
            <a:r>
              <a:rPr kumimoji="1" lang="zh-CN" altLang="en-US" sz="1600" dirty="0"/>
              <a:t>字节流</a:t>
            </a:r>
            <a:r>
              <a:rPr kumimoji="1" lang="en-US" altLang="zh-CN" sz="1600" dirty="0"/>
              <a:t>)</a:t>
            </a:r>
          </a:p>
          <a:p>
            <a:r>
              <a:rPr kumimoji="1" lang="zh-CN" altLang="en-US" sz="1800" dirty="0"/>
              <a:t>连接上的通信进程</a:t>
            </a:r>
            <a:r>
              <a:rPr kumimoji="1" lang="en-US" altLang="zh-CN" sz="1800" dirty="0"/>
              <a:t>:</a:t>
            </a:r>
          </a:p>
          <a:p>
            <a:pPr lvl="1"/>
            <a:r>
              <a:rPr kumimoji="1" lang="zh-CN" altLang="en-US" sz="1600" dirty="0"/>
              <a:t>消息队列</a:t>
            </a:r>
            <a:r>
              <a:rPr kumimoji="1" lang="en-US" altLang="zh-CN" sz="1600" dirty="0"/>
              <a:t>:</a:t>
            </a:r>
            <a:r>
              <a:rPr kumimoji="1" lang="zh-CN" altLang="en-US" sz="1600" dirty="0"/>
              <a:t> 可以有多个发送者和接收者</a:t>
            </a:r>
            <a:endParaRPr kumimoji="1" lang="en-US" altLang="zh-CN" sz="1600" dirty="0"/>
          </a:p>
          <a:p>
            <a:pPr lvl="1"/>
            <a:r>
              <a:rPr kumimoji="1" lang="zh-CN" altLang="en-US" sz="1600" dirty="0"/>
              <a:t>管道</a:t>
            </a:r>
            <a:r>
              <a:rPr kumimoji="1" lang="en-US" altLang="zh-CN" sz="1600" dirty="0"/>
              <a:t>:</a:t>
            </a:r>
            <a:r>
              <a:rPr kumimoji="1" lang="zh-CN" altLang="en-US" sz="1600" dirty="0"/>
              <a:t> 两个端口，最多对应两个进程</a:t>
            </a:r>
            <a:endParaRPr kumimoji="1" lang="en-US" altLang="zh-CN" sz="1600" dirty="0"/>
          </a:p>
          <a:p>
            <a:r>
              <a:rPr kumimoji="1" lang="zh-CN" altLang="en-US" sz="1800" dirty="0"/>
              <a:t>消息的管理</a:t>
            </a:r>
            <a:r>
              <a:rPr kumimoji="1" lang="en-US" altLang="zh-CN" sz="1800" dirty="0"/>
              <a:t>:</a:t>
            </a:r>
          </a:p>
          <a:p>
            <a:pPr lvl="1"/>
            <a:r>
              <a:rPr kumimoji="1" lang="zh-CN" altLang="en-US" sz="1600" dirty="0"/>
              <a:t>消息队列</a:t>
            </a:r>
            <a:r>
              <a:rPr kumimoji="1" lang="en-US" altLang="zh-CN" sz="1600" dirty="0"/>
              <a:t>:</a:t>
            </a:r>
            <a:r>
              <a:rPr kumimoji="1" lang="zh-CN" altLang="en-US" sz="1600" dirty="0"/>
              <a:t> </a:t>
            </a:r>
            <a:r>
              <a:rPr kumimoji="1" lang="en-US" altLang="zh-CN" sz="1600" dirty="0"/>
              <a:t>FIFO</a:t>
            </a:r>
            <a:r>
              <a:rPr kumimoji="1" lang="zh-CN" altLang="en-US" sz="1600" dirty="0"/>
              <a:t> </a:t>
            </a:r>
            <a:r>
              <a:rPr kumimoji="1" lang="en-US" altLang="zh-CN" sz="1600" dirty="0"/>
              <a:t>+</a:t>
            </a:r>
            <a:r>
              <a:rPr kumimoji="1" lang="zh-CN" altLang="en-US" sz="1600" dirty="0"/>
              <a:t> 基于类型的查询</a:t>
            </a:r>
            <a:endParaRPr kumimoji="1" lang="en-US" altLang="zh-CN" sz="1600" dirty="0"/>
          </a:p>
          <a:p>
            <a:pPr lvl="1"/>
            <a:r>
              <a:rPr kumimoji="1" lang="zh-CN" altLang="en-US" sz="1600" dirty="0"/>
              <a:t>管道</a:t>
            </a:r>
            <a:r>
              <a:rPr kumimoji="1" lang="en-US" altLang="zh-CN" sz="1600" dirty="0"/>
              <a:t>:</a:t>
            </a:r>
            <a:r>
              <a:rPr kumimoji="1" lang="zh-CN" altLang="en-US" sz="1600" dirty="0"/>
              <a:t> </a:t>
            </a:r>
            <a:r>
              <a:rPr kumimoji="1" lang="en-US" altLang="zh-CN" sz="1600" dirty="0"/>
              <a:t>FIFO</a:t>
            </a:r>
          </a:p>
          <a:p>
            <a:pPr marL="0" indent="0">
              <a:buNone/>
            </a:pPr>
            <a:endParaRPr kumimoji="1" lang="en-US" altLang="zh-CN" sz="1800"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62</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6" name="文本框 5">
            <a:extLst>
              <a:ext uri="{FF2B5EF4-FFF2-40B4-BE49-F238E27FC236}">
                <a16:creationId xmlns:a16="http://schemas.microsoft.com/office/drawing/2014/main" id="{85088224-478A-9041-9297-ABF96973F35F}"/>
              </a:ext>
            </a:extLst>
          </p:cNvPr>
          <p:cNvSpPr txBox="1"/>
          <p:nvPr/>
        </p:nvSpPr>
        <p:spPr>
          <a:xfrm>
            <a:off x="5508104" y="3001516"/>
            <a:ext cx="2723823" cy="646331"/>
          </a:xfrm>
          <a:prstGeom prst="rect">
            <a:avLst/>
          </a:prstGeom>
          <a:noFill/>
        </p:spPr>
        <p:txBody>
          <a:bodyPr wrap="none" rtlCol="0">
            <a:spAutoFit/>
          </a:bodyPr>
          <a:lstStyle/>
          <a:p>
            <a:r>
              <a:rPr kumimoji="1" lang="zh-CN" altLang="en-US" dirty="0"/>
              <a:t>消息队列更加灵活易用，</a:t>
            </a:r>
            <a:endParaRPr kumimoji="1" lang="en-US" altLang="zh-CN" dirty="0"/>
          </a:p>
          <a:p>
            <a:r>
              <a:rPr kumimoji="1" lang="zh-CN" altLang="en-US" dirty="0"/>
              <a:t>但是实现也更加复杂</a:t>
            </a:r>
          </a:p>
        </p:txBody>
      </p:sp>
    </p:spTree>
    <p:extLst>
      <p:ext uri="{BB962C8B-B14F-4D97-AF65-F5344CB8AC3E}">
        <p14:creationId xmlns:p14="http://schemas.microsoft.com/office/powerpoint/2010/main" val="41156486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zh-CN" altLang="en-US" dirty="0"/>
              <a:t>轻量级远程方法调用 </a:t>
            </a:r>
            <a:r>
              <a:rPr kumimoji="1" lang="en-US" altLang="zh-CN" dirty="0"/>
              <a:t>(LRPC)</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r>
              <a:rPr kumimoji="1" lang="en-US" altLang="zh-CN" dirty="0"/>
              <a:t>Lightweight</a:t>
            </a:r>
            <a:r>
              <a:rPr kumimoji="1" lang="zh-CN" altLang="en-US" dirty="0"/>
              <a:t> </a:t>
            </a:r>
            <a:r>
              <a:rPr kumimoji="1" lang="en-US" altLang="zh-CN" dirty="0"/>
              <a:t>Remote</a:t>
            </a:r>
            <a:r>
              <a:rPr kumimoji="1" lang="zh-CN" altLang="en-US" dirty="0"/>
              <a:t> </a:t>
            </a:r>
            <a:r>
              <a:rPr kumimoji="1" lang="en-US" altLang="zh-CN" dirty="0"/>
              <a:t>Procedure</a:t>
            </a:r>
            <a:r>
              <a:rPr kumimoji="1" lang="zh-CN" altLang="en-US" dirty="0"/>
              <a:t> </a:t>
            </a:r>
            <a:r>
              <a:rPr kumimoji="1" lang="en-US" altLang="zh-CN" dirty="0"/>
              <a:t>Call</a:t>
            </a:r>
            <a:r>
              <a:rPr kumimoji="1" lang="zh-CN" altLang="en-US" dirty="0"/>
              <a:t> </a:t>
            </a:r>
            <a:r>
              <a:rPr kumimoji="1" lang="en-US" altLang="zh-CN" dirty="0"/>
              <a:t>(LRPC)</a:t>
            </a:r>
            <a:r>
              <a:rPr kumimoji="1" lang="zh-CN" altLang="en-US" dirty="0"/>
              <a:t> </a:t>
            </a:r>
            <a:endParaRPr kumimoji="1" lang="en-US" altLang="zh-CN" dirty="0"/>
          </a:p>
        </p:txBody>
      </p:sp>
      <p:sp>
        <p:nvSpPr>
          <p:cNvPr id="4" name="灯片编号占位符 3">
            <a:extLst>
              <a:ext uri="{FF2B5EF4-FFF2-40B4-BE49-F238E27FC236}">
                <a16:creationId xmlns:a16="http://schemas.microsoft.com/office/drawing/2014/main" id="{45F61D95-77C6-4F44-A6A2-DDF144D592FE}"/>
              </a:ext>
            </a:extLst>
          </p:cNvPr>
          <p:cNvSpPr>
            <a:spLocks noGrp="1"/>
          </p:cNvSpPr>
          <p:nvPr>
            <p:ph type="sldNum" sz="quarter" idx="12"/>
          </p:nvPr>
        </p:nvSpPr>
        <p:spPr/>
        <p:txBody>
          <a:bodyPr/>
          <a:lstStyle/>
          <a:p>
            <a:fld id="{ADE361C3-C043-4A6E-BDCE-8DA1E7D90A3B}" type="slidenum">
              <a:rPr lang="zh-CN" altLang="en-US" smtClean="0"/>
              <a:t>63</a:t>
            </a:fld>
            <a:endParaRPr lang="zh-CN" altLang="en-US"/>
          </a:p>
        </p:txBody>
      </p:sp>
    </p:spTree>
    <p:extLst>
      <p:ext uri="{BB962C8B-B14F-4D97-AF65-F5344CB8AC3E}">
        <p14:creationId xmlns:p14="http://schemas.microsoft.com/office/powerpoint/2010/main" val="3798369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en-US" altLang="zh-CN" dirty="0"/>
              <a:t>IPC</a:t>
            </a:r>
            <a:r>
              <a:rPr kumimoji="1" lang="zh-CN" altLang="en-US" dirty="0"/>
              <a:t>通常会带来较大的性能损失</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a:xfrm>
            <a:off x="457200" y="1417340"/>
            <a:ext cx="8229600" cy="3879622"/>
          </a:xfrm>
        </p:spPr>
        <p:txBody>
          <a:bodyPr>
            <a:normAutofit/>
          </a:bodyPr>
          <a:lstStyle/>
          <a:p>
            <a:r>
              <a:rPr kumimoji="1" lang="zh-CN" altLang="en-US" dirty="0"/>
              <a:t>传统的进程间通信机制通常会结合以下机制：</a:t>
            </a:r>
            <a:endParaRPr kumimoji="1" lang="en-US" altLang="zh-CN" dirty="0"/>
          </a:p>
          <a:p>
            <a:pPr lvl="1"/>
            <a:r>
              <a:rPr kumimoji="1" lang="zh-CN" altLang="en-US" dirty="0"/>
              <a:t>通知：告诉目标进程事件的发生</a:t>
            </a:r>
            <a:endParaRPr kumimoji="1" lang="en-US" altLang="zh-CN" dirty="0"/>
          </a:p>
          <a:p>
            <a:pPr lvl="1"/>
            <a:r>
              <a:rPr kumimoji="1" lang="zh-CN" altLang="en-US" dirty="0"/>
              <a:t>调度：修改进程的运行状态以及系统的调度队列</a:t>
            </a:r>
            <a:endParaRPr kumimoji="1" lang="en-US" altLang="zh-CN" dirty="0"/>
          </a:p>
          <a:p>
            <a:pPr lvl="1"/>
            <a:r>
              <a:rPr kumimoji="1" lang="zh-CN" altLang="en-US" dirty="0"/>
              <a:t>传输：传输一个消息的数据过去</a:t>
            </a:r>
            <a:endParaRPr kumimoji="1" lang="en-US" altLang="zh-CN" dirty="0"/>
          </a:p>
          <a:p>
            <a:pPr lvl="1"/>
            <a:endParaRPr kumimoji="1" lang="en-US" altLang="zh-CN" dirty="0"/>
          </a:p>
          <a:p>
            <a:r>
              <a:rPr kumimoji="1" lang="zh-CN" altLang="en-US" dirty="0"/>
              <a:t>缺少一个轻量的远程调用机制</a:t>
            </a:r>
            <a:endParaRPr kumimoji="1" lang="en-US" altLang="zh-CN" dirty="0"/>
          </a:p>
          <a:p>
            <a:pPr lvl="1"/>
            <a:r>
              <a:rPr kumimoji="1" lang="zh-CN" altLang="en-US" dirty="0"/>
              <a:t>客户端进程切换到服务端进程，执行特定的函数 </a:t>
            </a:r>
            <a:r>
              <a:rPr kumimoji="1" lang="en-US" altLang="zh-CN" dirty="0"/>
              <a:t>(Handler)</a:t>
            </a:r>
          </a:p>
          <a:p>
            <a:pPr lvl="1"/>
            <a:r>
              <a:rPr kumimoji="1" lang="zh-CN" altLang="en-US" dirty="0"/>
              <a:t>参数的传递和结果的返回</a:t>
            </a:r>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64</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39448368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zh-CN" altLang="en-US" dirty="0"/>
              <a:t>轻量级远程调用 </a:t>
            </a:r>
            <a:r>
              <a:rPr kumimoji="1" lang="en-US" altLang="zh-CN" dirty="0"/>
              <a:t>(LRPC)</a:t>
            </a:r>
            <a:endParaRPr kumimoji="1" lang="zh-CN" altLang="en-US" dirty="0"/>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p:txBody>
          <a:bodyPr>
            <a:normAutofit/>
          </a:bodyPr>
          <a:lstStyle/>
          <a:p>
            <a:r>
              <a:rPr kumimoji="1" lang="en-US" altLang="zh-CN" dirty="0"/>
              <a:t>Lightweight</a:t>
            </a:r>
            <a:r>
              <a:rPr kumimoji="1" lang="zh-CN" altLang="en-US" dirty="0"/>
              <a:t> </a:t>
            </a:r>
            <a:r>
              <a:rPr kumimoji="1" lang="en-US" altLang="zh-CN" dirty="0"/>
              <a:t>Remote</a:t>
            </a:r>
            <a:r>
              <a:rPr kumimoji="1" lang="zh-CN" altLang="en-US" dirty="0"/>
              <a:t> </a:t>
            </a:r>
            <a:r>
              <a:rPr kumimoji="1" lang="en-US" altLang="zh-CN" dirty="0"/>
              <a:t>Procedure</a:t>
            </a:r>
            <a:r>
              <a:rPr kumimoji="1" lang="zh-CN" altLang="en-US" dirty="0"/>
              <a:t> </a:t>
            </a:r>
            <a:r>
              <a:rPr kumimoji="1" lang="en-US" altLang="zh-CN" dirty="0"/>
              <a:t>Call</a:t>
            </a:r>
            <a:r>
              <a:rPr kumimoji="1" lang="zh-CN" altLang="en-US" dirty="0"/>
              <a:t> </a:t>
            </a:r>
            <a:r>
              <a:rPr kumimoji="1" lang="en-US" altLang="zh-CN" dirty="0"/>
              <a:t>(LRPC)</a:t>
            </a:r>
            <a:r>
              <a:rPr kumimoji="1" lang="zh-CN" altLang="en-US" dirty="0"/>
              <a:t> </a:t>
            </a:r>
            <a:endParaRPr kumimoji="1" lang="en-US" altLang="zh-CN" dirty="0"/>
          </a:p>
          <a:p>
            <a:r>
              <a:rPr kumimoji="1" lang="zh-CN" altLang="en-US" dirty="0"/>
              <a:t>解决两个主要问题</a:t>
            </a:r>
            <a:endParaRPr kumimoji="1" lang="en-US" altLang="zh-CN" dirty="0"/>
          </a:p>
          <a:p>
            <a:pPr lvl="1"/>
            <a:r>
              <a:rPr kumimoji="1" lang="zh-CN" altLang="en-US" dirty="0"/>
              <a:t>控制流转换</a:t>
            </a:r>
            <a:r>
              <a:rPr kumimoji="1" lang="en-US" altLang="zh-CN" dirty="0"/>
              <a:t>:</a:t>
            </a:r>
            <a:r>
              <a:rPr kumimoji="1" lang="zh-CN" altLang="en-US" dirty="0"/>
              <a:t> </a:t>
            </a:r>
            <a:r>
              <a:rPr kumimoji="1" lang="en-US" altLang="zh-CN" dirty="0"/>
              <a:t>Client</a:t>
            </a:r>
            <a:r>
              <a:rPr kumimoji="1" lang="zh-CN" altLang="en-US" dirty="0"/>
              <a:t>进程快速通知</a:t>
            </a:r>
            <a:r>
              <a:rPr kumimoji="1" lang="en-US" altLang="zh-CN" dirty="0"/>
              <a:t>Server</a:t>
            </a:r>
            <a:r>
              <a:rPr kumimoji="1" lang="zh-CN" altLang="en-US" dirty="0"/>
              <a:t>进程</a:t>
            </a:r>
            <a:endParaRPr kumimoji="1" lang="en-US" altLang="zh-CN" dirty="0"/>
          </a:p>
          <a:p>
            <a:pPr lvl="1"/>
            <a:r>
              <a:rPr kumimoji="1" lang="zh-CN" altLang="en-US" dirty="0"/>
              <a:t>数据传输</a:t>
            </a:r>
            <a:r>
              <a:rPr kumimoji="1" lang="en-US" altLang="zh-CN" dirty="0"/>
              <a:t>:</a:t>
            </a:r>
            <a:r>
              <a:rPr kumimoji="1" lang="zh-CN" altLang="en-US" dirty="0"/>
              <a:t> 将栈和寄存器参数传递给</a:t>
            </a:r>
            <a:r>
              <a:rPr kumimoji="1" lang="en-US" altLang="zh-CN" dirty="0"/>
              <a:t>Server</a:t>
            </a:r>
            <a:r>
              <a:rPr kumimoji="1" lang="zh-CN" altLang="en-US" dirty="0"/>
              <a:t>进程</a:t>
            </a:r>
            <a:endParaRPr kumimoji="1" lang="en-US" altLang="zh-CN" dirty="0"/>
          </a:p>
          <a:p>
            <a:pPr lvl="1"/>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65</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78" name="矩形 77">
            <a:extLst>
              <a:ext uri="{FF2B5EF4-FFF2-40B4-BE49-F238E27FC236}">
                <a16:creationId xmlns:a16="http://schemas.microsoft.com/office/drawing/2014/main" id="{DC2250FF-027C-5F45-B464-3FA3A75ACB8C}"/>
              </a:ext>
            </a:extLst>
          </p:cNvPr>
          <p:cNvSpPr/>
          <p:nvPr/>
        </p:nvSpPr>
        <p:spPr>
          <a:xfrm>
            <a:off x="2915816" y="4162454"/>
            <a:ext cx="2996737" cy="999302"/>
          </a:xfrm>
          <a:prstGeom prst="rect">
            <a:avLst/>
          </a:prstGeom>
        </p:spPr>
        <p:style>
          <a:lnRef idx="1">
            <a:schemeClr val="accent6"/>
          </a:lnRef>
          <a:fillRef idx="2">
            <a:schemeClr val="accent6"/>
          </a:fillRef>
          <a:effectRef idx="1">
            <a:schemeClr val="accent6"/>
          </a:effectRef>
          <a:fontRef idx="minor">
            <a:schemeClr val="dk1"/>
          </a:fontRef>
        </p:style>
        <p:txBody>
          <a:bodyPr rtlCol="0" anchor="b" anchorCtr="0"/>
          <a:lstStyle/>
          <a:p>
            <a:pPr algn="ctr"/>
            <a:r>
              <a:rPr kumimoji="1" lang="zh-CN" altLang="en-US" dirty="0">
                <a:solidFill>
                  <a:schemeClr val="tx1"/>
                </a:solidFill>
              </a:rPr>
              <a:t>内核</a:t>
            </a:r>
          </a:p>
        </p:txBody>
      </p:sp>
      <p:sp>
        <p:nvSpPr>
          <p:cNvPr id="79" name="矩形 78">
            <a:extLst>
              <a:ext uri="{FF2B5EF4-FFF2-40B4-BE49-F238E27FC236}">
                <a16:creationId xmlns:a16="http://schemas.microsoft.com/office/drawing/2014/main" id="{33611D95-DCC0-C243-AF43-856E7B6C9858}"/>
              </a:ext>
            </a:extLst>
          </p:cNvPr>
          <p:cNvSpPr/>
          <p:nvPr/>
        </p:nvSpPr>
        <p:spPr>
          <a:xfrm>
            <a:off x="2915816" y="3461806"/>
            <a:ext cx="1270239" cy="54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600" dirty="0"/>
              <a:t>Client</a:t>
            </a:r>
            <a:r>
              <a:rPr kumimoji="1" lang="zh-CN" altLang="en-US" sz="1600" dirty="0"/>
              <a:t> 进程</a:t>
            </a:r>
          </a:p>
        </p:txBody>
      </p:sp>
      <p:sp>
        <p:nvSpPr>
          <p:cNvPr id="80" name="矩形 79">
            <a:extLst>
              <a:ext uri="{FF2B5EF4-FFF2-40B4-BE49-F238E27FC236}">
                <a16:creationId xmlns:a16="http://schemas.microsoft.com/office/drawing/2014/main" id="{FFAE270E-B02B-CB44-AC7C-D50B3C077186}"/>
              </a:ext>
            </a:extLst>
          </p:cNvPr>
          <p:cNvSpPr/>
          <p:nvPr/>
        </p:nvSpPr>
        <p:spPr>
          <a:xfrm>
            <a:off x="5145765" y="4405959"/>
            <a:ext cx="263342" cy="1768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81" name="矩形 80">
            <a:extLst>
              <a:ext uri="{FF2B5EF4-FFF2-40B4-BE49-F238E27FC236}">
                <a16:creationId xmlns:a16="http://schemas.microsoft.com/office/drawing/2014/main" id="{EBD82B40-F150-634F-AB01-A44CF6719B03}"/>
              </a:ext>
            </a:extLst>
          </p:cNvPr>
          <p:cNvSpPr/>
          <p:nvPr/>
        </p:nvSpPr>
        <p:spPr>
          <a:xfrm>
            <a:off x="3419264" y="4405960"/>
            <a:ext cx="263342" cy="1768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2" name="矩形 81">
            <a:extLst>
              <a:ext uri="{FF2B5EF4-FFF2-40B4-BE49-F238E27FC236}">
                <a16:creationId xmlns:a16="http://schemas.microsoft.com/office/drawing/2014/main" id="{3000389E-46BC-8A4C-B08B-EED99D645131}"/>
              </a:ext>
            </a:extLst>
          </p:cNvPr>
          <p:cNvSpPr/>
          <p:nvPr/>
        </p:nvSpPr>
        <p:spPr>
          <a:xfrm>
            <a:off x="4642316" y="3470448"/>
            <a:ext cx="1270239" cy="54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sz="1600" dirty="0"/>
              <a:t>Server</a:t>
            </a:r>
            <a:r>
              <a:rPr kumimoji="1" lang="zh-CN" altLang="en-US" sz="1600" dirty="0"/>
              <a:t> 进程</a:t>
            </a:r>
          </a:p>
        </p:txBody>
      </p:sp>
      <p:cxnSp>
        <p:nvCxnSpPr>
          <p:cNvPr id="83" name="直线箭头连接符 82">
            <a:extLst>
              <a:ext uri="{FF2B5EF4-FFF2-40B4-BE49-F238E27FC236}">
                <a16:creationId xmlns:a16="http://schemas.microsoft.com/office/drawing/2014/main" id="{8A256BAA-38BB-F947-B969-7A4EAD545306}"/>
              </a:ext>
            </a:extLst>
          </p:cNvPr>
          <p:cNvCxnSpPr>
            <a:cxnSpLocks/>
            <a:stCxn id="79" idx="2"/>
            <a:endCxn id="81" idx="0"/>
          </p:cNvCxnSpPr>
          <p:nvPr/>
        </p:nvCxnSpPr>
        <p:spPr>
          <a:xfrm flipH="1">
            <a:off x="3550935" y="4009796"/>
            <a:ext cx="1" cy="396164"/>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D283A515-75B0-5642-9FC7-A6A1A61FA88E}"/>
              </a:ext>
            </a:extLst>
          </p:cNvPr>
          <p:cNvCxnSpPr>
            <a:cxnSpLocks/>
            <a:stCxn id="87" idx="3"/>
            <a:endCxn id="80" idx="1"/>
          </p:cNvCxnSpPr>
          <p:nvPr/>
        </p:nvCxnSpPr>
        <p:spPr>
          <a:xfrm>
            <a:off x="5006038" y="4494361"/>
            <a:ext cx="139727"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a:extLst>
              <a:ext uri="{FF2B5EF4-FFF2-40B4-BE49-F238E27FC236}">
                <a16:creationId xmlns:a16="http://schemas.microsoft.com/office/drawing/2014/main" id="{67785673-7DB8-7A4D-A5F9-2AA7FDDD676D}"/>
              </a:ext>
            </a:extLst>
          </p:cNvPr>
          <p:cNvCxnSpPr>
            <a:cxnSpLocks/>
            <a:stCxn id="80" idx="0"/>
            <a:endCxn id="82" idx="2"/>
          </p:cNvCxnSpPr>
          <p:nvPr/>
        </p:nvCxnSpPr>
        <p:spPr>
          <a:xfrm flipV="1">
            <a:off x="5277436" y="4018438"/>
            <a:ext cx="0" cy="38752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6D3D6FF6-E850-7546-878A-5FDB91EC0731}"/>
              </a:ext>
            </a:extLst>
          </p:cNvPr>
          <p:cNvSpPr/>
          <p:nvPr/>
        </p:nvSpPr>
        <p:spPr>
          <a:xfrm>
            <a:off x="3948618" y="4403600"/>
            <a:ext cx="450538" cy="181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7" name="矩形 86">
            <a:extLst>
              <a:ext uri="{FF2B5EF4-FFF2-40B4-BE49-F238E27FC236}">
                <a16:creationId xmlns:a16="http://schemas.microsoft.com/office/drawing/2014/main" id="{F0459D7C-BDC5-0342-9E9D-F9248CD2B4A3}"/>
              </a:ext>
            </a:extLst>
          </p:cNvPr>
          <p:cNvSpPr/>
          <p:nvPr/>
        </p:nvSpPr>
        <p:spPr>
          <a:xfrm>
            <a:off x="4579736" y="4405959"/>
            <a:ext cx="426302" cy="1768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cxnSp>
        <p:nvCxnSpPr>
          <p:cNvPr id="88" name="直线箭头连接符 87">
            <a:extLst>
              <a:ext uri="{FF2B5EF4-FFF2-40B4-BE49-F238E27FC236}">
                <a16:creationId xmlns:a16="http://schemas.microsoft.com/office/drawing/2014/main" id="{36E17071-2E07-B34A-82DD-473D1C9CB13A}"/>
              </a:ext>
            </a:extLst>
          </p:cNvPr>
          <p:cNvCxnSpPr>
            <a:cxnSpLocks/>
            <a:stCxn id="86" idx="3"/>
            <a:endCxn id="87" idx="1"/>
          </p:cNvCxnSpPr>
          <p:nvPr/>
        </p:nvCxnSpPr>
        <p:spPr>
          <a:xfrm flipV="1">
            <a:off x="4399156" y="4494361"/>
            <a:ext cx="180580" cy="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a:extLst>
              <a:ext uri="{FF2B5EF4-FFF2-40B4-BE49-F238E27FC236}">
                <a16:creationId xmlns:a16="http://schemas.microsoft.com/office/drawing/2014/main" id="{1B2F4CD3-277A-6E48-99F3-79A29310D86C}"/>
              </a:ext>
            </a:extLst>
          </p:cNvPr>
          <p:cNvCxnSpPr>
            <a:cxnSpLocks/>
            <a:stCxn id="81" idx="3"/>
            <a:endCxn id="86" idx="1"/>
          </p:cNvCxnSpPr>
          <p:nvPr/>
        </p:nvCxnSpPr>
        <p:spPr>
          <a:xfrm>
            <a:off x="3682606" y="4494362"/>
            <a:ext cx="266012"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29827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zh-CN" altLang="en-US" dirty="0"/>
              <a:t>控制流转换</a:t>
            </a:r>
            <a:r>
              <a:rPr kumimoji="1" lang="en-US" altLang="zh-CN" dirty="0"/>
              <a:t>:</a:t>
            </a:r>
            <a:r>
              <a:rPr kumimoji="1" lang="zh-CN" altLang="en-US" dirty="0"/>
              <a:t> 调度导致不确定时延</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p:txBody>
          <a:bodyPr>
            <a:normAutofit/>
          </a:bodyPr>
          <a:lstStyle/>
          <a:p>
            <a:r>
              <a:rPr kumimoji="1" lang="zh-CN" altLang="en-US" dirty="0"/>
              <a:t>控制流转换需要下陷到内核</a:t>
            </a:r>
            <a:endParaRPr kumimoji="1" lang="en-US" altLang="zh-CN" dirty="0"/>
          </a:p>
          <a:p>
            <a:r>
              <a:rPr kumimoji="1" lang="zh-CN" altLang="en-US" dirty="0"/>
              <a:t>内核系统为了保证公平等，会在内核中根据情况进行调度</a:t>
            </a:r>
            <a:endParaRPr kumimoji="1" lang="en-US" altLang="zh-CN" dirty="0"/>
          </a:p>
          <a:p>
            <a:pPr lvl="1"/>
            <a:r>
              <a:rPr kumimoji="1" lang="en-US" altLang="zh-CN" dirty="0"/>
              <a:t>Client</a:t>
            </a:r>
            <a:r>
              <a:rPr kumimoji="1" lang="zh-CN" altLang="en-US" dirty="0"/>
              <a:t>和</a:t>
            </a:r>
            <a:r>
              <a:rPr kumimoji="1" lang="en-US" altLang="zh-CN" dirty="0"/>
              <a:t>Server</a:t>
            </a:r>
            <a:r>
              <a:rPr kumimoji="1" lang="zh-CN" altLang="en-US" dirty="0"/>
              <a:t>之间可能会执行多个不相关进程</a:t>
            </a:r>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66</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9" name="矩形 8">
            <a:extLst>
              <a:ext uri="{FF2B5EF4-FFF2-40B4-BE49-F238E27FC236}">
                <a16:creationId xmlns:a16="http://schemas.microsoft.com/office/drawing/2014/main" id="{8C550657-E364-5445-B88C-9178923860A9}"/>
              </a:ext>
            </a:extLst>
          </p:cNvPr>
          <p:cNvSpPr/>
          <p:nvPr/>
        </p:nvSpPr>
        <p:spPr>
          <a:xfrm>
            <a:off x="4913969" y="3137795"/>
            <a:ext cx="950748" cy="5479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nchorCtr="0"/>
          <a:lstStyle/>
          <a:p>
            <a:pPr algn="ctr"/>
            <a:r>
              <a:rPr kumimoji="1" lang="zh-CN" altLang="en-US" dirty="0">
                <a:solidFill>
                  <a:schemeClr val="tx1"/>
                </a:solidFill>
              </a:rPr>
              <a:t>内核</a:t>
            </a:r>
          </a:p>
        </p:txBody>
      </p:sp>
      <p:sp>
        <p:nvSpPr>
          <p:cNvPr id="10" name="矩形 9">
            <a:extLst>
              <a:ext uri="{FF2B5EF4-FFF2-40B4-BE49-F238E27FC236}">
                <a16:creationId xmlns:a16="http://schemas.microsoft.com/office/drawing/2014/main" id="{A29219A9-A373-6D4E-9B39-58082F34584D}"/>
              </a:ext>
            </a:extLst>
          </p:cNvPr>
          <p:cNvSpPr/>
          <p:nvPr/>
        </p:nvSpPr>
        <p:spPr>
          <a:xfrm>
            <a:off x="2731982" y="3140039"/>
            <a:ext cx="1270239" cy="54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Client</a:t>
            </a:r>
            <a:endParaRPr kumimoji="1" lang="zh-CN" altLang="en-US" dirty="0"/>
          </a:p>
        </p:txBody>
      </p:sp>
      <p:sp>
        <p:nvSpPr>
          <p:cNvPr id="13" name="矩形 12">
            <a:extLst>
              <a:ext uri="{FF2B5EF4-FFF2-40B4-BE49-F238E27FC236}">
                <a16:creationId xmlns:a16="http://schemas.microsoft.com/office/drawing/2014/main" id="{0929FCBA-698D-7747-92B1-8ABECC037011}"/>
              </a:ext>
            </a:extLst>
          </p:cNvPr>
          <p:cNvSpPr/>
          <p:nvPr/>
        </p:nvSpPr>
        <p:spPr>
          <a:xfrm>
            <a:off x="6732240" y="3137795"/>
            <a:ext cx="1270239" cy="54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Server</a:t>
            </a:r>
            <a:endParaRPr kumimoji="1" lang="zh-CN" altLang="en-US" dirty="0"/>
          </a:p>
        </p:txBody>
      </p:sp>
      <p:cxnSp>
        <p:nvCxnSpPr>
          <p:cNvPr id="14" name="直线箭头连接符 13">
            <a:extLst>
              <a:ext uri="{FF2B5EF4-FFF2-40B4-BE49-F238E27FC236}">
                <a16:creationId xmlns:a16="http://schemas.microsoft.com/office/drawing/2014/main" id="{DB3D9046-A819-134D-8073-CC28368E9A01}"/>
              </a:ext>
            </a:extLst>
          </p:cNvPr>
          <p:cNvCxnSpPr>
            <a:cxnSpLocks/>
            <a:stCxn id="10" idx="3"/>
            <a:endCxn id="9" idx="1"/>
          </p:cNvCxnSpPr>
          <p:nvPr/>
        </p:nvCxnSpPr>
        <p:spPr>
          <a:xfrm flipV="1">
            <a:off x="4002221" y="3411790"/>
            <a:ext cx="911748" cy="2244"/>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FD3F0FFA-C9FA-0044-8C37-0405F28B01DE}"/>
              </a:ext>
            </a:extLst>
          </p:cNvPr>
          <p:cNvCxnSpPr>
            <a:cxnSpLocks/>
            <a:stCxn id="9" idx="3"/>
            <a:endCxn id="13" idx="1"/>
          </p:cNvCxnSpPr>
          <p:nvPr/>
        </p:nvCxnSpPr>
        <p:spPr>
          <a:xfrm>
            <a:off x="5864717" y="3411790"/>
            <a:ext cx="867523"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135D9A3-1C99-384C-A519-C91E25492052}"/>
              </a:ext>
            </a:extLst>
          </p:cNvPr>
          <p:cNvSpPr txBox="1"/>
          <p:nvPr/>
        </p:nvSpPr>
        <p:spPr>
          <a:xfrm>
            <a:off x="192595" y="3227124"/>
            <a:ext cx="2492990" cy="369332"/>
          </a:xfrm>
          <a:prstGeom prst="rect">
            <a:avLst/>
          </a:prstGeom>
          <a:noFill/>
        </p:spPr>
        <p:txBody>
          <a:bodyPr wrap="none" rtlCol="0">
            <a:spAutoFit/>
          </a:bodyPr>
          <a:lstStyle/>
          <a:p>
            <a:r>
              <a:rPr kumimoji="1" lang="zh-CN" altLang="en-US" dirty="0"/>
              <a:t>用户期望的控制流转换</a:t>
            </a:r>
          </a:p>
        </p:txBody>
      </p:sp>
      <p:sp>
        <p:nvSpPr>
          <p:cNvPr id="26" name="文本框 25">
            <a:extLst>
              <a:ext uri="{FF2B5EF4-FFF2-40B4-BE49-F238E27FC236}">
                <a16:creationId xmlns:a16="http://schemas.microsoft.com/office/drawing/2014/main" id="{CA9CD0CD-8B35-3146-8058-6797B0BF8486}"/>
              </a:ext>
            </a:extLst>
          </p:cNvPr>
          <p:cNvSpPr txBox="1"/>
          <p:nvPr/>
        </p:nvSpPr>
        <p:spPr>
          <a:xfrm>
            <a:off x="186352" y="4473852"/>
            <a:ext cx="2031325" cy="369332"/>
          </a:xfrm>
          <a:prstGeom prst="rect">
            <a:avLst/>
          </a:prstGeom>
          <a:noFill/>
        </p:spPr>
        <p:txBody>
          <a:bodyPr wrap="none" rtlCol="0">
            <a:spAutoFit/>
          </a:bodyPr>
          <a:lstStyle/>
          <a:p>
            <a:r>
              <a:rPr kumimoji="1" lang="zh-CN" altLang="en-US" dirty="0"/>
              <a:t>实际的控制流转换</a:t>
            </a:r>
          </a:p>
        </p:txBody>
      </p:sp>
      <p:sp>
        <p:nvSpPr>
          <p:cNvPr id="27" name="矩形 26">
            <a:extLst>
              <a:ext uri="{FF2B5EF4-FFF2-40B4-BE49-F238E27FC236}">
                <a16:creationId xmlns:a16="http://schemas.microsoft.com/office/drawing/2014/main" id="{D0C27595-8AB2-0D49-B213-F43DBA2859C3}"/>
              </a:ext>
            </a:extLst>
          </p:cNvPr>
          <p:cNvSpPr/>
          <p:nvPr/>
        </p:nvSpPr>
        <p:spPr>
          <a:xfrm>
            <a:off x="4262434" y="4294072"/>
            <a:ext cx="670535" cy="5479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nchorCtr="0"/>
          <a:lstStyle/>
          <a:p>
            <a:pPr algn="ctr"/>
            <a:r>
              <a:rPr kumimoji="1" lang="zh-CN" altLang="en-US" dirty="0">
                <a:solidFill>
                  <a:schemeClr val="tx1"/>
                </a:solidFill>
              </a:rPr>
              <a:t>内核</a:t>
            </a:r>
          </a:p>
        </p:txBody>
      </p:sp>
      <p:sp>
        <p:nvSpPr>
          <p:cNvPr id="28" name="矩形 27">
            <a:extLst>
              <a:ext uri="{FF2B5EF4-FFF2-40B4-BE49-F238E27FC236}">
                <a16:creationId xmlns:a16="http://schemas.microsoft.com/office/drawing/2014/main" id="{1558BB48-0CBD-6D4E-A2D4-9885BDA0DCAF}"/>
              </a:ext>
            </a:extLst>
          </p:cNvPr>
          <p:cNvSpPr/>
          <p:nvPr/>
        </p:nvSpPr>
        <p:spPr>
          <a:xfrm>
            <a:off x="2727590" y="4294072"/>
            <a:ext cx="1270239" cy="54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Client</a:t>
            </a:r>
            <a:endParaRPr kumimoji="1" lang="zh-CN" altLang="en-US" dirty="0"/>
          </a:p>
        </p:txBody>
      </p:sp>
      <p:sp>
        <p:nvSpPr>
          <p:cNvPr id="29" name="矩形 28">
            <a:extLst>
              <a:ext uri="{FF2B5EF4-FFF2-40B4-BE49-F238E27FC236}">
                <a16:creationId xmlns:a16="http://schemas.microsoft.com/office/drawing/2014/main" id="{31590692-AC73-4840-9155-638F04371313}"/>
              </a:ext>
            </a:extLst>
          </p:cNvPr>
          <p:cNvSpPr/>
          <p:nvPr/>
        </p:nvSpPr>
        <p:spPr>
          <a:xfrm>
            <a:off x="7712742" y="4294072"/>
            <a:ext cx="1270239" cy="54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Server</a:t>
            </a:r>
            <a:endParaRPr kumimoji="1" lang="zh-CN" altLang="en-US" dirty="0"/>
          </a:p>
        </p:txBody>
      </p:sp>
      <p:cxnSp>
        <p:nvCxnSpPr>
          <p:cNvPr id="30" name="直线箭头连接符 29">
            <a:extLst>
              <a:ext uri="{FF2B5EF4-FFF2-40B4-BE49-F238E27FC236}">
                <a16:creationId xmlns:a16="http://schemas.microsoft.com/office/drawing/2014/main" id="{57099BA9-657E-C248-B58D-5E865A55717A}"/>
              </a:ext>
            </a:extLst>
          </p:cNvPr>
          <p:cNvCxnSpPr>
            <a:cxnSpLocks/>
          </p:cNvCxnSpPr>
          <p:nvPr/>
        </p:nvCxnSpPr>
        <p:spPr>
          <a:xfrm>
            <a:off x="3997829" y="4568067"/>
            <a:ext cx="264605"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1" name="直线箭头连接符 30">
            <a:extLst>
              <a:ext uri="{FF2B5EF4-FFF2-40B4-BE49-F238E27FC236}">
                <a16:creationId xmlns:a16="http://schemas.microsoft.com/office/drawing/2014/main" id="{A25CF86C-6FD4-B44E-87AD-7E43E3B42FD3}"/>
              </a:ext>
            </a:extLst>
          </p:cNvPr>
          <p:cNvCxnSpPr>
            <a:cxnSpLocks/>
          </p:cNvCxnSpPr>
          <p:nvPr/>
        </p:nvCxnSpPr>
        <p:spPr>
          <a:xfrm>
            <a:off x="7236296" y="4567506"/>
            <a:ext cx="476446" cy="1122"/>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3D09AC47-B701-7E40-A1D0-B14ACF1162C0}"/>
              </a:ext>
            </a:extLst>
          </p:cNvPr>
          <p:cNvSpPr/>
          <p:nvPr/>
        </p:nvSpPr>
        <p:spPr>
          <a:xfrm>
            <a:off x="6501314" y="4294072"/>
            <a:ext cx="188006" cy="54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sp>
        <p:nvSpPr>
          <p:cNvPr id="42" name="矩形 41">
            <a:extLst>
              <a:ext uri="{FF2B5EF4-FFF2-40B4-BE49-F238E27FC236}">
                <a16:creationId xmlns:a16="http://schemas.microsoft.com/office/drawing/2014/main" id="{44A073A2-B69A-3446-8209-42C7A2263A96}"/>
              </a:ext>
            </a:extLst>
          </p:cNvPr>
          <p:cNvSpPr/>
          <p:nvPr/>
        </p:nvSpPr>
        <p:spPr>
          <a:xfrm>
            <a:off x="6014285" y="4293511"/>
            <a:ext cx="157166" cy="5479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nchorCtr="0"/>
          <a:lstStyle/>
          <a:p>
            <a:pPr algn="ctr"/>
            <a:endParaRPr kumimoji="1" lang="zh-CN" altLang="en-US" dirty="0">
              <a:solidFill>
                <a:schemeClr val="tx1"/>
              </a:solidFill>
            </a:endParaRPr>
          </a:p>
        </p:txBody>
      </p:sp>
      <p:sp>
        <p:nvSpPr>
          <p:cNvPr id="43" name="矩形 42">
            <a:extLst>
              <a:ext uri="{FF2B5EF4-FFF2-40B4-BE49-F238E27FC236}">
                <a16:creationId xmlns:a16="http://schemas.microsoft.com/office/drawing/2014/main" id="{733910BB-12AA-B84C-A4B1-04E0B6B5DE43}"/>
              </a:ext>
            </a:extLst>
          </p:cNvPr>
          <p:cNvSpPr/>
          <p:nvPr/>
        </p:nvSpPr>
        <p:spPr>
          <a:xfrm>
            <a:off x="7017018" y="4294072"/>
            <a:ext cx="157166" cy="5479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nchorCtr="0"/>
          <a:lstStyle/>
          <a:p>
            <a:pPr algn="ctr"/>
            <a:endParaRPr kumimoji="1" lang="zh-CN" altLang="en-US" dirty="0">
              <a:solidFill>
                <a:schemeClr val="tx1"/>
              </a:solidFill>
            </a:endParaRPr>
          </a:p>
        </p:txBody>
      </p:sp>
      <p:cxnSp>
        <p:nvCxnSpPr>
          <p:cNvPr id="45" name="直线箭头连接符 44">
            <a:extLst>
              <a:ext uri="{FF2B5EF4-FFF2-40B4-BE49-F238E27FC236}">
                <a16:creationId xmlns:a16="http://schemas.microsoft.com/office/drawing/2014/main" id="{DC01EDE1-459C-B445-836D-F4AFAED39B9D}"/>
              </a:ext>
            </a:extLst>
          </p:cNvPr>
          <p:cNvCxnSpPr>
            <a:cxnSpLocks/>
          </p:cNvCxnSpPr>
          <p:nvPr/>
        </p:nvCxnSpPr>
        <p:spPr>
          <a:xfrm flipV="1">
            <a:off x="4932969" y="4567506"/>
            <a:ext cx="563447" cy="1122"/>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CE1B94B4-D628-0145-B2EC-8511035A4118}"/>
              </a:ext>
            </a:extLst>
          </p:cNvPr>
          <p:cNvSpPr/>
          <p:nvPr/>
        </p:nvSpPr>
        <p:spPr>
          <a:xfrm>
            <a:off x="5496416" y="4294072"/>
            <a:ext cx="188006" cy="54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zh-CN" altLang="en-US" dirty="0"/>
          </a:p>
        </p:txBody>
      </p:sp>
      <p:cxnSp>
        <p:nvCxnSpPr>
          <p:cNvPr id="49" name="直线箭头连接符 48">
            <a:extLst>
              <a:ext uri="{FF2B5EF4-FFF2-40B4-BE49-F238E27FC236}">
                <a16:creationId xmlns:a16="http://schemas.microsoft.com/office/drawing/2014/main" id="{2C4426A1-DA86-8746-AB02-421659FDA9B1}"/>
              </a:ext>
            </a:extLst>
          </p:cNvPr>
          <p:cNvCxnSpPr>
            <a:cxnSpLocks/>
            <a:stCxn id="46" idx="3"/>
            <a:endCxn id="42" idx="1"/>
          </p:cNvCxnSpPr>
          <p:nvPr/>
        </p:nvCxnSpPr>
        <p:spPr>
          <a:xfrm flipV="1">
            <a:off x="5684422" y="4567506"/>
            <a:ext cx="329863" cy="56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7C1EE5C9-8C85-6A41-844B-2F23C9701914}"/>
              </a:ext>
            </a:extLst>
          </p:cNvPr>
          <p:cNvCxnSpPr>
            <a:cxnSpLocks/>
            <a:stCxn id="42" idx="3"/>
            <a:endCxn id="41" idx="1"/>
          </p:cNvCxnSpPr>
          <p:nvPr/>
        </p:nvCxnSpPr>
        <p:spPr>
          <a:xfrm>
            <a:off x="6171451" y="4567506"/>
            <a:ext cx="329863" cy="561"/>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5" name="直线箭头连接符 54">
            <a:extLst>
              <a:ext uri="{FF2B5EF4-FFF2-40B4-BE49-F238E27FC236}">
                <a16:creationId xmlns:a16="http://schemas.microsoft.com/office/drawing/2014/main" id="{031F9F8B-0E94-7B41-9E6C-DCFA726C7B4F}"/>
              </a:ext>
            </a:extLst>
          </p:cNvPr>
          <p:cNvCxnSpPr>
            <a:cxnSpLocks/>
            <a:stCxn id="41" idx="3"/>
            <a:endCxn id="43" idx="1"/>
          </p:cNvCxnSpPr>
          <p:nvPr/>
        </p:nvCxnSpPr>
        <p:spPr>
          <a:xfrm>
            <a:off x="6689320" y="4568067"/>
            <a:ext cx="327698"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3" name="文本框 62">
            <a:extLst>
              <a:ext uri="{FF2B5EF4-FFF2-40B4-BE49-F238E27FC236}">
                <a16:creationId xmlns:a16="http://schemas.microsoft.com/office/drawing/2014/main" id="{0DBC15BB-835E-B747-B086-D5228C2AE40C}"/>
              </a:ext>
            </a:extLst>
          </p:cNvPr>
          <p:cNvSpPr txBox="1"/>
          <p:nvPr/>
        </p:nvSpPr>
        <p:spPr>
          <a:xfrm>
            <a:off x="5864717" y="5080456"/>
            <a:ext cx="1338828" cy="369332"/>
          </a:xfrm>
          <a:prstGeom prst="rect">
            <a:avLst/>
          </a:prstGeom>
          <a:noFill/>
        </p:spPr>
        <p:txBody>
          <a:bodyPr wrap="none" rtlCol="0">
            <a:spAutoFit/>
          </a:bodyPr>
          <a:lstStyle/>
          <a:p>
            <a:r>
              <a:rPr kumimoji="1" lang="zh-CN" altLang="en-US" dirty="0"/>
              <a:t>不相关进程</a:t>
            </a:r>
          </a:p>
        </p:txBody>
      </p:sp>
      <p:pic>
        <p:nvPicPr>
          <p:cNvPr id="66" name="图片 65">
            <a:extLst>
              <a:ext uri="{FF2B5EF4-FFF2-40B4-BE49-F238E27FC236}">
                <a16:creationId xmlns:a16="http://schemas.microsoft.com/office/drawing/2014/main" id="{A8E5D7CB-67BE-9E47-8E2C-EA0D16B84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645" y="4090574"/>
            <a:ext cx="329863" cy="329863"/>
          </a:xfrm>
          <a:prstGeom prst="rect">
            <a:avLst/>
          </a:prstGeom>
        </p:spPr>
      </p:pic>
      <p:pic>
        <p:nvPicPr>
          <p:cNvPr id="67" name="图片 66">
            <a:extLst>
              <a:ext uri="{FF2B5EF4-FFF2-40B4-BE49-F238E27FC236}">
                <a16:creationId xmlns:a16="http://schemas.microsoft.com/office/drawing/2014/main" id="{6E52A435-E174-4C42-863A-8EF8F0B50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090" y="4101842"/>
            <a:ext cx="329863" cy="329863"/>
          </a:xfrm>
          <a:prstGeom prst="rect">
            <a:avLst/>
          </a:prstGeom>
        </p:spPr>
      </p:pic>
      <p:pic>
        <p:nvPicPr>
          <p:cNvPr id="68" name="图片 67">
            <a:extLst>
              <a:ext uri="{FF2B5EF4-FFF2-40B4-BE49-F238E27FC236}">
                <a16:creationId xmlns:a16="http://schemas.microsoft.com/office/drawing/2014/main" id="{A2CA1ECF-EE40-6C48-B5C6-54E78CEB6C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5169" y="4100828"/>
            <a:ext cx="329863" cy="329863"/>
          </a:xfrm>
          <a:prstGeom prst="rect">
            <a:avLst/>
          </a:prstGeom>
        </p:spPr>
      </p:pic>
      <p:cxnSp>
        <p:nvCxnSpPr>
          <p:cNvPr id="69" name="直线箭头连接符 68">
            <a:extLst>
              <a:ext uri="{FF2B5EF4-FFF2-40B4-BE49-F238E27FC236}">
                <a16:creationId xmlns:a16="http://schemas.microsoft.com/office/drawing/2014/main" id="{BF584828-5402-E649-BE01-A567B0453DD3}"/>
              </a:ext>
            </a:extLst>
          </p:cNvPr>
          <p:cNvCxnSpPr>
            <a:cxnSpLocks/>
            <a:stCxn id="46" idx="2"/>
          </p:cNvCxnSpPr>
          <p:nvPr/>
        </p:nvCxnSpPr>
        <p:spPr>
          <a:xfrm>
            <a:off x="5590419" y="4842062"/>
            <a:ext cx="405226" cy="282544"/>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B7B6BB69-9246-1440-800D-5728561C14BD}"/>
              </a:ext>
            </a:extLst>
          </p:cNvPr>
          <p:cNvCxnSpPr>
            <a:cxnSpLocks/>
            <a:stCxn id="41" idx="2"/>
          </p:cNvCxnSpPr>
          <p:nvPr/>
        </p:nvCxnSpPr>
        <p:spPr>
          <a:xfrm flipH="1">
            <a:off x="6403355" y="4842062"/>
            <a:ext cx="191962" cy="312265"/>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9692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zh-CN" altLang="en-US" sz="3200" dirty="0"/>
              <a:t>迁移线程</a:t>
            </a:r>
            <a:r>
              <a:rPr kumimoji="1" lang="en-US" altLang="zh-CN" sz="3200" dirty="0"/>
              <a:t>:</a:t>
            </a:r>
            <a:r>
              <a:rPr kumimoji="1" lang="zh-CN" altLang="en-US" sz="3200" dirty="0"/>
              <a:t> 将</a:t>
            </a:r>
            <a:r>
              <a:rPr kumimoji="1" lang="en-US" altLang="zh-CN" sz="3200" dirty="0"/>
              <a:t>Client</a:t>
            </a:r>
            <a:r>
              <a:rPr kumimoji="1" lang="zh-CN" altLang="en-US" sz="3200" dirty="0"/>
              <a:t>运行在</a:t>
            </a:r>
            <a:r>
              <a:rPr kumimoji="1" lang="en-US" altLang="zh-CN" sz="3200" dirty="0"/>
              <a:t>Server</a:t>
            </a:r>
            <a:r>
              <a:rPr kumimoji="1" lang="zh-CN" altLang="en-US" sz="3200" dirty="0"/>
              <a:t>的上下文</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p:txBody>
          <a:bodyPr>
            <a:normAutofit/>
          </a:bodyPr>
          <a:lstStyle/>
          <a:p>
            <a:r>
              <a:rPr kumimoji="1" lang="zh-CN" altLang="en-US" dirty="0"/>
              <a:t>为什么需要做控制流转换</a:t>
            </a:r>
            <a:r>
              <a:rPr kumimoji="1" lang="en-US" altLang="zh-CN" dirty="0"/>
              <a:t>?</a:t>
            </a:r>
          </a:p>
          <a:p>
            <a:pPr lvl="1"/>
            <a:r>
              <a:rPr kumimoji="1" lang="zh-CN" altLang="en-US" dirty="0"/>
              <a:t>使用</a:t>
            </a:r>
            <a:r>
              <a:rPr kumimoji="1" lang="en-US" altLang="zh-CN" dirty="0"/>
              <a:t>Server</a:t>
            </a:r>
            <a:r>
              <a:rPr kumimoji="1" lang="zh-CN" altLang="en-US" dirty="0"/>
              <a:t>的代码和数据</a:t>
            </a:r>
            <a:endParaRPr kumimoji="1" lang="en-US" altLang="zh-CN" dirty="0"/>
          </a:p>
          <a:p>
            <a:pPr lvl="1"/>
            <a:r>
              <a:rPr kumimoji="1" lang="zh-CN" altLang="en-US" dirty="0"/>
              <a:t>使用</a:t>
            </a:r>
            <a:r>
              <a:rPr kumimoji="1" lang="en-US" altLang="zh-CN" dirty="0"/>
              <a:t>Server</a:t>
            </a:r>
            <a:r>
              <a:rPr kumimoji="1" lang="zh-CN" altLang="en-US" dirty="0"/>
              <a:t>的权限 </a:t>
            </a:r>
            <a:r>
              <a:rPr kumimoji="1" lang="en-US" altLang="zh-CN" dirty="0"/>
              <a:t>(</a:t>
            </a:r>
            <a:r>
              <a:rPr kumimoji="1" lang="zh-CN" altLang="en-US" dirty="0"/>
              <a:t>如访问某些系统资源</a:t>
            </a:r>
            <a:r>
              <a:rPr kumimoji="1" lang="en-US" altLang="zh-CN" dirty="0"/>
              <a:t>)</a:t>
            </a:r>
          </a:p>
          <a:p>
            <a:r>
              <a:rPr kumimoji="1" lang="zh-CN" altLang="en-US" dirty="0"/>
              <a:t>只切换地址空间、权限表等状态，不做调度和线程切换</a:t>
            </a:r>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67</a:t>
            </a:fld>
            <a:endParaRPr lang="zh-CN" altLang="en-US" dirty="0"/>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9" name="矩形 8">
            <a:extLst>
              <a:ext uri="{FF2B5EF4-FFF2-40B4-BE49-F238E27FC236}">
                <a16:creationId xmlns:a16="http://schemas.microsoft.com/office/drawing/2014/main" id="{8C550657-E364-5445-B88C-9178923860A9}"/>
              </a:ext>
            </a:extLst>
          </p:cNvPr>
          <p:cNvSpPr/>
          <p:nvPr/>
        </p:nvSpPr>
        <p:spPr>
          <a:xfrm>
            <a:off x="4062825" y="4225652"/>
            <a:ext cx="950748" cy="5479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nchorCtr="0"/>
          <a:lstStyle/>
          <a:p>
            <a:pPr algn="ctr"/>
            <a:r>
              <a:rPr kumimoji="1" lang="zh-CN" altLang="en-US" dirty="0">
                <a:solidFill>
                  <a:schemeClr val="tx1"/>
                </a:solidFill>
              </a:rPr>
              <a:t>内核</a:t>
            </a:r>
          </a:p>
        </p:txBody>
      </p:sp>
      <p:sp>
        <p:nvSpPr>
          <p:cNvPr id="10" name="矩形 9">
            <a:extLst>
              <a:ext uri="{FF2B5EF4-FFF2-40B4-BE49-F238E27FC236}">
                <a16:creationId xmlns:a16="http://schemas.microsoft.com/office/drawing/2014/main" id="{A29219A9-A373-6D4E-9B39-58082F34584D}"/>
              </a:ext>
            </a:extLst>
          </p:cNvPr>
          <p:cNvSpPr/>
          <p:nvPr/>
        </p:nvSpPr>
        <p:spPr>
          <a:xfrm>
            <a:off x="1880838" y="4227896"/>
            <a:ext cx="1270239" cy="54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Client</a:t>
            </a:r>
            <a:endParaRPr kumimoji="1" lang="zh-CN" altLang="en-US" dirty="0"/>
          </a:p>
        </p:txBody>
      </p:sp>
      <p:sp>
        <p:nvSpPr>
          <p:cNvPr id="13" name="矩形 12">
            <a:extLst>
              <a:ext uri="{FF2B5EF4-FFF2-40B4-BE49-F238E27FC236}">
                <a16:creationId xmlns:a16="http://schemas.microsoft.com/office/drawing/2014/main" id="{0929FCBA-698D-7747-92B1-8ABECC037011}"/>
              </a:ext>
            </a:extLst>
          </p:cNvPr>
          <p:cNvSpPr/>
          <p:nvPr/>
        </p:nvSpPr>
        <p:spPr>
          <a:xfrm>
            <a:off x="5881096" y="4225652"/>
            <a:ext cx="1270239" cy="54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Server</a:t>
            </a:r>
            <a:endParaRPr kumimoji="1" lang="zh-CN" altLang="en-US" dirty="0"/>
          </a:p>
        </p:txBody>
      </p:sp>
      <p:cxnSp>
        <p:nvCxnSpPr>
          <p:cNvPr id="14" name="直线箭头连接符 13">
            <a:extLst>
              <a:ext uri="{FF2B5EF4-FFF2-40B4-BE49-F238E27FC236}">
                <a16:creationId xmlns:a16="http://schemas.microsoft.com/office/drawing/2014/main" id="{DB3D9046-A819-134D-8073-CC28368E9A01}"/>
              </a:ext>
            </a:extLst>
          </p:cNvPr>
          <p:cNvCxnSpPr>
            <a:cxnSpLocks/>
            <a:stCxn id="10" idx="3"/>
            <a:endCxn id="9" idx="1"/>
          </p:cNvCxnSpPr>
          <p:nvPr/>
        </p:nvCxnSpPr>
        <p:spPr>
          <a:xfrm flipV="1">
            <a:off x="3151077" y="4499647"/>
            <a:ext cx="911748" cy="2244"/>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FD3F0FFA-C9FA-0044-8C37-0405F28B01DE}"/>
              </a:ext>
            </a:extLst>
          </p:cNvPr>
          <p:cNvCxnSpPr>
            <a:cxnSpLocks/>
            <a:stCxn id="9" idx="3"/>
            <a:endCxn id="13" idx="1"/>
          </p:cNvCxnSpPr>
          <p:nvPr/>
        </p:nvCxnSpPr>
        <p:spPr>
          <a:xfrm>
            <a:off x="5013573" y="4499647"/>
            <a:ext cx="867523" cy="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B135D9A3-1C99-384C-A519-C91E25492052}"/>
              </a:ext>
            </a:extLst>
          </p:cNvPr>
          <p:cNvSpPr txBox="1"/>
          <p:nvPr/>
        </p:nvSpPr>
        <p:spPr>
          <a:xfrm>
            <a:off x="3711271" y="3530164"/>
            <a:ext cx="3993401" cy="369332"/>
          </a:xfrm>
          <a:prstGeom prst="rect">
            <a:avLst/>
          </a:prstGeom>
          <a:noFill/>
        </p:spPr>
        <p:txBody>
          <a:bodyPr wrap="none" rtlCol="0">
            <a:spAutoFit/>
          </a:bodyPr>
          <a:lstStyle/>
          <a:p>
            <a:r>
              <a:rPr kumimoji="1" lang="en-US" altLang="zh-CN" dirty="0"/>
              <a:t>Client</a:t>
            </a:r>
            <a:r>
              <a:rPr kumimoji="1" lang="zh-CN" altLang="en-US" dirty="0"/>
              <a:t>线程获得了</a:t>
            </a:r>
            <a:r>
              <a:rPr kumimoji="1" lang="en-US" altLang="zh-CN" dirty="0"/>
              <a:t>Server</a:t>
            </a:r>
            <a:r>
              <a:rPr kumimoji="1" lang="zh-CN" altLang="en-US" dirty="0"/>
              <a:t>线程的上下文</a:t>
            </a:r>
          </a:p>
        </p:txBody>
      </p:sp>
      <p:cxnSp>
        <p:nvCxnSpPr>
          <p:cNvPr id="35" name="直线箭头连接符 34">
            <a:extLst>
              <a:ext uri="{FF2B5EF4-FFF2-40B4-BE49-F238E27FC236}">
                <a16:creationId xmlns:a16="http://schemas.microsoft.com/office/drawing/2014/main" id="{3DA7CF9F-A131-C348-9FEA-3AF4BA131919}"/>
              </a:ext>
            </a:extLst>
          </p:cNvPr>
          <p:cNvCxnSpPr>
            <a:cxnSpLocks/>
          </p:cNvCxnSpPr>
          <p:nvPr/>
        </p:nvCxnSpPr>
        <p:spPr>
          <a:xfrm flipH="1" flipV="1">
            <a:off x="5655548" y="3790400"/>
            <a:ext cx="644644" cy="435252"/>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3342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zh-CN" altLang="en-US" dirty="0"/>
              <a:t>数据传输</a:t>
            </a:r>
            <a:r>
              <a:rPr kumimoji="1" lang="en-US" altLang="zh-CN" dirty="0"/>
              <a:t>:</a:t>
            </a:r>
            <a:r>
              <a:rPr kumimoji="1" lang="zh-CN" altLang="en-US" dirty="0"/>
              <a:t> 数据拷贝的性能损失</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a:xfrm>
            <a:off x="457200" y="1333501"/>
            <a:ext cx="8229600" cy="3771636"/>
          </a:xfrm>
        </p:spPr>
        <p:txBody>
          <a:bodyPr>
            <a:normAutofit/>
          </a:bodyPr>
          <a:lstStyle/>
          <a:p>
            <a:r>
              <a:rPr kumimoji="1" lang="zh-CN" altLang="en-US" dirty="0"/>
              <a:t>大部分</a:t>
            </a:r>
            <a:r>
              <a:rPr kumimoji="1" lang="en-US" altLang="zh-CN" dirty="0"/>
              <a:t>Unix</a:t>
            </a:r>
            <a:r>
              <a:rPr kumimoji="1" lang="zh-CN" altLang="en-US" dirty="0"/>
              <a:t>类系统，经过内核的传输有</a:t>
            </a:r>
            <a:r>
              <a:rPr kumimoji="1" lang="en-US" altLang="zh-CN" dirty="0"/>
              <a:t>(</a:t>
            </a:r>
            <a:r>
              <a:rPr kumimoji="1" lang="zh-CN" altLang="en-US" dirty="0"/>
              <a:t>至少</a:t>
            </a:r>
            <a:r>
              <a:rPr kumimoji="1" lang="en-US" altLang="zh-CN" dirty="0"/>
              <a:t>)</a:t>
            </a:r>
            <a:r>
              <a:rPr kumimoji="1" lang="zh-CN" altLang="en-US" dirty="0"/>
              <a:t>两次拷贝</a:t>
            </a:r>
            <a:endParaRPr kumimoji="1" lang="en-US" altLang="zh-CN" dirty="0"/>
          </a:p>
          <a:p>
            <a:pPr lvl="1"/>
            <a:r>
              <a:rPr kumimoji="1" lang="en-US" altLang="zh-CN" dirty="0"/>
              <a:t>Client→</a:t>
            </a:r>
            <a:r>
              <a:rPr kumimoji="1" lang="zh-CN" altLang="en-US" dirty="0"/>
              <a:t>内核</a:t>
            </a:r>
            <a:r>
              <a:rPr kumimoji="1" lang="en-US" altLang="zh-CN" dirty="0"/>
              <a:t>→ Server</a:t>
            </a:r>
          </a:p>
          <a:p>
            <a:r>
              <a:rPr kumimoji="1" lang="zh-CN" altLang="en-US" dirty="0"/>
              <a:t>数据拷贝</a:t>
            </a:r>
            <a:r>
              <a:rPr kumimoji="1" lang="en-US" altLang="zh-CN" dirty="0"/>
              <a:t>:</a:t>
            </a:r>
          </a:p>
          <a:p>
            <a:pPr lvl="1"/>
            <a:r>
              <a:rPr kumimoji="1" lang="zh-CN" altLang="en-US" dirty="0"/>
              <a:t>慢</a:t>
            </a:r>
            <a:r>
              <a:rPr kumimoji="1" lang="en-US" altLang="zh-CN" dirty="0"/>
              <a:t>:</a:t>
            </a:r>
            <a:r>
              <a:rPr kumimoji="1" lang="zh-CN" altLang="en-US" dirty="0"/>
              <a:t> 拷贝本身的性能就不快 </a:t>
            </a:r>
            <a:r>
              <a:rPr kumimoji="1" lang="en-US" altLang="zh-CN" dirty="0"/>
              <a:t>(</a:t>
            </a:r>
            <a:r>
              <a:rPr kumimoji="1" lang="zh-CN" altLang="en-US" dirty="0"/>
              <a:t>内存指令</a:t>
            </a:r>
            <a:r>
              <a:rPr kumimoji="1" lang="en-US" altLang="zh-CN" dirty="0"/>
              <a:t>)</a:t>
            </a:r>
          </a:p>
          <a:p>
            <a:pPr lvl="1"/>
            <a:r>
              <a:rPr kumimoji="1" lang="zh-CN" altLang="en-US" dirty="0"/>
              <a:t>不可扩展</a:t>
            </a:r>
            <a:r>
              <a:rPr kumimoji="1" lang="en-US" altLang="zh-CN" dirty="0"/>
              <a:t>:</a:t>
            </a:r>
            <a:r>
              <a:rPr kumimoji="1" lang="zh-CN" altLang="en-US" dirty="0"/>
              <a:t> 数据量增大</a:t>
            </a:r>
            <a:r>
              <a:rPr kumimoji="1" lang="en-US" altLang="zh-CN" dirty="0"/>
              <a:t>10x</a:t>
            </a:r>
            <a:r>
              <a:rPr kumimoji="1" lang="zh-CN" altLang="en-US" dirty="0"/>
              <a:t>，时延增大</a:t>
            </a:r>
            <a:r>
              <a:rPr kumimoji="1" lang="en-US" altLang="zh-CN" dirty="0"/>
              <a:t>10x</a:t>
            </a:r>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68</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9" name="矩形 8">
            <a:extLst>
              <a:ext uri="{FF2B5EF4-FFF2-40B4-BE49-F238E27FC236}">
                <a16:creationId xmlns:a16="http://schemas.microsoft.com/office/drawing/2014/main" id="{8C550657-E364-5445-B88C-9178923860A9}"/>
              </a:ext>
            </a:extLst>
          </p:cNvPr>
          <p:cNvSpPr/>
          <p:nvPr/>
        </p:nvSpPr>
        <p:spPr>
          <a:xfrm>
            <a:off x="4100684" y="4583448"/>
            <a:ext cx="950748" cy="5479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nchorCtr="0"/>
          <a:lstStyle/>
          <a:p>
            <a:pPr algn="ctr"/>
            <a:r>
              <a:rPr kumimoji="1" lang="zh-CN" altLang="en-US" dirty="0">
                <a:solidFill>
                  <a:schemeClr val="tx1"/>
                </a:solidFill>
              </a:rPr>
              <a:t>内核</a:t>
            </a:r>
          </a:p>
        </p:txBody>
      </p:sp>
      <p:sp>
        <p:nvSpPr>
          <p:cNvPr id="10" name="矩形 9">
            <a:extLst>
              <a:ext uri="{FF2B5EF4-FFF2-40B4-BE49-F238E27FC236}">
                <a16:creationId xmlns:a16="http://schemas.microsoft.com/office/drawing/2014/main" id="{A29219A9-A373-6D4E-9B39-58082F34584D}"/>
              </a:ext>
            </a:extLst>
          </p:cNvPr>
          <p:cNvSpPr/>
          <p:nvPr/>
        </p:nvSpPr>
        <p:spPr>
          <a:xfrm>
            <a:off x="1918697" y="4585692"/>
            <a:ext cx="1270239" cy="547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Client</a:t>
            </a:r>
            <a:endParaRPr kumimoji="1" lang="zh-CN" altLang="en-US" dirty="0"/>
          </a:p>
        </p:txBody>
      </p:sp>
      <p:sp>
        <p:nvSpPr>
          <p:cNvPr id="13" name="矩形 12">
            <a:extLst>
              <a:ext uri="{FF2B5EF4-FFF2-40B4-BE49-F238E27FC236}">
                <a16:creationId xmlns:a16="http://schemas.microsoft.com/office/drawing/2014/main" id="{0929FCBA-698D-7747-92B1-8ABECC037011}"/>
              </a:ext>
            </a:extLst>
          </p:cNvPr>
          <p:cNvSpPr/>
          <p:nvPr/>
        </p:nvSpPr>
        <p:spPr>
          <a:xfrm>
            <a:off x="5918955" y="4583448"/>
            <a:ext cx="1270239" cy="547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en-US" altLang="zh-CN" dirty="0"/>
              <a:t>Server</a:t>
            </a:r>
            <a:endParaRPr kumimoji="1" lang="zh-CN" altLang="en-US" dirty="0"/>
          </a:p>
        </p:txBody>
      </p:sp>
      <p:sp>
        <p:nvSpPr>
          <p:cNvPr id="6" name="任意形状 5">
            <a:extLst>
              <a:ext uri="{FF2B5EF4-FFF2-40B4-BE49-F238E27FC236}">
                <a16:creationId xmlns:a16="http://schemas.microsoft.com/office/drawing/2014/main" id="{3B55A939-E21A-4240-9844-581FE4227C0F}"/>
              </a:ext>
            </a:extLst>
          </p:cNvPr>
          <p:cNvSpPr/>
          <p:nvPr/>
        </p:nvSpPr>
        <p:spPr>
          <a:xfrm>
            <a:off x="2609633" y="4279626"/>
            <a:ext cx="1740568" cy="305150"/>
          </a:xfrm>
          <a:custGeom>
            <a:avLst/>
            <a:gdLst>
              <a:gd name="connsiteX0" fmla="*/ 0 w 1740568"/>
              <a:gd name="connsiteY0" fmla="*/ 537454 h 561518"/>
              <a:gd name="connsiteX1" fmla="*/ 858252 w 1740568"/>
              <a:gd name="connsiteY1" fmla="*/ 44 h 561518"/>
              <a:gd name="connsiteX2" fmla="*/ 1740568 w 1740568"/>
              <a:gd name="connsiteY2" fmla="*/ 561518 h 561518"/>
            </a:gdLst>
            <a:ahLst/>
            <a:cxnLst>
              <a:cxn ang="0">
                <a:pos x="connsiteX0" y="connsiteY0"/>
              </a:cxn>
              <a:cxn ang="0">
                <a:pos x="connsiteX1" y="connsiteY1"/>
              </a:cxn>
              <a:cxn ang="0">
                <a:pos x="connsiteX2" y="connsiteY2"/>
              </a:cxn>
            </a:cxnLst>
            <a:rect l="l" t="t" r="r" b="b"/>
            <a:pathLst>
              <a:path w="1740568" h="561518">
                <a:moveTo>
                  <a:pt x="0" y="537454"/>
                </a:moveTo>
                <a:cubicBezTo>
                  <a:pt x="284078" y="266743"/>
                  <a:pt x="568157" y="-3967"/>
                  <a:pt x="858252" y="44"/>
                </a:cubicBezTo>
                <a:cubicBezTo>
                  <a:pt x="1148347" y="4055"/>
                  <a:pt x="1444457" y="282786"/>
                  <a:pt x="1740568" y="561518"/>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任意形状 6">
            <a:extLst>
              <a:ext uri="{FF2B5EF4-FFF2-40B4-BE49-F238E27FC236}">
                <a16:creationId xmlns:a16="http://schemas.microsoft.com/office/drawing/2014/main" id="{04554BE3-034F-3149-9831-CBA29DB7CB8F}"/>
              </a:ext>
            </a:extLst>
          </p:cNvPr>
          <p:cNvSpPr/>
          <p:nvPr/>
        </p:nvSpPr>
        <p:spPr>
          <a:xfrm>
            <a:off x="4743233" y="4263581"/>
            <a:ext cx="1451810" cy="305151"/>
          </a:xfrm>
          <a:custGeom>
            <a:avLst/>
            <a:gdLst>
              <a:gd name="connsiteX0" fmla="*/ 0 w 1451810"/>
              <a:gd name="connsiteY0" fmla="*/ 665747 h 665747"/>
              <a:gd name="connsiteX1" fmla="*/ 737936 w 1451810"/>
              <a:gd name="connsiteY1" fmla="*/ 0 h 665747"/>
              <a:gd name="connsiteX2" fmla="*/ 1451810 w 1451810"/>
              <a:gd name="connsiteY2" fmla="*/ 665747 h 665747"/>
            </a:gdLst>
            <a:ahLst/>
            <a:cxnLst>
              <a:cxn ang="0">
                <a:pos x="connsiteX0" y="connsiteY0"/>
              </a:cxn>
              <a:cxn ang="0">
                <a:pos x="connsiteX1" y="connsiteY1"/>
              </a:cxn>
              <a:cxn ang="0">
                <a:pos x="connsiteX2" y="connsiteY2"/>
              </a:cxn>
            </a:cxnLst>
            <a:rect l="l" t="t" r="r" b="b"/>
            <a:pathLst>
              <a:path w="1451810" h="665747">
                <a:moveTo>
                  <a:pt x="0" y="665747"/>
                </a:moveTo>
                <a:cubicBezTo>
                  <a:pt x="247984" y="332873"/>
                  <a:pt x="495968" y="0"/>
                  <a:pt x="737936" y="0"/>
                </a:cubicBezTo>
                <a:cubicBezTo>
                  <a:pt x="979904" y="0"/>
                  <a:pt x="1215857" y="332873"/>
                  <a:pt x="1451810" y="665747"/>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文本框 33">
            <a:extLst>
              <a:ext uri="{FF2B5EF4-FFF2-40B4-BE49-F238E27FC236}">
                <a16:creationId xmlns:a16="http://schemas.microsoft.com/office/drawing/2014/main" id="{5329A6C9-BF67-C749-B829-BFBF9517E01C}"/>
              </a:ext>
            </a:extLst>
          </p:cNvPr>
          <p:cNvSpPr txBox="1"/>
          <p:nvPr/>
        </p:nvSpPr>
        <p:spPr>
          <a:xfrm>
            <a:off x="2456467" y="3937620"/>
            <a:ext cx="2031325" cy="369332"/>
          </a:xfrm>
          <a:prstGeom prst="rect">
            <a:avLst/>
          </a:prstGeom>
          <a:noFill/>
        </p:spPr>
        <p:txBody>
          <a:bodyPr wrap="none" rtlCol="0">
            <a:spAutoFit/>
          </a:bodyPr>
          <a:lstStyle/>
          <a:p>
            <a:r>
              <a:rPr kumimoji="1" lang="zh-CN" altLang="en-US" dirty="0"/>
              <a:t>用户态拷贝到内核</a:t>
            </a:r>
          </a:p>
        </p:txBody>
      </p:sp>
      <p:sp>
        <p:nvSpPr>
          <p:cNvPr id="35" name="文本框 34">
            <a:extLst>
              <a:ext uri="{FF2B5EF4-FFF2-40B4-BE49-F238E27FC236}">
                <a16:creationId xmlns:a16="http://schemas.microsoft.com/office/drawing/2014/main" id="{66473F1C-47C3-5F47-8DCC-97F6ADA47ED0}"/>
              </a:ext>
            </a:extLst>
          </p:cNvPr>
          <p:cNvSpPr txBox="1"/>
          <p:nvPr/>
        </p:nvSpPr>
        <p:spPr>
          <a:xfrm>
            <a:off x="4684308" y="3937620"/>
            <a:ext cx="2031325" cy="369332"/>
          </a:xfrm>
          <a:prstGeom prst="rect">
            <a:avLst/>
          </a:prstGeom>
          <a:noFill/>
        </p:spPr>
        <p:txBody>
          <a:bodyPr wrap="none" rtlCol="0">
            <a:spAutoFit/>
          </a:bodyPr>
          <a:lstStyle/>
          <a:p>
            <a:r>
              <a:rPr kumimoji="1" lang="zh-CN" altLang="en-US" dirty="0"/>
              <a:t>内核拷贝到用户态</a:t>
            </a:r>
          </a:p>
        </p:txBody>
      </p:sp>
    </p:spTree>
    <p:extLst>
      <p:ext uri="{BB962C8B-B14F-4D97-AF65-F5344CB8AC3E}">
        <p14:creationId xmlns:p14="http://schemas.microsoft.com/office/powerpoint/2010/main" val="40970609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zh-CN" altLang="en-US" dirty="0"/>
              <a:t>共享参数栈和寄存器</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a:xfrm>
            <a:off x="457200" y="1129308"/>
            <a:ext cx="8229600" cy="3975829"/>
          </a:xfrm>
        </p:spPr>
        <p:txBody>
          <a:bodyPr>
            <a:normAutofit fontScale="85000" lnSpcReduction="10000"/>
          </a:bodyPr>
          <a:lstStyle/>
          <a:p>
            <a:r>
              <a:rPr kumimoji="1" lang="zh-CN" altLang="en-US" dirty="0"/>
              <a:t>参数栈 </a:t>
            </a:r>
            <a:r>
              <a:rPr kumimoji="1" lang="en-US" altLang="zh-CN" dirty="0"/>
              <a:t>(Argument</a:t>
            </a:r>
            <a:r>
              <a:rPr kumimoji="1" lang="zh-CN" altLang="en-US" dirty="0"/>
              <a:t> </a:t>
            </a:r>
            <a:r>
              <a:rPr kumimoji="1" lang="en-US" altLang="zh-CN" dirty="0"/>
              <a:t>stack</a:t>
            </a:r>
            <a:r>
              <a:rPr kumimoji="1" lang="zh-CN" altLang="en-US" dirty="0"/>
              <a:t>，简称</a:t>
            </a:r>
            <a:r>
              <a:rPr kumimoji="1" lang="en-US" altLang="zh-CN" dirty="0"/>
              <a:t>A-stack</a:t>
            </a:r>
            <a:r>
              <a:rPr kumimoji="1" lang="zh-CN" altLang="en-US" dirty="0"/>
              <a:t>）</a:t>
            </a:r>
            <a:endParaRPr kumimoji="1" lang="en-US" altLang="zh-CN" dirty="0"/>
          </a:p>
          <a:p>
            <a:pPr lvl="1"/>
            <a:r>
              <a:rPr kumimoji="1" lang="zh-CN" altLang="en-US" dirty="0"/>
              <a:t>系统内核为每一对</a:t>
            </a:r>
            <a:r>
              <a:rPr kumimoji="1" lang="en-US" altLang="zh-CN" dirty="0"/>
              <a:t>LRPC</a:t>
            </a:r>
            <a:r>
              <a:rPr kumimoji="1" lang="zh-CN" altLang="en-US" dirty="0"/>
              <a:t>连接预先分配好一个</a:t>
            </a:r>
            <a:r>
              <a:rPr kumimoji="1" lang="en-US" altLang="zh-CN" dirty="0"/>
              <a:t>A-stack</a:t>
            </a:r>
          </a:p>
          <a:p>
            <a:pPr lvl="1"/>
            <a:r>
              <a:rPr kumimoji="1" lang="en-US" altLang="zh-CN" dirty="0">
                <a:solidFill>
                  <a:schemeClr val="accent1"/>
                </a:solidFill>
              </a:rPr>
              <a:t>A-stack</a:t>
            </a:r>
            <a:r>
              <a:rPr kumimoji="1" lang="zh-CN" altLang="en-US" dirty="0">
                <a:solidFill>
                  <a:schemeClr val="accent1"/>
                </a:solidFill>
              </a:rPr>
              <a:t>被同时映射在</a:t>
            </a:r>
            <a:r>
              <a:rPr kumimoji="1" lang="en-US" altLang="zh-CN" dirty="0">
                <a:solidFill>
                  <a:schemeClr val="accent1"/>
                </a:solidFill>
              </a:rPr>
              <a:t>Client</a:t>
            </a:r>
            <a:r>
              <a:rPr kumimoji="1" lang="zh-CN" altLang="en-US" dirty="0">
                <a:solidFill>
                  <a:schemeClr val="accent1"/>
                </a:solidFill>
              </a:rPr>
              <a:t>进程和</a:t>
            </a:r>
            <a:r>
              <a:rPr kumimoji="1" lang="en-US" altLang="zh-CN" dirty="0">
                <a:solidFill>
                  <a:schemeClr val="accent1"/>
                </a:solidFill>
              </a:rPr>
              <a:t>Server</a:t>
            </a:r>
            <a:r>
              <a:rPr kumimoji="1" lang="zh-CN" altLang="en-US" dirty="0">
                <a:solidFill>
                  <a:schemeClr val="accent1"/>
                </a:solidFill>
              </a:rPr>
              <a:t>进程地址空间</a:t>
            </a:r>
            <a:endParaRPr kumimoji="1" lang="en-US" altLang="zh-CN" dirty="0">
              <a:solidFill>
                <a:schemeClr val="accent1"/>
              </a:solidFill>
            </a:endParaRPr>
          </a:p>
          <a:p>
            <a:pPr lvl="1"/>
            <a:r>
              <a:rPr kumimoji="1" lang="en-US" altLang="zh-CN" dirty="0"/>
              <a:t>Client</a:t>
            </a:r>
            <a:r>
              <a:rPr kumimoji="1" lang="zh-CN" altLang="en-US" dirty="0"/>
              <a:t>进程只需要将参数准备到</a:t>
            </a:r>
            <a:r>
              <a:rPr kumimoji="1" lang="en-US" altLang="zh-CN" dirty="0"/>
              <a:t>A-stack</a:t>
            </a:r>
            <a:r>
              <a:rPr kumimoji="1" lang="zh-CN" altLang="en-US" dirty="0"/>
              <a:t>即可</a:t>
            </a:r>
            <a:endParaRPr kumimoji="1" lang="en-US" altLang="zh-CN" dirty="0"/>
          </a:p>
          <a:p>
            <a:pPr lvl="2"/>
            <a:r>
              <a:rPr kumimoji="1" lang="zh-CN" altLang="en-US" dirty="0"/>
              <a:t>不需要内核额外拷贝</a:t>
            </a:r>
            <a:endParaRPr kumimoji="1" lang="en-US" altLang="zh-CN" dirty="0"/>
          </a:p>
          <a:p>
            <a:r>
              <a:rPr kumimoji="1" lang="zh-CN" altLang="en-US" dirty="0"/>
              <a:t>执行栈（</a:t>
            </a:r>
            <a:r>
              <a:rPr kumimoji="1" lang="en-US" altLang="zh-CN" dirty="0"/>
              <a:t>Execution</a:t>
            </a:r>
            <a:r>
              <a:rPr kumimoji="1" lang="zh-CN" altLang="en-US" dirty="0"/>
              <a:t> </a:t>
            </a:r>
            <a:r>
              <a:rPr kumimoji="1" lang="en-US" altLang="zh-CN" dirty="0"/>
              <a:t>stack</a:t>
            </a:r>
            <a:r>
              <a:rPr kumimoji="1" lang="zh-CN" altLang="en-US" dirty="0"/>
              <a:t>，简称</a:t>
            </a:r>
            <a:r>
              <a:rPr kumimoji="1" lang="en-US" altLang="zh-CN" dirty="0"/>
              <a:t>E-stack</a:t>
            </a:r>
            <a:r>
              <a:rPr kumimoji="1" lang="zh-CN" altLang="en-US" dirty="0"/>
              <a:t>）</a:t>
            </a:r>
            <a:endParaRPr kumimoji="1" lang="en-US" altLang="zh-CN" dirty="0"/>
          </a:p>
          <a:p>
            <a:r>
              <a:rPr kumimoji="1" lang="zh-CN" altLang="en-US" dirty="0"/>
              <a:t>共享寄存器</a:t>
            </a:r>
            <a:endParaRPr kumimoji="1" lang="en-US" altLang="zh-CN" dirty="0"/>
          </a:p>
          <a:p>
            <a:pPr lvl="1"/>
            <a:r>
              <a:rPr kumimoji="1" lang="zh-CN" altLang="en-US" dirty="0"/>
              <a:t>普通的上下文切换</a:t>
            </a:r>
            <a:r>
              <a:rPr kumimoji="1" lang="en-US" altLang="zh-CN" dirty="0"/>
              <a:t>:</a:t>
            </a:r>
            <a:r>
              <a:rPr kumimoji="1" lang="zh-CN" altLang="en-US" dirty="0"/>
              <a:t> 保存当前寄存器状态 </a:t>
            </a:r>
            <a:r>
              <a:rPr kumimoji="1" lang="en-US" altLang="zh-CN" dirty="0"/>
              <a:t>→</a:t>
            </a:r>
            <a:r>
              <a:rPr kumimoji="1" lang="zh-CN" altLang="en-US" dirty="0"/>
              <a:t> 恢复切换到的进程寄存器状态</a:t>
            </a:r>
            <a:endParaRPr kumimoji="1" lang="en-US" altLang="zh-CN" dirty="0"/>
          </a:p>
          <a:p>
            <a:pPr lvl="1"/>
            <a:r>
              <a:rPr kumimoji="1" lang="en-US" altLang="zh-CN" dirty="0"/>
              <a:t>LRPC</a:t>
            </a:r>
            <a:r>
              <a:rPr kumimoji="1" lang="zh-CN" altLang="en-US" dirty="0"/>
              <a:t>迁移进程</a:t>
            </a:r>
            <a:r>
              <a:rPr kumimoji="1" lang="en-US" altLang="zh-CN" dirty="0"/>
              <a:t>:</a:t>
            </a:r>
            <a:r>
              <a:rPr kumimoji="1" lang="zh-CN" altLang="en-US" dirty="0"/>
              <a:t> 直接使用当前的通用寄存器</a:t>
            </a:r>
            <a:endParaRPr kumimoji="1" lang="en-US" altLang="zh-CN" dirty="0"/>
          </a:p>
          <a:p>
            <a:pPr lvl="2"/>
            <a:r>
              <a:rPr kumimoji="1" lang="zh-CN" altLang="en-US" dirty="0"/>
              <a:t>类似函数调用中用寄存器传递参数</a:t>
            </a:r>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69</a:t>
            </a:fld>
            <a:endParaRPr lang="zh-CN" altLang="en-US" dirty="0"/>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2856681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B4652-53DA-DE49-A5F8-E021CCEB9A7E}"/>
              </a:ext>
            </a:extLst>
          </p:cNvPr>
          <p:cNvSpPr>
            <a:spLocks noGrp="1"/>
          </p:cNvSpPr>
          <p:nvPr>
            <p:ph type="title"/>
          </p:nvPr>
        </p:nvSpPr>
        <p:spPr>
          <a:xfrm>
            <a:off x="457200" y="228866"/>
            <a:ext cx="8229600" cy="900442"/>
          </a:xfrm>
        </p:spPr>
        <p:txBody>
          <a:bodyPr/>
          <a:lstStyle/>
          <a:p>
            <a:r>
              <a:rPr kumimoji="1" lang="zh-CN" altLang="en-US" dirty="0"/>
              <a:t>方法：使用</a:t>
            </a:r>
            <a:r>
              <a:rPr kumimoji="1" lang="en-US" altLang="zh-CN" dirty="0"/>
              <a:t>“ticket”</a:t>
            </a:r>
            <a:r>
              <a:rPr kumimoji="1" lang="zh-CN" altLang="en-US" dirty="0"/>
              <a:t>表示任务的份额</a:t>
            </a:r>
          </a:p>
        </p:txBody>
      </p:sp>
      <p:sp>
        <p:nvSpPr>
          <p:cNvPr id="4" name="灯片编号占位符 3">
            <a:extLst>
              <a:ext uri="{FF2B5EF4-FFF2-40B4-BE49-F238E27FC236}">
                <a16:creationId xmlns:a16="http://schemas.microsoft.com/office/drawing/2014/main" id="{01FE00FB-9E25-7449-9FEF-8899D792D7C1}"/>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7</a:t>
            </a:fld>
            <a:endParaRPr lang="zh-CN" altLang="en-US"/>
          </a:p>
        </p:txBody>
      </p:sp>
      <p:grpSp>
        <p:nvGrpSpPr>
          <p:cNvPr id="5" name="组合 4">
            <a:extLst>
              <a:ext uri="{FF2B5EF4-FFF2-40B4-BE49-F238E27FC236}">
                <a16:creationId xmlns:a16="http://schemas.microsoft.com/office/drawing/2014/main" id="{97859EBF-DC06-7346-A636-CD1C89A1C8FB}"/>
              </a:ext>
            </a:extLst>
          </p:cNvPr>
          <p:cNvGrpSpPr/>
          <p:nvPr/>
        </p:nvGrpSpPr>
        <p:grpSpPr>
          <a:xfrm>
            <a:off x="4893448" y="2191825"/>
            <a:ext cx="914400" cy="914400"/>
            <a:chOff x="3968174" y="2217839"/>
            <a:chExt cx="914400" cy="914400"/>
          </a:xfrm>
        </p:grpSpPr>
        <p:pic>
          <p:nvPicPr>
            <p:cNvPr id="6" name="图形 5" descr="男性形象">
              <a:extLst>
                <a:ext uri="{FF2B5EF4-FFF2-40B4-BE49-F238E27FC236}">
                  <a16:creationId xmlns:a16="http://schemas.microsoft.com/office/drawing/2014/main" id="{4DF98C56-1567-1241-8B98-494B125B9E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8174" y="2217839"/>
              <a:ext cx="914400" cy="914400"/>
            </a:xfrm>
            <a:prstGeom prst="rect">
              <a:avLst/>
            </a:prstGeom>
          </p:spPr>
        </p:pic>
        <p:sp>
          <p:nvSpPr>
            <p:cNvPr id="7" name="文本框 6">
              <a:extLst>
                <a:ext uri="{FF2B5EF4-FFF2-40B4-BE49-F238E27FC236}">
                  <a16:creationId xmlns:a16="http://schemas.microsoft.com/office/drawing/2014/main" id="{E32EFFBF-FDE5-2A4A-A613-4D51937322B6}"/>
                </a:ext>
              </a:extLst>
            </p:cNvPr>
            <p:cNvSpPr txBox="1"/>
            <p:nvPr/>
          </p:nvSpPr>
          <p:spPr>
            <a:xfrm>
              <a:off x="3968174" y="2654055"/>
              <a:ext cx="914400" cy="369332"/>
            </a:xfrm>
            <a:prstGeom prst="rect">
              <a:avLst/>
            </a:prstGeom>
            <a:noFill/>
          </p:spPr>
          <p:txBody>
            <a:bodyPr wrap="square" rtlCol="0">
              <a:spAutoFit/>
            </a:bodyPr>
            <a:lstStyle/>
            <a:p>
              <a:pPr algn="ctr"/>
              <a:r>
                <a:rPr kumimoji="1" lang="en-US" altLang="zh-CN" b="1" dirty="0"/>
                <a:t>A</a:t>
              </a:r>
              <a:endParaRPr kumimoji="1" lang="zh-CN" altLang="en-US" b="1" dirty="0"/>
            </a:p>
          </p:txBody>
        </p:sp>
      </p:grpSp>
      <p:sp>
        <p:nvSpPr>
          <p:cNvPr id="11" name="内容占位符 2">
            <a:extLst>
              <a:ext uri="{FF2B5EF4-FFF2-40B4-BE49-F238E27FC236}">
                <a16:creationId xmlns:a16="http://schemas.microsoft.com/office/drawing/2014/main" id="{B37E1D5D-7481-1844-8C9F-CF3E93DFE9C4}"/>
              </a:ext>
            </a:extLst>
          </p:cNvPr>
          <p:cNvSpPr>
            <a:spLocks noGrp="1"/>
          </p:cNvSpPr>
          <p:nvPr>
            <p:ph idx="1"/>
          </p:nvPr>
        </p:nvSpPr>
        <p:spPr>
          <a:xfrm>
            <a:off x="5740090" y="2358020"/>
            <a:ext cx="578048" cy="582768"/>
          </a:xfrm>
        </p:spPr>
        <p:txBody>
          <a:bodyPr/>
          <a:lstStyle/>
          <a:p>
            <a:pPr marL="0" indent="0" algn="ctr">
              <a:buNone/>
            </a:pPr>
            <a:r>
              <a:rPr kumimoji="1" lang="en-US" altLang="zh-CN" dirty="0"/>
              <a:t>50</a:t>
            </a:r>
          </a:p>
        </p:txBody>
      </p:sp>
      <p:sp>
        <p:nvSpPr>
          <p:cNvPr id="12" name="内容占位符 2">
            <a:extLst>
              <a:ext uri="{FF2B5EF4-FFF2-40B4-BE49-F238E27FC236}">
                <a16:creationId xmlns:a16="http://schemas.microsoft.com/office/drawing/2014/main" id="{FEA46FDF-9C6F-3440-9E67-CE83D88900FC}"/>
              </a:ext>
            </a:extLst>
          </p:cNvPr>
          <p:cNvSpPr txBox="1">
            <a:spLocks/>
          </p:cNvSpPr>
          <p:nvPr/>
        </p:nvSpPr>
        <p:spPr>
          <a:xfrm>
            <a:off x="5765057" y="4431482"/>
            <a:ext cx="578048" cy="582768"/>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kumimoji="1" lang="en-US" altLang="zh-CN"/>
              <a:t>50</a:t>
            </a:r>
            <a:endParaRPr kumimoji="1" lang="en-US" altLang="zh-CN" dirty="0"/>
          </a:p>
        </p:txBody>
      </p:sp>
      <p:grpSp>
        <p:nvGrpSpPr>
          <p:cNvPr id="13" name="组合 12">
            <a:extLst>
              <a:ext uri="{FF2B5EF4-FFF2-40B4-BE49-F238E27FC236}">
                <a16:creationId xmlns:a16="http://schemas.microsoft.com/office/drawing/2014/main" id="{B08F5AFB-AB66-6A4A-B1C5-0B037B0A706C}"/>
              </a:ext>
            </a:extLst>
          </p:cNvPr>
          <p:cNvGrpSpPr/>
          <p:nvPr/>
        </p:nvGrpSpPr>
        <p:grpSpPr>
          <a:xfrm>
            <a:off x="7833518" y="1644528"/>
            <a:ext cx="914400" cy="914400"/>
            <a:chOff x="4114800" y="2400300"/>
            <a:chExt cx="914400" cy="914400"/>
          </a:xfrm>
        </p:grpSpPr>
        <p:pic>
          <p:nvPicPr>
            <p:cNvPr id="14" name="图形 13" descr="纸张">
              <a:extLst>
                <a:ext uri="{FF2B5EF4-FFF2-40B4-BE49-F238E27FC236}">
                  <a16:creationId xmlns:a16="http://schemas.microsoft.com/office/drawing/2014/main" id="{BE146975-6B2D-A647-B6A6-ADD65BCB77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4800" y="2400300"/>
              <a:ext cx="914400" cy="914400"/>
            </a:xfrm>
            <a:prstGeom prst="rect">
              <a:avLst/>
            </a:prstGeom>
          </p:spPr>
        </p:pic>
        <p:sp>
          <p:nvSpPr>
            <p:cNvPr id="15" name="文本框 14">
              <a:extLst>
                <a:ext uri="{FF2B5EF4-FFF2-40B4-BE49-F238E27FC236}">
                  <a16:creationId xmlns:a16="http://schemas.microsoft.com/office/drawing/2014/main" id="{4FAA5A6A-B6AB-CA46-8386-151A21B576E0}"/>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A1</a:t>
              </a:r>
              <a:endParaRPr kumimoji="1" lang="zh-CN" altLang="en-US" b="1" dirty="0"/>
            </a:p>
          </p:txBody>
        </p:sp>
      </p:grpSp>
      <p:grpSp>
        <p:nvGrpSpPr>
          <p:cNvPr id="16" name="组合 15">
            <a:extLst>
              <a:ext uri="{FF2B5EF4-FFF2-40B4-BE49-F238E27FC236}">
                <a16:creationId xmlns:a16="http://schemas.microsoft.com/office/drawing/2014/main" id="{051B09F0-AE7B-1B4E-BE1D-D3E819080E4D}"/>
              </a:ext>
            </a:extLst>
          </p:cNvPr>
          <p:cNvGrpSpPr/>
          <p:nvPr/>
        </p:nvGrpSpPr>
        <p:grpSpPr>
          <a:xfrm>
            <a:off x="7833518" y="2605778"/>
            <a:ext cx="914400" cy="914400"/>
            <a:chOff x="4114800" y="2400300"/>
            <a:chExt cx="914400" cy="914400"/>
          </a:xfrm>
        </p:grpSpPr>
        <p:pic>
          <p:nvPicPr>
            <p:cNvPr id="17" name="图形 16" descr="纸张">
              <a:extLst>
                <a:ext uri="{FF2B5EF4-FFF2-40B4-BE49-F238E27FC236}">
                  <a16:creationId xmlns:a16="http://schemas.microsoft.com/office/drawing/2014/main" id="{EAE2F52B-A652-FA43-9093-7A9DD79F2F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4800" y="2400300"/>
              <a:ext cx="914400" cy="914400"/>
            </a:xfrm>
            <a:prstGeom prst="rect">
              <a:avLst/>
            </a:prstGeom>
          </p:spPr>
        </p:pic>
        <p:sp>
          <p:nvSpPr>
            <p:cNvPr id="18" name="文本框 17">
              <a:extLst>
                <a:ext uri="{FF2B5EF4-FFF2-40B4-BE49-F238E27FC236}">
                  <a16:creationId xmlns:a16="http://schemas.microsoft.com/office/drawing/2014/main" id="{4332A966-91D9-8A41-BFCD-7D6F873F02A2}"/>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A2</a:t>
              </a:r>
              <a:endParaRPr kumimoji="1" lang="zh-CN" altLang="en-US" b="1" dirty="0"/>
            </a:p>
          </p:txBody>
        </p:sp>
      </p:grpSp>
      <p:sp>
        <p:nvSpPr>
          <p:cNvPr id="19" name="内容占位符 2">
            <a:extLst>
              <a:ext uri="{FF2B5EF4-FFF2-40B4-BE49-F238E27FC236}">
                <a16:creationId xmlns:a16="http://schemas.microsoft.com/office/drawing/2014/main" id="{AEC64787-0EA8-AE47-A486-D1341E704828}"/>
              </a:ext>
            </a:extLst>
          </p:cNvPr>
          <p:cNvSpPr txBox="1">
            <a:spLocks/>
          </p:cNvSpPr>
          <p:nvPr/>
        </p:nvSpPr>
        <p:spPr>
          <a:xfrm>
            <a:off x="7323228" y="1929048"/>
            <a:ext cx="578048" cy="582768"/>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kumimoji="1" lang="en-US" altLang="zh-CN" dirty="0"/>
              <a:t>20</a:t>
            </a:r>
          </a:p>
        </p:txBody>
      </p:sp>
      <p:sp>
        <p:nvSpPr>
          <p:cNvPr id="20" name="内容占位符 2">
            <a:extLst>
              <a:ext uri="{FF2B5EF4-FFF2-40B4-BE49-F238E27FC236}">
                <a16:creationId xmlns:a16="http://schemas.microsoft.com/office/drawing/2014/main" id="{11D1ACF7-C15A-3E4F-8B15-97F256ACC1C4}"/>
              </a:ext>
            </a:extLst>
          </p:cNvPr>
          <p:cNvSpPr txBox="1">
            <a:spLocks/>
          </p:cNvSpPr>
          <p:nvPr/>
        </p:nvSpPr>
        <p:spPr>
          <a:xfrm>
            <a:off x="7323228" y="2814841"/>
            <a:ext cx="578048" cy="582768"/>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kumimoji="1" lang="en-US" altLang="zh-CN" dirty="0"/>
              <a:t>30</a:t>
            </a:r>
          </a:p>
        </p:txBody>
      </p:sp>
      <p:grpSp>
        <p:nvGrpSpPr>
          <p:cNvPr id="21" name="组合 20">
            <a:extLst>
              <a:ext uri="{FF2B5EF4-FFF2-40B4-BE49-F238E27FC236}">
                <a16:creationId xmlns:a16="http://schemas.microsoft.com/office/drawing/2014/main" id="{7DBAC567-6782-8F4A-84C9-E94CD1B203CD}"/>
              </a:ext>
            </a:extLst>
          </p:cNvPr>
          <p:cNvGrpSpPr/>
          <p:nvPr/>
        </p:nvGrpSpPr>
        <p:grpSpPr>
          <a:xfrm>
            <a:off x="7772400" y="4223871"/>
            <a:ext cx="914400" cy="914400"/>
            <a:chOff x="4114800" y="2400300"/>
            <a:chExt cx="914400" cy="914400"/>
          </a:xfrm>
        </p:grpSpPr>
        <p:pic>
          <p:nvPicPr>
            <p:cNvPr id="22" name="图形 21" descr="纸张">
              <a:extLst>
                <a:ext uri="{FF2B5EF4-FFF2-40B4-BE49-F238E27FC236}">
                  <a16:creationId xmlns:a16="http://schemas.microsoft.com/office/drawing/2014/main" id="{FEEF5AE2-4482-CC40-91E0-9A5AF410FF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4800" y="2400300"/>
              <a:ext cx="914400" cy="914400"/>
            </a:xfrm>
            <a:prstGeom prst="rect">
              <a:avLst/>
            </a:prstGeom>
          </p:spPr>
        </p:pic>
        <p:sp>
          <p:nvSpPr>
            <p:cNvPr id="23" name="文本框 22">
              <a:extLst>
                <a:ext uri="{FF2B5EF4-FFF2-40B4-BE49-F238E27FC236}">
                  <a16:creationId xmlns:a16="http://schemas.microsoft.com/office/drawing/2014/main" id="{9FDEF77D-41F5-7E49-9D73-4562C0C46495}"/>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B1</a:t>
              </a:r>
              <a:endParaRPr kumimoji="1" lang="zh-CN" altLang="en-US" b="1" dirty="0"/>
            </a:p>
          </p:txBody>
        </p:sp>
      </p:grpSp>
      <p:sp>
        <p:nvSpPr>
          <p:cNvPr id="24" name="内容占位符 2">
            <a:extLst>
              <a:ext uri="{FF2B5EF4-FFF2-40B4-BE49-F238E27FC236}">
                <a16:creationId xmlns:a16="http://schemas.microsoft.com/office/drawing/2014/main" id="{9A1774EC-B08E-CE43-8321-DA10B4C12A2E}"/>
              </a:ext>
            </a:extLst>
          </p:cNvPr>
          <p:cNvSpPr txBox="1">
            <a:spLocks/>
          </p:cNvSpPr>
          <p:nvPr/>
        </p:nvSpPr>
        <p:spPr>
          <a:xfrm>
            <a:off x="7194352" y="4431482"/>
            <a:ext cx="578048" cy="582768"/>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kumimoji="1" lang="en-US" altLang="zh-CN" dirty="0"/>
              <a:t>50</a:t>
            </a:r>
          </a:p>
        </p:txBody>
      </p:sp>
      <p:cxnSp>
        <p:nvCxnSpPr>
          <p:cNvPr id="26" name="直线箭头连接符 25">
            <a:extLst>
              <a:ext uri="{FF2B5EF4-FFF2-40B4-BE49-F238E27FC236}">
                <a16:creationId xmlns:a16="http://schemas.microsoft.com/office/drawing/2014/main" id="{2857EC05-47D1-F84F-B9A5-2C6DCC21A9EA}"/>
              </a:ext>
            </a:extLst>
          </p:cNvPr>
          <p:cNvCxnSpPr>
            <a:cxnSpLocks/>
            <a:stCxn id="11" idx="3"/>
            <a:endCxn id="19" idx="1"/>
          </p:cNvCxnSpPr>
          <p:nvPr/>
        </p:nvCxnSpPr>
        <p:spPr>
          <a:xfrm flipV="1">
            <a:off x="6318138" y="2220432"/>
            <a:ext cx="1005090" cy="4289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直线箭头连接符 27">
            <a:extLst>
              <a:ext uri="{FF2B5EF4-FFF2-40B4-BE49-F238E27FC236}">
                <a16:creationId xmlns:a16="http://schemas.microsoft.com/office/drawing/2014/main" id="{0DF73127-93FB-2645-8536-043298D61B71}"/>
              </a:ext>
            </a:extLst>
          </p:cNvPr>
          <p:cNvCxnSpPr>
            <a:cxnSpLocks/>
            <a:stCxn id="11" idx="3"/>
            <a:endCxn id="20" idx="1"/>
          </p:cNvCxnSpPr>
          <p:nvPr/>
        </p:nvCxnSpPr>
        <p:spPr>
          <a:xfrm>
            <a:off x="6318138" y="2649404"/>
            <a:ext cx="1005090" cy="4568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D420D604-3BED-B24C-9B15-CF816FB2768C}"/>
              </a:ext>
            </a:extLst>
          </p:cNvPr>
          <p:cNvCxnSpPr>
            <a:cxnSpLocks/>
            <a:stCxn id="12" idx="3"/>
            <a:endCxn id="24" idx="1"/>
          </p:cNvCxnSpPr>
          <p:nvPr/>
        </p:nvCxnSpPr>
        <p:spPr>
          <a:xfrm>
            <a:off x="6343105" y="4722866"/>
            <a:ext cx="8512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内容占位符 2">
                <a:extLst>
                  <a:ext uri="{FF2B5EF4-FFF2-40B4-BE49-F238E27FC236}">
                    <a16:creationId xmlns:a16="http://schemas.microsoft.com/office/drawing/2014/main" id="{C1DAFF8C-E0E7-8348-BCDC-EA919132C043}"/>
                  </a:ext>
                </a:extLst>
              </p:cNvPr>
              <p:cNvSpPr txBox="1">
                <a:spLocks/>
              </p:cNvSpPr>
              <p:nvPr/>
            </p:nvSpPr>
            <p:spPr>
              <a:xfrm>
                <a:off x="457200" y="1333501"/>
                <a:ext cx="8229600" cy="3771636"/>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6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742950" indent="-285750" algn="l" defTabSz="914400" rtl="0" eaLnBrk="1" latinLnBrk="0" hangingPunct="1">
                  <a:lnSpc>
                    <a:spcPct val="120000"/>
                  </a:lnSpc>
                  <a:spcBef>
                    <a:spcPct val="20000"/>
                  </a:spcBef>
                  <a:buFont typeface="Arial" pitchFamily="34" charset="0"/>
                  <a:buChar char="–"/>
                  <a:defRPr sz="24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14:m>
                  <m:oMath xmlns:m="http://schemas.openxmlformats.org/officeDocument/2006/math">
                    <m:r>
                      <a:rPr kumimoji="1" lang="en-US" altLang="zh-CN" sz="2000" i="1">
                        <a:latin typeface="Cambria Math" panose="02040503050406030204" pitchFamily="18" charset="0"/>
                      </a:rPr>
                      <m:t>𝒕𝒊𝒄𝒌𝒆𝒕</m:t>
                    </m:r>
                  </m:oMath>
                </a14:m>
                <a:r>
                  <a:rPr kumimoji="1" lang="zh-CN" altLang="en-US" sz="2000" dirty="0"/>
                  <a:t>：每个问题对应的份额</a:t>
                </a:r>
                <a:r>
                  <a:rPr kumimoji="1" lang="en-US" altLang="zh-CN" sz="2000" dirty="0"/>
                  <a:t> </a:t>
                </a:r>
              </a:p>
              <a:p>
                <a14:m>
                  <m:oMath xmlns:m="http://schemas.openxmlformats.org/officeDocument/2006/math">
                    <m:r>
                      <a:rPr kumimoji="1" lang="en-US" altLang="zh-CN" sz="2000" i="1" dirty="0">
                        <a:latin typeface="Cambria Math" panose="02040503050406030204" pitchFamily="18" charset="0"/>
                      </a:rPr>
                      <m:t>𝑇</m:t>
                    </m:r>
                    <m:r>
                      <a:rPr kumimoji="1" lang="en-US" altLang="zh-CN" sz="2000" i="1" dirty="0">
                        <a:latin typeface="Cambria Math" panose="02040503050406030204" pitchFamily="18" charset="0"/>
                      </a:rPr>
                      <m:t> </m:t>
                    </m:r>
                  </m:oMath>
                </a14:m>
                <a:r>
                  <a:rPr kumimoji="1" lang="zh-CN" altLang="en-US" sz="2000" dirty="0"/>
                  <a:t>：</a:t>
                </a:r>
                <a:r>
                  <a:rPr kumimoji="1" lang="en-US" altLang="zh-CN" sz="2000" dirty="0"/>
                  <a:t>ticket</a:t>
                </a:r>
                <a:r>
                  <a:rPr kumimoji="1" lang="zh-CN" altLang="en-US" sz="2000" dirty="0"/>
                  <a:t>的总量</a:t>
                </a:r>
                <a:endParaRPr kumimoji="1" lang="en-US" altLang="zh-CN" sz="2000" dirty="0"/>
              </a:p>
              <a:p>
                <a:r>
                  <a:rPr kumimoji="1" lang="zh-CN" altLang="en-US" sz="2000" dirty="0"/>
                  <a:t>问题</a:t>
                </a:r>
                <a:r>
                  <a:rPr kumimoji="1" lang="en-US" altLang="zh-CN" sz="2000" dirty="0"/>
                  <a:t>A1</a:t>
                </a:r>
                <a:r>
                  <a:rPr kumimoji="1" lang="zh-CN" altLang="en-US" sz="2000" dirty="0"/>
                  <a:t>可占用学霸时间的比例</a:t>
                </a:r>
                <a:endParaRPr kumimoji="1" lang="en-US" altLang="zh-CN" sz="2000" dirty="0"/>
              </a:p>
              <a:p>
                <a:pPr lvl="1"/>
                <a14:m>
                  <m:oMath xmlns:m="http://schemas.openxmlformats.org/officeDocument/2006/math">
                    <m:f>
                      <m:fPr>
                        <m:ctrlPr>
                          <a:rPr kumimoji="1" lang="en-US" altLang="zh-CN" sz="1800" b="0" i="1" smtClean="0">
                            <a:latin typeface="Cambria Math" panose="02040503050406030204" pitchFamily="18" charset="0"/>
                          </a:rPr>
                        </m:ctrlPr>
                      </m:fPr>
                      <m:num>
                        <m:sSub>
                          <m:sSubPr>
                            <m:ctrlPr>
                              <a:rPr kumimoji="1" lang="en-US" altLang="zh-CN" sz="1800" b="1" i="1" smtClean="0">
                                <a:latin typeface="Cambria Math" panose="02040503050406030204" pitchFamily="18" charset="0"/>
                              </a:rPr>
                            </m:ctrlPr>
                          </m:sSubPr>
                          <m:e>
                            <m:r>
                              <a:rPr kumimoji="1" lang="en-US" altLang="zh-CN" sz="1800" b="1" i="1">
                                <a:latin typeface="Cambria Math" panose="02040503050406030204" pitchFamily="18" charset="0"/>
                              </a:rPr>
                              <m:t>𝒕</m:t>
                            </m:r>
                            <m:r>
                              <a:rPr kumimoji="1" lang="en-US" altLang="zh-CN" sz="1800" b="1" i="1" smtClean="0">
                                <a:latin typeface="Cambria Math" panose="02040503050406030204" pitchFamily="18" charset="0"/>
                              </a:rPr>
                              <m:t>𝒊𝒄𝒌𝒆𝒕</m:t>
                            </m:r>
                          </m:e>
                          <m:sub>
                            <m:r>
                              <a:rPr kumimoji="1" lang="en-US" altLang="zh-CN" sz="1800" b="1" i="1" smtClean="0">
                                <a:latin typeface="Cambria Math" panose="02040503050406030204" pitchFamily="18" charset="0"/>
                              </a:rPr>
                              <m:t>𝑨</m:t>
                            </m:r>
                            <m:r>
                              <a:rPr kumimoji="1" lang="en-US" altLang="zh-CN" sz="1800" b="1" i="1" smtClean="0">
                                <a:latin typeface="Cambria Math" panose="02040503050406030204" pitchFamily="18" charset="0"/>
                              </a:rPr>
                              <m:t>𝟏</m:t>
                            </m:r>
                          </m:sub>
                        </m:sSub>
                      </m:num>
                      <m:den>
                        <m:r>
                          <m:rPr>
                            <m:sty m:val="p"/>
                          </m:rPr>
                          <a:rPr kumimoji="1" lang="en-US" altLang="zh-CN" sz="1800" b="0" i="0" smtClean="0">
                            <a:latin typeface="Cambria Math" panose="02040503050406030204" pitchFamily="18" charset="0"/>
                          </a:rPr>
                          <m:t>T</m:t>
                        </m:r>
                      </m:den>
                    </m:f>
                    <m:r>
                      <a:rPr kumimoji="1" lang="en-US" altLang="zh-CN" sz="1800" b="0" i="0"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0" smtClean="0">
                            <a:latin typeface="Cambria Math" panose="02040503050406030204" pitchFamily="18" charset="0"/>
                          </a:rPr>
                          <m:t>2</m:t>
                        </m:r>
                        <m:r>
                          <a:rPr kumimoji="1" lang="en-US" altLang="zh-CN" sz="1800" b="0" i="1" smtClean="0">
                            <a:latin typeface="Cambria Math" panose="02040503050406030204" pitchFamily="18" charset="0"/>
                          </a:rPr>
                          <m:t>0</m:t>
                        </m:r>
                      </m:num>
                      <m:den>
                        <m:r>
                          <a:rPr kumimoji="1" lang="en-US" altLang="zh-CN" sz="1800" b="0" i="0" smtClean="0">
                            <a:latin typeface="Cambria Math" panose="02040503050406030204" pitchFamily="18" charset="0"/>
                          </a:rPr>
                          <m:t>100</m:t>
                        </m:r>
                      </m:den>
                    </m:f>
                    <m:r>
                      <a:rPr kumimoji="1" lang="en-US" altLang="zh-CN" sz="1800" b="0" i="0" smtClean="0">
                        <a:latin typeface="Cambria Math" panose="02040503050406030204" pitchFamily="18" charset="0"/>
                      </a:rPr>
                      <m:t>=</m:t>
                    </m:r>
                    <m:f>
                      <m:fPr>
                        <m:ctrlPr>
                          <a:rPr kumimoji="1" lang="en-US" altLang="zh-CN" sz="1800" b="0" i="1" smtClean="0">
                            <a:latin typeface="Cambria Math" panose="02040503050406030204" pitchFamily="18" charset="0"/>
                          </a:rPr>
                        </m:ctrlPr>
                      </m:fPr>
                      <m:num>
                        <m:r>
                          <a:rPr kumimoji="1" lang="en-US" altLang="zh-CN" sz="1800" b="0" i="0" smtClean="0">
                            <a:latin typeface="Cambria Math" panose="02040503050406030204" pitchFamily="18" charset="0"/>
                          </a:rPr>
                          <m:t>1</m:t>
                        </m:r>
                      </m:num>
                      <m:den>
                        <m:r>
                          <a:rPr kumimoji="1" lang="en-US" altLang="zh-CN" sz="1800" b="0" i="0" smtClean="0">
                            <a:latin typeface="Cambria Math" panose="02040503050406030204" pitchFamily="18" charset="0"/>
                          </a:rPr>
                          <m:t>5</m:t>
                        </m:r>
                      </m:den>
                    </m:f>
                  </m:oMath>
                </a14:m>
                <a:endParaRPr kumimoji="1" lang="en-US" altLang="zh-CN" sz="1800" dirty="0"/>
              </a:p>
              <a:p>
                <a:r>
                  <a:rPr kumimoji="1" lang="zh-CN" altLang="en-US" sz="2000" dirty="0"/>
                  <a:t>同学</a:t>
                </a:r>
                <a:r>
                  <a:rPr kumimoji="1" lang="en-US" altLang="zh-CN" sz="2000" dirty="0"/>
                  <a:t>A</a:t>
                </a:r>
                <a:r>
                  <a:rPr kumimoji="1" lang="zh-CN" altLang="en-US" sz="2000" dirty="0"/>
                  <a:t>可占用学霸时间的比例</a:t>
                </a:r>
                <a:endParaRPr kumimoji="1" lang="en-US" altLang="zh-CN" sz="2000" dirty="0"/>
              </a:p>
              <a:p>
                <a:pPr lvl="1"/>
                <a14:m>
                  <m:oMath xmlns:m="http://schemas.openxmlformats.org/officeDocument/2006/math">
                    <m:f>
                      <m:fPr>
                        <m:ctrlPr>
                          <a:rPr kumimoji="1" lang="en-US" altLang="zh-CN" sz="2000" b="0" i="1">
                            <a:latin typeface="Cambria Math" panose="02040503050406030204" pitchFamily="18" charset="0"/>
                          </a:rPr>
                        </m:ctrlPr>
                      </m:fPr>
                      <m:num>
                        <m:sSub>
                          <m:sSubPr>
                            <m:ctrlPr>
                              <a:rPr kumimoji="1" lang="en-US" altLang="zh-CN" sz="2000" i="1">
                                <a:latin typeface="Cambria Math" panose="02040503050406030204" pitchFamily="18" charset="0"/>
                              </a:rPr>
                            </m:ctrlPr>
                          </m:sSubPr>
                          <m:e>
                            <m:r>
                              <a:rPr kumimoji="1" lang="en-US" altLang="zh-CN" sz="2000" i="1">
                                <a:latin typeface="Cambria Math" panose="02040503050406030204" pitchFamily="18" charset="0"/>
                              </a:rPr>
                              <m:t>𝒕</m:t>
                            </m:r>
                            <m:r>
                              <a:rPr kumimoji="1" lang="en-US" altLang="zh-CN" sz="2000" b="0" i="1" smtClean="0">
                                <a:latin typeface="Cambria Math" panose="02040503050406030204" pitchFamily="18" charset="0"/>
                              </a:rPr>
                              <m:t>𝑖𝑐𝑘𝑒𝑡</m:t>
                            </m:r>
                          </m:e>
                          <m:sub>
                            <m:r>
                              <a:rPr kumimoji="1" lang="en-US" altLang="zh-CN" sz="2000" i="1">
                                <a:latin typeface="Cambria Math" panose="02040503050406030204" pitchFamily="18" charset="0"/>
                              </a:rPr>
                              <m:t>𝑨</m:t>
                            </m:r>
                          </m:sub>
                        </m:sSub>
                      </m:num>
                      <m:den>
                        <m:r>
                          <m:rPr>
                            <m:sty m:val="p"/>
                          </m:rPr>
                          <a:rPr kumimoji="1" lang="en-US" altLang="zh-CN" sz="2000" b="0">
                            <a:latin typeface="Cambria Math" panose="02040503050406030204" pitchFamily="18" charset="0"/>
                          </a:rPr>
                          <m:t>T</m:t>
                        </m:r>
                      </m:den>
                    </m:f>
                    <m:r>
                      <a:rPr kumimoji="1" lang="en-US" altLang="zh-CN" sz="2000" b="0">
                        <a:latin typeface="Cambria Math" panose="02040503050406030204" pitchFamily="18" charset="0"/>
                      </a:rPr>
                      <m:t>=</m:t>
                    </m:r>
                    <m:f>
                      <m:fPr>
                        <m:ctrlPr>
                          <a:rPr kumimoji="1" lang="en-US" altLang="zh-CN" sz="2000" b="0" i="1">
                            <a:latin typeface="Cambria Math" panose="02040503050406030204" pitchFamily="18" charset="0"/>
                          </a:rPr>
                        </m:ctrlPr>
                      </m:fPr>
                      <m:num>
                        <m:sSub>
                          <m:sSubPr>
                            <m:ctrlPr>
                              <a:rPr kumimoji="1" lang="en-US" altLang="zh-CN" sz="2000" b="0" i="1" smtClean="0">
                                <a:latin typeface="Cambria Math" panose="02040503050406030204" pitchFamily="18" charset="0"/>
                              </a:rPr>
                            </m:ctrlPr>
                          </m:sSubPr>
                          <m:e>
                            <m:r>
                              <m:rPr>
                                <m:sty m:val="p"/>
                              </m:rPr>
                              <a:rPr kumimoji="1" lang="en-US" altLang="zh-CN" sz="2000" b="0" i="0" smtClean="0">
                                <a:latin typeface="Cambria Math" panose="02040503050406030204" pitchFamily="18" charset="0"/>
                              </a:rPr>
                              <m:t>ticket</m:t>
                            </m:r>
                          </m:e>
                          <m:sub>
                            <m:r>
                              <m:rPr>
                                <m:sty m:val="p"/>
                              </m:rPr>
                              <a:rPr kumimoji="1" lang="en-US" altLang="zh-CN" sz="2000" b="0" i="0" smtClean="0">
                                <a:latin typeface="Cambria Math" panose="02040503050406030204" pitchFamily="18" charset="0"/>
                              </a:rPr>
                              <m:t>A</m:t>
                            </m:r>
                            <m:r>
                              <a:rPr kumimoji="1" lang="en-US" altLang="zh-CN" sz="2000" b="0" i="0" smtClean="0">
                                <a:latin typeface="Cambria Math" panose="02040503050406030204" pitchFamily="18" charset="0"/>
                              </a:rPr>
                              <m:t>1</m:t>
                            </m:r>
                          </m:sub>
                        </m:sSub>
                        <m:r>
                          <a:rPr kumimoji="1" lang="en-US" altLang="zh-CN" sz="2000" b="0" i="0" smtClean="0">
                            <a:latin typeface="Cambria Math" panose="02040503050406030204" pitchFamily="18" charset="0"/>
                          </a:rPr>
                          <m:t>+</m:t>
                        </m:r>
                        <m:sSub>
                          <m:sSubPr>
                            <m:ctrlPr>
                              <a:rPr kumimoji="1" lang="en-US" altLang="zh-CN" sz="2000" b="0" i="1" smtClean="0">
                                <a:latin typeface="Cambria Math" panose="02040503050406030204" pitchFamily="18" charset="0"/>
                              </a:rPr>
                            </m:ctrlPr>
                          </m:sSubPr>
                          <m:e>
                            <m:r>
                              <m:rPr>
                                <m:sty m:val="p"/>
                              </m:rPr>
                              <a:rPr kumimoji="1" lang="en-US" altLang="zh-CN" sz="2000" b="0" i="0" smtClean="0">
                                <a:latin typeface="Cambria Math" panose="02040503050406030204" pitchFamily="18" charset="0"/>
                              </a:rPr>
                              <m:t>ticket</m:t>
                            </m:r>
                          </m:e>
                          <m:sub>
                            <m:r>
                              <m:rPr>
                                <m:sty m:val="p"/>
                              </m:rPr>
                              <a:rPr kumimoji="1" lang="en-US" altLang="zh-CN" sz="2000" b="0" i="0" smtClean="0">
                                <a:latin typeface="Cambria Math" panose="02040503050406030204" pitchFamily="18" charset="0"/>
                              </a:rPr>
                              <m:t>A</m:t>
                            </m:r>
                            <m:r>
                              <a:rPr kumimoji="1" lang="en-US" altLang="zh-CN" sz="2000" b="0" i="0" smtClean="0">
                                <a:latin typeface="Cambria Math" panose="02040503050406030204" pitchFamily="18" charset="0"/>
                              </a:rPr>
                              <m:t>2</m:t>
                            </m:r>
                          </m:sub>
                        </m:sSub>
                      </m:num>
                      <m:den>
                        <m:r>
                          <m:rPr>
                            <m:sty m:val="p"/>
                          </m:rPr>
                          <a:rPr kumimoji="1" lang="en-US" altLang="zh-CN" sz="2000" b="0" i="0" smtClean="0">
                            <a:latin typeface="Cambria Math" panose="02040503050406030204" pitchFamily="18" charset="0"/>
                          </a:rPr>
                          <m:t>T</m:t>
                        </m:r>
                      </m:den>
                    </m:f>
                    <m:r>
                      <a:rPr kumimoji="1" lang="en-US" altLang="zh-CN" sz="2000" b="0">
                        <a:latin typeface="Cambria Math" panose="02040503050406030204" pitchFamily="18" charset="0"/>
                      </a:rPr>
                      <m:t>=</m:t>
                    </m:r>
                    <m:f>
                      <m:fPr>
                        <m:ctrlPr>
                          <a:rPr kumimoji="1" lang="en-US" altLang="zh-CN" sz="2000" b="0" i="1">
                            <a:latin typeface="Cambria Math" panose="02040503050406030204" pitchFamily="18" charset="0"/>
                          </a:rPr>
                        </m:ctrlPr>
                      </m:fPr>
                      <m:num>
                        <m:r>
                          <a:rPr kumimoji="1" lang="en-US" altLang="zh-CN" sz="2000" b="0" i="0" smtClean="0">
                            <a:latin typeface="Cambria Math" panose="02040503050406030204" pitchFamily="18" charset="0"/>
                          </a:rPr>
                          <m:t>50</m:t>
                        </m:r>
                      </m:num>
                      <m:den>
                        <m:r>
                          <a:rPr kumimoji="1" lang="en-US" altLang="zh-CN" sz="2000" b="0" i="0" smtClean="0">
                            <a:latin typeface="Cambria Math" panose="02040503050406030204" pitchFamily="18" charset="0"/>
                          </a:rPr>
                          <m:t>100</m:t>
                        </m:r>
                      </m:den>
                    </m:f>
                    <m:r>
                      <a:rPr kumimoji="1" lang="en-US" altLang="zh-CN" sz="2000" b="0" i="1" smtClean="0">
                        <a:latin typeface="Cambria Math" panose="02040503050406030204" pitchFamily="18" charset="0"/>
                      </a:rPr>
                      <m:t>=</m:t>
                    </m:r>
                    <m:f>
                      <m:fPr>
                        <m:ctrlPr>
                          <a:rPr kumimoji="1" lang="en-US" altLang="zh-CN" sz="2000" b="0" i="1" smtClean="0">
                            <a:latin typeface="Cambria Math" panose="02040503050406030204" pitchFamily="18" charset="0"/>
                          </a:rPr>
                        </m:ctrlPr>
                      </m:fPr>
                      <m:num>
                        <m:r>
                          <a:rPr kumimoji="1" lang="en-US" altLang="zh-CN" sz="2000" b="0" i="1" smtClean="0">
                            <a:latin typeface="Cambria Math" panose="02040503050406030204" pitchFamily="18" charset="0"/>
                          </a:rPr>
                          <m:t>1</m:t>
                        </m:r>
                      </m:num>
                      <m:den>
                        <m:r>
                          <a:rPr kumimoji="1" lang="en-US" altLang="zh-CN" sz="2000" b="0" i="1" smtClean="0">
                            <a:latin typeface="Cambria Math" panose="02040503050406030204" pitchFamily="18" charset="0"/>
                          </a:rPr>
                          <m:t>2</m:t>
                        </m:r>
                      </m:den>
                    </m:f>
                  </m:oMath>
                </a14:m>
                <a:endParaRPr kumimoji="1" lang="zh-CN" altLang="en-US" sz="2000" dirty="0"/>
              </a:p>
            </p:txBody>
          </p:sp>
        </mc:Choice>
        <mc:Fallback xmlns="">
          <p:sp>
            <p:nvSpPr>
              <p:cNvPr id="38" name="内容占位符 2">
                <a:extLst>
                  <a:ext uri="{FF2B5EF4-FFF2-40B4-BE49-F238E27FC236}">
                    <a16:creationId xmlns:a16="http://schemas.microsoft.com/office/drawing/2014/main" id="{C1DAFF8C-E0E7-8348-BCDC-EA919132C043}"/>
                  </a:ext>
                </a:extLst>
              </p:cNvPr>
              <p:cNvSpPr txBox="1">
                <a:spLocks noRot="1" noChangeAspect="1" noMove="1" noResize="1" noEditPoints="1" noAdjustHandles="1" noChangeArrowheads="1" noChangeShapeType="1" noTextEdit="1"/>
              </p:cNvSpPr>
              <p:nvPr/>
            </p:nvSpPr>
            <p:spPr>
              <a:xfrm>
                <a:off x="457200" y="1333501"/>
                <a:ext cx="8229600" cy="3771636"/>
              </a:xfrm>
              <a:prstGeom prst="rect">
                <a:avLst/>
              </a:prstGeom>
              <a:blipFill>
                <a:blip r:embed="rId6"/>
                <a:stretch>
                  <a:fillRect l="-617"/>
                </a:stretch>
              </a:blipFill>
            </p:spPr>
            <p:txBody>
              <a:bodyPr/>
              <a:lstStyle/>
              <a:p>
                <a:r>
                  <a:rPr lang="zh-CN" altLang="en-US">
                    <a:noFill/>
                  </a:rPr>
                  <a:t> </a:t>
                </a:r>
              </a:p>
            </p:txBody>
          </p:sp>
        </mc:Fallback>
      </mc:AlternateContent>
      <p:sp>
        <p:nvSpPr>
          <p:cNvPr id="29" name="页脚占位符 4">
            <a:extLst>
              <a:ext uri="{FF2B5EF4-FFF2-40B4-BE49-F238E27FC236}">
                <a16:creationId xmlns:a16="http://schemas.microsoft.com/office/drawing/2014/main" id="{C49EF724-B867-6E43-9D09-7D8A586C2D0E}"/>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grpSp>
        <p:nvGrpSpPr>
          <p:cNvPr id="30" name="组合 29">
            <a:extLst>
              <a:ext uri="{FF2B5EF4-FFF2-40B4-BE49-F238E27FC236}">
                <a16:creationId xmlns:a16="http://schemas.microsoft.com/office/drawing/2014/main" id="{657E7AA0-BE06-9945-BCEA-1792146E75FB}"/>
              </a:ext>
            </a:extLst>
          </p:cNvPr>
          <p:cNvGrpSpPr/>
          <p:nvPr/>
        </p:nvGrpSpPr>
        <p:grpSpPr>
          <a:xfrm>
            <a:off x="4893448" y="4190737"/>
            <a:ext cx="914400" cy="914400"/>
            <a:chOff x="3968174" y="2217839"/>
            <a:chExt cx="914400" cy="914400"/>
          </a:xfrm>
        </p:grpSpPr>
        <p:pic>
          <p:nvPicPr>
            <p:cNvPr id="31" name="图形 30" descr="男性形象">
              <a:extLst>
                <a:ext uri="{FF2B5EF4-FFF2-40B4-BE49-F238E27FC236}">
                  <a16:creationId xmlns:a16="http://schemas.microsoft.com/office/drawing/2014/main" id="{279C2AED-4834-294F-A7E4-EAC684153E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8174" y="2217839"/>
              <a:ext cx="914400" cy="914400"/>
            </a:xfrm>
            <a:prstGeom prst="rect">
              <a:avLst/>
            </a:prstGeom>
          </p:spPr>
        </p:pic>
        <p:sp>
          <p:nvSpPr>
            <p:cNvPr id="32" name="文本框 31">
              <a:extLst>
                <a:ext uri="{FF2B5EF4-FFF2-40B4-BE49-F238E27FC236}">
                  <a16:creationId xmlns:a16="http://schemas.microsoft.com/office/drawing/2014/main" id="{E7BE55CC-1421-0141-9FA1-41407DF92764}"/>
                </a:ext>
              </a:extLst>
            </p:cNvPr>
            <p:cNvSpPr txBox="1"/>
            <p:nvPr/>
          </p:nvSpPr>
          <p:spPr>
            <a:xfrm>
              <a:off x="3968174" y="2654055"/>
              <a:ext cx="914400" cy="369332"/>
            </a:xfrm>
            <a:prstGeom prst="rect">
              <a:avLst/>
            </a:prstGeom>
            <a:noFill/>
          </p:spPr>
          <p:txBody>
            <a:bodyPr wrap="square" rtlCol="0">
              <a:spAutoFit/>
            </a:bodyPr>
            <a:lstStyle/>
            <a:p>
              <a:pPr algn="ctr"/>
              <a:r>
                <a:rPr kumimoji="1" lang="en-US" altLang="zh-CN" b="1" dirty="0"/>
                <a:t>B</a:t>
              </a:r>
              <a:endParaRPr kumimoji="1" lang="zh-CN" altLang="en-US" b="1" dirty="0"/>
            </a:p>
          </p:txBody>
        </p:sp>
      </p:grpSp>
    </p:spTree>
    <p:extLst>
      <p:ext uri="{BB962C8B-B14F-4D97-AF65-F5344CB8AC3E}">
        <p14:creationId xmlns:p14="http://schemas.microsoft.com/office/powerpoint/2010/main" val="35269083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zh-CN" altLang="en-US" dirty="0"/>
              <a:t>轻量远程调用：通信连接建立</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p:txBody>
          <a:bodyPr>
            <a:normAutofit/>
          </a:bodyPr>
          <a:lstStyle/>
          <a:p>
            <a:r>
              <a:rPr kumimoji="1" lang="en-US" altLang="zh-CN" dirty="0"/>
              <a:t>Server</a:t>
            </a:r>
            <a:r>
              <a:rPr kumimoji="1" lang="zh-CN" altLang="en-US" dirty="0"/>
              <a:t>进程通过内核注册一个服务描述符</a:t>
            </a:r>
            <a:endParaRPr kumimoji="1" lang="en-US" altLang="zh-CN" dirty="0"/>
          </a:p>
          <a:p>
            <a:pPr lvl="1"/>
            <a:r>
              <a:rPr kumimoji="1" lang="zh-CN" altLang="en-US" dirty="0"/>
              <a:t>对应</a:t>
            </a:r>
            <a:r>
              <a:rPr kumimoji="1" lang="en-US" altLang="zh-CN" dirty="0"/>
              <a:t>Server</a:t>
            </a:r>
            <a:r>
              <a:rPr kumimoji="1" lang="zh-CN" altLang="en-US" dirty="0"/>
              <a:t>进程内部的一个处理函数</a:t>
            </a:r>
            <a:r>
              <a:rPr kumimoji="1" lang="en-US" altLang="zh-CN" dirty="0"/>
              <a:t>(Handler)</a:t>
            </a:r>
          </a:p>
          <a:p>
            <a:r>
              <a:rPr kumimoji="1" lang="zh-CN" altLang="en-US" dirty="0"/>
              <a:t>内核为服务描述符预先分配好参数栈</a:t>
            </a:r>
            <a:endParaRPr kumimoji="1" lang="en-US" altLang="zh-CN" dirty="0"/>
          </a:p>
          <a:p>
            <a:r>
              <a:rPr kumimoji="1" lang="zh-CN" altLang="en-US" dirty="0"/>
              <a:t>内核为服务描述符分配好调用记录 </a:t>
            </a:r>
            <a:r>
              <a:rPr kumimoji="1" lang="en-US" altLang="zh-CN" dirty="0"/>
              <a:t>(Linkage</a:t>
            </a:r>
            <a:r>
              <a:rPr kumimoji="1" lang="zh-CN" altLang="en-US" dirty="0"/>
              <a:t> </a:t>
            </a:r>
            <a:r>
              <a:rPr kumimoji="1" lang="en-US" altLang="zh-CN" dirty="0"/>
              <a:t>record)</a:t>
            </a:r>
          </a:p>
          <a:p>
            <a:pPr lvl="1"/>
            <a:r>
              <a:rPr kumimoji="1" lang="zh-CN" altLang="en-US" dirty="0"/>
              <a:t>用于从</a:t>
            </a:r>
            <a:r>
              <a:rPr kumimoji="1" lang="en-US" altLang="zh-CN" dirty="0"/>
              <a:t>Server</a:t>
            </a:r>
            <a:r>
              <a:rPr kumimoji="1" lang="zh-CN" altLang="en-US" dirty="0"/>
              <a:t>进程处返回（类似栈）</a:t>
            </a:r>
            <a:endParaRPr kumimoji="1" lang="en-US" altLang="zh-CN" dirty="0"/>
          </a:p>
          <a:p>
            <a:r>
              <a:rPr kumimoji="1" lang="zh-CN" altLang="en-US" dirty="0"/>
              <a:t>内核将参数栈交给</a:t>
            </a:r>
            <a:r>
              <a:rPr kumimoji="1" lang="en-US" altLang="zh-CN" dirty="0"/>
              <a:t>Client</a:t>
            </a:r>
            <a:r>
              <a:rPr kumimoji="1" lang="zh-CN" altLang="en-US" dirty="0"/>
              <a:t>进程，作为一个绑定成功的标志</a:t>
            </a:r>
            <a:endParaRPr kumimoji="1" lang="en-US" altLang="zh-CN" dirty="0"/>
          </a:p>
          <a:p>
            <a:pPr lvl="1"/>
            <a:r>
              <a:rPr kumimoji="1" lang="zh-CN" altLang="en-US" dirty="0"/>
              <a:t>在通信过程中，通过检查</a:t>
            </a:r>
            <a:r>
              <a:rPr kumimoji="1" lang="en-US" altLang="zh-CN" dirty="0"/>
              <a:t>A-stack</a:t>
            </a:r>
            <a:r>
              <a:rPr kumimoji="1" lang="zh-CN" altLang="en-US" dirty="0"/>
              <a:t>来判断</a:t>
            </a:r>
            <a:r>
              <a:rPr kumimoji="1" lang="en-US" altLang="zh-CN" dirty="0"/>
              <a:t>Client</a:t>
            </a:r>
            <a:r>
              <a:rPr kumimoji="1" lang="zh-CN" altLang="en-US" dirty="0"/>
              <a:t>是否正确发起通信</a:t>
            </a:r>
            <a:endParaRPr kumimoji="1" lang="en-US" altLang="zh-CN" dirty="0"/>
          </a:p>
          <a:p>
            <a:endParaRPr kumimoji="1" lang="en-US" altLang="zh-CN" dirty="0"/>
          </a:p>
          <a:p>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70</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34429319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轻量远程调用：基本用户接口</a:t>
            </a:r>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71</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dirty="0"/>
              <a:t>上海交通大学并行与分布式系统研究所（</a:t>
            </a:r>
            <a:r>
              <a:rPr lang="en-US" altLang="zh-CN" dirty="0"/>
              <a:t>IPADS@SJTU</a:t>
            </a:r>
            <a:r>
              <a:rPr lang="zh-CN" altLang="en-US" dirty="0"/>
              <a:t>）</a:t>
            </a:r>
          </a:p>
        </p:txBody>
      </p:sp>
      <p:sp>
        <p:nvSpPr>
          <p:cNvPr id="14" name="内容占位符 2">
            <a:extLst>
              <a:ext uri="{FF2B5EF4-FFF2-40B4-BE49-F238E27FC236}">
                <a16:creationId xmlns:a16="http://schemas.microsoft.com/office/drawing/2014/main" id="{D94CE97B-F95F-1D46-87B9-3A62C023D40A}"/>
              </a:ext>
            </a:extLst>
          </p:cNvPr>
          <p:cNvSpPr txBox="1">
            <a:spLocks/>
          </p:cNvSpPr>
          <p:nvPr/>
        </p:nvSpPr>
        <p:spPr>
          <a:xfrm>
            <a:off x="323528" y="1100382"/>
            <a:ext cx="4330824" cy="4385752"/>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120000"/>
              </a:lnSpc>
              <a:spcBef>
                <a:spcPts val="1200"/>
              </a:spcBef>
              <a:buFont typeface="Arial" pitchFamily="34" charset="0"/>
              <a:buChar char="•"/>
              <a:defRPr sz="24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742950" indent="-28575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sz="1800" dirty="0"/>
              <a:t>Server</a:t>
            </a:r>
            <a:r>
              <a:rPr kumimoji="1" lang="zh-CN" altLang="en-US" sz="1800" dirty="0"/>
              <a:t>进程</a:t>
            </a:r>
            <a:endParaRPr kumimoji="1" lang="en-US" altLang="zh-CN" sz="1800" dirty="0"/>
          </a:p>
          <a:p>
            <a:pPr lvl="1">
              <a:buFont typeface="Arial" pitchFamily="34" charset="0"/>
              <a:buNone/>
            </a:pPr>
            <a:r>
              <a:rPr kumimoji="1" lang="en-US" altLang="zh-CN" sz="1800" dirty="0" err="1"/>
              <a:t>service_descriptor</a:t>
            </a:r>
            <a:r>
              <a:rPr kumimoji="1" lang="zh-CN" altLang="en-US" sz="1800" dirty="0"/>
              <a:t> </a:t>
            </a:r>
            <a:r>
              <a:rPr kumimoji="1" lang="en-US" altLang="zh-CN" sz="1800" dirty="0"/>
              <a:t>=</a:t>
            </a:r>
            <a:r>
              <a:rPr kumimoji="1" lang="zh-CN" altLang="en-US" sz="1800" dirty="0"/>
              <a:t> </a:t>
            </a:r>
            <a:r>
              <a:rPr kumimoji="1" lang="en-US" altLang="zh-CN" sz="1800" dirty="0" err="1"/>
              <a:t>register_service</a:t>
            </a:r>
            <a:r>
              <a:rPr kumimoji="1" lang="en-US" altLang="zh-CN" sz="1800" dirty="0"/>
              <a:t>(</a:t>
            </a:r>
            <a:r>
              <a:rPr kumimoji="1" lang="en-US" altLang="zh-CN" sz="1800" dirty="0" err="1"/>
              <a:t>handler_func</a:t>
            </a:r>
            <a:r>
              <a:rPr kumimoji="1" lang="en-US" altLang="zh-CN" sz="1800" dirty="0"/>
              <a:t>,</a:t>
            </a:r>
            <a:r>
              <a:rPr kumimoji="1" lang="zh-CN" altLang="en-US" sz="1800" dirty="0"/>
              <a:t> </a:t>
            </a:r>
            <a:r>
              <a:rPr kumimoji="1" lang="en-US" altLang="zh-CN" sz="1800" dirty="0"/>
              <a:t>&amp;A-stack,</a:t>
            </a:r>
            <a:r>
              <a:rPr kumimoji="1" lang="zh-CN" altLang="en-US" sz="1800" dirty="0"/>
              <a:t> </a:t>
            </a:r>
            <a:r>
              <a:rPr kumimoji="1" lang="en-US" altLang="zh-CN" sz="1800" dirty="0"/>
              <a:t>&amp;E-stack);</a:t>
            </a:r>
          </a:p>
          <a:p>
            <a:pPr lvl="1">
              <a:buFont typeface="Arial" pitchFamily="34" charset="0"/>
              <a:buNone/>
            </a:pPr>
            <a:endParaRPr kumimoji="1" lang="en-US" altLang="zh-CN" sz="1800" dirty="0"/>
          </a:p>
          <a:p>
            <a:pPr lvl="1">
              <a:buFont typeface="Arial" pitchFamily="34" charset="0"/>
              <a:buNone/>
            </a:pPr>
            <a:r>
              <a:rPr kumimoji="1" lang="en-US" altLang="zh-CN" sz="1800" dirty="0"/>
              <a:t>void</a:t>
            </a:r>
            <a:r>
              <a:rPr kumimoji="1" lang="zh-CN" altLang="en-US" sz="1800" dirty="0"/>
              <a:t> </a:t>
            </a:r>
            <a:r>
              <a:rPr kumimoji="1" lang="en-US" altLang="zh-CN" sz="1800" dirty="0" err="1"/>
              <a:t>handler_func</a:t>
            </a:r>
            <a:r>
              <a:rPr kumimoji="1" lang="zh-CN" altLang="en-US" sz="1800" dirty="0"/>
              <a:t> </a:t>
            </a:r>
            <a:r>
              <a:rPr kumimoji="1" lang="en-US" altLang="zh-CN" sz="1800" dirty="0"/>
              <a:t>(A-stack,</a:t>
            </a:r>
            <a:r>
              <a:rPr kumimoji="1" lang="zh-CN" altLang="en-US" sz="1800" dirty="0"/>
              <a:t> </a:t>
            </a:r>
            <a:r>
              <a:rPr kumimoji="1" lang="en-US" altLang="zh-CN" sz="1800" dirty="0"/>
              <a:t>arg0,..</a:t>
            </a:r>
            <a:r>
              <a:rPr kumimoji="1" lang="zh-CN" altLang="en-US" sz="1800" dirty="0"/>
              <a:t> </a:t>
            </a:r>
            <a:r>
              <a:rPr kumimoji="1" lang="en-US" altLang="zh-CN" sz="1800" dirty="0"/>
              <a:t>arg7)</a:t>
            </a:r>
            <a:r>
              <a:rPr kumimoji="1" lang="zh-CN" altLang="en-US" sz="1800" dirty="0"/>
              <a:t> </a:t>
            </a:r>
            <a:r>
              <a:rPr kumimoji="1" lang="en-US" altLang="zh-CN" sz="1800" dirty="0"/>
              <a:t>{</a:t>
            </a:r>
            <a:br>
              <a:rPr kumimoji="1" lang="en-US" altLang="zh-CN" sz="1800" dirty="0"/>
            </a:br>
            <a:r>
              <a:rPr kumimoji="1" lang="en-US" altLang="zh-CN" sz="1800" dirty="0"/>
              <a:t>u64</a:t>
            </a:r>
            <a:r>
              <a:rPr kumimoji="1" lang="zh-CN" altLang="en-US" sz="1800" dirty="0"/>
              <a:t> </a:t>
            </a:r>
            <a:r>
              <a:rPr kumimoji="1" lang="en-US" altLang="zh-CN" sz="1800" dirty="0"/>
              <a:t>ret;</a:t>
            </a:r>
          </a:p>
          <a:p>
            <a:pPr lvl="1">
              <a:buFont typeface="Arial" pitchFamily="34" charset="0"/>
              <a:buNone/>
            </a:pPr>
            <a:r>
              <a:rPr kumimoji="1" lang="zh-CN" altLang="en-US" sz="1800" dirty="0"/>
              <a:t>     </a:t>
            </a:r>
            <a:r>
              <a:rPr kumimoji="1" lang="en-US" altLang="zh-CN" sz="1800" dirty="0"/>
              <a:t>//</a:t>
            </a:r>
            <a:r>
              <a:rPr kumimoji="1" lang="zh-CN" altLang="en-US" sz="1800" dirty="0"/>
              <a:t>从寄存器和</a:t>
            </a:r>
            <a:r>
              <a:rPr kumimoji="1" lang="en-US" altLang="zh-CN" sz="1800" dirty="0"/>
              <a:t>A-stack</a:t>
            </a:r>
            <a:r>
              <a:rPr kumimoji="1" lang="zh-CN" altLang="en-US" sz="1800" dirty="0"/>
              <a:t>中获取参数</a:t>
            </a:r>
            <a:endParaRPr kumimoji="1" lang="en-US" altLang="zh-CN" sz="1800" dirty="0"/>
          </a:p>
          <a:p>
            <a:pPr lvl="1">
              <a:buFont typeface="Arial" pitchFamily="34" charset="0"/>
              <a:buNone/>
            </a:pPr>
            <a:r>
              <a:rPr kumimoji="1" lang="zh-CN" altLang="en-US" sz="1800" dirty="0"/>
              <a:t>     </a:t>
            </a:r>
            <a:r>
              <a:rPr kumimoji="1" lang="en-US" altLang="zh-CN" sz="1800" dirty="0"/>
              <a:t>//</a:t>
            </a:r>
            <a:r>
              <a:rPr kumimoji="1" lang="zh-CN" altLang="en-US" sz="1800" dirty="0"/>
              <a:t> 使用</a:t>
            </a:r>
            <a:r>
              <a:rPr kumimoji="1" lang="en-US" altLang="zh-CN" sz="1800" dirty="0"/>
              <a:t>E-stack(</a:t>
            </a:r>
            <a:r>
              <a:rPr kumimoji="1" lang="zh-CN" altLang="en-US" sz="1800" dirty="0"/>
              <a:t>运行栈</a:t>
            </a:r>
            <a:r>
              <a:rPr kumimoji="1" lang="en-US" altLang="zh-CN" sz="1800" dirty="0"/>
              <a:t>)</a:t>
            </a:r>
            <a:r>
              <a:rPr kumimoji="1" lang="zh-CN" altLang="en-US" sz="1800" dirty="0"/>
              <a:t>来处理</a:t>
            </a:r>
            <a:endParaRPr kumimoji="1" lang="en-US" altLang="zh-CN" sz="1800" dirty="0"/>
          </a:p>
          <a:p>
            <a:pPr lvl="1">
              <a:buFont typeface="Arial" pitchFamily="34" charset="0"/>
              <a:buNone/>
            </a:pPr>
            <a:r>
              <a:rPr kumimoji="1" lang="zh-CN" altLang="en-US" sz="1800" dirty="0"/>
              <a:t>     </a:t>
            </a:r>
            <a:r>
              <a:rPr kumimoji="1" lang="en-US" altLang="zh-CN" sz="1800" dirty="0"/>
              <a:t>…</a:t>
            </a:r>
          </a:p>
          <a:p>
            <a:pPr lvl="1">
              <a:buFont typeface="Arial" pitchFamily="34" charset="0"/>
              <a:buNone/>
            </a:pPr>
            <a:r>
              <a:rPr kumimoji="1" lang="zh-CN" altLang="en-US" sz="1800" dirty="0"/>
              <a:t>    </a:t>
            </a:r>
            <a:r>
              <a:rPr kumimoji="1" lang="en-US" altLang="zh-CN" sz="1800" dirty="0"/>
              <a:t>//</a:t>
            </a:r>
            <a:r>
              <a:rPr kumimoji="1" lang="zh-CN" altLang="en-US" sz="1800" dirty="0"/>
              <a:t>返回结果</a:t>
            </a:r>
            <a:endParaRPr kumimoji="1" lang="en-US" altLang="zh-CN" sz="1800" dirty="0"/>
          </a:p>
          <a:p>
            <a:pPr lvl="1">
              <a:buFont typeface="Arial" pitchFamily="34" charset="0"/>
              <a:buNone/>
            </a:pPr>
            <a:r>
              <a:rPr kumimoji="1" lang="zh-CN" altLang="en-US" sz="1800" dirty="0"/>
              <a:t>    </a:t>
            </a:r>
            <a:r>
              <a:rPr kumimoji="1" lang="en-US" altLang="zh-CN" sz="1800" dirty="0" err="1"/>
              <a:t>ipc_return</a:t>
            </a:r>
            <a:r>
              <a:rPr kumimoji="1" lang="zh-CN" altLang="en-US" sz="1800" dirty="0"/>
              <a:t> </a:t>
            </a:r>
            <a:r>
              <a:rPr kumimoji="1" lang="en-US" altLang="zh-CN" sz="1800" dirty="0"/>
              <a:t>(ret);</a:t>
            </a:r>
          </a:p>
          <a:p>
            <a:pPr lvl="1">
              <a:buFont typeface="Arial" pitchFamily="34" charset="0"/>
              <a:buNone/>
            </a:pPr>
            <a:r>
              <a:rPr kumimoji="1" lang="en-US" altLang="zh-CN" sz="1800" dirty="0"/>
              <a:t>}</a:t>
            </a:r>
          </a:p>
          <a:p>
            <a:pPr lvl="3">
              <a:buFont typeface="Arial" pitchFamily="34" charset="0"/>
              <a:buNone/>
            </a:pPr>
            <a:endParaRPr kumimoji="1" lang="en-US" altLang="zh-CN" dirty="0"/>
          </a:p>
        </p:txBody>
      </p:sp>
      <p:sp>
        <p:nvSpPr>
          <p:cNvPr id="15" name="内容占位符 2">
            <a:extLst>
              <a:ext uri="{FF2B5EF4-FFF2-40B4-BE49-F238E27FC236}">
                <a16:creationId xmlns:a16="http://schemas.microsoft.com/office/drawing/2014/main" id="{3DC7A370-6245-E140-B14C-625CA6568733}"/>
              </a:ext>
            </a:extLst>
          </p:cNvPr>
          <p:cNvSpPr txBox="1">
            <a:spLocks/>
          </p:cNvSpPr>
          <p:nvPr/>
        </p:nvSpPr>
        <p:spPr>
          <a:xfrm>
            <a:off x="4499992" y="1129308"/>
            <a:ext cx="4425217" cy="3771636"/>
          </a:xfrm>
          <a:prstGeom prst="rect">
            <a:avLst/>
          </a:prstGeom>
        </p:spPr>
        <p:txBody>
          <a:bodyPr vert="horz" lIns="91440" tIns="45720" rIns="91440" bIns="45720" rtlCol="0">
            <a:normAutofit/>
          </a:bodyPr>
          <a:lstStyle>
            <a:lvl1pPr marL="342900" indent="-342900" algn="l" defTabSz="914400" rtl="0" eaLnBrk="1" latinLnBrk="0" hangingPunct="1">
              <a:lnSpc>
                <a:spcPct val="120000"/>
              </a:lnSpc>
              <a:spcBef>
                <a:spcPts val="1200"/>
              </a:spcBef>
              <a:buFont typeface="Arial" pitchFamily="34" charset="0"/>
              <a:buChar char="•"/>
              <a:defRPr sz="24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742950" indent="-28575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zh-CN" sz="1800" dirty="0"/>
              <a:t>Client</a:t>
            </a:r>
            <a:r>
              <a:rPr kumimoji="1" lang="zh-CN" altLang="en-US" sz="1800" dirty="0"/>
              <a:t>进程</a:t>
            </a:r>
            <a:endParaRPr kumimoji="1" lang="en-US" altLang="zh-CN" sz="1800" dirty="0"/>
          </a:p>
          <a:p>
            <a:pPr lvl="1">
              <a:buFont typeface="Arial" pitchFamily="34" charset="0"/>
              <a:buNone/>
            </a:pPr>
            <a:r>
              <a:rPr kumimoji="1" lang="en-US" altLang="zh-CN" sz="1800" dirty="0"/>
              <a:t>A-stack</a:t>
            </a:r>
            <a:r>
              <a:rPr kumimoji="1" lang="zh-CN" altLang="en-US" sz="1800" dirty="0"/>
              <a:t> </a:t>
            </a:r>
            <a:r>
              <a:rPr kumimoji="1" lang="en-US" altLang="zh-CN" sz="1800" dirty="0"/>
              <a:t>=</a:t>
            </a:r>
            <a:r>
              <a:rPr kumimoji="1" lang="zh-CN" altLang="en-US" sz="1800" dirty="0"/>
              <a:t> </a:t>
            </a:r>
            <a:r>
              <a:rPr kumimoji="1" lang="en-US" altLang="zh-CN" sz="1800" dirty="0" err="1"/>
              <a:t>service_connect</a:t>
            </a:r>
            <a:r>
              <a:rPr kumimoji="1" lang="en-US" altLang="zh-CN" sz="1800" dirty="0"/>
              <a:t>(</a:t>
            </a:r>
            <a:r>
              <a:rPr kumimoji="1" lang="en-US" altLang="zh-CN" sz="1800" dirty="0" err="1"/>
              <a:t>service_name</a:t>
            </a:r>
            <a:r>
              <a:rPr kumimoji="1" lang="en-US" altLang="zh-CN" sz="1800" dirty="0"/>
              <a:t>);</a:t>
            </a:r>
          </a:p>
          <a:p>
            <a:pPr lvl="1">
              <a:buFont typeface="Arial" pitchFamily="34" charset="0"/>
              <a:buNone/>
            </a:pPr>
            <a:r>
              <a:rPr kumimoji="1" lang="en-US" altLang="zh-CN" sz="1800" dirty="0"/>
              <a:t>/</a:t>
            </a:r>
            <a:r>
              <a:rPr kumimoji="1" lang="zh-CN" altLang="en-US" sz="1800" dirty="0"/>
              <a:t>* 准备数据到</a:t>
            </a:r>
            <a:r>
              <a:rPr kumimoji="1" lang="en-US" altLang="zh-CN" sz="1800" dirty="0"/>
              <a:t>A-stack</a:t>
            </a:r>
            <a:r>
              <a:rPr kumimoji="1" lang="zh-CN" altLang="en-US" sz="1800" dirty="0"/>
              <a:t> *</a:t>
            </a:r>
            <a:r>
              <a:rPr kumimoji="1" lang="en-US" altLang="zh-CN" sz="1800" dirty="0"/>
              <a:t>/</a:t>
            </a:r>
          </a:p>
          <a:p>
            <a:pPr lvl="1">
              <a:buFont typeface="Arial" pitchFamily="34" charset="0"/>
              <a:buNone/>
            </a:pPr>
            <a:r>
              <a:rPr kumimoji="1" lang="zh-CN" altLang="en-US" sz="1800" dirty="0"/>
              <a:t> </a:t>
            </a:r>
            <a:r>
              <a:rPr kumimoji="1" lang="en-US" altLang="zh-CN" sz="1800" dirty="0"/>
              <a:t>…</a:t>
            </a:r>
          </a:p>
          <a:p>
            <a:pPr lvl="1">
              <a:buFont typeface="Arial" pitchFamily="34" charset="0"/>
              <a:buNone/>
            </a:pPr>
            <a:r>
              <a:rPr kumimoji="1" lang="zh-CN" altLang="en-US" sz="1800" dirty="0"/>
              <a:t> </a:t>
            </a:r>
            <a:r>
              <a:rPr kumimoji="1" lang="en-US" altLang="zh-CN" sz="1800" dirty="0"/>
              <a:t>/</a:t>
            </a:r>
            <a:r>
              <a:rPr kumimoji="1" lang="zh-CN" altLang="en-US" sz="1800" dirty="0"/>
              <a:t>*</a:t>
            </a:r>
            <a:r>
              <a:rPr kumimoji="1" lang="en-US" altLang="zh-CN" sz="1800" dirty="0"/>
              <a:t>arg0—7</a:t>
            </a:r>
            <a:r>
              <a:rPr kumimoji="1" lang="zh-CN" altLang="en-US" sz="1800" dirty="0"/>
              <a:t> 为寄存器数据*</a:t>
            </a:r>
            <a:r>
              <a:rPr kumimoji="1" lang="en-US" altLang="zh-CN" sz="1800" dirty="0"/>
              <a:t>/</a:t>
            </a:r>
          </a:p>
          <a:p>
            <a:pPr lvl="1">
              <a:buFont typeface="Arial" pitchFamily="34" charset="0"/>
              <a:buNone/>
            </a:pPr>
            <a:r>
              <a:rPr kumimoji="1" lang="zh-CN" altLang="en-US" sz="1800" dirty="0"/>
              <a:t> </a:t>
            </a:r>
            <a:r>
              <a:rPr kumimoji="1" lang="en-US" altLang="zh-CN" sz="1800" dirty="0" err="1"/>
              <a:t>ipc_call</a:t>
            </a:r>
            <a:r>
              <a:rPr kumimoji="1" lang="en-US" altLang="zh-CN" sz="1800" dirty="0"/>
              <a:t>(A-stack,</a:t>
            </a:r>
            <a:r>
              <a:rPr kumimoji="1" lang="zh-CN" altLang="en-US" sz="1800" dirty="0"/>
              <a:t> </a:t>
            </a:r>
            <a:r>
              <a:rPr kumimoji="1" lang="en-US" altLang="zh-CN" sz="1800" dirty="0"/>
              <a:t>arg0,</a:t>
            </a:r>
            <a:r>
              <a:rPr kumimoji="1" lang="zh-CN" altLang="en-US" sz="1800" dirty="0"/>
              <a:t> </a:t>
            </a:r>
            <a:r>
              <a:rPr kumimoji="1" lang="en-US" altLang="zh-CN" sz="1800" dirty="0"/>
              <a:t>..</a:t>
            </a:r>
            <a:r>
              <a:rPr kumimoji="1" lang="zh-CN" altLang="en-US" sz="1800" dirty="0"/>
              <a:t> </a:t>
            </a:r>
            <a:r>
              <a:rPr kumimoji="1" lang="en-US" altLang="zh-CN" sz="1800" dirty="0"/>
              <a:t>arg7);</a:t>
            </a:r>
          </a:p>
          <a:p>
            <a:pPr lvl="1">
              <a:buFont typeface="Arial" pitchFamily="34" charset="0"/>
              <a:buNone/>
            </a:pPr>
            <a:r>
              <a:rPr kumimoji="1" lang="zh-CN" altLang="en-US" sz="1800" dirty="0"/>
              <a:t> </a:t>
            </a:r>
            <a:endParaRPr kumimoji="1" lang="en-US" altLang="zh-CN" sz="1800" dirty="0"/>
          </a:p>
          <a:p>
            <a:pPr lvl="1">
              <a:buFont typeface="Arial" pitchFamily="34" charset="0"/>
              <a:buNone/>
            </a:pPr>
            <a:endParaRPr kumimoji="1" lang="en-US" altLang="zh-CN" sz="1800" dirty="0"/>
          </a:p>
          <a:p>
            <a:pPr lvl="3">
              <a:buFont typeface="Arial" pitchFamily="34" charset="0"/>
              <a:buNone/>
            </a:pPr>
            <a:endParaRPr kumimoji="1" lang="en-US" altLang="zh-CN" dirty="0"/>
          </a:p>
        </p:txBody>
      </p:sp>
      <p:sp>
        <p:nvSpPr>
          <p:cNvPr id="16" name="矩形 15">
            <a:extLst>
              <a:ext uri="{FF2B5EF4-FFF2-40B4-BE49-F238E27FC236}">
                <a16:creationId xmlns:a16="http://schemas.microsoft.com/office/drawing/2014/main" id="{6B7984A7-FD36-0D40-BCC0-F19512243FB2}"/>
              </a:ext>
            </a:extLst>
          </p:cNvPr>
          <p:cNvSpPr/>
          <p:nvPr/>
        </p:nvSpPr>
        <p:spPr>
          <a:xfrm>
            <a:off x="577162" y="1435513"/>
            <a:ext cx="3994838" cy="900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BC9BFB11-D407-6F40-8345-E01EB940A90B}"/>
              </a:ext>
            </a:extLst>
          </p:cNvPr>
          <p:cNvSpPr txBox="1"/>
          <p:nvPr/>
        </p:nvSpPr>
        <p:spPr>
          <a:xfrm>
            <a:off x="2507871" y="1071364"/>
            <a:ext cx="2095445" cy="369332"/>
          </a:xfrm>
          <a:prstGeom prst="rect">
            <a:avLst/>
          </a:prstGeom>
          <a:noFill/>
        </p:spPr>
        <p:txBody>
          <a:bodyPr wrap="none" rtlCol="0">
            <a:spAutoFit/>
          </a:bodyPr>
          <a:lstStyle/>
          <a:p>
            <a:r>
              <a:rPr kumimoji="1" lang="en-US" altLang="zh-CN" dirty="0">
                <a:solidFill>
                  <a:schemeClr val="accent1"/>
                </a:solidFill>
              </a:rPr>
              <a:t>①</a:t>
            </a:r>
            <a:r>
              <a:rPr kumimoji="1" lang="zh-CN" altLang="en-US" dirty="0">
                <a:solidFill>
                  <a:schemeClr val="accent1"/>
                </a:solidFill>
              </a:rPr>
              <a:t> 注册服务描述符</a:t>
            </a:r>
          </a:p>
        </p:txBody>
      </p:sp>
      <p:sp>
        <p:nvSpPr>
          <p:cNvPr id="18" name="矩形 17">
            <a:extLst>
              <a:ext uri="{FF2B5EF4-FFF2-40B4-BE49-F238E27FC236}">
                <a16:creationId xmlns:a16="http://schemas.microsoft.com/office/drawing/2014/main" id="{A6C16469-B40F-9543-9290-6C03BEAE03BF}"/>
              </a:ext>
            </a:extLst>
          </p:cNvPr>
          <p:cNvSpPr/>
          <p:nvPr/>
        </p:nvSpPr>
        <p:spPr>
          <a:xfrm>
            <a:off x="4907986" y="1579528"/>
            <a:ext cx="3994838" cy="23574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60582D92-7F58-2343-94C5-5CC0EED96B98}"/>
              </a:ext>
            </a:extLst>
          </p:cNvPr>
          <p:cNvSpPr txBox="1"/>
          <p:nvPr/>
        </p:nvSpPr>
        <p:spPr>
          <a:xfrm>
            <a:off x="6851597" y="1183510"/>
            <a:ext cx="2095445" cy="369332"/>
          </a:xfrm>
          <a:prstGeom prst="rect">
            <a:avLst/>
          </a:prstGeom>
          <a:noFill/>
        </p:spPr>
        <p:txBody>
          <a:bodyPr wrap="none" rtlCol="0">
            <a:spAutoFit/>
          </a:bodyPr>
          <a:lstStyle/>
          <a:p>
            <a:r>
              <a:rPr kumimoji="1" lang="en-US" altLang="zh-CN" dirty="0">
                <a:solidFill>
                  <a:schemeClr val="accent1"/>
                </a:solidFill>
              </a:rPr>
              <a:t>②</a:t>
            </a:r>
            <a:r>
              <a:rPr kumimoji="1" lang="zh-CN" altLang="en-US" dirty="0">
                <a:solidFill>
                  <a:schemeClr val="accent1"/>
                </a:solidFill>
              </a:rPr>
              <a:t> 连接服务并调用</a:t>
            </a:r>
          </a:p>
        </p:txBody>
      </p:sp>
      <p:sp>
        <p:nvSpPr>
          <p:cNvPr id="20" name="矩形 19">
            <a:extLst>
              <a:ext uri="{FF2B5EF4-FFF2-40B4-BE49-F238E27FC236}">
                <a16:creationId xmlns:a16="http://schemas.microsoft.com/office/drawing/2014/main" id="{ED0ADD43-4B06-6849-BD49-691179C81147}"/>
              </a:ext>
            </a:extLst>
          </p:cNvPr>
          <p:cNvSpPr/>
          <p:nvPr/>
        </p:nvSpPr>
        <p:spPr>
          <a:xfrm>
            <a:off x="577162" y="2564904"/>
            <a:ext cx="3994838" cy="2732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35753523-173D-9845-B3E1-D3804AFA1276}"/>
              </a:ext>
            </a:extLst>
          </p:cNvPr>
          <p:cNvSpPr txBox="1"/>
          <p:nvPr/>
        </p:nvSpPr>
        <p:spPr>
          <a:xfrm>
            <a:off x="4543008" y="4646087"/>
            <a:ext cx="3557384" cy="646331"/>
          </a:xfrm>
          <a:prstGeom prst="rect">
            <a:avLst/>
          </a:prstGeom>
          <a:noFill/>
        </p:spPr>
        <p:txBody>
          <a:bodyPr wrap="none" rtlCol="0">
            <a:spAutoFit/>
          </a:bodyPr>
          <a:lstStyle/>
          <a:p>
            <a:r>
              <a:rPr kumimoji="1" lang="en-US" altLang="zh-CN" dirty="0">
                <a:solidFill>
                  <a:schemeClr val="accent1"/>
                </a:solidFill>
              </a:rPr>
              <a:t>③</a:t>
            </a:r>
            <a:r>
              <a:rPr kumimoji="1" lang="zh-CN" altLang="en-US" dirty="0">
                <a:solidFill>
                  <a:schemeClr val="accent1"/>
                </a:solidFill>
              </a:rPr>
              <a:t> 用</a:t>
            </a:r>
            <a:r>
              <a:rPr kumimoji="1" lang="en-US" altLang="zh-CN" dirty="0">
                <a:solidFill>
                  <a:schemeClr val="accent1"/>
                </a:solidFill>
              </a:rPr>
              <a:t>A-stack</a:t>
            </a:r>
            <a:r>
              <a:rPr kumimoji="1" lang="zh-CN" altLang="en-US" dirty="0">
                <a:solidFill>
                  <a:schemeClr val="accent1"/>
                </a:solidFill>
              </a:rPr>
              <a:t>和寄存器获取参数，</a:t>
            </a:r>
            <a:endParaRPr kumimoji="1" lang="en-US" altLang="zh-CN" dirty="0">
              <a:solidFill>
                <a:schemeClr val="accent1"/>
              </a:solidFill>
            </a:endParaRPr>
          </a:p>
          <a:p>
            <a:r>
              <a:rPr kumimoji="1" lang="zh-CN" altLang="en-US" dirty="0">
                <a:solidFill>
                  <a:schemeClr val="accent1"/>
                </a:solidFill>
              </a:rPr>
              <a:t>用运行栈来执行逻辑</a:t>
            </a:r>
          </a:p>
        </p:txBody>
      </p:sp>
    </p:spTree>
    <p:extLst>
      <p:ext uri="{BB962C8B-B14F-4D97-AF65-F5344CB8AC3E}">
        <p14:creationId xmlns:p14="http://schemas.microsoft.com/office/powerpoint/2010/main" val="631754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zh-CN" altLang="en-US" dirty="0"/>
              <a:t>轻量远程调用：一次调用过程</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p:txBody>
          <a:bodyPr>
            <a:normAutofit fontScale="70000" lnSpcReduction="20000"/>
          </a:bodyPr>
          <a:lstStyle/>
          <a:p>
            <a:pPr marL="457200" indent="-457200">
              <a:buFont typeface="+mj-lt"/>
              <a:buAutoNum type="arabicPeriod"/>
            </a:pPr>
            <a:r>
              <a:rPr kumimoji="1" lang="zh-CN" altLang="en-US" b="0" dirty="0"/>
              <a:t>内核验证绑定对象的正确性，并找到正确的服务描述符</a:t>
            </a:r>
            <a:endParaRPr kumimoji="1" lang="en-US" altLang="zh-CN" b="0" dirty="0"/>
          </a:p>
          <a:p>
            <a:pPr marL="457200" indent="-457200">
              <a:buFont typeface="+mj-lt"/>
              <a:buAutoNum type="arabicPeriod"/>
            </a:pPr>
            <a:r>
              <a:rPr kumimoji="1" lang="zh-CN" altLang="en-US" b="0" dirty="0"/>
              <a:t>内核验证参数栈和连接记录</a:t>
            </a:r>
            <a:endParaRPr kumimoji="1" lang="en-US" altLang="zh-CN" b="0" dirty="0"/>
          </a:p>
          <a:p>
            <a:pPr marL="457200" indent="-457200">
              <a:buFont typeface="+mj-lt"/>
              <a:buAutoNum type="arabicPeriod"/>
            </a:pPr>
            <a:r>
              <a:rPr kumimoji="1" lang="zh-CN" altLang="en-US" b="0" dirty="0"/>
              <a:t>检查是否有并发调用 </a:t>
            </a:r>
            <a:r>
              <a:rPr kumimoji="1" lang="en-US" altLang="zh-CN" b="0" dirty="0"/>
              <a:t>(</a:t>
            </a:r>
            <a:r>
              <a:rPr kumimoji="1" lang="zh-CN" altLang="en-US" b="0" dirty="0"/>
              <a:t>可能导致</a:t>
            </a:r>
            <a:r>
              <a:rPr kumimoji="1" lang="en-US" altLang="zh-CN" b="0" dirty="0"/>
              <a:t>A-stack</a:t>
            </a:r>
            <a:r>
              <a:rPr kumimoji="1" lang="zh-CN" altLang="en-US" b="0" dirty="0"/>
              <a:t>等异常</a:t>
            </a:r>
            <a:r>
              <a:rPr kumimoji="1" lang="en-US" altLang="zh-CN" b="0" dirty="0"/>
              <a:t>)</a:t>
            </a:r>
          </a:p>
          <a:p>
            <a:pPr marL="457200" indent="-457200">
              <a:buFont typeface="+mj-lt"/>
              <a:buAutoNum type="arabicPeriod"/>
            </a:pPr>
            <a:r>
              <a:rPr kumimoji="1" lang="zh-CN" altLang="en-US" b="0" dirty="0"/>
              <a:t>将</a:t>
            </a:r>
            <a:r>
              <a:rPr kumimoji="1" lang="en-US" altLang="zh-CN" b="0" dirty="0"/>
              <a:t>Client</a:t>
            </a:r>
            <a:r>
              <a:rPr kumimoji="1" lang="zh-CN" altLang="en-US" b="0" dirty="0"/>
              <a:t>的返回地址和栈指针放到连接记录中</a:t>
            </a:r>
            <a:endParaRPr kumimoji="1" lang="en-US" altLang="zh-CN" b="0" dirty="0"/>
          </a:p>
          <a:p>
            <a:pPr marL="457200" indent="-457200">
              <a:buFont typeface="+mj-lt"/>
              <a:buAutoNum type="arabicPeriod"/>
            </a:pPr>
            <a:r>
              <a:rPr kumimoji="1" lang="zh-CN" altLang="en-US" b="0" dirty="0"/>
              <a:t>将连接记录放到线程控制结构体中的栈上 </a:t>
            </a:r>
            <a:r>
              <a:rPr kumimoji="1" lang="en-US" altLang="zh-CN" b="0" dirty="0"/>
              <a:t>(</a:t>
            </a:r>
            <a:r>
              <a:rPr kumimoji="1" lang="zh-CN" altLang="en-US" b="0" dirty="0"/>
              <a:t>支持嵌套</a:t>
            </a:r>
            <a:r>
              <a:rPr kumimoji="1" lang="en-US" altLang="zh-CN" b="0" dirty="0"/>
              <a:t>LRPC</a:t>
            </a:r>
            <a:r>
              <a:rPr kumimoji="1" lang="zh-CN" altLang="en-US" b="0" dirty="0"/>
              <a:t>调用</a:t>
            </a:r>
            <a:r>
              <a:rPr kumimoji="1" lang="en-US" altLang="zh-CN" b="0" dirty="0"/>
              <a:t>)</a:t>
            </a:r>
          </a:p>
          <a:p>
            <a:pPr marL="457200" indent="-457200">
              <a:buFont typeface="+mj-lt"/>
              <a:buAutoNum type="arabicPeriod"/>
            </a:pPr>
            <a:r>
              <a:rPr kumimoji="1" lang="zh-CN" altLang="en-US" b="0" dirty="0"/>
              <a:t>找到</a:t>
            </a:r>
            <a:r>
              <a:rPr kumimoji="1" lang="en-US" altLang="zh-CN" b="0" dirty="0"/>
              <a:t>Server</a:t>
            </a:r>
            <a:r>
              <a:rPr kumimoji="1" lang="zh-CN" altLang="en-US" b="0" dirty="0"/>
              <a:t>进程的</a:t>
            </a:r>
            <a:r>
              <a:rPr kumimoji="1" lang="en-US" altLang="zh-CN" b="0" i="1" dirty="0"/>
              <a:t>E-stack</a:t>
            </a:r>
            <a:r>
              <a:rPr kumimoji="1" lang="zh-CN" altLang="en-US" b="0" i="1" dirty="0"/>
              <a:t> </a:t>
            </a:r>
            <a:r>
              <a:rPr kumimoji="1" lang="en-US" altLang="zh-CN" b="0" i="1" dirty="0"/>
              <a:t>(</a:t>
            </a:r>
            <a:r>
              <a:rPr kumimoji="1" lang="zh-CN" altLang="en-US" b="0" dirty="0"/>
              <a:t>执行代码所使用的栈</a:t>
            </a:r>
            <a:r>
              <a:rPr kumimoji="1" lang="en-US" altLang="zh-CN" b="0" dirty="0"/>
              <a:t>)</a:t>
            </a:r>
          </a:p>
          <a:p>
            <a:pPr marL="457200" indent="-457200">
              <a:buFont typeface="+mj-lt"/>
              <a:buAutoNum type="arabicPeriod"/>
            </a:pPr>
            <a:r>
              <a:rPr kumimoji="1" lang="zh-CN" altLang="en-US" b="0" dirty="0"/>
              <a:t>将当前线程的栈指针设置为</a:t>
            </a:r>
            <a:r>
              <a:rPr kumimoji="1" lang="en-US" altLang="zh-CN" b="0" dirty="0"/>
              <a:t>Server</a:t>
            </a:r>
            <a:r>
              <a:rPr kumimoji="1" lang="zh-CN" altLang="en-US" b="0" dirty="0"/>
              <a:t>进程的运行栈地址</a:t>
            </a:r>
            <a:endParaRPr kumimoji="1" lang="en-US" altLang="zh-CN" b="0" dirty="0"/>
          </a:p>
          <a:p>
            <a:pPr marL="457200" indent="-457200">
              <a:buFont typeface="+mj-lt"/>
              <a:buAutoNum type="arabicPeriod"/>
            </a:pPr>
            <a:r>
              <a:rPr kumimoji="1" lang="zh-CN" altLang="en-US" b="0" dirty="0"/>
              <a:t>将地址空间切换到</a:t>
            </a:r>
            <a:r>
              <a:rPr kumimoji="1" lang="en-US" altLang="zh-CN" b="0" dirty="0"/>
              <a:t>Server</a:t>
            </a:r>
            <a:r>
              <a:rPr kumimoji="1" lang="zh-CN" altLang="en-US" b="0" dirty="0"/>
              <a:t>进程中</a:t>
            </a:r>
            <a:endParaRPr kumimoji="1" lang="en-US" altLang="zh-CN" b="0" dirty="0"/>
          </a:p>
          <a:p>
            <a:pPr marL="457200" indent="-457200">
              <a:buFont typeface="+mj-lt"/>
              <a:buAutoNum type="arabicPeriod"/>
            </a:pPr>
            <a:r>
              <a:rPr kumimoji="1" lang="zh-CN" altLang="en-US" b="0" dirty="0"/>
              <a:t>执行</a:t>
            </a:r>
            <a:r>
              <a:rPr kumimoji="1" lang="en-US" altLang="zh-CN" b="0" dirty="0"/>
              <a:t>Server</a:t>
            </a:r>
            <a:r>
              <a:rPr kumimoji="1" lang="zh-CN" altLang="en-US" b="0" dirty="0"/>
              <a:t>地址空间中的处理函数</a:t>
            </a:r>
            <a:endParaRPr kumimoji="1" lang="en-US" altLang="zh-CN" b="0"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72</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37461489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轻量远程调用：通信调用实现</a:t>
            </a:r>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73</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dirty="0"/>
              <a:t>上海交通大学并行与分布式系统研究所（</a:t>
            </a:r>
            <a:r>
              <a:rPr lang="en-US" altLang="zh-CN" dirty="0"/>
              <a:t>IPADS@SJTU</a:t>
            </a:r>
            <a:r>
              <a:rPr lang="zh-CN" altLang="en-US" dirty="0"/>
              <a:t>）</a:t>
            </a:r>
          </a:p>
        </p:txBody>
      </p:sp>
      <p:sp>
        <p:nvSpPr>
          <p:cNvPr id="14" name="内容占位符 2">
            <a:extLst>
              <a:ext uri="{FF2B5EF4-FFF2-40B4-BE49-F238E27FC236}">
                <a16:creationId xmlns:a16="http://schemas.microsoft.com/office/drawing/2014/main" id="{D94CE97B-F95F-1D46-87B9-3A62C023D40A}"/>
              </a:ext>
            </a:extLst>
          </p:cNvPr>
          <p:cNvSpPr txBox="1">
            <a:spLocks/>
          </p:cNvSpPr>
          <p:nvPr/>
        </p:nvSpPr>
        <p:spPr>
          <a:xfrm>
            <a:off x="323528" y="1100382"/>
            <a:ext cx="8363272" cy="427739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lnSpc>
                <a:spcPct val="120000"/>
              </a:lnSpc>
              <a:spcBef>
                <a:spcPts val="1200"/>
              </a:spcBef>
              <a:buFont typeface="Arial" pitchFamily="34" charset="0"/>
              <a:buChar char="•"/>
              <a:defRPr sz="2400" b="1"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1pPr>
            <a:lvl2pPr marL="742950" indent="-28575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2pPr>
            <a:lvl3pPr marL="1143000" indent="-228600" algn="l" defTabSz="914400" rtl="0" eaLnBrk="1" latinLnBrk="0" hangingPunct="1">
              <a:lnSpc>
                <a:spcPct val="120000"/>
              </a:lnSpc>
              <a:spcBef>
                <a:spcPct val="20000"/>
              </a:spcBef>
              <a:buFont typeface="Arial" pitchFamily="34" charset="0"/>
              <a:buChar char="•"/>
              <a:defRPr sz="20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3pPr>
            <a:lvl4pPr marL="16002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4pPr>
            <a:lvl5pPr marL="2057400" indent="-228600" algn="l" defTabSz="914400" rtl="0" eaLnBrk="1" latinLnBrk="0" hangingPunct="1">
              <a:lnSpc>
                <a:spcPct val="120000"/>
              </a:lnSpc>
              <a:spcBef>
                <a:spcPct val="20000"/>
              </a:spcBef>
              <a:buFont typeface="Arial" pitchFamily="34" charset="0"/>
              <a:buChar char="»"/>
              <a:defRPr sz="1800" b="0" i="0" kern="1200">
                <a:solidFill>
                  <a:schemeClr val="tx1">
                    <a:lumMod val="75000"/>
                    <a:lumOff val="25000"/>
                  </a:schemeClr>
                </a:solidFill>
                <a:latin typeface="+mn-lt"/>
                <a:ea typeface="微软雅黑" panose="020B0503020204020204" pitchFamily="34" charset="-122"/>
                <a:cs typeface="微软雅黑" panose="020B0503020204020204" pitchFamily="34" charset="-122"/>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zh-CN" altLang="en-US" sz="1800" dirty="0"/>
              <a:t>内核中的代码</a:t>
            </a:r>
            <a:endParaRPr kumimoji="1" lang="en-US" altLang="zh-CN" sz="1800" dirty="0"/>
          </a:p>
          <a:p>
            <a:pPr lvl="1">
              <a:buNone/>
            </a:pPr>
            <a:r>
              <a:rPr kumimoji="1" lang="en-US" altLang="zh-CN" sz="1800" dirty="0" err="1"/>
              <a:t>ipc_call</a:t>
            </a:r>
            <a:r>
              <a:rPr kumimoji="1" lang="en-US" altLang="zh-CN" sz="1800" dirty="0"/>
              <a:t>(A-stack,</a:t>
            </a:r>
            <a:r>
              <a:rPr kumimoji="1" lang="zh-CN" altLang="en-US" sz="1800" dirty="0"/>
              <a:t> </a:t>
            </a:r>
            <a:r>
              <a:rPr kumimoji="1" lang="en-US" altLang="zh-CN" sz="1800" dirty="0"/>
              <a:t>arg0,</a:t>
            </a:r>
            <a:r>
              <a:rPr kumimoji="1" lang="zh-CN" altLang="en-US" sz="1800" dirty="0"/>
              <a:t> </a:t>
            </a:r>
            <a:r>
              <a:rPr kumimoji="1" lang="en-US" altLang="zh-CN" sz="1800" dirty="0"/>
              <a:t>..</a:t>
            </a:r>
            <a:r>
              <a:rPr kumimoji="1" lang="zh-CN" altLang="en-US" sz="1800" dirty="0"/>
              <a:t> </a:t>
            </a:r>
            <a:r>
              <a:rPr kumimoji="1" lang="en-US" altLang="zh-CN" sz="1800" dirty="0"/>
              <a:t>arg7):</a:t>
            </a:r>
          </a:p>
          <a:p>
            <a:pPr lvl="1">
              <a:buNone/>
            </a:pPr>
            <a:r>
              <a:rPr kumimoji="1" lang="zh-CN" altLang="en-US" sz="1800" dirty="0"/>
              <a:t>    </a:t>
            </a:r>
            <a:r>
              <a:rPr kumimoji="1" lang="en-US" altLang="zh-CN" sz="1800" dirty="0" err="1"/>
              <a:t>verify_binding</a:t>
            </a:r>
            <a:r>
              <a:rPr kumimoji="1" lang="en-US" altLang="zh-CN" sz="1800" dirty="0"/>
              <a:t>(A-stack);</a:t>
            </a:r>
            <a:r>
              <a:rPr kumimoji="1" lang="zh-CN" altLang="en-US" sz="1800" dirty="0"/>
              <a:t> </a:t>
            </a:r>
            <a:r>
              <a:rPr kumimoji="1" lang="en-US" altLang="zh-CN" sz="1800" dirty="0">
                <a:solidFill>
                  <a:schemeClr val="accent5"/>
                </a:solidFill>
              </a:rPr>
              <a:t>//</a:t>
            </a:r>
            <a:r>
              <a:rPr kumimoji="1" lang="zh-CN" altLang="en-US" sz="1800" dirty="0">
                <a:solidFill>
                  <a:schemeClr val="accent5"/>
                </a:solidFill>
              </a:rPr>
              <a:t>验证</a:t>
            </a:r>
            <a:r>
              <a:rPr kumimoji="1" lang="en-US" altLang="zh-CN" sz="1800" dirty="0">
                <a:solidFill>
                  <a:schemeClr val="accent5"/>
                </a:solidFill>
              </a:rPr>
              <a:t>A-stack</a:t>
            </a:r>
            <a:r>
              <a:rPr kumimoji="1" lang="zh-CN" altLang="en-US" sz="1800" dirty="0">
                <a:solidFill>
                  <a:schemeClr val="accent5"/>
                </a:solidFill>
              </a:rPr>
              <a:t>正确性 </a:t>
            </a:r>
            <a:endParaRPr kumimoji="1" lang="en-US" altLang="zh-CN" sz="1800" dirty="0">
              <a:solidFill>
                <a:schemeClr val="accent5"/>
              </a:solidFill>
            </a:endParaRPr>
          </a:p>
          <a:p>
            <a:pPr lvl="1">
              <a:buFont typeface="Arial" pitchFamily="34" charset="0"/>
              <a:buNone/>
            </a:pPr>
            <a:r>
              <a:rPr kumimoji="1" lang="zh-CN" altLang="en-US" sz="1800" dirty="0"/>
              <a:t>    </a:t>
            </a:r>
            <a:r>
              <a:rPr kumimoji="1" lang="en-US" altLang="zh-CN" sz="1800" dirty="0" err="1"/>
              <a:t>service_descriptor</a:t>
            </a:r>
            <a:r>
              <a:rPr kumimoji="1" lang="zh-CN" altLang="en-US" sz="1800" dirty="0"/>
              <a:t> </a:t>
            </a:r>
            <a:r>
              <a:rPr kumimoji="1" lang="en-US" altLang="zh-CN" sz="1800" dirty="0"/>
              <a:t>=</a:t>
            </a:r>
            <a:r>
              <a:rPr kumimoji="1" lang="zh-CN" altLang="en-US" sz="1800" dirty="0"/>
              <a:t> </a:t>
            </a:r>
            <a:r>
              <a:rPr kumimoji="1" lang="en-US" altLang="zh-CN" sz="1800" dirty="0" err="1"/>
              <a:t>get_desc_from_A</a:t>
            </a:r>
            <a:r>
              <a:rPr kumimoji="1" lang="en-US" altLang="zh-CN" sz="1800" dirty="0"/>
              <a:t>(A-stack);</a:t>
            </a:r>
          </a:p>
          <a:p>
            <a:pPr lvl="1">
              <a:buFont typeface="Arial" pitchFamily="34" charset="0"/>
              <a:buNone/>
            </a:pPr>
            <a:r>
              <a:rPr kumimoji="1" lang="zh-CN" altLang="en-US" sz="1800" dirty="0"/>
              <a:t>    </a:t>
            </a:r>
            <a:r>
              <a:rPr kumimoji="1" lang="en-US" altLang="zh-CN" sz="1800" dirty="0">
                <a:solidFill>
                  <a:schemeClr val="accent5"/>
                </a:solidFill>
              </a:rPr>
              <a:t>/</a:t>
            </a:r>
            <a:r>
              <a:rPr kumimoji="1" lang="zh-CN" altLang="en-US" sz="1800" dirty="0">
                <a:solidFill>
                  <a:schemeClr val="accent5"/>
                </a:solidFill>
              </a:rPr>
              <a:t>*其他安全检查</a:t>
            </a:r>
            <a:r>
              <a:rPr kumimoji="1" lang="en-US" altLang="zh-CN" sz="1800" dirty="0">
                <a:solidFill>
                  <a:schemeClr val="accent5"/>
                </a:solidFill>
              </a:rPr>
              <a:t>:</a:t>
            </a:r>
            <a:r>
              <a:rPr kumimoji="1" lang="zh-CN" altLang="en-US" sz="1800" dirty="0">
                <a:solidFill>
                  <a:schemeClr val="accent5"/>
                </a:solidFill>
              </a:rPr>
              <a:t> 是否存在并发调用？*</a:t>
            </a:r>
            <a:r>
              <a:rPr kumimoji="1" lang="en-US" altLang="zh-CN" sz="1800" dirty="0">
                <a:solidFill>
                  <a:schemeClr val="accent5"/>
                </a:solidFill>
              </a:rPr>
              <a:t>/</a:t>
            </a:r>
          </a:p>
          <a:p>
            <a:pPr lvl="1">
              <a:buFont typeface="Arial" pitchFamily="34" charset="0"/>
              <a:buNone/>
            </a:pPr>
            <a:r>
              <a:rPr kumimoji="1" lang="zh-CN" altLang="en-US" sz="1800" dirty="0"/>
              <a:t>    </a:t>
            </a:r>
            <a:r>
              <a:rPr kumimoji="1" lang="en-US" altLang="zh-CN" sz="1800" dirty="0"/>
              <a:t>…</a:t>
            </a:r>
          </a:p>
          <a:p>
            <a:pPr lvl="1">
              <a:buFont typeface="Arial" pitchFamily="34" charset="0"/>
              <a:buNone/>
            </a:pPr>
            <a:r>
              <a:rPr kumimoji="1" lang="zh-CN" altLang="en-US" sz="1800" dirty="0"/>
              <a:t>    </a:t>
            </a:r>
            <a:r>
              <a:rPr kumimoji="1" lang="en-US" altLang="zh-CN" sz="1800" dirty="0" err="1"/>
              <a:t>save_ctx_to_linkage_record</a:t>
            </a:r>
            <a:r>
              <a:rPr kumimoji="1" lang="en-US" altLang="zh-CN" sz="1800" dirty="0"/>
              <a:t>();</a:t>
            </a:r>
            <a:r>
              <a:rPr kumimoji="1" lang="zh-CN" altLang="en-US" sz="1800" dirty="0"/>
              <a:t> </a:t>
            </a:r>
            <a:r>
              <a:rPr kumimoji="1" lang="en-US" altLang="zh-CN" sz="1800" dirty="0">
                <a:solidFill>
                  <a:schemeClr val="accent5"/>
                </a:solidFill>
              </a:rPr>
              <a:t>//</a:t>
            </a:r>
            <a:r>
              <a:rPr kumimoji="1" lang="zh-CN" altLang="en-US" sz="1800" dirty="0">
                <a:solidFill>
                  <a:schemeClr val="accent5"/>
                </a:solidFill>
              </a:rPr>
              <a:t>保存调用信息到连接记录上</a:t>
            </a:r>
            <a:endParaRPr kumimoji="1" lang="en-US" altLang="zh-CN" sz="1800" dirty="0">
              <a:solidFill>
                <a:schemeClr val="accent5"/>
              </a:solidFill>
            </a:endParaRPr>
          </a:p>
          <a:p>
            <a:pPr lvl="1">
              <a:buFont typeface="Arial" pitchFamily="34" charset="0"/>
              <a:buNone/>
            </a:pPr>
            <a:r>
              <a:rPr kumimoji="1" lang="zh-CN" altLang="en-US" sz="1800" dirty="0"/>
              <a:t>    </a:t>
            </a:r>
            <a:r>
              <a:rPr kumimoji="1" lang="en-US" altLang="zh-CN" sz="1800" dirty="0" err="1"/>
              <a:t>save_linkage_record</a:t>
            </a:r>
            <a:r>
              <a:rPr kumimoji="1" lang="en-US" altLang="zh-CN" sz="1800" dirty="0"/>
              <a:t>();</a:t>
            </a:r>
          </a:p>
          <a:p>
            <a:pPr lvl="1">
              <a:buFont typeface="Arial" pitchFamily="34" charset="0"/>
              <a:buNone/>
            </a:pPr>
            <a:r>
              <a:rPr kumimoji="1" lang="zh-CN" altLang="en-US" sz="1800" dirty="0"/>
              <a:t>     </a:t>
            </a:r>
            <a:r>
              <a:rPr kumimoji="1" lang="en-US" altLang="zh-CN" sz="1800" dirty="0"/>
              <a:t>…</a:t>
            </a:r>
          </a:p>
          <a:p>
            <a:pPr lvl="1">
              <a:buFont typeface="Arial" pitchFamily="34" charset="0"/>
              <a:buNone/>
            </a:pPr>
            <a:r>
              <a:rPr kumimoji="1" lang="zh-CN" altLang="en-US" sz="1800" dirty="0"/>
              <a:t>    </a:t>
            </a:r>
            <a:r>
              <a:rPr kumimoji="1" lang="en-US" altLang="zh-CN" sz="1800" dirty="0">
                <a:solidFill>
                  <a:schemeClr val="accent5"/>
                </a:solidFill>
              </a:rPr>
              <a:t>/</a:t>
            </a:r>
            <a:r>
              <a:rPr kumimoji="1" lang="zh-CN" altLang="en-US" sz="1800" dirty="0">
                <a:solidFill>
                  <a:schemeClr val="accent5"/>
                </a:solidFill>
              </a:rPr>
              <a:t>* 切换运行状态 *</a:t>
            </a:r>
            <a:r>
              <a:rPr kumimoji="1" lang="en-US" altLang="zh-CN" sz="1800" dirty="0">
                <a:solidFill>
                  <a:schemeClr val="accent5"/>
                </a:solidFill>
              </a:rPr>
              <a:t>/</a:t>
            </a:r>
          </a:p>
          <a:p>
            <a:pPr lvl="1">
              <a:buFont typeface="Arial" pitchFamily="34" charset="0"/>
              <a:buNone/>
            </a:pPr>
            <a:r>
              <a:rPr kumimoji="1" lang="zh-CN" altLang="en-US" sz="1800" dirty="0"/>
              <a:t>    </a:t>
            </a:r>
            <a:r>
              <a:rPr kumimoji="1" lang="en-US" altLang="zh-CN" sz="1800" dirty="0" err="1"/>
              <a:t>switch_PT</a:t>
            </a:r>
            <a:r>
              <a:rPr kumimoji="1" lang="en-US" altLang="zh-CN" sz="1800" dirty="0"/>
              <a:t>();</a:t>
            </a:r>
            <a:r>
              <a:rPr kumimoji="1" lang="zh-CN" altLang="en-US" sz="1800" dirty="0"/>
              <a:t> </a:t>
            </a:r>
            <a:r>
              <a:rPr kumimoji="1" lang="en-US" altLang="zh-CN" sz="1800" dirty="0">
                <a:solidFill>
                  <a:schemeClr val="accent5"/>
                </a:solidFill>
              </a:rPr>
              <a:t>//</a:t>
            </a:r>
            <a:r>
              <a:rPr kumimoji="1" lang="zh-CN" altLang="en-US" sz="1800" dirty="0">
                <a:solidFill>
                  <a:schemeClr val="accent5"/>
                </a:solidFill>
              </a:rPr>
              <a:t>修改页表</a:t>
            </a:r>
            <a:endParaRPr kumimoji="1" lang="en-US" altLang="zh-CN" sz="1800" dirty="0">
              <a:solidFill>
                <a:schemeClr val="accent5"/>
              </a:solidFill>
            </a:endParaRPr>
          </a:p>
          <a:p>
            <a:pPr lvl="1">
              <a:buNone/>
            </a:pPr>
            <a:r>
              <a:rPr kumimoji="1" lang="zh-CN" altLang="en-US" sz="1800" dirty="0"/>
              <a:t>    </a:t>
            </a:r>
            <a:r>
              <a:rPr kumimoji="1" lang="en-US" altLang="zh-CN" sz="1800" dirty="0" err="1"/>
              <a:t>switch_cap_table</a:t>
            </a:r>
            <a:r>
              <a:rPr kumimoji="1" lang="en-US" altLang="zh-CN" sz="1800" dirty="0"/>
              <a:t>();</a:t>
            </a:r>
            <a:r>
              <a:rPr kumimoji="1" lang="zh-CN" altLang="en-US" sz="1800" dirty="0"/>
              <a:t> </a:t>
            </a:r>
            <a:r>
              <a:rPr kumimoji="1" lang="en-US" altLang="zh-CN" sz="1800" dirty="0">
                <a:solidFill>
                  <a:schemeClr val="accent5"/>
                </a:solidFill>
              </a:rPr>
              <a:t>//</a:t>
            </a:r>
            <a:r>
              <a:rPr kumimoji="1" lang="zh-CN" altLang="en-US" sz="1800" dirty="0">
                <a:solidFill>
                  <a:schemeClr val="accent5"/>
                </a:solidFill>
              </a:rPr>
              <a:t>修改权限表</a:t>
            </a:r>
            <a:endParaRPr kumimoji="1" lang="en-US" altLang="zh-CN" sz="1800" dirty="0">
              <a:solidFill>
                <a:schemeClr val="accent5"/>
              </a:solidFill>
            </a:endParaRPr>
          </a:p>
          <a:p>
            <a:pPr lvl="1">
              <a:buNone/>
            </a:pPr>
            <a:r>
              <a:rPr kumimoji="1" lang="zh-CN" altLang="en-US" sz="1800" dirty="0"/>
              <a:t>    </a:t>
            </a:r>
            <a:r>
              <a:rPr kumimoji="1" lang="en-US" altLang="zh-CN" sz="1800" dirty="0" err="1"/>
              <a:t>switch_sp</a:t>
            </a:r>
            <a:r>
              <a:rPr kumimoji="1" lang="en-US" altLang="zh-CN" sz="1800" dirty="0"/>
              <a:t>();</a:t>
            </a:r>
            <a:r>
              <a:rPr kumimoji="1" lang="zh-CN" altLang="en-US" sz="1800" dirty="0"/>
              <a:t> </a:t>
            </a:r>
            <a:r>
              <a:rPr kumimoji="1" lang="en-US" altLang="zh-CN" sz="1800" dirty="0">
                <a:solidFill>
                  <a:schemeClr val="accent5"/>
                </a:solidFill>
              </a:rPr>
              <a:t>//</a:t>
            </a:r>
            <a:r>
              <a:rPr kumimoji="1" lang="zh-CN" altLang="en-US" sz="1800" dirty="0">
                <a:solidFill>
                  <a:schemeClr val="accent5"/>
                </a:solidFill>
              </a:rPr>
              <a:t>修改栈地址</a:t>
            </a:r>
            <a:endParaRPr kumimoji="1" lang="en-US" altLang="zh-CN" sz="1800" dirty="0">
              <a:solidFill>
                <a:schemeClr val="accent5"/>
              </a:solidFill>
            </a:endParaRPr>
          </a:p>
          <a:p>
            <a:pPr lvl="1">
              <a:buFont typeface="Arial" pitchFamily="34" charset="0"/>
              <a:buNone/>
            </a:pPr>
            <a:r>
              <a:rPr kumimoji="1" lang="zh-CN" altLang="en-US" sz="1800" dirty="0"/>
              <a:t>    </a:t>
            </a:r>
            <a:r>
              <a:rPr kumimoji="1" lang="en-US" altLang="zh-CN" sz="1800" dirty="0"/>
              <a:t>….</a:t>
            </a:r>
            <a:r>
              <a:rPr kumimoji="1" lang="zh-CN" altLang="en-US" sz="1800" dirty="0"/>
              <a:t>    </a:t>
            </a:r>
            <a:endParaRPr kumimoji="1" lang="en-US" altLang="zh-CN" sz="1800" dirty="0"/>
          </a:p>
          <a:p>
            <a:pPr lvl="1">
              <a:buFont typeface="Arial" pitchFamily="34" charset="0"/>
              <a:buNone/>
            </a:pPr>
            <a:r>
              <a:rPr kumimoji="1" lang="zh-CN" altLang="en-US" sz="1800" dirty="0"/>
              <a:t>    </a:t>
            </a:r>
            <a:r>
              <a:rPr kumimoji="1" lang="en-US" altLang="zh-CN" sz="1800" dirty="0">
                <a:solidFill>
                  <a:schemeClr val="accent5"/>
                </a:solidFill>
              </a:rPr>
              <a:t>//</a:t>
            </a:r>
            <a:r>
              <a:rPr kumimoji="1" lang="zh-CN" altLang="en-US" sz="1800" dirty="0">
                <a:solidFill>
                  <a:schemeClr val="accent5"/>
                </a:solidFill>
              </a:rPr>
              <a:t>返回到用户态</a:t>
            </a:r>
            <a:r>
              <a:rPr kumimoji="1" lang="en-US" altLang="zh-CN" sz="1800" dirty="0">
                <a:solidFill>
                  <a:schemeClr val="accent5"/>
                </a:solidFill>
              </a:rPr>
              <a:t>(</a:t>
            </a:r>
            <a:r>
              <a:rPr kumimoji="1" lang="zh-CN" altLang="en-US" sz="1800" dirty="0">
                <a:solidFill>
                  <a:schemeClr val="accent5"/>
                </a:solidFill>
              </a:rPr>
              <a:t>服务端进程</a:t>
            </a:r>
            <a:r>
              <a:rPr kumimoji="1" lang="en-US" altLang="zh-CN" sz="1800" dirty="0">
                <a:solidFill>
                  <a:schemeClr val="accent5"/>
                </a:solidFill>
              </a:rPr>
              <a:t>)</a:t>
            </a:r>
            <a:r>
              <a:rPr kumimoji="1" lang="zh-CN" altLang="en-US" sz="1800" dirty="0">
                <a:solidFill>
                  <a:schemeClr val="accent5"/>
                </a:solidFill>
              </a:rPr>
              <a:t>，不修改参数寄存器</a:t>
            </a:r>
            <a:endParaRPr kumimoji="1" lang="en-US" altLang="zh-CN" sz="1800" dirty="0">
              <a:solidFill>
                <a:schemeClr val="accent5"/>
              </a:solidFill>
            </a:endParaRPr>
          </a:p>
          <a:p>
            <a:pPr lvl="1">
              <a:buFont typeface="Arial" pitchFamily="34" charset="0"/>
              <a:buNone/>
            </a:pPr>
            <a:r>
              <a:rPr kumimoji="1" lang="zh-CN" altLang="en-US" sz="1800" dirty="0"/>
              <a:t>    </a:t>
            </a:r>
            <a:r>
              <a:rPr kumimoji="1" lang="en-US" altLang="zh-CN" sz="1800" dirty="0" err="1"/>
              <a:t>ctx_restore_with_args</a:t>
            </a:r>
            <a:r>
              <a:rPr kumimoji="1" lang="zh-CN" altLang="en-US" sz="1800" dirty="0"/>
              <a:t> </a:t>
            </a:r>
            <a:r>
              <a:rPr kumimoji="1" lang="en-US" altLang="zh-CN" sz="1800" dirty="0"/>
              <a:t>(ret);</a:t>
            </a:r>
          </a:p>
          <a:p>
            <a:pPr lvl="3">
              <a:buFont typeface="Arial" pitchFamily="34" charset="0"/>
              <a:buNone/>
            </a:pPr>
            <a:endParaRPr kumimoji="1" lang="en-US" altLang="zh-CN" dirty="0"/>
          </a:p>
        </p:txBody>
      </p:sp>
    </p:spTree>
    <p:extLst>
      <p:ext uri="{BB962C8B-B14F-4D97-AF65-F5344CB8AC3E}">
        <p14:creationId xmlns:p14="http://schemas.microsoft.com/office/powerpoint/2010/main" val="2774501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normAutofit/>
          </a:bodyPr>
          <a:lstStyle/>
          <a:p>
            <a:r>
              <a:rPr kumimoji="1" lang="zh-CN" altLang="en-US" dirty="0"/>
              <a:t>轻量远程调用：讨论</a:t>
            </a:r>
          </a:p>
        </p:txBody>
      </p:sp>
      <p:sp>
        <p:nvSpPr>
          <p:cNvPr id="3" name="内容占位符 2">
            <a:extLst>
              <a:ext uri="{FF2B5EF4-FFF2-40B4-BE49-F238E27FC236}">
                <a16:creationId xmlns:a16="http://schemas.microsoft.com/office/drawing/2014/main" id="{2CCD9D90-0197-B94C-A208-974C2C6182CB}"/>
              </a:ext>
            </a:extLst>
          </p:cNvPr>
          <p:cNvSpPr>
            <a:spLocks noGrp="1"/>
          </p:cNvSpPr>
          <p:nvPr>
            <p:ph idx="1"/>
          </p:nvPr>
        </p:nvSpPr>
        <p:spPr/>
        <p:txBody>
          <a:bodyPr>
            <a:normAutofit/>
          </a:bodyPr>
          <a:lstStyle/>
          <a:p>
            <a:r>
              <a:rPr kumimoji="1" lang="zh-CN" altLang="en-US" dirty="0"/>
              <a:t>为什么需要将栈分成参数栈和运行栈？</a:t>
            </a:r>
            <a:endParaRPr kumimoji="1" lang="en-US" altLang="zh-CN" dirty="0"/>
          </a:p>
          <a:p>
            <a:r>
              <a:rPr kumimoji="1" lang="en-US" altLang="zh-CN" dirty="0"/>
              <a:t>LRPC</a:t>
            </a:r>
            <a:r>
              <a:rPr kumimoji="1" lang="zh-CN" altLang="en-US" dirty="0"/>
              <a:t>中控制流转换的主要开销是什么？</a:t>
            </a:r>
            <a:endParaRPr kumimoji="1" lang="en-US" altLang="zh-CN" dirty="0"/>
          </a:p>
          <a:p>
            <a:r>
              <a:rPr kumimoji="1" lang="zh-CN" altLang="en-US" dirty="0"/>
              <a:t>在不考虑多线程的情况下，共享参数栈是否安全？</a:t>
            </a:r>
            <a:endParaRPr kumimoji="1" lang="en-US" altLang="zh-CN" dirty="0"/>
          </a:p>
          <a:p>
            <a:endParaRPr kumimoji="1" lang="en-US" altLang="zh-CN" dirty="0"/>
          </a:p>
          <a:p>
            <a:endParaRPr kumimoji="1" lang="en-US" altLang="zh-CN" dirty="0"/>
          </a:p>
          <a:p>
            <a:endParaRPr kumimoji="1" lang="en-US" altLang="zh-CN" dirty="0"/>
          </a:p>
          <a:p>
            <a:endParaRPr kumimoji="1" lang="en-US" altLang="zh-CN" dirty="0"/>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74</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0817440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C3CFBB2-29A4-9845-909C-D2C6211C1301}"/>
              </a:ext>
            </a:extLst>
          </p:cNvPr>
          <p:cNvSpPr>
            <a:spLocks noGrp="1"/>
          </p:cNvSpPr>
          <p:nvPr>
            <p:ph type="title"/>
          </p:nvPr>
        </p:nvSpPr>
        <p:spPr/>
        <p:txBody>
          <a:bodyPr/>
          <a:lstStyle/>
          <a:p>
            <a:r>
              <a:rPr kumimoji="1" lang="en-US" altLang="zh-CN" dirty="0" err="1"/>
              <a:t>ChCORE</a:t>
            </a:r>
            <a:r>
              <a:rPr kumimoji="1" lang="zh-CN" altLang="en-US" dirty="0"/>
              <a:t>进程间通信</a:t>
            </a:r>
            <a:endParaRPr kumimoji="1" lang="zh-CN" altLang="en-US" b="1" dirty="0"/>
          </a:p>
        </p:txBody>
      </p:sp>
      <p:sp>
        <p:nvSpPr>
          <p:cNvPr id="6" name="文本占位符 5">
            <a:extLst>
              <a:ext uri="{FF2B5EF4-FFF2-40B4-BE49-F238E27FC236}">
                <a16:creationId xmlns:a16="http://schemas.microsoft.com/office/drawing/2014/main" id="{88326478-0DD6-F849-B334-5BDB7DEEC82C}"/>
              </a:ext>
            </a:extLst>
          </p:cNvPr>
          <p:cNvSpPr>
            <a:spLocks noGrp="1"/>
          </p:cNvSpPr>
          <p:nvPr>
            <p:ph type="body" idx="1"/>
          </p:nvPr>
        </p:nvSpPr>
        <p:spPr/>
        <p:txBody>
          <a:bodyPr/>
          <a:lstStyle/>
          <a:p>
            <a:r>
              <a:rPr kumimoji="1" lang="en-US" altLang="zh-CN" dirty="0" err="1"/>
              <a:t>ChCore</a:t>
            </a:r>
            <a:r>
              <a:rPr kumimoji="1" lang="zh-CN" altLang="en-US" dirty="0"/>
              <a:t> </a:t>
            </a:r>
            <a:r>
              <a:rPr kumimoji="1" lang="en-US" altLang="zh-CN" dirty="0"/>
              <a:t>IPC</a:t>
            </a:r>
            <a:endParaRPr kumimoji="1" lang="zh-CN" altLang="en-US" dirty="0"/>
          </a:p>
        </p:txBody>
      </p:sp>
      <p:sp>
        <p:nvSpPr>
          <p:cNvPr id="4" name="灯片编号占位符 3">
            <a:extLst>
              <a:ext uri="{FF2B5EF4-FFF2-40B4-BE49-F238E27FC236}">
                <a16:creationId xmlns:a16="http://schemas.microsoft.com/office/drawing/2014/main" id="{45F61D95-77C6-4F44-A6A2-DDF144D592FE}"/>
              </a:ext>
            </a:extLst>
          </p:cNvPr>
          <p:cNvSpPr>
            <a:spLocks noGrp="1"/>
          </p:cNvSpPr>
          <p:nvPr>
            <p:ph type="sldNum" sz="quarter" idx="12"/>
          </p:nvPr>
        </p:nvSpPr>
        <p:spPr/>
        <p:txBody>
          <a:bodyPr/>
          <a:lstStyle/>
          <a:p>
            <a:fld id="{ADE361C3-C043-4A6E-BDCE-8DA1E7D90A3B}" type="slidenum">
              <a:rPr lang="zh-CN" altLang="en-US" smtClean="0"/>
              <a:t>75</a:t>
            </a:fld>
            <a:endParaRPr lang="zh-CN" altLang="en-US"/>
          </a:p>
        </p:txBody>
      </p:sp>
    </p:spTree>
    <p:extLst>
      <p:ext uri="{BB962C8B-B14F-4D97-AF65-F5344CB8AC3E}">
        <p14:creationId xmlns:p14="http://schemas.microsoft.com/office/powerpoint/2010/main" val="10576303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08B11-41AD-C840-B4B8-1FF8AA54ACD0}"/>
              </a:ext>
            </a:extLst>
          </p:cNvPr>
          <p:cNvSpPr>
            <a:spLocks noGrp="1"/>
          </p:cNvSpPr>
          <p:nvPr>
            <p:ph type="title"/>
          </p:nvPr>
        </p:nvSpPr>
        <p:spPr/>
        <p:txBody>
          <a:bodyPr/>
          <a:lstStyle/>
          <a:p>
            <a:r>
              <a:rPr kumimoji="1" lang="en-US" altLang="zh-CN" dirty="0" err="1"/>
              <a:t>ChCore</a:t>
            </a:r>
            <a:r>
              <a:rPr kumimoji="1" lang="zh-CN" altLang="en-US" dirty="0"/>
              <a:t>进程间通信</a:t>
            </a:r>
          </a:p>
        </p:txBody>
      </p:sp>
      <p:sp>
        <p:nvSpPr>
          <p:cNvPr id="3" name="内容占位符 2">
            <a:extLst>
              <a:ext uri="{FF2B5EF4-FFF2-40B4-BE49-F238E27FC236}">
                <a16:creationId xmlns:a16="http://schemas.microsoft.com/office/drawing/2014/main" id="{D0D18309-230F-824F-A482-56F852D228F9}"/>
              </a:ext>
            </a:extLst>
          </p:cNvPr>
          <p:cNvSpPr>
            <a:spLocks noGrp="1"/>
          </p:cNvSpPr>
          <p:nvPr>
            <p:ph idx="1"/>
          </p:nvPr>
        </p:nvSpPr>
        <p:spPr/>
        <p:txBody>
          <a:bodyPr>
            <a:normAutofit/>
          </a:bodyPr>
          <a:lstStyle/>
          <a:p>
            <a:r>
              <a:rPr kumimoji="1" lang="zh-CN" altLang="en-US" dirty="0"/>
              <a:t>通信进程直接切换</a:t>
            </a:r>
            <a:endParaRPr kumimoji="1" lang="en-US" altLang="zh-CN" dirty="0"/>
          </a:p>
          <a:p>
            <a:pPr lvl="1"/>
            <a:r>
              <a:rPr kumimoji="1" lang="zh-CN" altLang="en-US" dirty="0"/>
              <a:t>启发自</a:t>
            </a:r>
            <a:r>
              <a:rPr kumimoji="1" lang="en-US" altLang="zh-CN" dirty="0"/>
              <a:t>LRPC</a:t>
            </a:r>
            <a:r>
              <a:rPr kumimoji="1" lang="zh-CN" altLang="en-US" dirty="0"/>
              <a:t>和</a:t>
            </a:r>
            <a:r>
              <a:rPr kumimoji="1" lang="en-US" altLang="zh-CN" dirty="0"/>
              <a:t>L4</a:t>
            </a:r>
            <a:r>
              <a:rPr kumimoji="1" lang="zh-CN" altLang="en-US" dirty="0"/>
              <a:t>直接切换技术</a:t>
            </a:r>
            <a:endParaRPr kumimoji="1" lang="en-US" altLang="zh-CN" dirty="0"/>
          </a:p>
          <a:p>
            <a:r>
              <a:rPr kumimoji="1" lang="zh-CN" altLang="en-US" dirty="0"/>
              <a:t>同步的通信</a:t>
            </a:r>
            <a:endParaRPr kumimoji="1" lang="en-US" altLang="zh-CN" dirty="0"/>
          </a:p>
          <a:p>
            <a:r>
              <a:rPr kumimoji="1" lang="zh-CN" altLang="en-US" dirty="0"/>
              <a:t>通过共享内存传输大数据</a:t>
            </a:r>
            <a:endParaRPr kumimoji="1" lang="en-US" altLang="zh-CN" dirty="0"/>
          </a:p>
          <a:p>
            <a:r>
              <a:rPr kumimoji="1" lang="zh-CN" altLang="en-US" dirty="0"/>
              <a:t>基于</a:t>
            </a:r>
            <a:r>
              <a:rPr kumimoji="1" lang="en" altLang="zh-CN" dirty="0"/>
              <a:t>Capability</a:t>
            </a:r>
            <a:r>
              <a:rPr kumimoji="1" lang="zh-CN" altLang="en-US" dirty="0"/>
              <a:t>的权限控制</a:t>
            </a:r>
            <a:endParaRPr kumimoji="1" lang="en-US" altLang="zh-CN" dirty="0"/>
          </a:p>
          <a:p>
            <a:pPr lvl="1"/>
            <a:r>
              <a:rPr kumimoji="1" lang="zh-CN" altLang="en-US" dirty="0"/>
              <a:t>类似</a:t>
            </a:r>
            <a:r>
              <a:rPr kumimoji="1" lang="en-US" altLang="zh-CN" dirty="0"/>
              <a:t>Unix</a:t>
            </a:r>
            <a:r>
              <a:rPr kumimoji="1" lang="zh-CN" altLang="en-US" dirty="0"/>
              <a:t>文件描述符的权限机制，</a:t>
            </a:r>
            <a:r>
              <a:rPr kumimoji="1" lang="en-US" altLang="zh-CN" dirty="0"/>
              <a:t>Capability</a:t>
            </a:r>
            <a:r>
              <a:rPr kumimoji="1" lang="zh-CN" altLang="en-US" dirty="0"/>
              <a:t>表示一个线程</a:t>
            </a:r>
            <a:r>
              <a:rPr kumimoji="1" lang="en-US" altLang="zh-CN" dirty="0"/>
              <a:t>/</a:t>
            </a:r>
            <a:r>
              <a:rPr kumimoji="1" lang="zh-CN" altLang="en-US" dirty="0"/>
              <a:t>进程对于系统资源的具体权限</a:t>
            </a:r>
            <a:endParaRPr kumimoji="1" lang="en-US" altLang="zh-CN" dirty="0"/>
          </a:p>
        </p:txBody>
      </p:sp>
      <p:sp>
        <p:nvSpPr>
          <p:cNvPr id="4" name="灯片编号占位符 3">
            <a:extLst>
              <a:ext uri="{FF2B5EF4-FFF2-40B4-BE49-F238E27FC236}">
                <a16:creationId xmlns:a16="http://schemas.microsoft.com/office/drawing/2014/main" id="{E23B40CB-91FD-1B4B-B7D2-16DD7B5A6C90}"/>
              </a:ext>
            </a:extLst>
          </p:cNvPr>
          <p:cNvSpPr>
            <a:spLocks noGrp="1"/>
          </p:cNvSpPr>
          <p:nvPr>
            <p:ph type="sldNum" sz="quarter" idx="12"/>
          </p:nvPr>
        </p:nvSpPr>
        <p:spPr/>
        <p:txBody>
          <a:bodyPr/>
          <a:lstStyle/>
          <a:p>
            <a:fld id="{ADE361C3-C043-4A6E-BDCE-8DA1E7D90A3B}" type="slidenum">
              <a:rPr lang="zh-CN" altLang="en-US" smtClean="0"/>
              <a:t>76</a:t>
            </a:fld>
            <a:endParaRPr lang="zh-CN" altLang="en-US"/>
          </a:p>
        </p:txBody>
      </p:sp>
      <p:sp>
        <p:nvSpPr>
          <p:cNvPr id="5" name="页脚占位符 4">
            <a:extLst>
              <a:ext uri="{FF2B5EF4-FFF2-40B4-BE49-F238E27FC236}">
                <a16:creationId xmlns:a16="http://schemas.microsoft.com/office/drawing/2014/main" id="{905D9213-4162-D140-88F3-E45E574EC27D}"/>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42586204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08B11-41AD-C840-B4B8-1FF8AA54ACD0}"/>
              </a:ext>
            </a:extLst>
          </p:cNvPr>
          <p:cNvSpPr>
            <a:spLocks noGrp="1"/>
          </p:cNvSpPr>
          <p:nvPr>
            <p:ph type="title"/>
          </p:nvPr>
        </p:nvSpPr>
        <p:spPr/>
        <p:txBody>
          <a:bodyPr/>
          <a:lstStyle/>
          <a:p>
            <a:r>
              <a:rPr kumimoji="1" lang="zh-CN" altLang="en-US" dirty="0"/>
              <a:t>建立通信连接</a:t>
            </a:r>
            <a:endParaRPr kumimoji="1" lang="en-US" altLang="zh-CN" dirty="0"/>
          </a:p>
        </p:txBody>
      </p:sp>
      <p:sp>
        <p:nvSpPr>
          <p:cNvPr id="3" name="内容占位符 2">
            <a:extLst>
              <a:ext uri="{FF2B5EF4-FFF2-40B4-BE49-F238E27FC236}">
                <a16:creationId xmlns:a16="http://schemas.microsoft.com/office/drawing/2014/main" id="{D0D18309-230F-824F-A482-56F852D228F9}"/>
              </a:ext>
            </a:extLst>
          </p:cNvPr>
          <p:cNvSpPr>
            <a:spLocks noGrp="1"/>
          </p:cNvSpPr>
          <p:nvPr>
            <p:ph idx="1"/>
          </p:nvPr>
        </p:nvSpPr>
        <p:spPr/>
        <p:txBody>
          <a:bodyPr>
            <a:normAutofit fontScale="92500" lnSpcReduction="10000"/>
          </a:bodyPr>
          <a:lstStyle/>
          <a:p>
            <a:pPr marL="514350" indent="-457200">
              <a:buFont typeface="+mj-lt"/>
              <a:buAutoNum type="arabicPeriod"/>
            </a:pPr>
            <a:r>
              <a:rPr kumimoji="1" lang="zh-CN" altLang="en-US" dirty="0"/>
              <a:t>服务端进程在内核中注册服务</a:t>
            </a:r>
            <a:endParaRPr kumimoji="1" lang="en-US" altLang="zh-CN" dirty="0"/>
          </a:p>
          <a:p>
            <a:pPr marL="514350" indent="-457200">
              <a:buFont typeface="+mj-lt"/>
              <a:buAutoNum type="arabicPeriod"/>
            </a:pPr>
            <a:r>
              <a:rPr kumimoji="1" lang="zh-CN" altLang="en-US" dirty="0"/>
              <a:t>客户端进程向内核申请连接目标服务端进程的服务</a:t>
            </a:r>
            <a:endParaRPr kumimoji="1" lang="en-US" altLang="zh-CN" dirty="0"/>
          </a:p>
          <a:p>
            <a:pPr marL="914400" lvl="1" indent="-457200"/>
            <a:r>
              <a:rPr kumimoji="1" lang="zh-CN" altLang="en-US" dirty="0"/>
              <a:t>可选</a:t>
            </a:r>
            <a:r>
              <a:rPr kumimoji="1" lang="en-US" altLang="zh-CN" dirty="0"/>
              <a:t>:</a:t>
            </a:r>
            <a:r>
              <a:rPr kumimoji="1" lang="zh-CN" altLang="en-US" dirty="0"/>
              <a:t> 设置共享内存</a:t>
            </a:r>
            <a:endParaRPr kumimoji="1" lang="en-US" altLang="zh-CN" dirty="0"/>
          </a:p>
          <a:p>
            <a:pPr marL="514350" indent="-457200">
              <a:buFont typeface="+mj-lt"/>
              <a:buAutoNum type="arabicPeriod"/>
            </a:pPr>
            <a:r>
              <a:rPr kumimoji="1" lang="zh-CN" altLang="en-US" dirty="0"/>
              <a:t>内核将客户端请求请求转发给服务端</a:t>
            </a:r>
            <a:endParaRPr kumimoji="1" lang="en-US" altLang="zh-CN" dirty="0"/>
          </a:p>
          <a:p>
            <a:pPr marL="514350" indent="-457200">
              <a:buFont typeface="+mj-lt"/>
              <a:buAutoNum type="arabicPeriod"/>
            </a:pPr>
            <a:r>
              <a:rPr kumimoji="1" lang="zh-CN" altLang="en-US" dirty="0"/>
              <a:t>服务端告诉内核同意连接 </a:t>
            </a:r>
            <a:r>
              <a:rPr kumimoji="1" lang="en-US" altLang="zh-CN" dirty="0"/>
              <a:t>(</a:t>
            </a:r>
            <a:r>
              <a:rPr kumimoji="1" lang="zh-CN" altLang="en-US" dirty="0"/>
              <a:t>或拒绝</a:t>
            </a:r>
            <a:r>
              <a:rPr kumimoji="1" lang="en-US" altLang="zh-CN" dirty="0"/>
              <a:t>)</a:t>
            </a:r>
          </a:p>
          <a:p>
            <a:pPr marL="914400" lvl="1" indent="-457200"/>
            <a:r>
              <a:rPr kumimoji="1" lang="zh-CN" altLang="en-US" dirty="0"/>
              <a:t>可选</a:t>
            </a:r>
            <a:r>
              <a:rPr kumimoji="1" lang="en-US" altLang="zh-CN" dirty="0"/>
              <a:t>:</a:t>
            </a:r>
            <a:r>
              <a:rPr kumimoji="1" lang="zh-CN" altLang="en-US" dirty="0"/>
              <a:t> 设置共享内存</a:t>
            </a:r>
            <a:endParaRPr kumimoji="1" lang="en-US" altLang="zh-CN" dirty="0"/>
          </a:p>
          <a:p>
            <a:pPr marL="514350" indent="-457200">
              <a:buFont typeface="+mj-lt"/>
              <a:buAutoNum type="arabicPeriod"/>
            </a:pPr>
            <a:r>
              <a:rPr kumimoji="1" lang="zh-CN" altLang="en-US" dirty="0"/>
              <a:t>内核建立连接，并把连接的</a:t>
            </a:r>
            <a:r>
              <a:rPr kumimoji="1" lang="en-US" altLang="zh-CN" dirty="0"/>
              <a:t>Capability</a:t>
            </a:r>
            <a:r>
              <a:rPr kumimoji="1" lang="zh-CN" altLang="en-US" dirty="0"/>
              <a:t>返回给客户端</a:t>
            </a:r>
            <a:endParaRPr kumimoji="1" lang="en-US" altLang="zh-CN" dirty="0"/>
          </a:p>
          <a:p>
            <a:pPr lvl="1"/>
            <a:r>
              <a:rPr kumimoji="1" lang="zh-CN" altLang="en-US" dirty="0"/>
              <a:t>或</a:t>
            </a:r>
            <a:r>
              <a:rPr kumimoji="1" lang="zh-CN" altLang="en-US"/>
              <a:t>返回拒绝</a:t>
            </a:r>
            <a:endParaRPr kumimoji="1" lang="en-US" altLang="zh-CN" dirty="0"/>
          </a:p>
          <a:p>
            <a:pPr lvl="1"/>
            <a:endParaRPr kumimoji="1" lang="en-US" altLang="zh-CN" dirty="0"/>
          </a:p>
        </p:txBody>
      </p:sp>
      <p:sp>
        <p:nvSpPr>
          <p:cNvPr id="4" name="灯片编号占位符 3">
            <a:extLst>
              <a:ext uri="{FF2B5EF4-FFF2-40B4-BE49-F238E27FC236}">
                <a16:creationId xmlns:a16="http://schemas.microsoft.com/office/drawing/2014/main" id="{E23B40CB-91FD-1B4B-B7D2-16DD7B5A6C90}"/>
              </a:ext>
            </a:extLst>
          </p:cNvPr>
          <p:cNvSpPr>
            <a:spLocks noGrp="1"/>
          </p:cNvSpPr>
          <p:nvPr>
            <p:ph type="sldNum" sz="quarter" idx="12"/>
          </p:nvPr>
        </p:nvSpPr>
        <p:spPr/>
        <p:txBody>
          <a:bodyPr/>
          <a:lstStyle/>
          <a:p>
            <a:fld id="{ADE361C3-C043-4A6E-BDCE-8DA1E7D90A3B}" type="slidenum">
              <a:rPr lang="zh-CN" altLang="en-US" smtClean="0"/>
              <a:t>77</a:t>
            </a:fld>
            <a:endParaRPr lang="zh-CN" altLang="en-US"/>
          </a:p>
        </p:txBody>
      </p:sp>
      <p:sp>
        <p:nvSpPr>
          <p:cNvPr id="5" name="页脚占位符 4">
            <a:extLst>
              <a:ext uri="{FF2B5EF4-FFF2-40B4-BE49-F238E27FC236}">
                <a16:creationId xmlns:a16="http://schemas.microsoft.com/office/drawing/2014/main" id="{905D9213-4162-D140-88F3-E45E574EC27D}"/>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26788812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E08B11-41AD-C840-B4B8-1FF8AA54ACD0}"/>
              </a:ext>
            </a:extLst>
          </p:cNvPr>
          <p:cNvSpPr>
            <a:spLocks noGrp="1"/>
          </p:cNvSpPr>
          <p:nvPr>
            <p:ph type="title"/>
          </p:nvPr>
        </p:nvSpPr>
        <p:spPr/>
        <p:txBody>
          <a:bodyPr/>
          <a:lstStyle/>
          <a:p>
            <a:r>
              <a:rPr kumimoji="1" lang="zh-CN" altLang="en-US" dirty="0"/>
              <a:t>通信过程 </a:t>
            </a:r>
            <a:r>
              <a:rPr kumimoji="1" lang="en-US" altLang="zh-CN" dirty="0"/>
              <a:t>(</a:t>
            </a:r>
            <a:r>
              <a:rPr kumimoji="1" lang="zh-CN" altLang="en-US" dirty="0"/>
              <a:t>发起通信</a:t>
            </a:r>
            <a:r>
              <a:rPr kumimoji="1" lang="en-US" altLang="zh-CN" dirty="0"/>
              <a:t>)</a:t>
            </a:r>
            <a:endParaRPr kumimoji="1" lang="zh-CN" altLang="en-US" dirty="0"/>
          </a:p>
        </p:txBody>
      </p:sp>
      <p:sp>
        <p:nvSpPr>
          <p:cNvPr id="3" name="内容占位符 2">
            <a:extLst>
              <a:ext uri="{FF2B5EF4-FFF2-40B4-BE49-F238E27FC236}">
                <a16:creationId xmlns:a16="http://schemas.microsoft.com/office/drawing/2014/main" id="{D0D18309-230F-824F-A482-56F852D228F9}"/>
              </a:ext>
            </a:extLst>
          </p:cNvPr>
          <p:cNvSpPr>
            <a:spLocks noGrp="1"/>
          </p:cNvSpPr>
          <p:nvPr>
            <p:ph idx="1"/>
          </p:nvPr>
        </p:nvSpPr>
        <p:spPr/>
        <p:txBody>
          <a:bodyPr>
            <a:normAutofit/>
          </a:bodyPr>
          <a:lstStyle/>
          <a:p>
            <a:pPr marL="514350" indent="-457200">
              <a:buFont typeface="+mj-lt"/>
              <a:buAutoNum type="arabicPeriod"/>
            </a:pPr>
            <a:r>
              <a:rPr kumimoji="1" lang="zh-CN" altLang="en-US" dirty="0"/>
              <a:t>客户端进程通过连接的</a:t>
            </a:r>
            <a:r>
              <a:rPr kumimoji="1" lang="en-US" altLang="zh-CN" dirty="0"/>
              <a:t>Capability</a:t>
            </a:r>
            <a:r>
              <a:rPr kumimoji="1" lang="zh-CN" altLang="en-US" dirty="0"/>
              <a:t>发起进程间通信请求</a:t>
            </a:r>
            <a:endParaRPr kumimoji="1" lang="en-US" altLang="zh-CN" dirty="0"/>
          </a:p>
          <a:p>
            <a:pPr marL="514350" indent="-457200">
              <a:buFont typeface="+mj-lt"/>
              <a:buAutoNum type="arabicPeriod"/>
            </a:pPr>
            <a:r>
              <a:rPr kumimoji="1" lang="zh-CN" altLang="en-US" dirty="0"/>
              <a:t>内核检查权限，若通过则继续步骤</a:t>
            </a:r>
            <a:r>
              <a:rPr kumimoji="1" lang="en-US" altLang="zh-CN" dirty="0"/>
              <a:t>3</a:t>
            </a:r>
            <a:r>
              <a:rPr kumimoji="1" lang="zh-CN" altLang="en-US" dirty="0"/>
              <a:t>，否则返回错误</a:t>
            </a:r>
            <a:endParaRPr kumimoji="1" lang="en-US" altLang="zh-CN" dirty="0"/>
          </a:p>
          <a:p>
            <a:pPr marL="514350" indent="-457200">
              <a:buFont typeface="+mj-lt"/>
              <a:buAutoNum type="arabicPeriod"/>
            </a:pPr>
            <a:r>
              <a:rPr kumimoji="1" lang="zh-CN" altLang="en-US" dirty="0"/>
              <a:t>内核直接切换到服务端进程执行 </a:t>
            </a:r>
            <a:r>
              <a:rPr kumimoji="1" lang="en-US" altLang="zh-CN" dirty="0"/>
              <a:t>(</a:t>
            </a:r>
            <a:r>
              <a:rPr kumimoji="1" lang="zh-CN" altLang="en-US" dirty="0"/>
              <a:t>不经过调度器</a:t>
            </a:r>
            <a:r>
              <a:rPr kumimoji="1" lang="en-US" altLang="zh-CN" dirty="0"/>
              <a:t>)</a:t>
            </a:r>
          </a:p>
          <a:p>
            <a:pPr marL="914400" lvl="1" indent="-457200"/>
            <a:r>
              <a:rPr kumimoji="1" lang="zh-CN" altLang="en-US" dirty="0"/>
              <a:t>将通信请求的参数设置给服务端进程的寄存器中</a:t>
            </a:r>
            <a:endParaRPr kumimoji="1" lang="en-US" altLang="zh-CN" dirty="0"/>
          </a:p>
          <a:p>
            <a:pPr marL="514350" indent="-457200">
              <a:buFont typeface="+mj-lt"/>
              <a:buAutoNum type="arabicPeriod"/>
            </a:pPr>
            <a:r>
              <a:rPr kumimoji="1" lang="zh-CN" altLang="en-US" dirty="0"/>
              <a:t>服务端处理完毕后，通过与步骤</a:t>
            </a:r>
            <a:r>
              <a:rPr kumimoji="1" lang="en-US" altLang="zh-CN" dirty="0"/>
              <a:t>3</a:t>
            </a:r>
            <a:r>
              <a:rPr kumimoji="1" lang="zh-CN" altLang="en-US" dirty="0"/>
              <a:t>相反的过程将返回值传回客户端</a:t>
            </a:r>
            <a:endParaRPr kumimoji="1" lang="en-US" altLang="zh-CN" dirty="0"/>
          </a:p>
        </p:txBody>
      </p:sp>
      <p:sp>
        <p:nvSpPr>
          <p:cNvPr id="4" name="灯片编号占位符 3">
            <a:extLst>
              <a:ext uri="{FF2B5EF4-FFF2-40B4-BE49-F238E27FC236}">
                <a16:creationId xmlns:a16="http://schemas.microsoft.com/office/drawing/2014/main" id="{E23B40CB-91FD-1B4B-B7D2-16DD7B5A6C90}"/>
              </a:ext>
            </a:extLst>
          </p:cNvPr>
          <p:cNvSpPr>
            <a:spLocks noGrp="1"/>
          </p:cNvSpPr>
          <p:nvPr>
            <p:ph type="sldNum" sz="quarter" idx="12"/>
          </p:nvPr>
        </p:nvSpPr>
        <p:spPr/>
        <p:txBody>
          <a:bodyPr/>
          <a:lstStyle/>
          <a:p>
            <a:fld id="{ADE361C3-C043-4A6E-BDCE-8DA1E7D90A3B}" type="slidenum">
              <a:rPr lang="zh-CN" altLang="en-US" smtClean="0"/>
              <a:t>78</a:t>
            </a:fld>
            <a:endParaRPr lang="zh-CN" altLang="en-US"/>
          </a:p>
        </p:txBody>
      </p:sp>
      <p:sp>
        <p:nvSpPr>
          <p:cNvPr id="5" name="页脚占位符 4">
            <a:extLst>
              <a:ext uri="{FF2B5EF4-FFF2-40B4-BE49-F238E27FC236}">
                <a16:creationId xmlns:a16="http://schemas.microsoft.com/office/drawing/2014/main" id="{905D9213-4162-D140-88F3-E45E574EC27D}"/>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27387794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实现</a:t>
            </a:r>
            <a:r>
              <a:rPr kumimoji="1" lang="en-US" altLang="zh-CN" dirty="0"/>
              <a:t>:</a:t>
            </a:r>
            <a:r>
              <a:rPr kumimoji="1" lang="zh-CN" altLang="en-US" dirty="0"/>
              <a:t> 用户态通信调用</a:t>
            </a:r>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79</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9" name="图片 8">
            <a:extLst>
              <a:ext uri="{FF2B5EF4-FFF2-40B4-BE49-F238E27FC236}">
                <a16:creationId xmlns:a16="http://schemas.microsoft.com/office/drawing/2014/main" id="{3F537623-9C52-114E-87C6-1371C841774C}"/>
              </a:ext>
            </a:extLst>
          </p:cNvPr>
          <p:cNvPicPr>
            <a:picLocks noChangeAspect="1"/>
          </p:cNvPicPr>
          <p:nvPr/>
        </p:nvPicPr>
        <p:blipFill>
          <a:blip r:embed="rId3"/>
          <a:stretch>
            <a:fillRect/>
          </a:stretch>
        </p:blipFill>
        <p:spPr>
          <a:xfrm>
            <a:off x="206469" y="1582398"/>
            <a:ext cx="3621923" cy="3273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图片 9">
            <a:extLst>
              <a:ext uri="{FF2B5EF4-FFF2-40B4-BE49-F238E27FC236}">
                <a16:creationId xmlns:a16="http://schemas.microsoft.com/office/drawing/2014/main" id="{394DED60-715B-BD4B-B02D-7CDF08FFF1BA}"/>
              </a:ext>
            </a:extLst>
          </p:cNvPr>
          <p:cNvPicPr>
            <a:picLocks noChangeAspect="1"/>
          </p:cNvPicPr>
          <p:nvPr/>
        </p:nvPicPr>
        <p:blipFill>
          <a:blip r:embed="rId4"/>
          <a:stretch>
            <a:fillRect/>
          </a:stretch>
        </p:blipFill>
        <p:spPr>
          <a:xfrm>
            <a:off x="4073646" y="2165101"/>
            <a:ext cx="4842383" cy="22461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cxnSp>
        <p:nvCxnSpPr>
          <p:cNvPr id="15" name="直线箭头连接符 14">
            <a:extLst>
              <a:ext uri="{FF2B5EF4-FFF2-40B4-BE49-F238E27FC236}">
                <a16:creationId xmlns:a16="http://schemas.microsoft.com/office/drawing/2014/main" id="{3CE11971-6977-C645-93DC-AE86D5E41068}"/>
              </a:ext>
            </a:extLst>
          </p:cNvPr>
          <p:cNvCxnSpPr>
            <a:cxnSpLocks/>
          </p:cNvCxnSpPr>
          <p:nvPr/>
        </p:nvCxnSpPr>
        <p:spPr>
          <a:xfrm flipH="1" flipV="1">
            <a:off x="3563888" y="2281436"/>
            <a:ext cx="3816424" cy="15188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线箭头连接符 15">
            <a:extLst>
              <a:ext uri="{FF2B5EF4-FFF2-40B4-BE49-F238E27FC236}">
                <a16:creationId xmlns:a16="http://schemas.microsoft.com/office/drawing/2014/main" id="{DD26973A-0786-F84C-900B-68F0478A0159}"/>
              </a:ext>
            </a:extLst>
          </p:cNvPr>
          <p:cNvCxnSpPr>
            <a:cxnSpLocks/>
          </p:cNvCxnSpPr>
          <p:nvPr/>
        </p:nvCxnSpPr>
        <p:spPr>
          <a:xfrm>
            <a:off x="1763688" y="3037520"/>
            <a:ext cx="2981740" cy="762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167796D-C3AE-904E-8A3C-626081DB1D32}"/>
              </a:ext>
            </a:extLst>
          </p:cNvPr>
          <p:cNvSpPr txBox="1"/>
          <p:nvPr/>
        </p:nvSpPr>
        <p:spPr>
          <a:xfrm>
            <a:off x="6308467" y="3049561"/>
            <a:ext cx="415498" cy="369332"/>
          </a:xfrm>
          <a:prstGeom prst="rect">
            <a:avLst/>
          </a:prstGeom>
          <a:noFill/>
        </p:spPr>
        <p:txBody>
          <a:bodyPr wrap="none" rtlCol="0">
            <a:spAutoFit/>
          </a:bodyPr>
          <a:lstStyle/>
          <a:p>
            <a:r>
              <a:rPr kumimoji="1" lang="en-US" altLang="zh-CN" dirty="0">
                <a:solidFill>
                  <a:schemeClr val="accent1"/>
                </a:solidFill>
              </a:rPr>
              <a:t>①</a:t>
            </a:r>
            <a:endParaRPr kumimoji="1" lang="zh-CN" altLang="en-US" dirty="0">
              <a:solidFill>
                <a:schemeClr val="accent1"/>
              </a:solidFill>
            </a:endParaRPr>
          </a:p>
        </p:txBody>
      </p:sp>
      <p:sp>
        <p:nvSpPr>
          <p:cNvPr id="12" name="文本框 11">
            <a:extLst>
              <a:ext uri="{FF2B5EF4-FFF2-40B4-BE49-F238E27FC236}">
                <a16:creationId xmlns:a16="http://schemas.microsoft.com/office/drawing/2014/main" id="{638F8E74-9708-2841-B87E-029D939F8DE7}"/>
              </a:ext>
            </a:extLst>
          </p:cNvPr>
          <p:cNvSpPr txBox="1"/>
          <p:nvPr/>
        </p:nvSpPr>
        <p:spPr>
          <a:xfrm>
            <a:off x="3046809" y="3049561"/>
            <a:ext cx="415498" cy="369332"/>
          </a:xfrm>
          <a:prstGeom prst="rect">
            <a:avLst/>
          </a:prstGeom>
          <a:noFill/>
        </p:spPr>
        <p:txBody>
          <a:bodyPr wrap="none" rtlCol="0">
            <a:spAutoFit/>
          </a:bodyPr>
          <a:lstStyle/>
          <a:p>
            <a:r>
              <a:rPr kumimoji="1" lang="en-US" altLang="zh-CN" dirty="0">
                <a:solidFill>
                  <a:schemeClr val="accent1"/>
                </a:solidFill>
              </a:rPr>
              <a:t>②</a:t>
            </a:r>
            <a:endParaRPr kumimoji="1" lang="zh-CN" altLang="en-US" dirty="0">
              <a:solidFill>
                <a:schemeClr val="accent1"/>
              </a:solidFill>
            </a:endParaRPr>
          </a:p>
        </p:txBody>
      </p:sp>
    </p:spTree>
    <p:extLst>
      <p:ext uri="{BB962C8B-B14F-4D97-AF65-F5344CB8AC3E}">
        <p14:creationId xmlns:p14="http://schemas.microsoft.com/office/powerpoint/2010/main" val="4003486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91F431-2F53-F344-B9D7-B994A2AA2D52}"/>
              </a:ext>
            </a:extLst>
          </p:cNvPr>
          <p:cNvSpPr>
            <a:spLocks noGrp="1"/>
          </p:cNvSpPr>
          <p:nvPr>
            <p:ph type="title"/>
          </p:nvPr>
        </p:nvSpPr>
        <p:spPr>
          <a:xfrm>
            <a:off x="457200" y="228866"/>
            <a:ext cx="8229600" cy="900442"/>
          </a:xfrm>
        </p:spPr>
        <p:txBody>
          <a:bodyPr>
            <a:normAutofit/>
          </a:bodyPr>
          <a:lstStyle/>
          <a:p>
            <a:r>
              <a:rPr lang="zh-CN" altLang="en" sz="3200" dirty="0"/>
              <a:t>一种</a:t>
            </a:r>
            <a:r>
              <a:rPr lang="zh-CN" altLang="en-US" sz="3200" dirty="0"/>
              <a:t>公平共享的实现：彩票调度</a:t>
            </a:r>
            <a:r>
              <a:rPr lang="zh-CN" altLang="en-US" sz="2400" baseline="30000" dirty="0"/>
              <a:t>（</a:t>
            </a:r>
            <a:r>
              <a:rPr lang="en" altLang="zh-CN" sz="2400" baseline="30000" dirty="0"/>
              <a:t>Lottery</a:t>
            </a:r>
            <a:r>
              <a:rPr lang="zh-CN" altLang="en-US" sz="2400" baseline="30000" dirty="0"/>
              <a:t> </a:t>
            </a:r>
            <a:r>
              <a:rPr lang="en-US" altLang="zh-CN" sz="2400" baseline="30000" dirty="0"/>
              <a:t>Scheduling</a:t>
            </a:r>
            <a:r>
              <a:rPr lang="zh-CN" altLang="en-US" sz="2400" baseline="30000" dirty="0"/>
              <a:t>）</a:t>
            </a:r>
            <a:endParaRPr kumimoji="1" lang="zh-CN" altLang="en-US" sz="4000" baseline="300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9B5637B-D4D7-7C4D-BCD5-6A36C61AF2C5}"/>
                  </a:ext>
                </a:extLst>
              </p:cNvPr>
              <p:cNvSpPr>
                <a:spLocks noGrp="1"/>
              </p:cNvSpPr>
              <p:nvPr>
                <p:ph idx="1"/>
              </p:nvPr>
            </p:nvSpPr>
            <p:spPr>
              <a:xfrm>
                <a:off x="285546" y="1120484"/>
                <a:ext cx="8229600" cy="3771636"/>
              </a:xfrm>
            </p:spPr>
            <p:txBody>
              <a:bodyPr>
                <a:normAutofit/>
              </a:bodyPr>
              <a:lstStyle/>
              <a:p>
                <a:r>
                  <a:rPr kumimoji="1" lang="zh-CN" altLang="en-US" sz="2000" dirty="0"/>
                  <a:t>每次调度时，生成随机数</a:t>
                </a:r>
                <a14:m>
                  <m:oMath xmlns:m="http://schemas.openxmlformats.org/officeDocument/2006/math">
                    <m:r>
                      <a:rPr kumimoji="1" lang="en-US" altLang="zh-CN" sz="2000" b="1" i="1" smtClean="0">
                        <a:latin typeface="Cambria Math" panose="02040503050406030204" pitchFamily="18" charset="0"/>
                      </a:rPr>
                      <m:t>𝑹</m:t>
                    </m:r>
                    <m:r>
                      <a:rPr kumimoji="1" lang="en-US" altLang="zh-CN" sz="2000" b="1" i="1" smtClean="0">
                        <a:latin typeface="Cambria Math" panose="02040503050406030204" pitchFamily="18" charset="0"/>
                        <a:ea typeface="Cambria Math" panose="02040503050406030204" pitchFamily="18" charset="0"/>
                      </a:rPr>
                      <m:t>∈</m:t>
                    </m:r>
                    <m:d>
                      <m:dPr>
                        <m:begChr m:val="["/>
                        <m:ctrlPr>
                          <a:rPr kumimoji="1" lang="en-US" altLang="zh-CN" sz="2000" b="1" i="1" smtClean="0">
                            <a:latin typeface="Cambria Math" panose="02040503050406030204" pitchFamily="18" charset="0"/>
                            <a:ea typeface="Cambria Math" panose="02040503050406030204" pitchFamily="18" charset="0"/>
                          </a:rPr>
                        </m:ctrlPr>
                      </m:dPr>
                      <m:e>
                        <m:r>
                          <a:rPr kumimoji="1" lang="en-US" altLang="zh-CN" sz="2000" b="1" i="1" smtClean="0">
                            <a:latin typeface="Cambria Math" panose="02040503050406030204" pitchFamily="18" charset="0"/>
                            <a:ea typeface="Cambria Math" panose="02040503050406030204" pitchFamily="18" charset="0"/>
                          </a:rPr>
                          <m:t>𝟎</m:t>
                        </m:r>
                        <m:r>
                          <a:rPr kumimoji="1" lang="en-US" altLang="zh-CN" sz="2000" b="1" i="1"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𝑻</m:t>
                        </m:r>
                      </m:e>
                    </m:d>
                  </m:oMath>
                </a14:m>
                <a:endParaRPr kumimoji="1" lang="en-US" altLang="zh-CN" sz="2000" b="1" dirty="0">
                  <a:ea typeface="Cambria Math" panose="02040503050406030204" pitchFamily="18" charset="0"/>
                </a:endParaRPr>
              </a:p>
              <a:p>
                <a:r>
                  <a:rPr kumimoji="1" lang="zh-CN" altLang="en-US" sz="2000" dirty="0"/>
                  <a:t>根据</a:t>
                </a:r>
                <a:r>
                  <a:rPr kumimoji="1" lang="en-US" altLang="zh-CN" sz="2000" dirty="0"/>
                  <a:t>R</a:t>
                </a:r>
                <a:r>
                  <a:rPr kumimoji="1" lang="zh-CN" altLang="en-US" sz="2000" dirty="0"/>
                  <a:t>，找到对应的任务</a:t>
                </a:r>
                <a:endParaRPr kumimoji="1" lang="en-US" altLang="zh-CN" sz="2000" dirty="0"/>
              </a:p>
              <a:p>
                <a:pPr lvl="1"/>
                <a14:m>
                  <m:oMath xmlns:m="http://schemas.openxmlformats.org/officeDocument/2006/math">
                    <m:r>
                      <a:rPr kumimoji="1" lang="en-US" altLang="zh-CN" sz="2200" i="1">
                        <a:latin typeface="Cambria Math" panose="02040503050406030204" pitchFamily="18" charset="0"/>
                      </a:rPr>
                      <m:t>𝑹</m:t>
                    </m:r>
                  </m:oMath>
                </a14:m>
                <a:r>
                  <a:rPr kumimoji="1" lang="en-US" altLang="zh-CN" sz="2200" dirty="0"/>
                  <a:t>=51</a:t>
                </a:r>
                <a:r>
                  <a:rPr kumimoji="1" lang="zh-CN" altLang="en-US" sz="2200" dirty="0"/>
                  <a:t> </a:t>
                </a:r>
                <a:r>
                  <a:rPr kumimoji="1" lang="en-US" altLang="zh-CN" sz="2200" dirty="0">
                    <a:sym typeface="Wingdings" pitchFamily="2" charset="2"/>
                  </a:rPr>
                  <a:t></a:t>
                </a:r>
                <a:r>
                  <a:rPr kumimoji="1" lang="zh-CN" altLang="en-US" sz="2200" dirty="0">
                    <a:sym typeface="Wingdings" pitchFamily="2" charset="2"/>
                  </a:rPr>
                  <a:t> </a:t>
                </a:r>
                <a:r>
                  <a:rPr kumimoji="1" lang="zh-CN" altLang="en-US" sz="2200" dirty="0"/>
                  <a:t>调度</a:t>
                </a:r>
                <a:r>
                  <a:rPr kumimoji="1" lang="en-US" altLang="zh-CN" sz="2200" dirty="0"/>
                  <a:t>B1</a:t>
                </a:r>
              </a:p>
              <a:p>
                <a:endParaRPr kumimoji="1" lang="zh-CN" altLang="en-US" sz="2400" dirty="0"/>
              </a:p>
            </p:txBody>
          </p:sp>
        </mc:Choice>
        <mc:Fallback xmlns="">
          <p:sp>
            <p:nvSpPr>
              <p:cNvPr id="3" name="内容占位符 2">
                <a:extLst>
                  <a:ext uri="{FF2B5EF4-FFF2-40B4-BE49-F238E27FC236}">
                    <a16:creationId xmlns:a16="http://schemas.microsoft.com/office/drawing/2014/main" id="{59B5637B-D4D7-7C4D-BCD5-6A36C61AF2C5}"/>
                  </a:ext>
                </a:extLst>
              </p:cNvPr>
              <p:cNvSpPr>
                <a:spLocks noGrp="1" noRot="1" noChangeAspect="1" noMove="1" noResize="1" noEditPoints="1" noAdjustHandles="1" noChangeArrowheads="1" noChangeShapeType="1" noTextEdit="1"/>
              </p:cNvSpPr>
              <p:nvPr>
                <p:ph idx="1"/>
              </p:nvPr>
            </p:nvSpPr>
            <p:spPr>
              <a:xfrm>
                <a:off x="285546" y="1120484"/>
                <a:ext cx="8229600" cy="3771636"/>
              </a:xfrm>
              <a:blipFill>
                <a:blip r:embed="rId3"/>
                <a:stretch>
                  <a:fillRect l="-462"/>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13F4451B-DABE-E24E-BC0D-B772C69D6F2F}"/>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8</a:t>
            </a:fld>
            <a:endParaRPr lang="zh-CN" altLang="en-US"/>
          </a:p>
        </p:txBody>
      </p:sp>
      <p:sp>
        <p:nvSpPr>
          <p:cNvPr id="5" name="矩形 4">
            <a:extLst>
              <a:ext uri="{FF2B5EF4-FFF2-40B4-BE49-F238E27FC236}">
                <a16:creationId xmlns:a16="http://schemas.microsoft.com/office/drawing/2014/main" id="{653A7CCB-9D40-3C4D-8CF2-096E521DD957}"/>
              </a:ext>
            </a:extLst>
          </p:cNvPr>
          <p:cNvSpPr/>
          <p:nvPr/>
        </p:nvSpPr>
        <p:spPr>
          <a:xfrm>
            <a:off x="727938" y="3534829"/>
            <a:ext cx="745740"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rgbClr val="C00000"/>
                </a:solidFill>
              </a:rPr>
              <a:t>20</a:t>
            </a:r>
            <a:endParaRPr kumimoji="1" lang="zh-CN" altLang="en-US" sz="2800" b="1" dirty="0">
              <a:solidFill>
                <a:srgbClr val="C00000"/>
              </a:solidFill>
            </a:endParaRPr>
          </a:p>
        </p:txBody>
      </p:sp>
      <p:sp>
        <p:nvSpPr>
          <p:cNvPr id="7" name="矩形 6">
            <a:extLst>
              <a:ext uri="{FF2B5EF4-FFF2-40B4-BE49-F238E27FC236}">
                <a16:creationId xmlns:a16="http://schemas.microsoft.com/office/drawing/2014/main" id="{B78B1463-F93C-1740-B9B5-D6DA9BF70FAB}"/>
              </a:ext>
            </a:extLst>
          </p:cNvPr>
          <p:cNvSpPr/>
          <p:nvPr/>
        </p:nvSpPr>
        <p:spPr>
          <a:xfrm>
            <a:off x="1473678" y="3534829"/>
            <a:ext cx="1100808"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rgbClr val="C00000"/>
                </a:solidFill>
              </a:rPr>
              <a:t>30</a:t>
            </a:r>
            <a:endParaRPr kumimoji="1" lang="zh-CN" altLang="en-US" sz="2800" b="1" dirty="0">
              <a:solidFill>
                <a:srgbClr val="C00000"/>
              </a:solidFill>
            </a:endParaRPr>
          </a:p>
        </p:txBody>
      </p:sp>
      <p:sp>
        <p:nvSpPr>
          <p:cNvPr id="8" name="矩形 7">
            <a:extLst>
              <a:ext uri="{FF2B5EF4-FFF2-40B4-BE49-F238E27FC236}">
                <a16:creationId xmlns:a16="http://schemas.microsoft.com/office/drawing/2014/main" id="{D9DFDC3B-7F5C-3F44-B26B-9A19DDC83517}"/>
              </a:ext>
            </a:extLst>
          </p:cNvPr>
          <p:cNvSpPr/>
          <p:nvPr/>
        </p:nvSpPr>
        <p:spPr>
          <a:xfrm>
            <a:off x="2553798" y="3534829"/>
            <a:ext cx="1846548" cy="720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solidFill>
                  <a:srgbClr val="C00000"/>
                </a:solidFill>
              </a:rPr>
              <a:t>50</a:t>
            </a:r>
            <a:endParaRPr kumimoji="1" lang="zh-CN" altLang="en-US" sz="2800" b="1" dirty="0">
              <a:solidFill>
                <a:srgbClr val="C00000"/>
              </a:solidFill>
            </a:endParaRPr>
          </a:p>
        </p:txBody>
      </p:sp>
      <p:grpSp>
        <p:nvGrpSpPr>
          <p:cNvPr id="9" name="组合 8">
            <a:extLst>
              <a:ext uri="{FF2B5EF4-FFF2-40B4-BE49-F238E27FC236}">
                <a16:creationId xmlns:a16="http://schemas.microsoft.com/office/drawing/2014/main" id="{C8BA86ED-7BDD-CE42-8B2E-A59B98DDC91E}"/>
              </a:ext>
            </a:extLst>
          </p:cNvPr>
          <p:cNvGrpSpPr/>
          <p:nvPr/>
        </p:nvGrpSpPr>
        <p:grpSpPr>
          <a:xfrm>
            <a:off x="723982" y="4368419"/>
            <a:ext cx="914400" cy="914400"/>
            <a:chOff x="4114800" y="2400300"/>
            <a:chExt cx="914400" cy="914400"/>
          </a:xfrm>
        </p:grpSpPr>
        <p:pic>
          <p:nvPicPr>
            <p:cNvPr id="10" name="图形 9" descr="纸张">
              <a:extLst>
                <a:ext uri="{FF2B5EF4-FFF2-40B4-BE49-F238E27FC236}">
                  <a16:creationId xmlns:a16="http://schemas.microsoft.com/office/drawing/2014/main" id="{1DB3A041-BAF4-9E46-84CA-3C50B6E8FDB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4800" y="2400300"/>
              <a:ext cx="914400" cy="914400"/>
            </a:xfrm>
            <a:prstGeom prst="rect">
              <a:avLst/>
            </a:prstGeom>
          </p:spPr>
        </p:pic>
        <p:sp>
          <p:nvSpPr>
            <p:cNvPr id="11" name="文本框 10">
              <a:extLst>
                <a:ext uri="{FF2B5EF4-FFF2-40B4-BE49-F238E27FC236}">
                  <a16:creationId xmlns:a16="http://schemas.microsoft.com/office/drawing/2014/main" id="{1E331123-B675-B346-8B6E-DF6BBB85D9E3}"/>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A1</a:t>
              </a:r>
              <a:endParaRPr kumimoji="1" lang="zh-CN" altLang="en-US" b="1" dirty="0"/>
            </a:p>
          </p:txBody>
        </p:sp>
      </p:grpSp>
      <p:grpSp>
        <p:nvGrpSpPr>
          <p:cNvPr id="12" name="组合 11">
            <a:extLst>
              <a:ext uri="{FF2B5EF4-FFF2-40B4-BE49-F238E27FC236}">
                <a16:creationId xmlns:a16="http://schemas.microsoft.com/office/drawing/2014/main" id="{2A38D4D6-6DF0-3141-ADDC-49CE36BF7751}"/>
              </a:ext>
            </a:extLst>
          </p:cNvPr>
          <p:cNvGrpSpPr/>
          <p:nvPr/>
        </p:nvGrpSpPr>
        <p:grpSpPr>
          <a:xfrm>
            <a:off x="1649234" y="4368419"/>
            <a:ext cx="914400" cy="914400"/>
            <a:chOff x="4114800" y="2400300"/>
            <a:chExt cx="914400" cy="914400"/>
          </a:xfrm>
        </p:grpSpPr>
        <p:pic>
          <p:nvPicPr>
            <p:cNvPr id="13" name="图形 12" descr="纸张">
              <a:extLst>
                <a:ext uri="{FF2B5EF4-FFF2-40B4-BE49-F238E27FC236}">
                  <a16:creationId xmlns:a16="http://schemas.microsoft.com/office/drawing/2014/main" id="{C70B723D-1262-9D41-B24C-87C0AEF6C3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4800" y="2400300"/>
              <a:ext cx="914400" cy="914400"/>
            </a:xfrm>
            <a:prstGeom prst="rect">
              <a:avLst/>
            </a:prstGeom>
          </p:spPr>
        </p:pic>
        <p:sp>
          <p:nvSpPr>
            <p:cNvPr id="14" name="文本框 13">
              <a:extLst>
                <a:ext uri="{FF2B5EF4-FFF2-40B4-BE49-F238E27FC236}">
                  <a16:creationId xmlns:a16="http://schemas.microsoft.com/office/drawing/2014/main" id="{1F2AA4E8-D630-7A4D-A554-58DB2A7BFBF7}"/>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A2</a:t>
              </a:r>
              <a:endParaRPr kumimoji="1" lang="zh-CN" altLang="en-US" b="1" dirty="0"/>
            </a:p>
          </p:txBody>
        </p:sp>
      </p:grpSp>
      <p:grpSp>
        <p:nvGrpSpPr>
          <p:cNvPr id="15" name="组合 14">
            <a:extLst>
              <a:ext uri="{FF2B5EF4-FFF2-40B4-BE49-F238E27FC236}">
                <a16:creationId xmlns:a16="http://schemas.microsoft.com/office/drawing/2014/main" id="{A093869E-46AE-8F44-AAC2-DAAAF93C3E16}"/>
              </a:ext>
            </a:extLst>
          </p:cNvPr>
          <p:cNvGrpSpPr/>
          <p:nvPr/>
        </p:nvGrpSpPr>
        <p:grpSpPr>
          <a:xfrm>
            <a:off x="3019872" y="4368419"/>
            <a:ext cx="914400" cy="914400"/>
            <a:chOff x="4114800" y="2400300"/>
            <a:chExt cx="914400" cy="914400"/>
          </a:xfrm>
        </p:grpSpPr>
        <p:pic>
          <p:nvPicPr>
            <p:cNvPr id="16" name="图形 15" descr="纸张">
              <a:extLst>
                <a:ext uri="{FF2B5EF4-FFF2-40B4-BE49-F238E27FC236}">
                  <a16:creationId xmlns:a16="http://schemas.microsoft.com/office/drawing/2014/main" id="{8B6CB6E8-D6BC-144E-A0BD-7EEAE3B52A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4800" y="2400300"/>
              <a:ext cx="914400" cy="914400"/>
            </a:xfrm>
            <a:prstGeom prst="rect">
              <a:avLst/>
            </a:prstGeom>
          </p:spPr>
        </p:pic>
        <p:sp>
          <p:nvSpPr>
            <p:cNvPr id="17" name="文本框 16">
              <a:extLst>
                <a:ext uri="{FF2B5EF4-FFF2-40B4-BE49-F238E27FC236}">
                  <a16:creationId xmlns:a16="http://schemas.microsoft.com/office/drawing/2014/main" id="{8E8CFFB5-99A0-7843-A10F-E0DF773B4E7A}"/>
                </a:ext>
              </a:extLst>
            </p:cNvPr>
            <p:cNvSpPr txBox="1"/>
            <p:nvPr/>
          </p:nvSpPr>
          <p:spPr>
            <a:xfrm>
              <a:off x="4114800" y="2790527"/>
              <a:ext cx="914400" cy="369332"/>
            </a:xfrm>
            <a:prstGeom prst="rect">
              <a:avLst/>
            </a:prstGeom>
            <a:noFill/>
          </p:spPr>
          <p:txBody>
            <a:bodyPr wrap="square" rtlCol="0">
              <a:spAutoFit/>
            </a:bodyPr>
            <a:lstStyle/>
            <a:p>
              <a:pPr algn="ctr"/>
              <a:r>
                <a:rPr kumimoji="1" lang="en-US" altLang="zh-CN" b="1" dirty="0"/>
                <a:t>B1</a:t>
              </a:r>
              <a:endParaRPr kumimoji="1" lang="zh-CN" altLang="en-US" b="1" dirty="0"/>
            </a:p>
          </p:txBody>
        </p:sp>
      </p:grpSp>
      <p:sp>
        <p:nvSpPr>
          <p:cNvPr id="6" name="下箭头 5">
            <a:extLst>
              <a:ext uri="{FF2B5EF4-FFF2-40B4-BE49-F238E27FC236}">
                <a16:creationId xmlns:a16="http://schemas.microsoft.com/office/drawing/2014/main" id="{CE3D2F65-86FC-6747-8A89-35D96D3A04E4}"/>
              </a:ext>
            </a:extLst>
          </p:cNvPr>
          <p:cNvSpPr/>
          <p:nvPr/>
        </p:nvSpPr>
        <p:spPr>
          <a:xfrm>
            <a:off x="2506942" y="3240216"/>
            <a:ext cx="264858" cy="237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a:extLst>
              <a:ext uri="{FF2B5EF4-FFF2-40B4-BE49-F238E27FC236}">
                <a16:creationId xmlns:a16="http://schemas.microsoft.com/office/drawing/2014/main" id="{353FE1FB-A23A-8E48-A605-EDB36D755E9E}"/>
              </a:ext>
            </a:extLst>
          </p:cNvPr>
          <p:cNvSpPr/>
          <p:nvPr/>
        </p:nvSpPr>
        <p:spPr>
          <a:xfrm>
            <a:off x="1582936" y="2641476"/>
            <a:ext cx="441146" cy="369332"/>
          </a:xfrm>
          <a:prstGeom prst="rect">
            <a:avLst/>
          </a:prstGeom>
        </p:spPr>
        <p:txBody>
          <a:bodyPr wrap="none">
            <a:spAutoFit/>
          </a:bodyPr>
          <a:lstStyle/>
          <a:p>
            <a:r>
              <a:rPr kumimoji="1" lang="en-US" altLang="zh-CN" dirty="0"/>
              <a:t>51</a:t>
            </a:r>
            <a:endParaRPr lang="zh-CN" altLang="en-US" dirty="0"/>
          </a:p>
        </p:txBody>
      </p:sp>
      <p:pic>
        <p:nvPicPr>
          <p:cNvPr id="23" name="图片 22">
            <a:extLst>
              <a:ext uri="{FF2B5EF4-FFF2-40B4-BE49-F238E27FC236}">
                <a16:creationId xmlns:a16="http://schemas.microsoft.com/office/drawing/2014/main" id="{6A1EBBE2-78EE-224D-921E-B0640000922B}"/>
              </a:ext>
            </a:extLst>
          </p:cNvPr>
          <p:cNvPicPr>
            <a:picLocks noChangeAspect="1"/>
          </p:cNvPicPr>
          <p:nvPr/>
        </p:nvPicPr>
        <p:blipFill>
          <a:blip r:embed="rId6"/>
          <a:stretch>
            <a:fillRect/>
          </a:stretch>
        </p:blipFill>
        <p:spPr>
          <a:xfrm>
            <a:off x="5578497" y="1224030"/>
            <a:ext cx="3238500" cy="2590800"/>
          </a:xfrm>
          <a:prstGeom prst="rect">
            <a:avLst/>
          </a:prstGeom>
          <a:ln w="38100" cap="sq">
            <a:solidFill>
              <a:srgbClr val="000000"/>
            </a:solidFill>
            <a:miter lim="800000"/>
          </a:ln>
          <a:effectLst>
            <a:outerShdw blurRad="57150" dist="50800" dir="2700000" algn="tl" rotWithShape="0">
              <a:srgbClr val="000000">
                <a:alpha val="40000"/>
              </a:srgbClr>
            </a:outerShdw>
          </a:effectLst>
        </p:spPr>
      </p:pic>
      <p:sp>
        <p:nvSpPr>
          <p:cNvPr id="26" name="下箭头 25">
            <a:extLst>
              <a:ext uri="{FF2B5EF4-FFF2-40B4-BE49-F238E27FC236}">
                <a16:creationId xmlns:a16="http://schemas.microsoft.com/office/drawing/2014/main" id="{AE7BD622-D05B-394D-BDD3-A73499221E73}"/>
              </a:ext>
            </a:extLst>
          </p:cNvPr>
          <p:cNvSpPr/>
          <p:nvPr/>
        </p:nvSpPr>
        <p:spPr>
          <a:xfrm rot="16200000">
            <a:off x="1543454" y="2122957"/>
            <a:ext cx="264858" cy="19038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5C549A53-CE64-C941-88BA-FCF96BAF68E4}"/>
              </a:ext>
            </a:extLst>
          </p:cNvPr>
          <p:cNvSpPr txBox="1"/>
          <p:nvPr/>
        </p:nvSpPr>
        <p:spPr>
          <a:xfrm>
            <a:off x="31988" y="5456829"/>
            <a:ext cx="8860492" cy="230832"/>
          </a:xfrm>
          <a:prstGeom prst="rect">
            <a:avLst/>
          </a:prstGeom>
          <a:noFill/>
        </p:spPr>
        <p:txBody>
          <a:bodyPr wrap="square" rtlCol="0">
            <a:spAutoFit/>
          </a:bodyPr>
          <a:lstStyle/>
          <a:p>
            <a:r>
              <a:rPr lang="en-US" altLang="zh-CN" sz="900" dirty="0"/>
              <a:t>Lottery Scheduling: Flexible Proportional-Share Resource Management. </a:t>
            </a:r>
            <a:r>
              <a:rPr lang="en-US" altLang="zh-CN" sz="900" dirty="0">
                <a:hlinkClick r:id="rId7"/>
              </a:rPr>
              <a:t>https://www.usenix.org/legacy/publications/library/proceedings/osdi/full_papers/waldspurger.pdf</a:t>
            </a:r>
            <a:endParaRPr lang="en-US" altLang="zh-CN" sz="900" dirty="0"/>
          </a:p>
        </p:txBody>
      </p:sp>
    </p:spTree>
    <p:extLst>
      <p:ext uri="{BB962C8B-B14F-4D97-AF65-F5344CB8AC3E}">
        <p14:creationId xmlns:p14="http://schemas.microsoft.com/office/powerpoint/2010/main" val="5803258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1B1EF17-7581-AD4C-9C05-B932B8E69D31}"/>
              </a:ext>
            </a:extLst>
          </p:cNvPr>
          <p:cNvPicPr>
            <a:picLocks noChangeAspect="1"/>
          </p:cNvPicPr>
          <p:nvPr/>
        </p:nvPicPr>
        <p:blipFill>
          <a:blip r:embed="rId3"/>
          <a:stretch>
            <a:fillRect/>
          </a:stretch>
        </p:blipFill>
        <p:spPr>
          <a:xfrm>
            <a:off x="539552" y="1952078"/>
            <a:ext cx="5646937" cy="33211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实现</a:t>
            </a:r>
            <a:r>
              <a:rPr kumimoji="1" lang="en-US" altLang="zh-CN" dirty="0"/>
              <a:t>:</a:t>
            </a:r>
            <a:r>
              <a:rPr kumimoji="1" lang="zh-CN" altLang="en-US" dirty="0"/>
              <a:t> 通信系统调用</a:t>
            </a:r>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80</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sp>
        <p:nvSpPr>
          <p:cNvPr id="7" name="矩形 6">
            <a:extLst>
              <a:ext uri="{FF2B5EF4-FFF2-40B4-BE49-F238E27FC236}">
                <a16:creationId xmlns:a16="http://schemas.microsoft.com/office/drawing/2014/main" id="{96527B58-6C28-5D46-9AB7-20D91BDCFE94}"/>
              </a:ext>
            </a:extLst>
          </p:cNvPr>
          <p:cNvSpPr/>
          <p:nvPr/>
        </p:nvSpPr>
        <p:spPr>
          <a:xfrm>
            <a:off x="755575" y="3041895"/>
            <a:ext cx="5430913" cy="3042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 name="直线箭头连接符 8">
            <a:extLst>
              <a:ext uri="{FF2B5EF4-FFF2-40B4-BE49-F238E27FC236}">
                <a16:creationId xmlns:a16="http://schemas.microsoft.com/office/drawing/2014/main" id="{61D76FA0-35C7-374B-B512-1653B6E3FB0A}"/>
              </a:ext>
            </a:extLst>
          </p:cNvPr>
          <p:cNvCxnSpPr>
            <a:cxnSpLocks/>
            <a:stCxn id="10" idx="1"/>
            <a:endCxn id="7" idx="0"/>
          </p:cNvCxnSpPr>
          <p:nvPr/>
        </p:nvCxnSpPr>
        <p:spPr>
          <a:xfrm flipH="1">
            <a:off x="3471032" y="1407467"/>
            <a:ext cx="1821048" cy="1634428"/>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4152864-7DCC-2D4A-88B3-D6AB9CF3933B}"/>
              </a:ext>
            </a:extLst>
          </p:cNvPr>
          <p:cNvSpPr txBox="1"/>
          <p:nvPr/>
        </p:nvSpPr>
        <p:spPr>
          <a:xfrm>
            <a:off x="5292080" y="1222801"/>
            <a:ext cx="3851920" cy="369332"/>
          </a:xfrm>
          <a:prstGeom prst="rect">
            <a:avLst/>
          </a:prstGeom>
          <a:noFill/>
        </p:spPr>
        <p:txBody>
          <a:bodyPr wrap="square" rtlCol="0">
            <a:spAutoFit/>
          </a:bodyPr>
          <a:lstStyle/>
          <a:p>
            <a:r>
              <a:rPr kumimoji="1" lang="zh-CN" altLang="en-US" dirty="0"/>
              <a:t>获取内核的连接对象，检查</a:t>
            </a:r>
            <a:r>
              <a:rPr kumimoji="1" lang="en-US" altLang="zh-CN" dirty="0"/>
              <a:t>cap</a:t>
            </a:r>
            <a:r>
              <a:rPr kumimoji="1" lang="zh-CN" altLang="en-US" dirty="0"/>
              <a:t>权限</a:t>
            </a:r>
          </a:p>
        </p:txBody>
      </p:sp>
      <p:sp>
        <p:nvSpPr>
          <p:cNvPr id="19" name="文本框 18">
            <a:extLst>
              <a:ext uri="{FF2B5EF4-FFF2-40B4-BE49-F238E27FC236}">
                <a16:creationId xmlns:a16="http://schemas.microsoft.com/office/drawing/2014/main" id="{53D3A125-A940-8842-8146-EA181E57A522}"/>
              </a:ext>
            </a:extLst>
          </p:cNvPr>
          <p:cNvSpPr txBox="1"/>
          <p:nvPr/>
        </p:nvSpPr>
        <p:spPr>
          <a:xfrm>
            <a:off x="6268840" y="3463806"/>
            <a:ext cx="2417959" cy="1200329"/>
          </a:xfrm>
          <a:prstGeom prst="rect">
            <a:avLst/>
          </a:prstGeom>
          <a:noFill/>
        </p:spPr>
        <p:txBody>
          <a:bodyPr wrap="square" rtlCol="0">
            <a:spAutoFit/>
          </a:bodyPr>
          <a:lstStyle/>
          <a:p>
            <a:r>
              <a:rPr lang="zh-CN" altLang="en-US" dirty="0"/>
              <a:t>在传递之前需要将</a:t>
            </a:r>
            <a:r>
              <a:rPr lang="en" altLang="zh-CN" dirty="0" err="1"/>
              <a:t>ipc_msg</a:t>
            </a:r>
            <a:r>
              <a:rPr lang="zh-CN" altLang="en-US" dirty="0"/>
              <a:t>在客户进程的虚拟地址转换到服务进程中的虚拟地址 </a:t>
            </a:r>
          </a:p>
        </p:txBody>
      </p:sp>
      <p:cxnSp>
        <p:nvCxnSpPr>
          <p:cNvPr id="20" name="直线箭头连接符 19">
            <a:extLst>
              <a:ext uri="{FF2B5EF4-FFF2-40B4-BE49-F238E27FC236}">
                <a16:creationId xmlns:a16="http://schemas.microsoft.com/office/drawing/2014/main" id="{12AFC3ED-71CC-3148-ADE5-F9543F053993}"/>
              </a:ext>
            </a:extLst>
          </p:cNvPr>
          <p:cNvCxnSpPr>
            <a:cxnSpLocks/>
            <a:stCxn id="19" idx="1"/>
          </p:cNvCxnSpPr>
          <p:nvPr/>
        </p:nvCxnSpPr>
        <p:spPr>
          <a:xfrm flipH="1">
            <a:off x="3363020" y="4063971"/>
            <a:ext cx="2905820" cy="111208"/>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5B4AC79E-09A5-5D4C-AA44-88F8B3546EF2}"/>
              </a:ext>
            </a:extLst>
          </p:cNvPr>
          <p:cNvSpPr/>
          <p:nvPr/>
        </p:nvSpPr>
        <p:spPr>
          <a:xfrm>
            <a:off x="755575" y="4066247"/>
            <a:ext cx="2592289" cy="2178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4BEE7562-529F-0D49-A492-45C28F704B4D}"/>
              </a:ext>
            </a:extLst>
          </p:cNvPr>
          <p:cNvSpPr/>
          <p:nvPr/>
        </p:nvSpPr>
        <p:spPr>
          <a:xfrm>
            <a:off x="755574" y="4290825"/>
            <a:ext cx="3096347" cy="21786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CC0361F4-DCD3-3042-B817-84390F0B2F85}"/>
              </a:ext>
            </a:extLst>
          </p:cNvPr>
          <p:cNvSpPr txBox="1"/>
          <p:nvPr/>
        </p:nvSpPr>
        <p:spPr>
          <a:xfrm>
            <a:off x="3553024" y="4895960"/>
            <a:ext cx="2963192" cy="369332"/>
          </a:xfrm>
          <a:prstGeom prst="rect">
            <a:avLst/>
          </a:prstGeom>
          <a:noFill/>
        </p:spPr>
        <p:txBody>
          <a:bodyPr wrap="square" rtlCol="0">
            <a:spAutoFit/>
          </a:bodyPr>
          <a:lstStyle/>
          <a:p>
            <a:r>
              <a:rPr lang="zh-CN" altLang="en-US" dirty="0"/>
              <a:t>将控制流移交给服务进程</a:t>
            </a:r>
          </a:p>
        </p:txBody>
      </p:sp>
      <p:cxnSp>
        <p:nvCxnSpPr>
          <p:cNvPr id="26" name="直线箭头连接符 25">
            <a:extLst>
              <a:ext uri="{FF2B5EF4-FFF2-40B4-BE49-F238E27FC236}">
                <a16:creationId xmlns:a16="http://schemas.microsoft.com/office/drawing/2014/main" id="{EEEB9CE9-CE48-D74D-B39E-0870A6553E96}"/>
              </a:ext>
            </a:extLst>
          </p:cNvPr>
          <p:cNvCxnSpPr>
            <a:cxnSpLocks/>
            <a:endCxn id="24" idx="3"/>
          </p:cNvCxnSpPr>
          <p:nvPr/>
        </p:nvCxnSpPr>
        <p:spPr>
          <a:xfrm flipH="1" flipV="1">
            <a:off x="3851921" y="4399758"/>
            <a:ext cx="1182700" cy="488222"/>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内容占位符 30">
            <a:extLst>
              <a:ext uri="{FF2B5EF4-FFF2-40B4-BE49-F238E27FC236}">
                <a16:creationId xmlns:a16="http://schemas.microsoft.com/office/drawing/2014/main" id="{5F332FC4-2D26-2143-A30D-4F94C022B949}"/>
              </a:ext>
            </a:extLst>
          </p:cNvPr>
          <p:cNvSpPr>
            <a:spLocks noGrp="1"/>
          </p:cNvSpPr>
          <p:nvPr>
            <p:ph idx="1"/>
          </p:nvPr>
        </p:nvSpPr>
        <p:spPr/>
        <p:txBody>
          <a:bodyPr/>
          <a:lstStyle/>
          <a:p>
            <a:r>
              <a:rPr lang="en-US" altLang="zh-CN" dirty="0" err="1"/>
              <a:t>IPC_call</a:t>
            </a:r>
            <a:endParaRPr lang="zh-CN" altLang="en-US" dirty="0"/>
          </a:p>
        </p:txBody>
      </p:sp>
    </p:spTree>
    <p:extLst>
      <p:ext uri="{BB962C8B-B14F-4D97-AF65-F5344CB8AC3E}">
        <p14:creationId xmlns:p14="http://schemas.microsoft.com/office/powerpoint/2010/main" val="28970322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82D166-3921-FF47-A5F6-66AFDB6CC3F9}"/>
              </a:ext>
            </a:extLst>
          </p:cNvPr>
          <p:cNvSpPr>
            <a:spLocks noGrp="1"/>
          </p:cNvSpPr>
          <p:nvPr>
            <p:ph type="title"/>
          </p:nvPr>
        </p:nvSpPr>
        <p:spPr/>
        <p:txBody>
          <a:bodyPr/>
          <a:lstStyle/>
          <a:p>
            <a:r>
              <a:rPr kumimoji="1" lang="zh-CN" altLang="en-US" dirty="0"/>
              <a:t>实现</a:t>
            </a:r>
            <a:r>
              <a:rPr kumimoji="1" lang="en-US" altLang="zh-CN" dirty="0"/>
              <a:t>:</a:t>
            </a:r>
            <a:r>
              <a:rPr kumimoji="1" lang="zh-CN" altLang="en-US" dirty="0"/>
              <a:t> 通信系统调用</a:t>
            </a:r>
          </a:p>
        </p:txBody>
      </p:sp>
      <p:sp>
        <p:nvSpPr>
          <p:cNvPr id="4" name="灯片编号占位符 3">
            <a:extLst>
              <a:ext uri="{FF2B5EF4-FFF2-40B4-BE49-F238E27FC236}">
                <a16:creationId xmlns:a16="http://schemas.microsoft.com/office/drawing/2014/main" id="{2B2DC931-5026-434C-BF14-31E7B2F89ACD}"/>
              </a:ext>
            </a:extLst>
          </p:cNvPr>
          <p:cNvSpPr>
            <a:spLocks noGrp="1"/>
          </p:cNvSpPr>
          <p:nvPr>
            <p:ph type="sldNum" sz="quarter" idx="12"/>
          </p:nvPr>
        </p:nvSpPr>
        <p:spPr/>
        <p:txBody>
          <a:bodyPr/>
          <a:lstStyle/>
          <a:p>
            <a:fld id="{ADE361C3-C043-4A6E-BDCE-8DA1E7D90A3B}" type="slidenum">
              <a:rPr lang="zh-CN" altLang="en-US" smtClean="0"/>
              <a:t>81</a:t>
            </a:fld>
            <a:endParaRPr lang="zh-CN" altLang="en-US"/>
          </a:p>
        </p:txBody>
      </p:sp>
      <p:sp>
        <p:nvSpPr>
          <p:cNvPr id="5" name="页脚占位符 4">
            <a:extLst>
              <a:ext uri="{FF2B5EF4-FFF2-40B4-BE49-F238E27FC236}">
                <a16:creationId xmlns:a16="http://schemas.microsoft.com/office/drawing/2014/main" id="{B49EA992-5F29-A74B-B670-706F70D8D4F6}"/>
              </a:ext>
            </a:extLst>
          </p:cNvPr>
          <p:cNvSpPr>
            <a:spLocks noGrp="1"/>
          </p:cNvSpPr>
          <p:nvPr>
            <p:ph type="ftr" sz="quarter" idx="3"/>
          </p:nvPr>
        </p:nvSpPr>
        <p:spPr/>
        <p:txBody>
          <a:bodyPr/>
          <a:lstStyle/>
          <a:p>
            <a:r>
              <a:rPr lang="zh-CN" altLang="en-US"/>
              <a:t>上海交通大学并行与分布式系统研究所（</a:t>
            </a:r>
            <a:r>
              <a:rPr lang="en-US" altLang="zh-CN"/>
              <a:t>IPADS@SJTU</a:t>
            </a:r>
            <a:r>
              <a:rPr lang="zh-CN" altLang="en-US"/>
              <a:t>）</a:t>
            </a:r>
            <a:endParaRPr lang="zh-CN" altLang="en-US" dirty="0"/>
          </a:p>
        </p:txBody>
      </p:sp>
      <p:pic>
        <p:nvPicPr>
          <p:cNvPr id="6" name="图片 5">
            <a:extLst>
              <a:ext uri="{FF2B5EF4-FFF2-40B4-BE49-F238E27FC236}">
                <a16:creationId xmlns:a16="http://schemas.microsoft.com/office/drawing/2014/main" id="{B9F124B9-2ADF-0F44-8698-FCAF3A764082}"/>
              </a:ext>
            </a:extLst>
          </p:cNvPr>
          <p:cNvPicPr>
            <a:picLocks noChangeAspect="1"/>
          </p:cNvPicPr>
          <p:nvPr/>
        </p:nvPicPr>
        <p:blipFill>
          <a:blip r:embed="rId3"/>
          <a:stretch>
            <a:fillRect/>
          </a:stretch>
        </p:blipFill>
        <p:spPr>
          <a:xfrm>
            <a:off x="539552" y="2036168"/>
            <a:ext cx="5587082" cy="16426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文本框 6">
            <a:extLst>
              <a:ext uri="{FF2B5EF4-FFF2-40B4-BE49-F238E27FC236}">
                <a16:creationId xmlns:a16="http://schemas.microsoft.com/office/drawing/2014/main" id="{5AE657DD-0282-BC4B-8433-2CFC8D5937C1}"/>
              </a:ext>
            </a:extLst>
          </p:cNvPr>
          <p:cNvSpPr txBox="1"/>
          <p:nvPr/>
        </p:nvSpPr>
        <p:spPr>
          <a:xfrm>
            <a:off x="4067944" y="3937000"/>
            <a:ext cx="2963192" cy="369332"/>
          </a:xfrm>
          <a:prstGeom prst="rect">
            <a:avLst/>
          </a:prstGeom>
          <a:noFill/>
        </p:spPr>
        <p:txBody>
          <a:bodyPr wrap="square" rtlCol="0">
            <a:spAutoFit/>
          </a:bodyPr>
          <a:lstStyle/>
          <a:p>
            <a:r>
              <a:rPr lang="zh-CN" altLang="en-US" dirty="0"/>
              <a:t>将控制流移交给客户进程</a:t>
            </a:r>
          </a:p>
        </p:txBody>
      </p:sp>
      <p:cxnSp>
        <p:nvCxnSpPr>
          <p:cNvPr id="9" name="直线箭头连接符 8">
            <a:extLst>
              <a:ext uri="{FF2B5EF4-FFF2-40B4-BE49-F238E27FC236}">
                <a16:creationId xmlns:a16="http://schemas.microsoft.com/office/drawing/2014/main" id="{AEB2103D-6C46-864D-9F26-0B59E2C4422A}"/>
              </a:ext>
            </a:extLst>
          </p:cNvPr>
          <p:cNvCxnSpPr>
            <a:cxnSpLocks/>
          </p:cNvCxnSpPr>
          <p:nvPr/>
        </p:nvCxnSpPr>
        <p:spPr>
          <a:xfrm flipH="1" flipV="1">
            <a:off x="4139952" y="2857500"/>
            <a:ext cx="1409589" cy="1071520"/>
          </a:xfrm>
          <a:prstGeom prst="straightConnector1">
            <a:avLst/>
          </a:prstGeom>
          <a:ln w="19050">
            <a:solidFill>
              <a:schemeClr val="bg2">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B1A3C94F-5A6E-C04C-80C4-372ED76AB111}"/>
              </a:ext>
            </a:extLst>
          </p:cNvPr>
          <p:cNvSpPr/>
          <p:nvPr/>
        </p:nvSpPr>
        <p:spPr>
          <a:xfrm>
            <a:off x="899592" y="2713485"/>
            <a:ext cx="3240360" cy="260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内容占位符 2">
            <a:extLst>
              <a:ext uri="{FF2B5EF4-FFF2-40B4-BE49-F238E27FC236}">
                <a16:creationId xmlns:a16="http://schemas.microsoft.com/office/drawing/2014/main" id="{6E8874DC-E350-CB40-838C-3CD3A50AABAA}"/>
              </a:ext>
            </a:extLst>
          </p:cNvPr>
          <p:cNvSpPr>
            <a:spLocks noGrp="1"/>
          </p:cNvSpPr>
          <p:nvPr>
            <p:ph idx="1"/>
          </p:nvPr>
        </p:nvSpPr>
        <p:spPr>
          <a:xfrm>
            <a:off x="457200" y="1333501"/>
            <a:ext cx="8229600" cy="3771636"/>
          </a:xfrm>
        </p:spPr>
        <p:txBody>
          <a:bodyPr/>
          <a:lstStyle/>
          <a:p>
            <a:r>
              <a:rPr kumimoji="1" lang="en-US" altLang="zh-CN" dirty="0" err="1"/>
              <a:t>IPC_return</a:t>
            </a:r>
            <a:endParaRPr kumimoji="1" lang="zh-CN" altLang="en-US" dirty="0"/>
          </a:p>
        </p:txBody>
      </p:sp>
    </p:spTree>
    <p:extLst>
      <p:ext uri="{BB962C8B-B14F-4D97-AF65-F5344CB8AC3E}">
        <p14:creationId xmlns:p14="http://schemas.microsoft.com/office/powerpoint/2010/main" val="232525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B47005-7DB6-3D47-B43A-B7C0357FDA1D}"/>
              </a:ext>
            </a:extLst>
          </p:cNvPr>
          <p:cNvSpPr>
            <a:spLocks noGrp="1"/>
          </p:cNvSpPr>
          <p:nvPr>
            <p:ph type="title"/>
          </p:nvPr>
        </p:nvSpPr>
        <p:spPr>
          <a:xfrm>
            <a:off x="457200" y="228866"/>
            <a:ext cx="8229600" cy="900442"/>
          </a:xfrm>
        </p:spPr>
        <p:txBody>
          <a:bodyPr/>
          <a:lstStyle/>
          <a:p>
            <a:r>
              <a:rPr kumimoji="1" lang="zh-CN" altLang="en-US" dirty="0"/>
              <a:t>彩票转让（</a:t>
            </a:r>
            <a:r>
              <a:rPr kumimoji="1" lang="en-US" altLang="zh-CN" dirty="0"/>
              <a:t>Ticket</a:t>
            </a:r>
            <a:r>
              <a:rPr kumimoji="1" lang="zh-CN" altLang="en-US" dirty="0"/>
              <a:t> </a:t>
            </a:r>
            <a:r>
              <a:rPr kumimoji="1" lang="en-US" altLang="zh-CN" dirty="0"/>
              <a:t>Transfer</a:t>
            </a:r>
            <a:r>
              <a:rPr kumimoji="1" lang="zh-CN" altLang="en-US" dirty="0"/>
              <a:t>）</a:t>
            </a:r>
          </a:p>
        </p:txBody>
      </p:sp>
      <p:sp>
        <p:nvSpPr>
          <p:cNvPr id="3" name="内容占位符 2">
            <a:extLst>
              <a:ext uri="{FF2B5EF4-FFF2-40B4-BE49-F238E27FC236}">
                <a16:creationId xmlns:a16="http://schemas.microsoft.com/office/drawing/2014/main" id="{C9C6E62C-CAE8-5C45-8EFC-07623DBDC9EB}"/>
              </a:ext>
            </a:extLst>
          </p:cNvPr>
          <p:cNvSpPr>
            <a:spLocks noGrp="1"/>
          </p:cNvSpPr>
          <p:nvPr>
            <p:ph idx="1"/>
          </p:nvPr>
        </p:nvSpPr>
        <p:spPr>
          <a:xfrm>
            <a:off x="457200" y="1185338"/>
            <a:ext cx="8229600" cy="3919799"/>
          </a:xfrm>
        </p:spPr>
        <p:txBody>
          <a:bodyPr>
            <a:normAutofit/>
          </a:bodyPr>
          <a:lstStyle/>
          <a:p>
            <a:r>
              <a:rPr kumimoji="1" lang="zh-CN" altLang="en-US" sz="2000" dirty="0"/>
              <a:t>场景：</a:t>
            </a:r>
            <a:endParaRPr kumimoji="1" lang="en-US" altLang="zh-CN" sz="2000" dirty="0"/>
          </a:p>
          <a:p>
            <a:pPr lvl="1"/>
            <a:r>
              <a:rPr kumimoji="1" lang="zh-CN" altLang="en-US" sz="2000" dirty="0"/>
              <a:t>在通信过程中，客户端需要等到服务端返回才能继续执行</a:t>
            </a:r>
            <a:endParaRPr kumimoji="1" lang="en-US" altLang="zh-CN" sz="2000" dirty="0"/>
          </a:p>
          <a:p>
            <a:r>
              <a:rPr kumimoji="1" lang="zh-CN" altLang="en-US" sz="2000" dirty="0"/>
              <a:t>客户端将自己所有的</a:t>
            </a:r>
            <a:r>
              <a:rPr kumimoji="1" lang="en-US" altLang="zh-CN" sz="2000" dirty="0"/>
              <a:t>ticket</a:t>
            </a:r>
            <a:r>
              <a:rPr kumimoji="1" lang="zh-CN" altLang="en-US" sz="2000" dirty="0"/>
              <a:t>转让给服务端</a:t>
            </a:r>
            <a:endParaRPr kumimoji="1" lang="en-US" altLang="zh-CN" sz="2000" dirty="0"/>
          </a:p>
          <a:p>
            <a:pPr lvl="1"/>
            <a:r>
              <a:rPr kumimoji="1" lang="zh-CN" altLang="en-US" sz="2000" dirty="0"/>
              <a:t>确保服务端可以尽可能使用更多资源，迅速处理</a:t>
            </a:r>
            <a:endParaRPr kumimoji="1" lang="en-US" altLang="zh-CN" sz="2000" dirty="0"/>
          </a:p>
          <a:p>
            <a:r>
              <a:rPr kumimoji="1" lang="zh-CN" altLang="en-US" sz="2200" dirty="0"/>
              <a:t>同样适用于其他需要同步的场景</a:t>
            </a:r>
            <a:endParaRPr kumimoji="1" lang="en-US" altLang="zh-CN" sz="2200" dirty="0"/>
          </a:p>
        </p:txBody>
      </p:sp>
      <p:sp>
        <p:nvSpPr>
          <p:cNvPr id="4" name="灯片编号占位符 3">
            <a:extLst>
              <a:ext uri="{FF2B5EF4-FFF2-40B4-BE49-F238E27FC236}">
                <a16:creationId xmlns:a16="http://schemas.microsoft.com/office/drawing/2014/main" id="{302E0250-DE5B-5347-89EE-F8499C21A870}"/>
              </a:ext>
            </a:extLst>
          </p:cNvPr>
          <p:cNvSpPr>
            <a:spLocks noGrp="1"/>
          </p:cNvSpPr>
          <p:nvPr>
            <p:ph type="sldNum" sz="quarter" idx="12"/>
          </p:nvPr>
        </p:nvSpPr>
        <p:spPr>
          <a:xfrm>
            <a:off x="6553200" y="5296962"/>
            <a:ext cx="2133600" cy="304271"/>
          </a:xfrm>
        </p:spPr>
        <p:txBody>
          <a:bodyPr/>
          <a:lstStyle/>
          <a:p>
            <a:fld id="{ADE361C3-C043-4A6E-BDCE-8DA1E7D90A3B}" type="slidenum">
              <a:rPr lang="zh-CN" altLang="en-US" smtClean="0"/>
              <a:t>9</a:t>
            </a:fld>
            <a:endParaRPr lang="zh-CN" altLang="en-US"/>
          </a:p>
        </p:txBody>
      </p:sp>
      <p:sp>
        <p:nvSpPr>
          <p:cNvPr id="5" name="椭圆 4">
            <a:extLst>
              <a:ext uri="{FF2B5EF4-FFF2-40B4-BE49-F238E27FC236}">
                <a16:creationId xmlns:a16="http://schemas.microsoft.com/office/drawing/2014/main" id="{A87BE23D-FDEF-A845-8F68-07E497E46323}"/>
              </a:ext>
            </a:extLst>
          </p:cNvPr>
          <p:cNvSpPr/>
          <p:nvPr/>
        </p:nvSpPr>
        <p:spPr>
          <a:xfrm>
            <a:off x="4711089" y="3865002"/>
            <a:ext cx="1305999"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dirty="0"/>
              <a:t>客户端</a:t>
            </a:r>
          </a:p>
        </p:txBody>
      </p:sp>
      <p:sp>
        <p:nvSpPr>
          <p:cNvPr id="6" name="椭圆 5">
            <a:extLst>
              <a:ext uri="{FF2B5EF4-FFF2-40B4-BE49-F238E27FC236}">
                <a16:creationId xmlns:a16="http://schemas.microsoft.com/office/drawing/2014/main" id="{1A70A5B9-FB07-7749-A8E1-2F0C051D372F}"/>
              </a:ext>
            </a:extLst>
          </p:cNvPr>
          <p:cNvSpPr/>
          <p:nvPr/>
        </p:nvSpPr>
        <p:spPr>
          <a:xfrm>
            <a:off x="7601264" y="3865753"/>
            <a:ext cx="1440160" cy="648072"/>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zh-CN" altLang="en-US" dirty="0"/>
              <a:t>服务端</a:t>
            </a:r>
          </a:p>
        </p:txBody>
      </p:sp>
      <p:cxnSp>
        <p:nvCxnSpPr>
          <p:cNvPr id="8" name="曲线连接符 7">
            <a:extLst>
              <a:ext uri="{FF2B5EF4-FFF2-40B4-BE49-F238E27FC236}">
                <a16:creationId xmlns:a16="http://schemas.microsoft.com/office/drawing/2014/main" id="{1F6EFC45-C94F-354D-BA09-6579DE27740D}"/>
              </a:ext>
            </a:extLst>
          </p:cNvPr>
          <p:cNvCxnSpPr>
            <a:cxnSpLocks/>
            <a:stCxn id="5" idx="0"/>
            <a:endCxn id="6" idx="0"/>
          </p:cNvCxnSpPr>
          <p:nvPr/>
        </p:nvCxnSpPr>
        <p:spPr>
          <a:xfrm rot="16200000" flipH="1">
            <a:off x="6842340" y="2386750"/>
            <a:ext cx="751" cy="2957255"/>
          </a:xfrm>
          <a:prstGeom prst="curvedConnector3">
            <a:avLst>
              <a:gd name="adj1" fmla="val -30439414"/>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曲线连接符 10">
            <a:extLst>
              <a:ext uri="{FF2B5EF4-FFF2-40B4-BE49-F238E27FC236}">
                <a16:creationId xmlns:a16="http://schemas.microsoft.com/office/drawing/2014/main" id="{637D64AC-D27C-4445-A069-6C228F14C908}"/>
              </a:ext>
            </a:extLst>
          </p:cNvPr>
          <p:cNvCxnSpPr>
            <a:cxnSpLocks/>
            <a:stCxn id="6" idx="4"/>
            <a:endCxn id="5" idx="4"/>
          </p:cNvCxnSpPr>
          <p:nvPr/>
        </p:nvCxnSpPr>
        <p:spPr>
          <a:xfrm rot="5400000" flipH="1">
            <a:off x="6842341" y="3034823"/>
            <a:ext cx="751" cy="2957255"/>
          </a:xfrm>
          <a:prstGeom prst="curvedConnector3">
            <a:avLst>
              <a:gd name="adj1" fmla="val -30439414"/>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9FC5F27-8558-EF43-8B2F-4246E2BE12C4}"/>
              </a:ext>
            </a:extLst>
          </p:cNvPr>
          <p:cNvSpPr txBox="1"/>
          <p:nvPr/>
        </p:nvSpPr>
        <p:spPr>
          <a:xfrm>
            <a:off x="6494345" y="3243200"/>
            <a:ext cx="648072" cy="369332"/>
          </a:xfrm>
          <a:prstGeom prst="rect">
            <a:avLst/>
          </a:prstGeom>
          <a:noFill/>
        </p:spPr>
        <p:txBody>
          <a:bodyPr wrap="square" rtlCol="0">
            <a:spAutoFit/>
          </a:bodyPr>
          <a:lstStyle/>
          <a:p>
            <a:pPr algn="ctr"/>
            <a:r>
              <a:rPr kumimoji="1" lang="zh-CN" altLang="en-US" dirty="0"/>
              <a:t>请求</a:t>
            </a:r>
          </a:p>
        </p:txBody>
      </p:sp>
      <p:sp>
        <p:nvSpPr>
          <p:cNvPr id="16" name="文本框 15">
            <a:extLst>
              <a:ext uri="{FF2B5EF4-FFF2-40B4-BE49-F238E27FC236}">
                <a16:creationId xmlns:a16="http://schemas.microsoft.com/office/drawing/2014/main" id="{DA9DAE12-4FF8-2146-92BB-CA4D40911918}"/>
              </a:ext>
            </a:extLst>
          </p:cNvPr>
          <p:cNvSpPr txBox="1"/>
          <p:nvPr/>
        </p:nvSpPr>
        <p:spPr>
          <a:xfrm>
            <a:off x="6494345" y="4740166"/>
            <a:ext cx="648072" cy="369332"/>
          </a:xfrm>
          <a:prstGeom prst="rect">
            <a:avLst/>
          </a:prstGeom>
          <a:noFill/>
        </p:spPr>
        <p:txBody>
          <a:bodyPr wrap="square" rtlCol="0">
            <a:spAutoFit/>
          </a:bodyPr>
          <a:lstStyle/>
          <a:p>
            <a:pPr algn="ctr"/>
            <a:r>
              <a:rPr kumimoji="1" lang="zh-CN" altLang="en-US" dirty="0"/>
              <a:t>返回</a:t>
            </a:r>
          </a:p>
        </p:txBody>
      </p:sp>
      <p:sp>
        <p:nvSpPr>
          <p:cNvPr id="17" name="文本框 16">
            <a:extLst>
              <a:ext uri="{FF2B5EF4-FFF2-40B4-BE49-F238E27FC236}">
                <a16:creationId xmlns:a16="http://schemas.microsoft.com/office/drawing/2014/main" id="{87ECF4A6-5842-9C41-9C86-BF50E31D429B}"/>
              </a:ext>
            </a:extLst>
          </p:cNvPr>
          <p:cNvSpPr txBox="1"/>
          <p:nvPr/>
        </p:nvSpPr>
        <p:spPr>
          <a:xfrm>
            <a:off x="6189715" y="3723512"/>
            <a:ext cx="1305999" cy="369332"/>
          </a:xfrm>
          <a:prstGeom prst="rect">
            <a:avLst/>
          </a:prstGeom>
          <a:noFill/>
        </p:spPr>
        <p:txBody>
          <a:bodyPr wrap="square" rtlCol="0">
            <a:spAutoFit/>
          </a:bodyPr>
          <a:lstStyle/>
          <a:p>
            <a:pPr algn="ctr"/>
            <a:r>
              <a:rPr kumimoji="1" lang="zh-CN" altLang="en-US" dirty="0"/>
              <a:t>传递</a:t>
            </a:r>
            <a:r>
              <a:rPr kumimoji="1" lang="en-US" altLang="zh-CN" dirty="0"/>
              <a:t>tickets</a:t>
            </a:r>
            <a:endParaRPr kumimoji="1" lang="zh-CN" altLang="en-US" dirty="0"/>
          </a:p>
        </p:txBody>
      </p:sp>
      <p:sp>
        <p:nvSpPr>
          <p:cNvPr id="18" name="文本框 17">
            <a:extLst>
              <a:ext uri="{FF2B5EF4-FFF2-40B4-BE49-F238E27FC236}">
                <a16:creationId xmlns:a16="http://schemas.microsoft.com/office/drawing/2014/main" id="{DC90F872-0189-5149-8E3E-92640BB923EE}"/>
              </a:ext>
            </a:extLst>
          </p:cNvPr>
          <p:cNvSpPr txBox="1"/>
          <p:nvPr/>
        </p:nvSpPr>
        <p:spPr>
          <a:xfrm>
            <a:off x="5830645" y="4314804"/>
            <a:ext cx="2133599" cy="369332"/>
          </a:xfrm>
          <a:prstGeom prst="rect">
            <a:avLst/>
          </a:prstGeom>
          <a:noFill/>
        </p:spPr>
        <p:txBody>
          <a:bodyPr wrap="square" rtlCol="0">
            <a:spAutoFit/>
          </a:bodyPr>
          <a:lstStyle/>
          <a:p>
            <a:pPr algn="ctr"/>
            <a:r>
              <a:rPr kumimoji="1" lang="zh-CN" altLang="en-US" dirty="0"/>
              <a:t>返还</a:t>
            </a:r>
            <a:r>
              <a:rPr kumimoji="1" lang="en-US" altLang="zh-CN" dirty="0"/>
              <a:t>tickets</a:t>
            </a:r>
            <a:endParaRPr kumimoji="1" lang="zh-CN" altLang="en-US" dirty="0"/>
          </a:p>
        </p:txBody>
      </p:sp>
      <p:sp>
        <p:nvSpPr>
          <p:cNvPr id="13" name="页脚占位符 4">
            <a:extLst>
              <a:ext uri="{FF2B5EF4-FFF2-40B4-BE49-F238E27FC236}">
                <a16:creationId xmlns:a16="http://schemas.microsoft.com/office/drawing/2014/main" id="{A1470847-66ED-D04A-81B7-AD54A29ACAE9}"/>
              </a:ext>
            </a:extLst>
          </p:cNvPr>
          <p:cNvSpPr>
            <a:spLocks noGrp="1"/>
          </p:cNvSpPr>
          <p:nvPr>
            <p:ph type="ftr" sz="quarter" idx="3"/>
          </p:nvPr>
        </p:nvSpPr>
        <p:spPr>
          <a:xfrm>
            <a:off x="2553817" y="5305772"/>
            <a:ext cx="3962399" cy="304271"/>
          </a:xfrm>
        </p:spPr>
        <p:txBody>
          <a:bodyPr/>
          <a:lstStyle/>
          <a:p>
            <a:r>
              <a:rPr lang="zh-CN" altLang="en-US"/>
              <a:t>上海交通大学并行与分布式系统研究所（</a:t>
            </a:r>
            <a:r>
              <a:rPr lang="en-US" altLang="zh-CN"/>
              <a:t>IPADS@SJTU</a:t>
            </a:r>
            <a:r>
              <a:rPr lang="zh-CN" altLang="en-US"/>
              <a:t>）</a:t>
            </a:r>
            <a:endParaRPr lang="zh-CN" altLang="en-US" dirty="0"/>
          </a:p>
        </p:txBody>
      </p:sp>
    </p:spTree>
    <p:extLst>
      <p:ext uri="{BB962C8B-B14F-4D97-AF65-F5344CB8AC3E}">
        <p14:creationId xmlns:p14="http://schemas.microsoft.com/office/powerpoint/2010/main" val="1595736171"/>
      </p:ext>
    </p:extLst>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BE384B"/>
      </a:accent1>
      <a:accent2>
        <a:srgbClr val="6A868F"/>
      </a:accent2>
      <a:accent3>
        <a:srgbClr val="32788E"/>
      </a:accent3>
      <a:accent4>
        <a:srgbClr val="D6C88B"/>
      </a:accent4>
      <a:accent5>
        <a:srgbClr val="D66E49"/>
      </a:accent5>
      <a:accent6>
        <a:srgbClr val="BFBFBF"/>
      </a:accent6>
      <a:hlink>
        <a:srgbClr val="BE384B"/>
      </a:hlink>
      <a:folHlink>
        <a:srgbClr val="BFBFBF"/>
      </a:folHlink>
    </a:clrScheme>
    <a:fontScheme name="2obzv3wc">
      <a:majorFont>
        <a:latin typeface="Arial" panose="020B0A04020102020204"/>
        <a:ea typeface="微软雅黑"/>
        <a:cs typeface=""/>
      </a:majorFont>
      <a:minorFont>
        <a:latin typeface="Arial" panose="020B0604020202020204"/>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JTU-Red" id="{D8CCD1CF-4E9C-2949-907F-EF4853CAD992}" vid="{47F94616-763E-7D43-9BB0-722503DC19A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SJTU-Red</Template>
  <TotalTime>49826</TotalTime>
  <Words>6904</Words>
  <Application>Microsoft Macintosh PowerPoint</Application>
  <PresentationFormat>全屏显示(16:10)</PresentationFormat>
  <Paragraphs>965</Paragraphs>
  <Slides>81</Slides>
  <Notes>47</Notes>
  <HiddenSlides>13</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81</vt:i4>
      </vt:variant>
    </vt:vector>
  </HeadingPairs>
  <TitlesOfParts>
    <vt:vector size="89" baseType="lpstr">
      <vt:lpstr>DengXian</vt:lpstr>
      <vt:lpstr>Microsoft YaHei</vt:lpstr>
      <vt:lpstr>Microsoft YaHei</vt:lpstr>
      <vt:lpstr>Arial</vt:lpstr>
      <vt:lpstr>Calibri</vt:lpstr>
      <vt:lpstr>Cambria Math</vt:lpstr>
      <vt:lpstr>Consolas</vt:lpstr>
      <vt:lpstr>Office 主题​​</vt:lpstr>
      <vt:lpstr>调度 &amp; 进程间通信</vt:lpstr>
      <vt:lpstr>版权声明</vt:lpstr>
      <vt:lpstr>公平共享调度</vt:lpstr>
      <vt:lpstr>场景：共享服务器</vt:lpstr>
      <vt:lpstr>公平共享</vt:lpstr>
      <vt:lpstr>添加条件：一个同学会问多个问题</vt:lpstr>
      <vt:lpstr>方法：使用“ticket”表示任务的份额</vt:lpstr>
      <vt:lpstr>一种公平共享的实现：彩票调度（Lottery Scheduling）</vt:lpstr>
      <vt:lpstr>彩票转让（Ticket Transfer）</vt:lpstr>
      <vt:lpstr>思考：份额 与 优先级 的异同?</vt:lpstr>
      <vt:lpstr>思考：随机的利弊</vt:lpstr>
      <vt:lpstr>步幅调度（Stride Scheduling）</vt:lpstr>
      <vt:lpstr>步幅调度（Stride Scheduling）</vt:lpstr>
      <vt:lpstr>公平共享调度</vt:lpstr>
      <vt:lpstr>Linux完全公平调度器：CFS</vt:lpstr>
      <vt:lpstr>Linux完全公平调度器：CFS</vt:lpstr>
      <vt:lpstr>思考：虚拟时间的更新</vt:lpstr>
      <vt:lpstr>虚拟时间对调度行为的影响</vt:lpstr>
      <vt:lpstr>多核调度策略</vt:lpstr>
      <vt:lpstr>多核调度需要考虑的额外因素</vt:lpstr>
      <vt:lpstr>全局运行队列</vt:lpstr>
      <vt:lpstr>每个CPU核心维护本地运行队列</vt:lpstr>
      <vt:lpstr>思考：指定线程在CPU上执行的问题</vt:lpstr>
      <vt:lpstr>负载均衡（Load Balance）</vt:lpstr>
      <vt:lpstr>思考：如何定义任务的负载？</vt:lpstr>
      <vt:lpstr>亲和性（Affinity）</vt:lpstr>
      <vt:lpstr>调度小结</vt:lpstr>
      <vt:lpstr>回顾: 进程</vt:lpstr>
      <vt:lpstr>使用多个进程的应用</vt:lpstr>
      <vt:lpstr>常见IPC的类型</vt:lpstr>
      <vt:lpstr>IPC的接口类型</vt:lpstr>
      <vt:lpstr>简单IPC的设计与实现</vt:lpstr>
      <vt:lpstr>简单IPC：消息的发送</vt:lpstr>
      <vt:lpstr>简单IPC：消息的接收</vt:lpstr>
      <vt:lpstr>简单IPC：消息的远程方法调用（发送者）</vt:lpstr>
      <vt:lpstr>简单IPC：消息的远程方法调用（接收者）</vt:lpstr>
      <vt:lpstr>简单IPC的两个阶段</vt:lpstr>
      <vt:lpstr>简单IPC数据传递的两种方法</vt:lpstr>
      <vt:lpstr>两种数据传递方法的对比</vt:lpstr>
      <vt:lpstr>简单IPC的通知机制</vt:lpstr>
      <vt:lpstr>IPC的方向：单向和双向</vt:lpstr>
      <vt:lpstr>IPC控制流：同步和异步</vt:lpstr>
      <vt:lpstr>IPC的超时机制</vt:lpstr>
      <vt:lpstr>IPC的两种通信连接</vt:lpstr>
      <vt:lpstr>IPC的权限检查</vt:lpstr>
      <vt:lpstr>IPC的命名服务</vt:lpstr>
      <vt:lpstr>IPC的小结</vt:lpstr>
      <vt:lpstr>管道：文件接口的IPC</vt:lpstr>
      <vt:lpstr>Unix 管道</vt:lpstr>
      <vt:lpstr>管道的优点与问题</vt:lpstr>
      <vt:lpstr>匿名管道与命名管道</vt:lpstr>
      <vt:lpstr>共享内存（内存接口的IPC）</vt:lpstr>
      <vt:lpstr>共享内存</vt:lpstr>
      <vt:lpstr>基于共享内存的生产者消费者问题实现</vt:lpstr>
      <vt:lpstr>基于共享内存的生产者消费者问题实现</vt:lpstr>
      <vt:lpstr>共享内存的问题</vt:lpstr>
      <vt:lpstr>消息传递（Message Passing）</vt:lpstr>
      <vt:lpstr>消息队列</vt:lpstr>
      <vt:lpstr>消息队列: 带类型的消息传递</vt:lpstr>
      <vt:lpstr>消息队列的例子</vt:lpstr>
      <vt:lpstr>消息队列：带类型的消息传递</vt:lpstr>
      <vt:lpstr>消息队列 VS. 管道</vt:lpstr>
      <vt:lpstr>轻量级远程方法调用 (LRPC)</vt:lpstr>
      <vt:lpstr>IPC通常会带来较大的性能损失</vt:lpstr>
      <vt:lpstr>轻量级远程调用 (LRPC)</vt:lpstr>
      <vt:lpstr>控制流转换: 调度导致不确定时延</vt:lpstr>
      <vt:lpstr>迁移线程: 将Client运行在Server的上下文</vt:lpstr>
      <vt:lpstr>数据传输: 数据拷贝的性能损失</vt:lpstr>
      <vt:lpstr>共享参数栈和寄存器</vt:lpstr>
      <vt:lpstr>轻量远程调用：通信连接建立</vt:lpstr>
      <vt:lpstr>轻量远程调用：基本用户接口</vt:lpstr>
      <vt:lpstr>轻量远程调用：一次调用过程</vt:lpstr>
      <vt:lpstr>轻量远程调用：通信调用实现</vt:lpstr>
      <vt:lpstr>轻量远程调用：讨论</vt:lpstr>
      <vt:lpstr>ChCORE进程间通信</vt:lpstr>
      <vt:lpstr>ChCore进程间通信</vt:lpstr>
      <vt:lpstr>建立通信连接</vt:lpstr>
      <vt:lpstr>通信过程 (发起通信)</vt:lpstr>
      <vt:lpstr>实现: 用户态通信调用</vt:lpstr>
      <vt:lpstr>实现: 通信系统调用</vt:lpstr>
      <vt:lpstr>实现: 通信系统调用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虚拟机隔离与安全</dc:title>
  <dc:creator>Xia Yubin</dc:creator>
  <cp:lastModifiedBy>奔皓 黄</cp:lastModifiedBy>
  <cp:revision>2841</cp:revision>
  <cp:lastPrinted>2020-04-06T15:15:51Z</cp:lastPrinted>
  <dcterms:created xsi:type="dcterms:W3CDTF">2017-11-24T09:35:45Z</dcterms:created>
  <dcterms:modified xsi:type="dcterms:W3CDTF">2023-10-31T01:49:40Z</dcterms:modified>
</cp:coreProperties>
</file>