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1306" r:id="rId2"/>
    <p:sldId id="1359" r:id="rId3"/>
    <p:sldId id="2364" r:id="rId4"/>
    <p:sldId id="1371" r:id="rId5"/>
    <p:sldId id="2294" r:id="rId6"/>
    <p:sldId id="2293" r:id="rId7"/>
    <p:sldId id="2341" r:id="rId8"/>
    <p:sldId id="2336" r:id="rId9"/>
    <p:sldId id="2318" r:id="rId10"/>
    <p:sldId id="2322" r:id="rId11"/>
    <p:sldId id="2323" r:id="rId12"/>
    <p:sldId id="2283" r:id="rId13"/>
    <p:sldId id="2337" r:id="rId14"/>
    <p:sldId id="2339" r:id="rId15"/>
    <p:sldId id="2296" r:id="rId16"/>
    <p:sldId id="2333" r:id="rId17"/>
    <p:sldId id="2313" r:id="rId18"/>
    <p:sldId id="2298" r:id="rId19"/>
    <p:sldId id="2408" r:id="rId20"/>
    <p:sldId id="2379" r:id="rId21"/>
    <p:sldId id="2390" r:id="rId22"/>
    <p:sldId id="2391" r:id="rId23"/>
    <p:sldId id="2325" r:id="rId24"/>
    <p:sldId id="2330" r:id="rId25"/>
    <p:sldId id="2381" r:id="rId26"/>
    <p:sldId id="2324" r:id="rId27"/>
    <p:sldId id="2392" r:id="rId28"/>
    <p:sldId id="2393" r:id="rId29"/>
    <p:sldId id="1387" r:id="rId30"/>
    <p:sldId id="2329" r:id="rId31"/>
    <p:sldId id="1366" r:id="rId32"/>
    <p:sldId id="2331" r:id="rId33"/>
    <p:sldId id="1386" r:id="rId34"/>
    <p:sldId id="2394" r:id="rId35"/>
    <p:sldId id="2395" r:id="rId36"/>
    <p:sldId id="2372" r:id="rId37"/>
    <p:sldId id="2373" r:id="rId38"/>
    <p:sldId id="2374" r:id="rId39"/>
    <p:sldId id="2375" r:id="rId40"/>
    <p:sldId id="2376" r:id="rId41"/>
    <p:sldId id="2396" r:id="rId42"/>
    <p:sldId id="1370" r:id="rId43"/>
    <p:sldId id="1412" r:id="rId44"/>
    <p:sldId id="1413" r:id="rId45"/>
    <p:sldId id="2335" r:id="rId46"/>
    <p:sldId id="2397" r:id="rId47"/>
    <p:sldId id="2398" r:id="rId48"/>
    <p:sldId id="2399" r:id="rId49"/>
    <p:sldId id="2400" r:id="rId50"/>
    <p:sldId id="1417" r:id="rId51"/>
    <p:sldId id="2401" r:id="rId52"/>
    <p:sldId id="2402" r:id="rId53"/>
    <p:sldId id="2403" r:id="rId54"/>
    <p:sldId id="2404" r:id="rId55"/>
    <p:sldId id="2342" r:id="rId56"/>
    <p:sldId id="2387" r:id="rId57"/>
    <p:sldId id="1372" r:id="rId58"/>
    <p:sldId id="1419" r:id="rId59"/>
    <p:sldId id="2344" r:id="rId60"/>
    <p:sldId id="1379" r:id="rId61"/>
    <p:sldId id="2405" r:id="rId62"/>
    <p:sldId id="2406" r:id="rId63"/>
    <p:sldId id="2377" r:id="rId64"/>
    <p:sldId id="2407" r:id="rId65"/>
    <p:sldId id="1377" r:id="rId66"/>
    <p:sldId id="1380" r:id="rId67"/>
    <p:sldId id="2382" r:id="rId68"/>
    <p:sldId id="1432" r:id="rId69"/>
    <p:sldId id="2383" r:id="rId70"/>
    <p:sldId id="2384" r:id="rId71"/>
    <p:sldId id="2348" r:id="rId72"/>
    <p:sldId id="1433" r:id="rId73"/>
    <p:sldId id="2349" r:id="rId74"/>
    <p:sldId id="1434" r:id="rId75"/>
    <p:sldId id="2385" r:id="rId76"/>
    <p:sldId id="2350" r:id="rId77"/>
    <p:sldId id="2369" r:id="rId78"/>
    <p:sldId id="2386" r:id="rId79"/>
    <p:sldId id="2347" r:id="rId80"/>
    <p:sldId id="1435" r:id="rId81"/>
    <p:sldId id="1438" r:id="rId82"/>
    <p:sldId id="1439" r:id="rId83"/>
    <p:sldId id="1437" r:id="rId84"/>
    <p:sldId id="1440" r:id="rId85"/>
    <p:sldId id="1441" r:id="rId86"/>
    <p:sldId id="1442" r:id="rId87"/>
    <p:sldId id="1443" r:id="rId88"/>
    <p:sldId id="1444" r:id="rId89"/>
  </p:sldIdLst>
  <p:sldSz cx="9144000" cy="5715000" type="screen16x10"/>
  <p:notesSz cx="6858000" cy="9144000"/>
  <p:embeddedFontLst>
    <p:embeddedFont>
      <p:font typeface="汉仪雅酷黑简" pitchFamily="18" charset="-122"/>
      <p:regular r:id="rId92"/>
    </p:embeddedFont>
    <p:embeddedFont>
      <p:font typeface="等线" panose="02010600030101010101" pitchFamily="2" charset="-122"/>
      <p:regular r:id="rId93"/>
      <p:bold r:id="rId94"/>
    </p:embeddedFont>
    <p:embeddedFont>
      <p:font typeface="微软雅黑" panose="020B0503020204020204" pitchFamily="34" charset="-122"/>
      <p:regular r:id="rId95"/>
      <p:bold r:id="rId96"/>
    </p:embeddedFont>
    <p:embeddedFont>
      <p:font typeface="Calibri" panose="020F0502020204030204" pitchFamily="34" charset="0"/>
      <p:regular r:id="rId97"/>
      <p:bold r:id="rId98"/>
      <p:italic r:id="rId99"/>
      <p:boldItalic r:id="rId100"/>
    </p:embeddedFont>
    <p:embeddedFont>
      <p:font typeface="Consolas" panose="020B0609020204030204" pitchFamily="49" charset="0"/>
      <p:regular r:id="rId101"/>
      <p:bold r:id="rId102"/>
      <p:italic r:id="rId103"/>
      <p:boldItalic r:id="rId104"/>
    </p:embeddedFont>
    <p:embeddedFont>
      <p:font typeface="Courier" panose="02070309020205020404" pitchFamily="49" charset="0"/>
      <p:regular r:id="rId105"/>
      <p:bold r:id="rId106"/>
      <p:italic r:id="rId107"/>
      <p:boldItalic r:id="rId108"/>
    </p:embeddedFont>
  </p:embeddedFontLst>
  <p:custDataLst>
    <p:tags r:id="rId10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1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B92"/>
    <a:srgbClr val="941100"/>
    <a:srgbClr val="212121"/>
    <a:srgbClr val="005493"/>
    <a:srgbClr val="FF2F92"/>
    <a:srgbClr val="9437FF"/>
    <a:srgbClr val="73FEFF"/>
    <a:srgbClr val="ED3C64"/>
    <a:srgbClr val="FF93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 autoAdjust="0"/>
    <p:restoredTop sz="82993" autoAdjust="0"/>
  </p:normalViewPr>
  <p:slideViewPr>
    <p:cSldViewPr showGuides="1">
      <p:cViewPr>
        <p:scale>
          <a:sx n="136" d="100"/>
          <a:sy n="136" d="100"/>
        </p:scale>
        <p:origin x="744" y="-8"/>
      </p:cViewPr>
      <p:guideLst>
        <p:guide orient="horz" pos="2480"/>
        <p:guide pos="288"/>
        <p:guide pos="1791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font" Target="fonts/font16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2.fntdata"/><Relationship Id="rId108" Type="http://schemas.openxmlformats.org/officeDocument/2006/relationships/font" Target="fonts/font1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handoutMaster" Target="handoutMasters/handoutMaster1.xml"/><Relationship Id="rId9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3.fntdata"/><Relationship Id="rId99" Type="http://schemas.openxmlformats.org/officeDocument/2006/relationships/font" Target="fonts/font8.fntdata"/><Relationship Id="rId10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gs" Target="tags/tag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6.fntdata"/><Relationship Id="rId104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9.fntdata"/><Relationship Id="rId105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2.fntdata"/><Relationship Id="rId98" Type="http://schemas.openxmlformats.org/officeDocument/2006/relationships/font" Target="fonts/font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 </a:t>
            </a:r>
            <a:r>
              <a:rPr kumimoji="1" lang="en-US" altLang="zh-CN" dirty="0"/>
              <a:t>++</a:t>
            </a:r>
            <a:r>
              <a:rPr kumimoji="1" lang="zh-CN" altLang="en-US" dirty="0"/>
              <a:t> 不是原子操作，可能产生</a:t>
            </a:r>
            <a:r>
              <a:rPr kumimoji="1" lang="en-US" altLang="zh-CN" dirty="0"/>
              <a:t>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(CPU</a:t>
            </a:r>
            <a:r>
              <a:rPr kumimoji="1" lang="zh-CN" altLang="en-US" dirty="0"/>
              <a:t>轮询资源浪费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 &gt; 10:</a:t>
            </a:r>
            <a:r>
              <a:rPr kumimoji="1" lang="zh-CN" altLang="en-US" dirty="0"/>
              <a:t>  这里是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r>
              <a:rPr kumimoji="1" lang="en-US" altLang="zh-CN" dirty="0"/>
              <a:t>	err</a:t>
            </a:r>
          </a:p>
          <a:p>
            <a:r>
              <a:rPr kumimoji="1" lang="en-US" altLang="zh-CN" dirty="0"/>
              <a:t>Else:</a:t>
            </a:r>
          </a:p>
          <a:p>
            <a:r>
              <a:rPr kumimoji="1" lang="en-US" altLang="zh-CN" dirty="0"/>
              <a:t>	for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 &lt;= 10; ++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) </a:t>
            </a:r>
            <a:r>
              <a:rPr kumimoji="1" lang="zh-CN" altLang="en-US" dirty="0"/>
              <a:t>这里是使用数据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Ftok</a:t>
            </a:r>
            <a:r>
              <a:rPr kumimoji="1" lang="en-US" altLang="zh-CN" dirty="0"/>
              <a:t>: file to key(key</a:t>
            </a:r>
            <a:r>
              <a:rPr kumimoji="1" lang="zh-CN" altLang="en-US" dirty="0"/>
              <a:t>：多个进程识别的标志）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r>
              <a:rPr kumimoji="1" lang="zh-CN" altLang="en-US" dirty="0"/>
              <a:t>像一个暗号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81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多个人发多个人收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我们结合前面的</a:t>
            </a:r>
            <a:r>
              <a:rPr kumimoji="1" lang="en-US" altLang="zh-CN" dirty="0"/>
              <a:t>IPC</a:t>
            </a:r>
            <a:r>
              <a:rPr kumimoji="1" lang="zh-CN" altLang="en-US" dirty="0"/>
              <a:t>基础内容，来分别分析消息队列和管道的两个方案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99%</a:t>
            </a:r>
            <a:r>
              <a:rPr kumimoji="1" lang="zh-CN" altLang="en-US" dirty="0"/>
              <a:t>的共享内存的两个进程就接近线程了！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87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这个地方把竞争条件的介绍和解决方案留在下面说</a:t>
            </a:r>
            <a:r>
              <a:rPr lang="zh-CN" altLang="en-US" dirty="0"/>
              <a:t>，只是引入问题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为什么叫竞争呢</a:t>
            </a:r>
            <a:r>
              <a:rPr lang="zh-CN" altLang="en-US" dirty="0"/>
              <a:t>？因为这个和顺序有关！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回顾之前的多线程计数问题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本来</a:t>
            </a:r>
            <a:r>
              <a:rPr lang="zh-CN" altLang="en-US" dirty="0"/>
              <a:t>“</a:t>
            </a:r>
            <a:r>
              <a:rPr lang="en-US" altLang="zh-CN" dirty="0">
                <a:latin typeface="Courier" pitchFamily="2" charset="0"/>
              </a:rPr>
              <a:t>buffer[</a:t>
            </a:r>
            <a:r>
              <a:rPr lang="en-US" altLang="zh-CN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BUFFER_SIZE] = item;</a:t>
            </a:r>
            <a:br>
              <a:rPr lang="en-US" altLang="zh-CN" dirty="0">
                <a:latin typeface="Courier" pitchFamily="2" charset="0"/>
              </a:rPr>
            </a:br>
            <a:r>
              <a:rPr lang="en-US" altLang="zh-CN" dirty="0" err="1">
                <a:latin typeface="Courier" pitchFamily="2" charset="0"/>
              </a:rPr>
              <a:t>prodcnt</a:t>
            </a:r>
            <a:r>
              <a:rPr lang="en-US" altLang="zh-CN" dirty="0">
                <a:latin typeface="Courier" pitchFamily="2" charset="0"/>
              </a:rPr>
              <a:t> = </a:t>
            </a:r>
            <a:r>
              <a:rPr lang="en-US" altLang="zh-CN" dirty="0" err="1">
                <a:latin typeface="Courier" pitchFamily="2" charset="0"/>
              </a:rPr>
              <a:t>prodcnt</a:t>
            </a:r>
            <a:r>
              <a:rPr lang="en-US" altLang="zh-CN" dirty="0">
                <a:latin typeface="Courier" pitchFamily="2" charset="0"/>
              </a:rPr>
              <a:t> + 1</a:t>
            </a:r>
            <a:r>
              <a:rPr lang="zh-CN" altLang="en-US" dirty="0">
                <a:latin typeface="Courier" pitchFamily="2" charset="0"/>
              </a:rPr>
              <a:t>理想的情况是原子操作，但是这里不是，所以如果两个进程交叉执行，就</a:t>
            </a:r>
            <a:r>
              <a:rPr lang="zh-CN" altLang="en-US">
                <a:latin typeface="Courier" pitchFamily="2" charset="0"/>
              </a:rPr>
              <a:t>会出现问题。</a:t>
            </a:r>
            <a:endParaRPr lang="en-US" altLang="zh-CN"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为了解决解决竞争冒险，提出了一套协议</a:t>
            </a:r>
            <a:endParaRPr lang="en-US" altLang="zh-CN"/>
          </a:p>
          <a:p>
            <a:r>
              <a:rPr lang="zh-CN" altLang="en-US"/>
              <a:t>，提出了临界区的抽象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为了解决解决竞争冒险</a:t>
            </a:r>
            <a:endParaRPr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先送到某个文件里，然后让别的进程去读。用文件性能太差，还可以用内存。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34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r>
              <a:rPr kumimoji="1" lang="zh-CN" altLang="en-US" dirty="0">
                <a:latin typeface="Courier" pitchFamily="2" charset="0"/>
              </a:rPr>
              <a:t>为了介绍信号量，先介绍生产者消费者问题的另一种实现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r>
              <a:rPr kumimoji="1" lang="zh-CN" altLang="en-US" dirty="0">
                <a:latin typeface="Courier" pitchFamily="2" charset="0"/>
              </a:rPr>
              <a:t>为了介绍信号量，先介绍生产者消费者问题的另一种实现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1965年提出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全局可利用资源：该向量代表某一时刻系统中每一类元素的可用个数。这个向量初始化时设置为系统中拥有的第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类资源的总量。</a:t>
            </a:r>
          </a:p>
          <a:p>
            <a:r>
              <a:rPr lang="zh-CN" altLang="en-US" dirty="0"/>
              <a:t>每线程最大需求量：该矩阵包含所有线程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类资源的最大需求量。</a:t>
            </a:r>
          </a:p>
          <a:p>
            <a:r>
              <a:rPr lang="zh-CN" altLang="en-US" dirty="0"/>
              <a:t>已分配资源：该矩阵包含已经分配给所有线程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种资源的数量。</a:t>
            </a:r>
          </a:p>
          <a:p>
            <a:r>
              <a:rPr lang="zh-CN" altLang="en-US" dirty="0"/>
              <a:t>还需要的资源：该矩阵包含所有线程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累资源还需要的资源数量。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Shell</a:t>
            </a:r>
            <a:r>
              <a:rPr kumimoji="1" lang="zh-CN" altLang="en-US" dirty="0"/>
              <a:t>中的管道机制并不完全等于内核中的管道机制。</a:t>
            </a:r>
            <a:endParaRPr kumimoji="1" lang="en-US" altLang="zh-CN" dirty="0"/>
          </a:p>
          <a:p>
            <a:r>
              <a:rPr kumimoji="1" lang="zh-CN" altLang="en-US" dirty="0"/>
              <a:t>有些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会选择用中间文件等来实现</a:t>
            </a:r>
            <a:r>
              <a:rPr kumimoji="1" lang="en-US" altLang="zh-CN" dirty="0"/>
              <a:t>pipe</a:t>
            </a:r>
            <a:r>
              <a:rPr kumimoji="1" lang="zh-CN" altLang="en-US" dirty="0"/>
              <a:t>（不过比较少）</a:t>
            </a:r>
            <a:endParaRPr kumimoji="1" lang="en-US" altLang="zh-CN" dirty="0"/>
          </a:p>
          <a:p>
            <a:r>
              <a:rPr kumimoji="1" lang="zh-CN" altLang="en-US" dirty="0"/>
              <a:t>如果两个人往</a:t>
            </a:r>
            <a:r>
              <a:rPr kumimoji="1" lang="en-US" altLang="zh-CN" dirty="0"/>
              <a:t>pipe</a:t>
            </a:r>
            <a:r>
              <a:rPr kumimoji="1" lang="zh-CN" altLang="en-US" dirty="0"/>
              <a:t>里写，那读的时候就会读到两个内容。但是只能实现多人给一个人读，不能实现一个人给多个人读。只允许最后一个人读，读了之前的人就会退出。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以实际演示为准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9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item</a:t>
            </a:r>
          </a:p>
          <a:p>
            <a:r>
              <a:rPr kumimoji="1" lang="en-US" altLang="zh-CN" dirty="0" err="1"/>
              <a:t>Write_cnt</a:t>
            </a:r>
            <a:r>
              <a:rPr kumimoji="1" lang="en-US" altLang="zh-CN" dirty="0"/>
              <a:t> </a:t>
            </a:r>
            <a:r>
              <a:rPr kumimoji="1" lang="zh-CN" altLang="en-US" dirty="0"/>
              <a:t>往里写的，</a:t>
            </a:r>
            <a:r>
              <a:rPr kumimoji="1" lang="en-US" altLang="zh-CN" dirty="0" err="1"/>
              <a:t>read_cnt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通过这个进行同步。读空了要停下来。</a:t>
            </a:r>
            <a:endParaRPr kumimoji="1" lang="en-US" altLang="zh-CN" dirty="0"/>
          </a:p>
          <a:p>
            <a:r>
              <a:rPr kumimoji="1" lang="en-US" altLang="zh-CN" dirty="0" err="1"/>
              <a:t>Filled_slot</a:t>
            </a:r>
            <a:r>
              <a:rPr kumimoji="1" lang="zh-CN" altLang="en-US" dirty="0"/>
              <a:t> 填了多少</a:t>
            </a:r>
            <a:endParaRPr kumimoji="1" lang="en-US" altLang="zh-CN" dirty="0"/>
          </a:p>
          <a:p>
            <a:r>
              <a:rPr kumimoji="1" lang="en-US" altLang="zh-CN" dirty="0"/>
              <a:t>Volatile</a:t>
            </a:r>
            <a:r>
              <a:rPr kumimoji="1" lang="zh-CN" altLang="en-US" dirty="0"/>
              <a:t>（很重要的点！）编译器看你这个函数只用了一个局部变量，它可能就会直接放到寄存器里去，从而其他进程看不到，但是我们想要共享。</a:t>
            </a:r>
            <a:endParaRPr kumimoji="1" lang="en-US" altLang="zh-CN" dirty="0"/>
          </a:p>
          <a:p>
            <a:r>
              <a:rPr kumimoji="1" lang="zh-CN" altLang="en-US" dirty="0"/>
              <a:t>虽然这样性能要下降，但是我们要告诉编译器你不能优化。</a:t>
            </a:r>
            <a:endParaRPr kumimoji="1" lang="en-US" altLang="zh-CN" dirty="0"/>
          </a:p>
          <a:p>
            <a:r>
              <a:rPr kumimoji="1" lang="zh-CN" altLang="en-US" dirty="0"/>
              <a:t>事实上，当只有一个生产者和消费者的时候，只有</a:t>
            </a:r>
            <a:r>
              <a:rPr kumimoji="1" lang="en-US" altLang="zh-CN" sz="1200" dirty="0" err="1">
                <a:latin typeface="Arial" panose="020B0604020202020204" pitchFamily="34" charset="0"/>
                <a:ea typeface="宋体" panose="02010600030101010101" pitchFamily="2" charset="-122"/>
              </a:rPr>
              <a:t>empty_slot</a:t>
            </a:r>
            <a:r>
              <a:rPr kumimoji="1"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 和 </a:t>
            </a:r>
            <a:r>
              <a:rPr lang="en-US" altLang="zh-CN" sz="1200" dirty="0" err="1">
                <a:latin typeface="Arial" panose="020B0604020202020204" pitchFamily="34" charset="0"/>
                <a:ea typeface="宋体" panose="02010600030101010101" pitchFamily="2" charset="-122"/>
              </a:rPr>
              <a:t>filled_slot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  需要加上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legalc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4800" dirty="0"/>
              <a:t>进程间通信 </a:t>
            </a:r>
            <a:r>
              <a:rPr kumimoji="1" lang="en-US" altLang="zh-CN" sz="4800" dirty="0"/>
              <a:t>&amp;</a:t>
            </a:r>
            <a:r>
              <a:rPr kumimoji="1" lang="zh-CN" altLang="en-US" sz="4800" dirty="0"/>
              <a:t> 同步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上海交通大学并行与分布式系统研究所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ipads.se.sjtu.edu.cn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基于共享内存的生产者消费者问题实现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基础实现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发送者 </a:t>
            </a:r>
            <a:r>
              <a:rPr kumimoji="1" lang="en-US" altLang="zh-CN" dirty="0"/>
              <a:t>(</a:t>
            </a:r>
            <a:r>
              <a:rPr kumimoji="1" lang="zh-CN" altLang="en-US" dirty="0"/>
              <a:t>生产者</a:t>
            </a:r>
            <a:r>
              <a:rPr kumimoji="1" lang="en-US" altLang="zh-CN" dirty="0"/>
              <a:t>)</a:t>
            </a:r>
          </a:p>
          <a:p>
            <a:pPr lvl="3">
              <a:buNone/>
            </a:pPr>
            <a:r>
              <a:rPr kumimoji="1" lang="en-US" altLang="zh-CN" dirty="0"/>
              <a:t>while (</a:t>
            </a:r>
            <a:r>
              <a:rPr kumimoji="1" lang="en-US" altLang="zh-CN" dirty="0" err="1"/>
              <a:t>new_package</a:t>
            </a:r>
            <a:r>
              <a:rPr kumimoji="1" lang="en-US" altLang="zh-CN" dirty="0"/>
              <a:t>) {</a:t>
            </a:r>
            <a:br>
              <a:rPr kumimoji="1" lang="en-US" altLang="zh-CN" dirty="0"/>
            </a:br>
            <a:r>
              <a:rPr kumimoji="1" lang="en-US" altLang="zh-CN" dirty="0"/>
              <a:t>  /* Produce an item/msg */</a:t>
            </a:r>
          </a:p>
          <a:p>
            <a:pPr lvl="3">
              <a:buNone/>
            </a:pPr>
            <a:r>
              <a:rPr kumimoji="1" lang="en-US" altLang="zh-CN" dirty="0"/>
              <a:t>        while (</a:t>
            </a:r>
            <a:r>
              <a:rPr kumimoji="1" lang="en-US" altLang="zh-CN" dirty="0" err="1"/>
              <a:t>empty_slot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0)</a:t>
            </a:r>
          </a:p>
          <a:p>
            <a:pPr lvl="3">
              <a:buNone/>
            </a:pPr>
            <a:r>
              <a:rPr kumimoji="1" lang="en-US" altLang="zh-CN" dirty="0"/>
              <a:t>	        ;   /* do nothing -- no free buffers */</a:t>
            </a:r>
          </a:p>
          <a:p>
            <a:pPr lvl="3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empty_slot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--;</a:t>
            </a:r>
          </a:p>
          <a:p>
            <a:pPr lvl="3">
              <a:buNone/>
            </a:pPr>
            <a:r>
              <a:rPr kumimoji="1" lang="en-US" altLang="zh-CN" dirty="0"/>
              <a:t>	    buffer[</a:t>
            </a:r>
            <a:r>
              <a:rPr kumimoji="1" lang="en-US" altLang="zh-CN" dirty="0" err="1"/>
              <a:t>buffer_write_cnt</a:t>
            </a:r>
            <a:r>
              <a:rPr kumimoji="1" lang="en-US" altLang="zh-CN" dirty="0"/>
              <a:t>] = msg;</a:t>
            </a:r>
          </a:p>
          <a:p>
            <a:pPr lvl="3">
              <a:buNone/>
            </a:pPr>
            <a:r>
              <a:rPr kumimoji="1" lang="en-US" altLang="zh-CN" dirty="0"/>
              <a:t>	    </a:t>
            </a:r>
            <a:r>
              <a:rPr kumimoji="1" lang="en-US" altLang="zh-CN" dirty="0" err="1"/>
              <a:t>buffer_write_cnt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buffer_write_cnt</a:t>
            </a:r>
            <a:r>
              <a:rPr kumimoji="1" lang="en-US" altLang="zh-CN" dirty="0"/>
              <a:t> + 1) % BUFFER_SIZE;</a:t>
            </a:r>
          </a:p>
          <a:p>
            <a:pPr lvl="3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 err="1"/>
              <a:t>filled_slot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++;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…</a:t>
            </a:r>
          </a:p>
          <a:p>
            <a:pPr lvl="3">
              <a:buNone/>
            </a:pPr>
            <a:r>
              <a:rPr kumimoji="1" lang="en-US" altLang="zh-CN" dirty="0"/>
              <a:t>     }</a:t>
            </a:r>
          </a:p>
          <a:p>
            <a:pPr lvl="3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2334856" y="2554092"/>
            <a:ext cx="4181360" cy="559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4088" y="16475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当没有空间时，发送者盲等</a:t>
            </a:r>
            <a:endParaRPr kumimoji="1" lang="en-US" altLang="zh-CN" dirty="0"/>
          </a:p>
        </p:txBody>
      </p:sp>
      <p:cxnSp>
        <p:nvCxnSpPr>
          <p:cNvPr id="8" name="直线箭头连接符 7"/>
          <p:cNvCxnSpPr>
            <a:stCxn id="7" idx="1"/>
            <a:endCxn id="6" idx="0"/>
          </p:cNvCxnSpPr>
          <p:nvPr/>
        </p:nvCxnSpPr>
        <p:spPr>
          <a:xfrm flipH="1">
            <a:off x="4425536" y="1832170"/>
            <a:ext cx="938552" cy="72192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56561" y="35052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发送者放置消息 </a:t>
            </a:r>
            <a:endParaRPr kumimoji="1"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334856" y="3577580"/>
            <a:ext cx="3259774" cy="29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>
            <a:stCxn id="14" idx="1"/>
          </p:cNvCxnSpPr>
          <p:nvPr/>
        </p:nvCxnSpPr>
        <p:spPr>
          <a:xfrm flipH="1">
            <a:off x="5584799" y="3689948"/>
            <a:ext cx="1171762" cy="31635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36195" y="3149600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如果只有一个生产者</a:t>
            </a:r>
          </a:p>
          <a:p>
            <a:r>
              <a:rPr lang="zh-CN" altLang="en-US">
                <a:solidFill>
                  <a:srgbClr val="FF0000"/>
                </a:solidFill>
              </a:rPr>
              <a:t>这里的</a:t>
            </a:r>
            <a:r>
              <a:rPr lang="en-US" altLang="zh-CN">
                <a:solidFill>
                  <a:srgbClr val="FF0000"/>
                </a:solidFill>
              </a:rPr>
              <a:t>buffer_write_cnt</a:t>
            </a:r>
          </a:p>
          <a:p>
            <a:r>
              <a:rPr lang="zh-CN" altLang="en-US">
                <a:solidFill>
                  <a:srgbClr val="FF0000"/>
                </a:solidFill>
              </a:rPr>
              <a:t>不需要被接收者知道</a:t>
            </a:r>
          </a:p>
          <a:p>
            <a:r>
              <a:rPr lang="zh-CN" altLang="en-US">
                <a:solidFill>
                  <a:srgbClr val="FF0000"/>
                </a:solidFill>
              </a:rPr>
              <a:t>所以不用</a:t>
            </a:r>
            <a:r>
              <a:rPr lang="en-US" altLang="zh-CN">
                <a:solidFill>
                  <a:srgbClr val="FF0000"/>
                </a:solidFill>
              </a:rPr>
              <a:t>volatile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基于共享内存的生产者消费者问题实现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基础实现</a:t>
            </a:r>
            <a:r>
              <a:rPr kumimoji="1" lang="en-US" altLang="zh-CN" dirty="0"/>
              <a:t>:</a:t>
            </a:r>
            <a:r>
              <a:rPr kumimoji="1" lang="zh-CN" altLang="en-US" dirty="0"/>
              <a:t> 接收者</a:t>
            </a:r>
            <a:endParaRPr kumimoji="1" lang="en-US" altLang="zh-CN" dirty="0"/>
          </a:p>
          <a:p>
            <a:pPr lvl="3">
              <a:buNone/>
            </a:pPr>
            <a:r>
              <a:rPr kumimoji="1" lang="en-US" altLang="zh-CN" dirty="0"/>
              <a:t>while (</a:t>
            </a:r>
            <a:r>
              <a:rPr kumimoji="1" lang="en-US" altLang="zh-CN" dirty="0" err="1"/>
              <a:t>wait_package</a:t>
            </a:r>
            <a:r>
              <a:rPr kumimoji="1" lang="en-US" altLang="zh-CN" dirty="0"/>
              <a:t>) {</a:t>
            </a:r>
          </a:p>
          <a:p>
            <a:pPr lvl="3">
              <a:buNone/>
            </a:pPr>
            <a:r>
              <a:rPr kumimoji="1" lang="en-US" altLang="zh-CN" dirty="0"/>
              <a:t>          while (</a:t>
            </a:r>
            <a:r>
              <a:rPr kumimoji="1" lang="en-US" altLang="zh-CN" dirty="0" err="1"/>
              <a:t>filled_slot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0)</a:t>
            </a:r>
          </a:p>
          <a:p>
            <a:pPr lvl="3">
              <a:buNone/>
            </a:pPr>
            <a:r>
              <a:rPr kumimoji="1" lang="en-US" altLang="zh-CN" dirty="0"/>
              <a:t>                 ; // do nothing -- nothing to consume</a:t>
            </a:r>
          </a:p>
          <a:p>
            <a:pPr lvl="3">
              <a:buNone/>
            </a:pPr>
            <a:r>
              <a:rPr kumimoji="1" lang="en-US" altLang="zh-CN" dirty="0"/>
              <a:t>	     </a:t>
            </a:r>
            <a:r>
              <a:rPr kumimoji="1" lang="en-US" altLang="zh-CN" dirty="0" err="1"/>
              <a:t>filled_slot</a:t>
            </a:r>
            <a:r>
              <a:rPr kumimoji="1" lang="en-US" altLang="zh-CN" dirty="0"/>
              <a:t>--;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 remove an item from the buffer</a:t>
            </a:r>
          </a:p>
          <a:p>
            <a:pPr lvl="3">
              <a:buNone/>
            </a:pPr>
            <a:r>
              <a:rPr kumimoji="1" lang="en-US" altLang="zh-CN" dirty="0"/>
              <a:t>	     item = buffer[</a:t>
            </a:r>
            <a:r>
              <a:rPr kumimoji="1" lang="en-US" altLang="zh-CN" dirty="0" err="1"/>
              <a:t>buffer_read_cnt</a:t>
            </a:r>
            <a:r>
              <a:rPr kumimoji="1" lang="en-US" altLang="zh-CN" dirty="0"/>
              <a:t>];</a:t>
            </a:r>
          </a:p>
          <a:p>
            <a:pPr lvl="3">
              <a:buNone/>
            </a:pPr>
            <a:r>
              <a:rPr kumimoji="1" lang="en-US" altLang="zh-CN" dirty="0"/>
              <a:t>	     </a:t>
            </a:r>
            <a:r>
              <a:rPr kumimoji="1" lang="en-US" altLang="zh-CN" dirty="0" err="1"/>
              <a:t>buffer_read_cnt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buffer_read_cnt</a:t>
            </a:r>
            <a:r>
              <a:rPr kumimoji="1" lang="en-US" altLang="zh-CN" dirty="0"/>
              <a:t> + 1) % BUFFER SIZE;</a:t>
            </a:r>
          </a:p>
          <a:p>
            <a:pPr lvl="3">
              <a:buNone/>
            </a:pPr>
            <a:r>
              <a:rPr kumimoji="1" lang="zh-CN" altLang="en-US" dirty="0"/>
              <a:t>         </a:t>
            </a:r>
            <a:r>
              <a:rPr kumimoji="1" lang="en-US" altLang="zh-CN" dirty="0" err="1"/>
              <a:t>empty_slot</a:t>
            </a:r>
            <a:r>
              <a:rPr kumimoji="1" lang="en-US" altLang="zh-CN" dirty="0"/>
              <a:t>++;</a:t>
            </a:r>
          </a:p>
          <a:p>
            <a:pPr lvl="3">
              <a:buNone/>
            </a:pPr>
            <a:r>
              <a:rPr kumimoji="1" lang="en-US" altLang="zh-CN" dirty="0"/>
              <a:t>	     return item;</a:t>
            </a:r>
          </a:p>
          <a:p>
            <a:pPr lvl="3">
              <a:buNone/>
            </a:pPr>
            <a:r>
              <a:rPr kumimoji="1" lang="en-US" altLang="zh-CN" dirty="0"/>
              <a:t>     }</a:t>
            </a:r>
          </a:p>
          <a:p>
            <a:pPr lvl="3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1320" y="2244131"/>
            <a:ext cx="4181360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39648" y="13299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当没有新消息时，接收者盲目等待</a:t>
            </a:r>
            <a:endParaRPr kumimoji="1" lang="en-US" altLang="zh-CN" dirty="0"/>
          </a:p>
        </p:txBody>
      </p:sp>
      <p:cxnSp>
        <p:nvCxnSpPr>
          <p:cNvPr id="8" name="直线箭头连接符 7"/>
          <p:cNvCxnSpPr>
            <a:stCxn id="7" idx="1"/>
            <a:endCxn id="6" idx="0"/>
          </p:cNvCxnSpPr>
          <p:nvPr/>
        </p:nvCxnSpPr>
        <p:spPr>
          <a:xfrm flipH="1">
            <a:off x="4572000" y="1514609"/>
            <a:ext cx="467648" cy="72952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41835" y="333905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接收者获取消息 </a:t>
            </a:r>
            <a:endParaRPr kumimoji="1"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411759" y="3345905"/>
            <a:ext cx="3138263" cy="441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10" idx="1"/>
          </p:cNvCxnSpPr>
          <p:nvPr/>
        </p:nvCxnSpPr>
        <p:spPr>
          <a:xfrm flipH="1">
            <a:off x="5550022" y="3523720"/>
            <a:ext cx="1091813" cy="226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315" y="2713355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如果只有一个消费者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这里的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buffer_read_cnt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不需要被接收者知道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所以不用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volatile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共享内存的问题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缺少通知机制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若轮询检查，则导致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资源浪费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若周期性检查，则可能导致较长的等待时延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根本原因：</a:t>
            </a:r>
            <a:r>
              <a:rPr kumimoji="1" lang="zh-CN" altLang="en-US" dirty="0"/>
              <a:t>共享内存的抽象过于底层；缺少</a:t>
            </a:r>
            <a:r>
              <a:rPr kumimoji="1" lang="en-US" altLang="zh-CN" dirty="0"/>
              <a:t>OS</a:t>
            </a:r>
            <a:r>
              <a:rPr kumimoji="1" lang="zh-CN" altLang="en-US" dirty="0"/>
              <a:t>更多支持</a:t>
            </a:r>
            <a:endParaRPr kumimoji="1" lang="en-US" altLang="zh-CN" dirty="0"/>
          </a:p>
          <a:p>
            <a:r>
              <a:rPr kumimoji="1" lang="en-US" altLang="zh-CN" dirty="0"/>
              <a:t>TOCTTOU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Time-of-check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Time-of-use</a:t>
            </a:r>
            <a:r>
              <a:rPr kumimoji="1" lang="zh-CN" altLang="en-US" dirty="0"/>
              <a:t>）问题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当接收者直接用共享内存上的数据时，可能</a:t>
            </a:r>
            <a:r>
              <a:rPr kumimoji="1" lang="zh-CN" altLang="en-US" dirty="0">
                <a:highlight>
                  <a:srgbClr val="FFFF00"/>
                </a:highlight>
              </a:rPr>
              <a:t>存在被发送者恶意篡改</a:t>
            </a:r>
            <a:r>
              <a:rPr kumimoji="1" lang="zh-CN" altLang="en-US" dirty="0"/>
              <a:t>的情况（发生在接收者检查完数据之后，使用数据之前）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这可能导致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overflow</a:t>
            </a:r>
            <a:r>
              <a:rPr kumimoji="1" lang="zh-CN" altLang="en-US" dirty="0"/>
              <a:t>等问题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260" y="4873625"/>
            <a:ext cx="7207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如果可以做到读共享内存</a:t>
            </a:r>
            <a:r>
              <a:rPr lang="zh-CN" altLang="en-US" sz="1200" b="1" dirty="0">
                <a:solidFill>
                  <a:srgbClr val="FF0000"/>
                </a:solidFill>
              </a:rPr>
              <a:t>只读一次</a:t>
            </a:r>
            <a:r>
              <a:rPr lang="zh-CN" altLang="en-US" sz="1200" dirty="0"/>
              <a:t>，如果需要多次使用，就把他</a:t>
            </a:r>
            <a:r>
              <a:rPr lang="en-US" altLang="zh-CN" sz="1200" dirty="0">
                <a:highlight>
                  <a:srgbClr val="FFFF00"/>
                </a:highlight>
              </a:rPr>
              <a:t>copy</a:t>
            </a:r>
            <a:r>
              <a:rPr lang="zh-CN" altLang="en-US" sz="1200" dirty="0">
                <a:highlight>
                  <a:srgbClr val="FFFF00"/>
                </a:highlight>
              </a:rPr>
              <a:t>到非共享内存里面</a:t>
            </a:r>
          </a:p>
          <a:p>
            <a:r>
              <a:rPr lang="zh-CN" altLang="en-US" sz="1200" dirty="0"/>
              <a:t>结合共享内存，</a:t>
            </a:r>
            <a:r>
              <a:rPr lang="en-US" altLang="zh-CN" sz="1200" dirty="0"/>
              <a:t> </a:t>
            </a:r>
            <a:r>
              <a:rPr lang="zh-CN" altLang="en-US" sz="1200" dirty="0"/>
              <a:t>一旦切换到消费者，就对生产者的权限设置为只读</a:t>
            </a:r>
          </a:p>
          <a:p>
            <a:r>
              <a:rPr lang="zh-CN" altLang="en-US" sz="1200" dirty="0"/>
              <a:t>但是这样会导致</a:t>
            </a:r>
            <a:r>
              <a:rPr lang="en-US" altLang="zh-CN" sz="1200" dirty="0"/>
              <a:t>TLB miss</a:t>
            </a:r>
            <a:r>
              <a:rPr lang="zh-CN" altLang="en-US" sz="1200" dirty="0"/>
              <a:t>，然后导致</a:t>
            </a:r>
            <a:r>
              <a:rPr lang="en-US" altLang="zh-CN" sz="1200" dirty="0"/>
              <a:t>TLB</a:t>
            </a:r>
            <a:r>
              <a:rPr lang="zh-CN" altLang="en-US" sz="1200" dirty="0"/>
              <a:t>频繁更新，就会导致内存访问，导致成本上升</a:t>
            </a:r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消息传递（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r>
              <a:rPr kumimoji="1" lang="zh-CN" altLang="en-US" dirty="0"/>
              <a:t>）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一种消息传递机制</a:t>
            </a:r>
            <a:endParaRPr kumimoji="1" lang="en-US" altLang="zh-CN" dirty="0"/>
          </a:p>
          <a:p>
            <a:r>
              <a:rPr kumimoji="1" lang="zh-CN" altLang="en-US" dirty="0"/>
              <a:t>设计选择：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间接通信方式，信箱为内核中维护的消息队列结构体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有（有限的）缓存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没有超时机制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支持多个（大于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）的参与者进行通信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通常是非阻塞的（不考虑如内核缓存区满等异常情况）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28B60-823F-9489-6578-9B8B6A3C7B39}"/>
              </a:ext>
            </a:extLst>
          </p:cNvPr>
          <p:cNvSpPr txBox="1"/>
          <p:nvPr/>
        </p:nvSpPr>
        <p:spPr>
          <a:xfrm>
            <a:off x="5618375" y="8107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mailbox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</a:t>
            </a:r>
            <a:r>
              <a:rPr kumimoji="1" lang="en-US" altLang="zh-CN" dirty="0"/>
              <a:t>:</a:t>
            </a:r>
            <a:r>
              <a:rPr kumimoji="1" lang="zh-CN" altLang="en-US" dirty="0"/>
              <a:t> 带类型的消息传递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18018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消息队列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以链表的方式组织消息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任何有权限的进程都可以访问队列，写入或者读取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支持异步通信 </a:t>
            </a:r>
            <a:r>
              <a:rPr kumimoji="1" lang="en-US" altLang="zh-CN" dirty="0"/>
              <a:t>(</a:t>
            </a:r>
            <a:r>
              <a:rPr kumimoji="1" lang="zh-CN" altLang="en-US" dirty="0"/>
              <a:t>非阻塞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消息的格式</a:t>
            </a:r>
            <a:r>
              <a:rPr kumimoji="1" lang="en-US" altLang="zh-CN" dirty="0"/>
              <a:t>:</a:t>
            </a:r>
            <a:r>
              <a:rPr kumimoji="1" lang="zh-CN" altLang="en-US" dirty="0"/>
              <a:t> 类型 </a:t>
            </a:r>
            <a:r>
              <a:rPr kumimoji="1" lang="en-US" altLang="zh-CN" dirty="0"/>
              <a:t>+</a:t>
            </a:r>
            <a:r>
              <a:rPr kumimoji="1" lang="zh-CN" altLang="en-US" dirty="0"/>
              <a:t> 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类型：由一个整型表示，具体的意义由用户决定</a:t>
            </a:r>
            <a:endParaRPr kumimoji="1" lang="en-US" altLang="zh-CN" dirty="0"/>
          </a:p>
          <a:p>
            <a:r>
              <a:rPr kumimoji="1" lang="zh-CN" altLang="en-US" dirty="0"/>
              <a:t>消息队列是间接消息传递方式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通过共享一个队列来建立连接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06269"/>
            <a:ext cx="3962400" cy="15591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236296" y="321405"/>
            <a:ext cx="1450504" cy="1872208"/>
          </a:xfrm>
          <a:prstGeom prst="roundRect">
            <a:avLst>
              <a:gd name="adj" fmla="val 7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/>
              <a:t>ftok</a:t>
            </a:r>
            <a:r>
              <a:rPr lang="en-US" altLang="zh-CN" sz="2000" b="1" dirty="0"/>
              <a:t>();</a:t>
            </a:r>
            <a:endParaRPr kumimoji="1" lang="en-US" altLang="zh-CN" sz="2000" b="1" dirty="0"/>
          </a:p>
          <a:p>
            <a:r>
              <a:rPr kumimoji="1" lang="en-US" altLang="zh-CN" sz="2000" b="1" dirty="0" err="1"/>
              <a:t>msgget</a:t>
            </a:r>
            <a:r>
              <a:rPr kumimoji="1" lang="en-US" altLang="zh-CN" sz="2000" b="1" dirty="0"/>
              <a:t>();</a:t>
            </a:r>
          </a:p>
          <a:p>
            <a:r>
              <a:rPr kumimoji="1" lang="en-US" altLang="zh-CN" sz="2000" b="1" dirty="0" err="1"/>
              <a:t>msgsnd</a:t>
            </a:r>
            <a:r>
              <a:rPr kumimoji="1" lang="en-US" altLang="zh-CN" sz="2000" b="1" dirty="0"/>
              <a:t>();</a:t>
            </a:r>
          </a:p>
          <a:p>
            <a:r>
              <a:rPr lang="en-US" altLang="zh-CN" sz="2000" b="1" dirty="0" err="1"/>
              <a:t>msgrcv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err="1"/>
              <a:t>msgctl</a:t>
            </a:r>
            <a:r>
              <a:rPr lang="en-US" altLang="zh-CN" sz="2000" b="1" dirty="0"/>
              <a:t>();</a:t>
            </a:r>
            <a:endParaRPr kumimoji="1"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220072" y="2295943"/>
            <a:ext cx="371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dirty="0" err="1">
                <a:solidFill>
                  <a:schemeClr val="accent1"/>
                </a:solidFill>
              </a:rPr>
              <a:t>ftok</a:t>
            </a:r>
            <a:r>
              <a:rPr lang="en-US" altLang="zh-CN" sz="1800" dirty="0">
                <a:solidFill>
                  <a:schemeClr val="accent1"/>
                </a:solidFill>
              </a:rPr>
              <a:t>: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file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name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+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project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ID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→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key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1520" y="1807342"/>
            <a:ext cx="4104456" cy="2809636"/>
          </a:xfrm>
          <a:prstGeom prst="roundRect">
            <a:avLst>
              <a:gd name="adj" fmla="val 5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ftok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msgque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11);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msgget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0666 |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IPC_CREAT);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message.mesg_type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msgsnd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&amp;message,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(message), 0);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16016" y="1807342"/>
            <a:ext cx="4258815" cy="2820396"/>
          </a:xfrm>
          <a:prstGeom prst="roundRect">
            <a:avLst>
              <a:gd name="adj" fmla="val 51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ftok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msgque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11);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msgget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0666 |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IPC_CREAT);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msgrcv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&amp;message,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(message), 1, 0); 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msgctl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IPC_RMID, NULL);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86509" y="12836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发送者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33355" y="1288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接收者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4205" y="46736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ighlight>
                  <a:srgbClr val="FFFF00"/>
                </a:highlight>
              </a:rPr>
              <a:t>key = ftok(...,...)  </a:t>
            </a:r>
            <a:r>
              <a:rPr lang="zh-CN" altLang="en-US">
                <a:highlight>
                  <a:srgbClr val="FFFF00"/>
                </a:highlight>
              </a:rPr>
              <a:t>重点是一样</a:t>
            </a:r>
          </a:p>
          <a:p>
            <a:r>
              <a:rPr lang="zh-CN" altLang="en-US">
                <a:highlight>
                  <a:srgbClr val="FFFF00"/>
                </a:highlight>
              </a:rPr>
              <a:t>他们是确定彼此为生产者消费者时创建联系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685" y="494665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内核做的是把这个</a:t>
            </a:r>
            <a:r>
              <a:rPr lang="en-US" altLang="zh-CN" dirty="0"/>
              <a:t>message</a:t>
            </a:r>
            <a:r>
              <a:rPr lang="zh-CN" altLang="en-US" dirty="0"/>
              <a:t>暂存一下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92065" y="487426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内核看接收者需要的缓存里面有，就复制一份给消费者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消息队列：带类型的消息传递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54022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消息队列的组织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基本遵循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(First-In-First-Out)</a:t>
            </a:r>
            <a:r>
              <a:rPr kumimoji="1" lang="zh-CN" altLang="en-US" dirty="0"/>
              <a:t>先进先出原则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消息队列的写入：增加在队列尾部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消息队列的读取：默认从队首获取消息</a:t>
            </a:r>
            <a:endParaRPr kumimoji="1" lang="en-US" altLang="zh-CN" dirty="0"/>
          </a:p>
          <a:p>
            <a:r>
              <a:rPr kumimoji="1" lang="zh-CN" altLang="en-US" dirty="0"/>
              <a:t>允许按照类型查询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Recv</a:t>
            </a:r>
            <a:r>
              <a:rPr kumimoji="1" lang="en-US" altLang="zh-CN" dirty="0"/>
              <a:t>(A,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type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message)</a:t>
            </a:r>
          </a:p>
          <a:p>
            <a:pPr lvl="1"/>
            <a:r>
              <a:rPr kumimoji="1" lang="zh-CN" altLang="en-US" dirty="0"/>
              <a:t>类型为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时返回第一个消息 </a:t>
            </a:r>
            <a:r>
              <a:rPr kumimoji="1" lang="en-US" altLang="zh-CN" dirty="0"/>
              <a:t>(FIFO)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类型有值时按照类型查询消息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/>
              <a:t>如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为正数，则返回第一个类型为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的消息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21485" y="12065"/>
            <a:ext cx="379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  <a:sym typeface="+mn-ea"/>
              </a:rPr>
              <a:t>？？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？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这个存不存在安全性问题</a:t>
            </a:r>
            <a:endParaRPr lang="zh-CN" altLang="en-US">
              <a:highlight>
                <a:srgbClr val="FFFF00"/>
              </a:highlight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7646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缓存区设计</a:t>
            </a:r>
            <a:r>
              <a:rPr kumimoji="1" lang="en-US" altLang="zh-CN" sz="1800" dirty="0"/>
              <a:t>:</a:t>
            </a:r>
          </a:p>
          <a:p>
            <a:pPr lvl="1"/>
            <a:r>
              <a:rPr kumimoji="1" lang="zh-CN" altLang="en-US" sz="1600" dirty="0"/>
              <a:t>消息队列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链表的组织方式，动态分配资源，可以设置很大的上限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管道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olidFill>
                  <a:srgbClr val="FF0000"/>
                </a:solidFill>
              </a:rPr>
              <a:t>固定的缓冲区间</a:t>
            </a:r>
            <a:r>
              <a:rPr kumimoji="1" lang="zh-CN" altLang="en-US" sz="1600" dirty="0"/>
              <a:t>，分配过大资源容易造成浪费</a:t>
            </a:r>
            <a:endParaRPr kumimoji="1" lang="en-US" altLang="zh-CN" sz="1600" dirty="0"/>
          </a:p>
          <a:p>
            <a:r>
              <a:rPr kumimoji="1" lang="zh-CN" altLang="en-US" sz="1800" dirty="0"/>
              <a:t>消息格式</a:t>
            </a:r>
            <a:r>
              <a:rPr kumimoji="1" lang="en-US" altLang="zh-CN" sz="1800" dirty="0"/>
              <a:t>:</a:t>
            </a:r>
          </a:p>
          <a:p>
            <a:pPr lvl="1"/>
            <a:r>
              <a:rPr kumimoji="1" lang="zh-CN" altLang="en-US" sz="1600" dirty="0"/>
              <a:t>消息队列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带类型的数据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管道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数据 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字节流</a:t>
            </a:r>
            <a:r>
              <a:rPr kumimoji="1" lang="en-US" altLang="zh-CN" sz="1600" dirty="0"/>
              <a:t>)</a:t>
            </a:r>
          </a:p>
          <a:p>
            <a:r>
              <a:rPr kumimoji="1" lang="zh-CN" altLang="en-US" sz="1800" dirty="0"/>
              <a:t>连接上的通信进程</a:t>
            </a:r>
            <a:r>
              <a:rPr kumimoji="1" lang="en-US" altLang="zh-CN" sz="1800" dirty="0"/>
              <a:t>:</a:t>
            </a:r>
          </a:p>
          <a:p>
            <a:pPr lvl="1"/>
            <a:r>
              <a:rPr kumimoji="1" lang="zh-CN" altLang="en-US" sz="1600" dirty="0"/>
              <a:t>消息队列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highlight>
                  <a:srgbClr val="FFFF00"/>
                </a:highlight>
              </a:rPr>
              <a:t>可以有多个发送者和接收者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管道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两个端口，最多对应两个进程</a:t>
            </a:r>
            <a:endParaRPr kumimoji="1" lang="en-US" altLang="zh-CN" sz="1600" dirty="0"/>
          </a:p>
          <a:p>
            <a:r>
              <a:rPr kumimoji="1" lang="zh-CN" altLang="en-US" sz="1800" dirty="0"/>
              <a:t>消息的管理</a:t>
            </a:r>
            <a:r>
              <a:rPr kumimoji="1" lang="en-US" altLang="zh-CN" sz="1800" dirty="0"/>
              <a:t>:</a:t>
            </a:r>
          </a:p>
          <a:p>
            <a:pPr lvl="1"/>
            <a:r>
              <a:rPr kumimoji="1" lang="zh-CN" altLang="en-US" sz="1600" dirty="0"/>
              <a:t>消息队列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FIFO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highlight>
                  <a:srgbClr val="FFFF00"/>
                </a:highlight>
              </a:rPr>
              <a:t>基于类型的查询（严格来说不是</a:t>
            </a:r>
            <a:r>
              <a:rPr kumimoji="1" lang="en-US" altLang="zh-CN" sz="1600" dirty="0">
                <a:highlight>
                  <a:srgbClr val="FFFF00"/>
                </a:highlight>
              </a:rPr>
              <a:t>FIFO</a:t>
            </a:r>
            <a:r>
              <a:rPr kumimoji="1" lang="zh-CN" altLang="en-US" sz="1600" dirty="0">
                <a:highlight>
                  <a:srgbClr val="FFFF00"/>
                </a:highlight>
              </a:rPr>
              <a:t>）</a:t>
            </a:r>
            <a:endParaRPr kumimoji="1" lang="en-US" altLang="zh-CN" sz="16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600" dirty="0"/>
              <a:t>管道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FIFO</a:t>
            </a:r>
          </a:p>
          <a:p>
            <a:pPr marL="0" indent="0">
              <a:buNone/>
            </a:pPr>
            <a:endParaRPr kumimoji="1"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08104" y="30015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消息队列更加灵活易用，</a:t>
            </a:r>
            <a:endParaRPr kumimoji="1" lang="en-US" altLang="zh-CN" dirty="0"/>
          </a:p>
          <a:p>
            <a:r>
              <a:rPr kumimoji="1" lang="zh-CN" altLang="en-US" dirty="0"/>
              <a:t>但是实现也更加复杂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并发与锁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+mn-lt"/>
              </a:rPr>
              <a:t>版权声明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>
                <a:latin typeface="+mn-lt"/>
              </a:rPr>
              <a:t>本内容版权归</a:t>
            </a:r>
            <a:r>
              <a:rPr lang="zh-CN" altLang="en-US" sz="2000">
                <a:latin typeface="+mn-lt"/>
              </a:rPr>
              <a:t>上海交通大学并行与分布式系统研究所</a:t>
            </a:r>
            <a:r>
              <a:rPr lang="zh-CN" altLang="en-US" sz="2000" b="0">
                <a:latin typeface="+mn-lt"/>
              </a:rPr>
              <a:t>所有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使用者可以将全部或部分本内容免费用于非商业用途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使用者在使用全部或部分本内容时请注明来源：</a:t>
            </a:r>
            <a:endParaRPr lang="en-US" altLang="zh-CN" sz="2000" b="0">
              <a:latin typeface="+mn-lt"/>
            </a:endParaRPr>
          </a:p>
          <a:p>
            <a:pPr lvl="1"/>
            <a:r>
              <a:rPr lang="zh-CN" altLang="en-US" sz="1600"/>
              <a:t>内容来自：上海交通大学并行与分布式系统研究所</a:t>
            </a:r>
            <a:r>
              <a:rPr lang="en-US" altLang="zh-CN" sz="1600"/>
              <a:t>+</a:t>
            </a:r>
            <a:r>
              <a:rPr lang="zh-CN" altLang="en-US" sz="1600"/>
              <a:t>材料名字</a:t>
            </a:r>
            <a:endParaRPr lang="en-US" altLang="zh-CN" sz="1600"/>
          </a:p>
          <a:p>
            <a:r>
              <a:rPr lang="zh-CN" altLang="en-US" sz="2000" b="0">
                <a:latin typeface="+mn-lt"/>
              </a:rPr>
              <a:t>对于不遵守此声明或者其他违法使用本内容者，将依法保留追究权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本内容的发布采用 </a:t>
            </a:r>
            <a:r>
              <a:rPr lang="en-US" altLang="zh-CN" sz="2000" b="0">
                <a:latin typeface="+mn-lt"/>
              </a:rPr>
              <a:t>Creative Commons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Attribution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4.0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License</a:t>
            </a:r>
            <a:endParaRPr lang="en-US" altLang="zh-CN" sz="2400" b="0">
              <a:latin typeface="+mn-lt"/>
            </a:endParaRPr>
          </a:p>
          <a:p>
            <a:pPr lvl="1"/>
            <a:r>
              <a:rPr lang="zh-CN" altLang="en-US" sz="1600">
                <a:latin typeface="+mn-lt"/>
              </a:rPr>
              <a:t>完整文本：</a:t>
            </a:r>
            <a:r>
              <a:rPr lang="en-US" altLang="zh-CN" sz="1600">
                <a:latin typeface="+mn-lt"/>
                <a:hlinkClick r:id="rId3"/>
              </a:rPr>
              <a:t>https://creativecommons.org/licenses/by/4.0/legalcode</a:t>
            </a:r>
            <a:endParaRPr lang="en-US" altLang="zh-CN" sz="1800" b="0">
              <a:latin typeface="+mn-lt"/>
            </a:endParaRPr>
          </a:p>
          <a:p>
            <a:endParaRPr kumimoji="1" lang="zh-CN" altLang="en-US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大纲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lang="en-US" dirty="0"/>
              <a:t>多线程问题</a:t>
            </a:r>
            <a:r>
              <a:rPr lang="zh-CN" altLang="en-US" dirty="0"/>
              <a:t>：</a:t>
            </a:r>
            <a:r>
              <a:rPr lang="en-US" dirty="0"/>
              <a:t>竞争条件</a:t>
            </a:r>
          </a:p>
          <a:p>
            <a:r>
              <a:rPr lang="zh-CN" altLang="en-US" dirty="0"/>
              <a:t>四种</a:t>
            </a:r>
            <a:r>
              <a:rPr lang="en-US"/>
              <a:t>同步原语</a:t>
            </a:r>
            <a:endParaRPr lang="en-US" dirty="0"/>
          </a:p>
          <a:p>
            <a:pPr lvl="1"/>
            <a:r>
              <a:rPr lang="en-US" dirty="0"/>
              <a:t>互斥锁</a:t>
            </a:r>
            <a:r>
              <a:rPr lang="zh-CN" altLang="en-US" dirty="0"/>
              <a:t>：保证</a:t>
            </a:r>
            <a:r>
              <a:rPr lang="zh-CN" altLang="en-US" dirty="0">
                <a:solidFill>
                  <a:schemeClr val="accent1"/>
                </a:solidFill>
              </a:rPr>
              <a:t>互斥访问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条件变量</a:t>
            </a:r>
            <a:r>
              <a:rPr lang="zh-CN" altLang="en-US" dirty="0"/>
              <a:t>：提供</a:t>
            </a:r>
            <a:r>
              <a:rPr lang="zh-CN" altLang="en-US" dirty="0">
                <a:solidFill>
                  <a:schemeClr val="accent1"/>
                </a:solidFill>
              </a:rPr>
              <a:t>睡眠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唤醒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信号量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1"/>
                </a:solidFill>
              </a:rPr>
              <a:t>资源</a:t>
            </a:r>
            <a:r>
              <a:rPr lang="zh-CN" altLang="en-US" dirty="0"/>
              <a:t>管理</a:t>
            </a:r>
            <a:endParaRPr lang="en-US" dirty="0"/>
          </a:p>
          <a:p>
            <a:pPr lvl="1"/>
            <a:r>
              <a:rPr lang="en-US" dirty="0"/>
              <a:t>读写锁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1"/>
                </a:solidFill>
              </a:rPr>
              <a:t>区分读者</a:t>
            </a:r>
            <a:r>
              <a:rPr lang="zh-CN" altLang="en-US" dirty="0"/>
              <a:t>以提高并行度</a:t>
            </a:r>
            <a:endParaRPr lang="en-US" altLang="zh-CN" dirty="0"/>
          </a:p>
          <a:p>
            <a:r>
              <a:rPr lang="en-US" altLang="zh-CN"/>
              <a:t>同步原语带来的问题</a:t>
            </a:r>
            <a:endParaRPr lang="en-US" altLang="zh-CN" dirty="0"/>
          </a:p>
          <a:p>
            <a:pPr lvl="1"/>
            <a:r>
              <a:rPr lang="zh-CN" altLang="en-US" dirty="0"/>
              <a:t>死锁的</a:t>
            </a:r>
            <a:r>
              <a:rPr lang="zh-CN" altLang="en-US" dirty="0">
                <a:solidFill>
                  <a:schemeClr val="accent1"/>
                </a:solidFill>
              </a:rPr>
              <a:t>检测、预防与避免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3710" y="625475"/>
            <a:ext cx="3566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进程只在文件系统、共享内存可能会冲突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多核不是免费的午餐</a:t>
            </a:r>
            <a:endParaRPr lang="en-US"/>
          </a:p>
        </p:txBody>
      </p:sp>
      <p:pic>
        <p:nvPicPr>
          <p:cNvPr id="5" name="Picture 4" descr="A group of people standing in the san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5349"/>
            <a:ext cx="3226912" cy="3626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409" y="4807851"/>
            <a:ext cx="266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网图：多核的真相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0" y="2930884"/>
            <a:ext cx="4546848" cy="5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0" dirty="0"/>
              <a:t>面临的两个问题：</a:t>
            </a:r>
            <a:endParaRPr lang="en-US" altLang="zh-CN" sz="1800" b="0" dirty="0"/>
          </a:p>
        </p:txBody>
      </p:sp>
      <p:sp>
        <p:nvSpPr>
          <p:cNvPr id="13" name="Content Placeholder 5"/>
          <p:cNvSpPr txBox="1"/>
          <p:nvPr/>
        </p:nvSpPr>
        <p:spPr>
          <a:xfrm>
            <a:off x="4572000" y="1063406"/>
            <a:ext cx="4546848" cy="1585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0" dirty="0"/>
              <a:t>假设现在需要建房子：</a:t>
            </a:r>
            <a:endParaRPr lang="en-US" altLang="zh-CN" sz="1800" b="0" dirty="0"/>
          </a:p>
          <a:p>
            <a:r>
              <a:rPr lang="zh-CN" altLang="en-US" sz="1800" b="0" dirty="0"/>
              <a:t>工作量 </a:t>
            </a:r>
            <a:r>
              <a:rPr lang="en-US" altLang="zh-CN" sz="1800" b="0" dirty="0"/>
              <a:t>=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1000</a:t>
            </a:r>
            <a:r>
              <a:rPr lang="zh-CN" altLang="en-US" sz="1800" b="0" dirty="0"/>
              <a:t>人</a:t>
            </a:r>
            <a:r>
              <a:rPr lang="en-US" altLang="zh-CN" sz="1800" b="0" dirty="0"/>
              <a:t>/</a:t>
            </a:r>
            <a:r>
              <a:rPr lang="zh-CN" altLang="en-US" sz="1800" b="0" dirty="0"/>
              <a:t>年</a:t>
            </a:r>
            <a:endParaRPr lang="en-US" altLang="zh-CN" sz="1800" b="0" dirty="0"/>
          </a:p>
          <a:p>
            <a:r>
              <a:rPr lang="zh-CN" altLang="en-US" sz="1800" b="0" dirty="0"/>
              <a:t>工头找了</a:t>
            </a:r>
            <a:r>
              <a:rPr lang="en-US" altLang="zh-CN" sz="1800" b="0" dirty="0"/>
              <a:t>10</a:t>
            </a:r>
            <a:r>
              <a:rPr lang="zh-CN" altLang="en-US" sz="1800" b="0" dirty="0"/>
              <a:t>万人，需要多久？</a:t>
            </a:r>
            <a:endParaRPr lang="en-US" altLang="zh-CN" sz="1800" b="0" dirty="0"/>
          </a:p>
        </p:txBody>
      </p:sp>
      <p:sp>
        <p:nvSpPr>
          <p:cNvPr id="16" name="Content Placeholder 5"/>
          <p:cNvSpPr txBox="1"/>
          <p:nvPr/>
        </p:nvSpPr>
        <p:spPr>
          <a:xfrm>
            <a:off x="4572000" y="3494825"/>
            <a:ext cx="3888432" cy="17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1800" b="0" dirty="0"/>
              <a:t>工人人多手杂，不听指挥，导致施工事故（</a:t>
            </a:r>
            <a:r>
              <a:rPr lang="zh-CN" altLang="en-US" sz="1800" dirty="0"/>
              <a:t>正确性</a:t>
            </a:r>
            <a:r>
              <a:rPr lang="zh-CN" altLang="en-US" sz="1800" b="0" dirty="0"/>
              <a:t>问题）</a:t>
            </a:r>
            <a:endParaRPr lang="en-US" altLang="zh-CN" sz="1800" b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1800" b="0" dirty="0"/>
              <a:t>工具有限，大部分工人无事可干（</a:t>
            </a:r>
            <a:r>
              <a:rPr lang="zh-CN" altLang="en-US" sz="1800" dirty="0"/>
              <a:t>性能可扩展性</a:t>
            </a:r>
            <a:r>
              <a:rPr lang="zh-CN" altLang="en-US" sz="1800" b="0" dirty="0"/>
              <a:t>问题）</a:t>
            </a:r>
            <a:endParaRPr lang="en-US" altLang="zh-CN" sz="18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并发带来的同步问题：竞争条件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多线程计数实例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76702" y="1622501"/>
            <a:ext cx="566496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a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*routine(void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1000000000;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362" y="11171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个线程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同时执行下面程序：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069" y="388584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输出结果是多少？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2803318" y="3885847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理论上的结果：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1000000000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3318" y="4472399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实际在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代</a:t>
            </a:r>
            <a:r>
              <a:rPr lang="en-US" altLang="zh-CN" dirty="0"/>
              <a:t>6</a:t>
            </a:r>
            <a:r>
              <a:rPr lang="zh-CN" altLang="en-US" dirty="0"/>
              <a:t>核</a:t>
            </a:r>
            <a:r>
              <a:rPr lang="en-US" altLang="zh-CN" dirty="0"/>
              <a:t>i7</a:t>
            </a:r>
            <a:r>
              <a:rPr lang="zh-CN" altLang="en-US" dirty="0"/>
              <a:t>中：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1040186238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（结果不唯一）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72200" y="2424576"/>
            <a:ext cx="205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个线程同时执行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03533" y="468311"/>
            <a:ext cx="2779298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多个</a:t>
            </a:r>
            <a:r>
              <a:rPr lang="zh-CN" altLang="en-US" b="1" dirty="0">
                <a:solidFill>
                  <a:schemeClr val="accent1"/>
                </a:solidFill>
              </a:rPr>
              <a:t>进程</a:t>
            </a:r>
            <a:r>
              <a:rPr lang="zh-CN" altLang="en-US" dirty="0"/>
              <a:t>操作</a:t>
            </a:r>
            <a:r>
              <a:rPr lang="zh-CN" altLang="en-US" dirty="0">
                <a:solidFill>
                  <a:schemeClr val="accent1"/>
                </a:solidFill>
              </a:rPr>
              <a:t>共享内存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的变量，同样存在该问题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90795" y="518854"/>
            <a:ext cx="83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955" y="5050155"/>
            <a:ext cx="387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三个同时写，就产生了同步的问题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竞争条件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42" y="1516316"/>
            <a:ext cx="3210947" cy="2057590"/>
          </a:xfrm>
        </p:spPr>
      </p:pic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10" name="Content Placeholder 5"/>
          <p:cNvSpPr txBox="1"/>
          <p:nvPr/>
        </p:nvSpPr>
        <p:spPr>
          <a:xfrm>
            <a:off x="395536" y="1050621"/>
            <a:ext cx="8640960" cy="5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/>
              <a:t>如何确保他们</a:t>
            </a:r>
            <a:r>
              <a:rPr lang="zh-CN" altLang="en-US" sz="2000"/>
              <a:t>不会</a:t>
            </a:r>
            <a:r>
              <a:rPr lang="zh-CN" altLang="en-US" sz="2000" b="0"/>
              <a:t>将新产生的数据放入到同一个缓冲区中，造成</a:t>
            </a:r>
            <a:r>
              <a:rPr lang="zh-CN" altLang="en-US" sz="2000"/>
              <a:t>数据覆盖</a:t>
            </a:r>
            <a:r>
              <a:rPr lang="zh-CN" altLang="en-US" sz="2000" b="0"/>
              <a:t>？</a:t>
            </a:r>
            <a:endParaRPr lang="en-US" altLang="zh-CN" sz="2000" b="0"/>
          </a:p>
        </p:txBody>
      </p:sp>
      <p:sp>
        <p:nvSpPr>
          <p:cNvPr id="11" name="Content Placeholder 5"/>
          <p:cNvSpPr txBox="1"/>
          <p:nvPr/>
        </p:nvSpPr>
        <p:spPr>
          <a:xfrm>
            <a:off x="179512" y="3740630"/>
            <a:ext cx="6526574" cy="629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此时产生了</a:t>
            </a:r>
            <a:r>
              <a:rPr lang="zh-CN" altLang="en-US" sz="2000" dirty="0"/>
              <a:t>竞争条件</a:t>
            </a:r>
            <a:r>
              <a:rPr lang="zh-CN" altLang="en-US" sz="2000" b="0" dirty="0"/>
              <a:t>（又称竞争冒险、竞态条件）：</a:t>
            </a:r>
            <a:endParaRPr lang="en-US" altLang="zh-CN" sz="2000" b="0" dirty="0"/>
          </a:p>
        </p:txBody>
      </p:sp>
      <p:sp>
        <p:nvSpPr>
          <p:cNvPr id="12" name="Content Placeholder 5"/>
          <p:cNvSpPr txBox="1"/>
          <p:nvPr/>
        </p:nvSpPr>
        <p:spPr>
          <a:xfrm>
            <a:off x="539552" y="4291774"/>
            <a:ext cx="8496944" cy="114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当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个或以上线程同时对共享的数据进行操作，其中至少有一个写操作</a:t>
            </a:r>
            <a:endParaRPr lang="en-US" altLang="zh-CN" sz="2000" b="0" dirty="0"/>
          </a:p>
          <a:p>
            <a:r>
              <a:rPr lang="zh-CN" altLang="en-US" sz="2000" b="0" dirty="0"/>
              <a:t>该共享数据最后的结果</a:t>
            </a:r>
            <a:r>
              <a:rPr lang="zh-CN" altLang="en-US" sz="2000" dirty="0"/>
              <a:t>依赖于这些线程特定的执行顺序</a:t>
            </a:r>
            <a:endParaRPr lang="en-US" altLang="zh-C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760" y="220726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两个生产者在</a:t>
            </a:r>
            <a:r>
              <a:rPr lang="en-US" altLang="zh-CN">
                <a:highlight>
                  <a:srgbClr val="FFFF00"/>
                </a:highlight>
              </a:rPr>
              <a:t>++ -- </a:t>
            </a:r>
            <a:r>
              <a:rPr lang="zh-CN" altLang="en-US">
                <a:highlight>
                  <a:srgbClr val="FFFF00"/>
                </a:highlight>
              </a:rPr>
              <a:t>那一行</a:t>
            </a:r>
          </a:p>
          <a:p>
            <a:r>
              <a:rPr lang="zh-CN" altLang="en-US">
                <a:highlight>
                  <a:srgbClr val="FFFF00"/>
                </a:highlight>
              </a:rPr>
              <a:t>就会出现竞争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多线程计数中的数据竞争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869597" y="156135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a++;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2040" y="112811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线程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5661" y="156135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a++;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112811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线程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248816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064" y="302846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064" y="365162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88" y="242820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a; 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05091" y="1956887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a的初始值为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，结果应当为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6284" y="3028469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69068" y="3028469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a; (3)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6284" y="360624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(4)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316" y="3576134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9316" y="412625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24919" y="4719295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最后结果a为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线程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"+1"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操作丢失了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3568" y="2929508"/>
            <a:ext cx="71342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568" y="3560894"/>
            <a:ext cx="71342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4133870"/>
            <a:ext cx="713428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生产者消费者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zh-CN" altLang="en-US" u="sng" dirty="0"/>
              <a:t>多</a:t>
            </a:r>
            <a:r>
              <a:rPr kumimoji="1" lang="zh-CN" altLang="en-US" dirty="0"/>
              <a:t>生产者消费者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1600" y="2274106"/>
            <a:ext cx="7440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while (true) {</a:t>
            </a:r>
            <a:br>
              <a:rPr lang="en-US">
                <a:latin typeface="Courier" pitchFamily="2" charset="0"/>
              </a:rPr>
            </a:br>
            <a:r>
              <a:rPr lang="en-US">
                <a:latin typeface="Courier" pitchFamily="2" charset="0"/>
              </a:rPr>
              <a:t>	/* Produce an item */</a:t>
            </a:r>
          </a:p>
          <a:p>
            <a:r>
              <a:rPr lang="en-US">
                <a:latin typeface="Courier" pitchFamily="2" charset="0"/>
              </a:rPr>
              <a:t>	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-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>
                <a:latin typeface="Courier" pitchFamily="2" charset="0"/>
              </a:rPr>
              <a:t>BUFFER_SIZE)</a:t>
            </a:r>
          </a:p>
          <a:p>
            <a:r>
              <a:rPr lang="en-US">
                <a:latin typeface="Courier" pitchFamily="2" charset="0"/>
              </a:rPr>
              <a:t>		;   /* do nothing -- no free buffers */</a:t>
            </a:r>
          </a:p>
          <a:p>
            <a:r>
              <a:rPr lang="en-US">
                <a:latin typeface="Courier" pitchFamily="2" charset="0"/>
              </a:rPr>
              <a:t>	buffer[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>
                <a:latin typeface="Courier" pitchFamily="2" charset="0"/>
              </a:rPr>
              <a:t>BUFFER_SIZE] = item;</a:t>
            </a:r>
          </a:p>
          <a:p>
            <a:r>
              <a:rPr lang="en-US">
                <a:latin typeface="Courier" pitchFamily="2" charset="0"/>
              </a:rPr>
              <a:t>	prodCnt = prodCnt + 1;</a:t>
            </a:r>
          </a:p>
          <a:p>
            <a:r>
              <a:rPr lang="en-US">
                <a:latin typeface="Courier" pitchFamily="2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生产者消费者问题的基础实现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60099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基础实现</a:t>
            </a:r>
            <a:r>
              <a:rPr kumimoji="1" lang="en-US" altLang="zh-CN" dirty="0"/>
              <a:t>:</a:t>
            </a:r>
            <a:r>
              <a:rPr kumimoji="1" lang="zh-CN" altLang="en-US" dirty="0"/>
              <a:t> 生产者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56624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基础实现</a:t>
            </a:r>
            <a:r>
              <a:rPr kumimoji="1" lang="en-US" altLang="zh-CN" dirty="0"/>
              <a:t>:</a:t>
            </a:r>
            <a:r>
              <a:rPr kumimoji="1" lang="zh-CN" altLang="en-US" dirty="0"/>
              <a:t> 消费者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1600" y="2274106"/>
            <a:ext cx="7440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while (true)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		;   /* do nothing */</a:t>
            </a:r>
          </a:p>
          <a:p>
            <a:r>
              <a:rPr lang="en-US" dirty="0">
                <a:latin typeface="Courier" pitchFamily="2" charset="0"/>
              </a:rPr>
              <a:t>	item = [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生产者消费者问题的基础实现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8" y="1560571"/>
            <a:ext cx="3809643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9471" y="379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Content Placeholder 5"/>
          <p:cNvSpPr txBox="1"/>
          <p:nvPr/>
        </p:nvSpPr>
        <p:spPr>
          <a:xfrm>
            <a:off x="4427731" y="3427094"/>
            <a:ext cx="4608512" cy="168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b="0" dirty="0"/>
              <a:t>通过两个计数器来协调生产者与消费者，</a:t>
            </a:r>
            <a:endParaRPr lang="en-US" altLang="zh-CN" sz="1800" b="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b="0" dirty="0">
                <a:highlight>
                  <a:srgbClr val="FFFF00"/>
                </a:highlight>
              </a:rPr>
              <a:t>是少数符合竞争定义却没有竞争问题的实</a:t>
            </a:r>
            <a:r>
              <a:rPr lang="zh-CN" altLang="en-US" sz="1800" b="0" dirty="0"/>
              <a:t>现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800" b="0" dirty="0"/>
              <a:t>（</a:t>
            </a:r>
            <a:r>
              <a:rPr lang="en-US" altLang="zh-CN" sz="1800" b="0" dirty="0"/>
              <a:t>consCnt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readCnt </a:t>
            </a:r>
            <a:r>
              <a:rPr lang="zh-CN" altLang="en-US" sz="1800" b="0" dirty="0"/>
              <a:t>被两个人访问，有一个写操作）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只有一个消费者、生产者，虽然有竞争条件，但是没有问题，是一个特例！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59886" y="1539353"/>
            <a:ext cx="0" cy="833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5334" y="4084472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urier" pitchFamily="2" charset="0"/>
              </a:rPr>
              <a:t>consCnt %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>
                <a:latin typeface="Courier" pitchFamily="2" charset="0"/>
              </a:rPr>
              <a:t>BUFFER_SIZE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318027" y="3203792"/>
            <a:ext cx="0" cy="82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88977" y="110688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prodCnt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%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>
                <a:latin typeface="Courier" pitchFamily="2" charset="0"/>
              </a:rPr>
              <a:t>BUFFER_SIZE</a:t>
            </a:r>
            <a:endParaRPr lang="en-US"/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</a:t>
            </a:r>
            <a:r>
              <a:rPr kumimoji="1" lang="en-US" altLang="zh-CN" dirty="0"/>
              <a:t> </a:t>
            </a:r>
            <a:r>
              <a:rPr kumimoji="1" lang="zh-CN" altLang="en-US" dirty="0"/>
              <a:t>问题方案总结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回顾：进程间通信（</a:t>
            </a:r>
            <a:r>
              <a:rPr kumimoji="1" lang="en-US" altLang="zh-CN" dirty="0"/>
              <a:t>IPC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46957"/>
          <a:stretch>
            <a:fillRect/>
          </a:stretch>
        </p:blipFill>
        <p:spPr>
          <a:xfrm>
            <a:off x="86543" y="1655931"/>
            <a:ext cx="4239588" cy="3031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52770"/>
          <a:stretch>
            <a:fillRect/>
          </a:stretch>
        </p:blipFill>
        <p:spPr>
          <a:xfrm>
            <a:off x="4446875" y="1792393"/>
            <a:ext cx="4663547" cy="2969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750" y="4801870"/>
            <a:ext cx="5573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纯粹共享内存、硬盘，太底层了</a:t>
            </a:r>
          </a:p>
          <a:p>
            <a:r>
              <a:rPr lang="zh-CN" altLang="en-US"/>
              <a:t>然后再封装了一层接口，来实现更加方便的抽象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-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BUFFER_SIZE)</a:t>
            </a:r>
          </a:p>
          <a:p>
            <a:r>
              <a:rPr lang="en-US" dirty="0">
                <a:latin typeface="Courier" pitchFamily="2" charset="0"/>
              </a:rPr>
              <a:t>	;   /* do nothing -- no free buffers */</a:t>
            </a: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= item;</a:t>
            </a:r>
          </a:p>
          <a:p>
            <a:r>
              <a:rPr lang="en-US" dirty="0">
                <a:latin typeface="Courier" pitchFamily="2" charset="0"/>
              </a:rPr>
              <a:t>prodCnt = prodCnt + 1;</a:t>
            </a:r>
            <a:r>
              <a:rPr lang="zh-CN" altLang="en-US" dirty="0">
                <a:latin typeface="Courier" pitchFamily="2" charset="0"/>
              </a:rPr>
              <a:t>*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28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5" name="Rectangle 4"/>
          <p:cNvSpPr/>
          <p:nvPr/>
        </p:nvSpPr>
        <p:spPr>
          <a:xfrm>
            <a:off x="3917497" y="2329637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prodCnt</a:t>
            </a:r>
            <a:r>
              <a:rPr lang="en-US" dirty="0">
                <a:latin typeface="Courier" pitchFamily="2" charset="0"/>
              </a:rPr>
              <a:t> = 3</a:t>
            </a:r>
            <a:r>
              <a:rPr lang="en-US" altLang="zh-CN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59112" y="3949220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prodCnt</a:t>
            </a:r>
            <a:r>
              <a:rPr lang="en-US" dirty="0">
                <a:latin typeface="Courier" pitchFamily="2" charset="0"/>
              </a:rPr>
              <a:t> = 3</a:t>
            </a:r>
            <a:r>
              <a:rPr lang="en-US" altLang="zh-CN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pkg2</a:t>
            </a:r>
            <a:r>
              <a:rPr lang="en-US" dirty="0">
                <a:latin typeface="Courier" pitchFamily="2" charset="0"/>
              </a:rPr>
              <a:t>;</a:t>
            </a:r>
            <a:endParaRPr lang="en-US"/>
          </a:p>
        </p:txBody>
      </p:sp>
      <p:pic>
        <p:nvPicPr>
          <p:cNvPr id="3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3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17" y="3302626"/>
            <a:ext cx="547797" cy="54779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987507" y="33799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u="sng" dirty="0"/>
              <a:t>多</a:t>
            </a:r>
            <a:r>
              <a:rPr lang="zh-CN" altLang="en-US" dirty="0"/>
              <a:t>生产者消费者问题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*这里假设该操作为原子操作</a:t>
            </a:r>
            <a:endParaRPr 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923226" y="2886166"/>
            <a:ext cx="4661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prcdCnt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= 4;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9112" y="4475342"/>
            <a:ext cx="4661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prodCnt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= 5;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" name="Content Placeholder 5"/>
          <p:cNvSpPr txBox="1"/>
          <p:nvPr/>
        </p:nvSpPr>
        <p:spPr>
          <a:xfrm>
            <a:off x="361977" y="4852191"/>
            <a:ext cx="8458590" cy="56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0" dirty="0"/>
              <a:t>如何确保他们</a:t>
            </a:r>
            <a:r>
              <a:rPr lang="zh-CN" altLang="en-US" sz="1800" dirty="0"/>
              <a:t>不会</a:t>
            </a:r>
            <a:r>
              <a:rPr lang="zh-CN" altLang="en-US" sz="1800" b="0" dirty="0"/>
              <a:t>将新产生的数据放入到同一个缓冲区中，防止</a:t>
            </a:r>
            <a:r>
              <a:rPr lang="zh-CN" altLang="en-US" sz="1800" dirty="0"/>
              <a:t>数据覆盖</a:t>
            </a:r>
            <a:r>
              <a:rPr lang="zh-CN" altLang="en-US" sz="1800" b="0" dirty="0"/>
              <a:t>？</a:t>
            </a:r>
            <a:endParaRPr lang="en-US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新的抽象：临界区（</a:t>
            </a: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）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1356"/>
            <a:ext cx="2474242" cy="330619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451308" y="2517153"/>
            <a:ext cx="3888431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任意时刻，有且只有一个线程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可以进入临界区执行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3914" y="2954132"/>
            <a:ext cx="6802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实现临界区抽象的三个要求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1170628"/>
            <a:ext cx="2908300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560" y="1129307"/>
            <a:ext cx="4898503" cy="4480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互斥访问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：在同一时刻，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有且仅有一个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可以进入临界区</a:t>
            </a:r>
            <a:endParaRPr 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有限等待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：当一个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申请进入临界区之后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，必须在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有限的时间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内获得许可进入临界区而不能无限等待</a:t>
            </a:r>
            <a:endParaRPr 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空闲让进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：当没有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在临界区中时，必须在申请进入临界区的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选择一个进入临界区，保证执行临界区的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进展</a:t>
            </a:r>
            <a:endParaRPr 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9815" y="521589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highlight>
                  <a:srgbClr val="FFFF00"/>
                </a:highlight>
              </a:rPr>
              <a:t>不能无限等待：</a:t>
            </a:r>
            <a:r>
              <a:rPr lang="en-US" altLang="zh-CN" sz="1200">
                <a:highlight>
                  <a:srgbClr val="FFFF00"/>
                </a:highlight>
              </a:rPr>
              <a:t> </a:t>
            </a:r>
            <a:r>
              <a:rPr lang="zh-CN" altLang="en-US" sz="1200">
                <a:highlight>
                  <a:srgbClr val="FFFF00"/>
                </a:highlight>
              </a:rPr>
              <a:t>类似于调度中防止饥饿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什么是同步原语？</a:t>
            </a:r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561356"/>
            <a:ext cx="8363272" cy="90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同步原语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Synchronization Primitives</a:t>
            </a:r>
            <a:r>
              <a:rPr lang="zh-CN" altLang="en-US" sz="2000" b="0" dirty="0"/>
              <a:t>）是一个平台（如</a:t>
            </a:r>
            <a:r>
              <a:rPr lang="zh-CN" altLang="en-US" sz="2000" dirty="0"/>
              <a:t>操作系统</a:t>
            </a:r>
            <a:r>
              <a:rPr lang="zh-CN" altLang="en-US" sz="2000" b="0" dirty="0"/>
              <a:t>）提供的用于帮助开发者实现线程之间</a:t>
            </a:r>
            <a:r>
              <a:rPr lang="zh-CN" altLang="en-US" sz="2000" dirty="0"/>
              <a:t>同步</a:t>
            </a:r>
            <a:r>
              <a:rPr lang="zh-CN" altLang="en-US" sz="2000" b="0" dirty="0"/>
              <a:t>的</a:t>
            </a:r>
            <a:r>
              <a:rPr lang="zh-CN" altLang="en-US" sz="2000" dirty="0"/>
              <a:t>软件工具</a:t>
            </a:r>
            <a:endParaRPr lang="en-US" altLang="zh-CN" sz="2000" b="0" dirty="0"/>
          </a:p>
        </p:txBody>
      </p:sp>
      <p:sp>
        <p:nvSpPr>
          <p:cNvPr id="6" name="Content Placeholder 5"/>
          <p:cNvSpPr txBox="1"/>
          <p:nvPr/>
        </p:nvSpPr>
        <p:spPr>
          <a:xfrm>
            <a:off x="683568" y="3370367"/>
            <a:ext cx="303468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有限的共享资源上</a:t>
            </a:r>
            <a:endParaRPr lang="en-US" altLang="zh-CN" sz="2000" b="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正确的协同工作</a:t>
            </a:r>
            <a:endParaRPr lang="en-US" altLang="zh-CN" sz="20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4366" y="3838760"/>
            <a:ext cx="1002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/>
          <p:nvPr/>
        </p:nvSpPr>
        <p:spPr>
          <a:xfrm>
            <a:off x="4728238" y="3263379"/>
            <a:ext cx="3747002" cy="146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有限的共享缓冲区；</a:t>
            </a:r>
            <a:endParaRPr lang="en-US" altLang="zh-CN" sz="2000" b="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生产者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消费者能有序地从</a:t>
            </a:r>
            <a:endParaRPr lang="en-US" altLang="zh-CN" sz="2000" b="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000" b="0" dirty="0"/>
              <a:t>共享缓冲区中存放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拿取数据</a:t>
            </a:r>
            <a:endParaRPr lang="en-US" altLang="zh-CN" sz="2000" b="0" dirty="0"/>
          </a:p>
        </p:txBody>
      </p:sp>
      <p:sp>
        <p:nvSpPr>
          <p:cNvPr id="11" name="Content Placeholder 5"/>
          <p:cNvSpPr txBox="1"/>
          <p:nvPr/>
        </p:nvSpPr>
        <p:spPr>
          <a:xfrm>
            <a:off x="5084399" y="2594947"/>
            <a:ext cx="3034680" cy="4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800" b="0"/>
              <a:t>在生产者</a:t>
            </a:r>
            <a:r>
              <a:rPr lang="en-US" altLang="zh-CN" sz="1800" b="0"/>
              <a:t>/</a:t>
            </a:r>
            <a:r>
              <a:rPr lang="zh-CN" altLang="en-US" sz="1800" b="0"/>
              <a:t>消费者例子中：</a:t>
            </a:r>
            <a:endParaRPr lang="en-US" altLang="zh-CN" sz="18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互斥锁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互斥锁的接口：拿锁和放锁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互斥锁（</a:t>
            </a:r>
            <a:r>
              <a:rPr kumimoji="1" lang="en-US" altLang="zh-CN" dirty="0"/>
              <a:t>Mutual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Exclusive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）接口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Lock(lock)</a:t>
            </a:r>
            <a:r>
              <a:rPr kumimoji="1" lang="zh-CN" altLang="en-US" dirty="0"/>
              <a:t>：尝试拿到锁“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若当前没有其他线程拿着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，则拿到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，并继续往下执行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若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被其他线程拿着，则不断循环等待放锁（</a:t>
            </a:r>
            <a:r>
              <a:rPr kumimoji="1" lang="en-US" altLang="zh-CN" dirty="0"/>
              <a:t>busy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Unlock(lock)</a:t>
            </a:r>
          </a:p>
          <a:p>
            <a:pPr lvl="2"/>
            <a:r>
              <a:rPr kumimoji="1" lang="zh-CN" altLang="en-US" dirty="0"/>
              <a:t>释放锁</a:t>
            </a:r>
            <a:endParaRPr kumimoji="1" lang="en-US" altLang="zh-CN" dirty="0"/>
          </a:p>
          <a:p>
            <a:r>
              <a:rPr kumimoji="1" lang="zh-CN" altLang="en-US" dirty="0"/>
              <a:t>保证同时只有一个线程能够拿到锁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61" y="1162742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-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BUFFER_SIZE)</a:t>
            </a:r>
          </a:p>
          <a:p>
            <a:r>
              <a:rPr lang="en-US" dirty="0">
                <a:latin typeface="Courier" pitchFamily="2" charset="0"/>
              </a:rPr>
              <a:t>	;   /* do nothing -- no free buffers */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prodCnt = prodCnt + 1;*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*这里假设该操作为原子操作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851920" y="1978028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申请进入临界区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51920" y="334950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通知离开临界区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425452"/>
            <a:ext cx="56087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2200" y="26728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临界区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*这里假设该操作为原子操作</a:t>
            </a:r>
            <a:endParaRPr lang="en-US" sz="1400" dirty="0"/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/>
          <p:cNvSpPr/>
          <p:nvPr/>
        </p:nvSpPr>
        <p:spPr>
          <a:xfrm>
            <a:off x="3917497" y="2329637"/>
            <a:ext cx="280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  <a:endParaRPr lang="en-US" dirty="0"/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8361" y="3980011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4288" y="250389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10320" y="41185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没有获取互斥锁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在原地等待</a:t>
            </a:r>
            <a:endParaRPr 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*这里假设该操作为原子操作</a:t>
            </a:r>
            <a:endParaRPr lang="en-US" sz="1400" dirty="0"/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/>
          <p:cNvSpPr/>
          <p:nvPr/>
        </p:nvSpPr>
        <p:spPr>
          <a:xfrm>
            <a:off x="3917497" y="2329637"/>
            <a:ext cx="3079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4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unlock(&amp;buffer_lock);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8361" y="3980011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4288" y="250389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10320" y="41185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没有获取互斥锁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在原地等待</a:t>
            </a:r>
            <a:endParaRPr 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*这里假设该操作为原子操作</a:t>
            </a:r>
            <a:endParaRPr lang="en-US" sz="1400" dirty="0"/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/>
          <p:cNvSpPr/>
          <p:nvPr/>
        </p:nvSpPr>
        <p:spPr>
          <a:xfrm>
            <a:off x="3917497" y="2329637"/>
            <a:ext cx="3079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4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unlock(&amp;buffer_lock);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8361" y="3980011"/>
            <a:ext cx="280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lock(&amp;buffer_lock);</a:t>
            </a: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] = pkg2;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26776" y="425701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US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管道：文件接口的</a:t>
            </a:r>
            <a:r>
              <a:rPr kumimoji="1" lang="en-US" altLang="zh-CN" dirty="0"/>
              <a:t>IPC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/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用互斥锁解决多线程计数问题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76702" y="1622501"/>
            <a:ext cx="566496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a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*routine(void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1000000000;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a++;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774" y="1897794"/>
            <a:ext cx="1874852" cy="780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pthread库提供的互斥锁实现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362" y="11171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个线程，同时执行下面程序：</a:t>
            </a:r>
            <a:endParaRPr lang="en-US" altLang="zh-CN" dirty="0"/>
          </a:p>
        </p:txBody>
      </p:sp>
      <p:sp>
        <p:nvSpPr>
          <p:cNvPr id="22" name="Rectangle 21"/>
          <p:cNvSpPr/>
          <p:nvPr/>
        </p:nvSpPr>
        <p:spPr>
          <a:xfrm>
            <a:off x="577486" y="4419747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输出结果为：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条件变量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021" y="1561356"/>
            <a:ext cx="4115957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while(</a:t>
            </a:r>
            <a:r>
              <a:rPr lang="en-US" altLang="zh-CN" sz="1600" dirty="0">
                <a:latin typeface="Courier" pitchFamily="2" charset="0"/>
              </a:rPr>
              <a:t>locked</a:t>
            </a:r>
            <a:r>
              <a:rPr lang="en-US" sz="1600" dirty="0">
                <a:latin typeface="Courier" pitchFamily="2" charset="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	/* busy waiting */;</a:t>
            </a:r>
            <a:endParaRPr lang="en-US" sz="1600">
              <a:latin typeface="Courier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58690"/>
            <a:ext cx="352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之前互斥锁的实现中：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1090" y="2505718"/>
            <a:ext cx="580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条件变量：利用睡眠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唤醒机制，避免无意义的等待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1562" y="3266196"/>
            <a:ext cx="3084917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if(!some_condition)	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	wait(condition);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2117" y="3937620"/>
            <a:ext cx="3315721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update(some_condition);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signal(condition);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992" y="3266196"/>
            <a:ext cx="0" cy="2182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73145" y="3048196"/>
            <a:ext cx="169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65068" y="3037073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1561" y="4662092"/>
            <a:ext cx="3240395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Wake up and check condition again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56479" y="3937620"/>
            <a:ext cx="1308589" cy="1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89437" y="4662092"/>
            <a:ext cx="2030636" cy="1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0208" y="3742316"/>
            <a:ext cx="574105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34004" y="4433585"/>
            <a:ext cx="2503941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87699" y="4165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调度到其他线程执行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3109326" y="529433"/>
            <a:ext cx="580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条件变量：利用</a:t>
            </a:r>
            <a:r>
              <a:rPr lang="zh-CN" altLang="en-US" b="1" dirty="0">
                <a:latin typeface="Courier" pitchFamily="2" charset="0"/>
              </a:rPr>
              <a:t>睡眠</a:t>
            </a:r>
            <a:r>
              <a:rPr lang="en-US" altLang="zh-CN" b="1" dirty="0">
                <a:latin typeface="Courier" pitchFamily="2" charset="0"/>
              </a:rPr>
              <a:t>/</a:t>
            </a:r>
            <a:r>
              <a:rPr lang="zh-CN" altLang="en-US" b="1" dirty="0">
                <a:latin typeface="Courier" pitchFamily="2" charset="0"/>
              </a:rPr>
              <a:t>唤醒</a:t>
            </a:r>
            <a:r>
              <a:rPr lang="zh-CN" altLang="en-US" dirty="0">
                <a:latin typeface="Courier" pitchFamily="2" charset="0"/>
              </a:rPr>
              <a:t>机制，避免无意义的等待</a:t>
            </a:r>
            <a:endParaRPr lang="en-US" dirty="0"/>
          </a:p>
        </p:txBody>
      </p:sp>
      <p:sp>
        <p:nvSpPr>
          <p:cNvPr id="22" name="Rectangle 8"/>
          <p:cNvSpPr/>
          <p:nvPr/>
        </p:nvSpPr>
        <p:spPr>
          <a:xfrm>
            <a:off x="3653236" y="1058564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让</a:t>
            </a:r>
            <a:r>
              <a:rPr lang="zh-CN" altLang="en-US" dirty="0">
                <a:solidFill>
                  <a:srgbClr val="FF0000"/>
                </a:solidFill>
              </a:rPr>
              <a:t>操作系统的</a:t>
            </a:r>
            <a:r>
              <a:rPr lang="en-US">
                <a:solidFill>
                  <a:srgbClr val="FF0000"/>
                </a:solidFill>
              </a:rPr>
              <a:t>调度器调度其他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FF0000"/>
                </a:solidFill>
              </a:rPr>
              <a:t>线程执行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条件变量的接口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58690"/>
            <a:ext cx="352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提供的两个接口：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564" y="211398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cond_wait(struct cond *cond, struct lock *mutex);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564" y="425047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cond_signal(struct cond *cond);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1645758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等待的接口：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1225" y="3904051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唤醒的接口：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92080" y="1954865"/>
            <a:ext cx="2915344" cy="630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5730" y="2497011"/>
            <a:ext cx="653855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放入条件变量的</a:t>
            </a:r>
            <a:r>
              <a:rPr lang="zh-CN" altLang="en-US" b="1" dirty="0"/>
              <a:t>等待队列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阻塞自己同时</a:t>
            </a:r>
            <a:r>
              <a:rPr lang="zh-CN" altLang="en-US" b="1" dirty="0"/>
              <a:t>释放锁：即调度器可以调度到其他线程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被唤醒后重新</a:t>
            </a:r>
            <a:r>
              <a:rPr lang="zh-CN" altLang="en-US" b="1" dirty="0"/>
              <a:t>获取锁</a:t>
            </a:r>
            <a:endParaRPr lang="en-US" altLang="zh-CN" b="1" dirty="0"/>
          </a:p>
        </p:txBody>
      </p:sp>
      <p:sp>
        <p:nvSpPr>
          <p:cNvPr id="27" name="Rectangle 26"/>
          <p:cNvSpPr/>
          <p:nvPr/>
        </p:nvSpPr>
        <p:spPr>
          <a:xfrm>
            <a:off x="647564" y="4525811"/>
            <a:ext cx="6265596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检查</a:t>
            </a:r>
            <a:r>
              <a:rPr lang="zh-CN" altLang="en-US" b="1"/>
              <a:t>等待队列</a:t>
            </a:r>
            <a:endParaRPr lang="en-US" altLang="zh-CN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如果有等待者则</a:t>
            </a:r>
            <a:r>
              <a:rPr lang="zh-CN" altLang="en-US" b="1"/>
              <a:t>移出等待队列并唤醒</a:t>
            </a:r>
            <a:endParaRPr lang="en-US" altLang="zh-CN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8080" y="1652604"/>
            <a:ext cx="512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等待需要在临界区中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5049" y="3678015"/>
            <a:ext cx="512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唤醒是否需要在临界区中？也需要的。</a:t>
            </a:r>
            <a:endParaRPr lang="en-US" altLang="zh-CN" dirty="0">
              <a:solidFill>
                <a:schemeClr val="accent1"/>
              </a:solidFill>
              <a:latin typeface="Courier" pitchFamily="2" charset="0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为什么？下节课讲实现的时候再揭晓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3203848" y="2585719"/>
            <a:ext cx="3545904" cy="487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flipH="1">
            <a:off x="3203848" y="2585719"/>
            <a:ext cx="3545904" cy="1001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条件变量的使用示例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124010"/>
            <a:ext cx="4546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/* Wait empty slot */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cond_wait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7673" y="1565643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/>
              <a:t>等待空位</a:t>
            </a:r>
            <a:r>
              <a:rPr lang="zh-CN" altLang="en-US"/>
              <a:t>代码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81272" y="2452454"/>
            <a:ext cx="3903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/* Add empty slot */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cond_signal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12504" y="1565643"/>
            <a:ext cx="284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/>
              <a:t>生产空位</a:t>
            </a:r>
            <a:r>
              <a:rPr lang="zh-CN" altLang="en-US"/>
              <a:t>代码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7584" y="4812223"/>
            <a:ext cx="4433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思考：为什么这里要用</a:t>
            </a:r>
            <a:r>
              <a:rPr lang="en-US" altLang="zh-CN" dirty="0">
                <a:solidFill>
                  <a:schemeClr val="accent1"/>
                </a:solidFill>
                <a:latin typeface="Courier" pitchFamily="2" charset="0"/>
              </a:rPr>
              <a:t>while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？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257673" y="3258121"/>
            <a:ext cx="0" cy="174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条件变量的使用示例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0032" y="3623889"/>
            <a:ext cx="4546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7673" y="1565643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线程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10544" y="1185618"/>
            <a:ext cx="512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思考：为什么这里要用</a:t>
            </a:r>
            <a:r>
              <a:rPr lang="en-US" altLang="zh-CN" dirty="0">
                <a:solidFill>
                  <a:schemeClr val="accent1"/>
                </a:solidFill>
                <a:latin typeface="Courier" pitchFamily="2" charset="0"/>
              </a:rPr>
              <a:t>while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？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4041" y="155495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线程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184" y="2220794"/>
            <a:ext cx="4546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 == 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cond_wait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10893" y="2920951"/>
            <a:ext cx="1418358" cy="591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0192" y="26728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有新的空位，唤醒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98648" y="4395783"/>
            <a:ext cx="1265958" cy="33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29251" y="45820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重新拿到锁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89584" y="301422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empty_slot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 1</a:t>
            </a:r>
            <a:r>
              <a:rPr lang="en-US">
                <a:latin typeface="Courier" pitchFamily="2" charset="0"/>
              </a:rPr>
              <a:t>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32240" y="434975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empty_slot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 0</a:t>
            </a:r>
            <a:r>
              <a:rPr lang="en-US">
                <a:latin typeface="Courier" pitchFamily="2" charset="0"/>
              </a:rPr>
              <a:t> 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0070" y="500977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empty_slot</a:t>
            </a:r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= -1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信号量（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）</a:t>
            </a:r>
            <a:endParaRPr kumimoji="1"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2998539" cy="24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8268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生产者消费者问题的另一种实现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40932" y="3234859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while(true) {</a:t>
            </a:r>
          </a:p>
          <a:p>
            <a:r>
              <a:rPr lang="en-US" sz="1600" dirty="0">
                <a:latin typeface="Courier" pitchFamily="2" charset="0"/>
              </a:rPr>
              <a:t>	while (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== 0)</a:t>
            </a:r>
          </a:p>
          <a:p>
            <a:r>
              <a:rPr lang="en-US" sz="1600" dirty="0">
                <a:latin typeface="Courier" pitchFamily="2" charset="0"/>
              </a:rPr>
              <a:t>		; /* No new data. */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cur_msg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buffer_remove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solidFill>
                  <a:schemeClr val="accent5"/>
                </a:solidFill>
                <a:latin typeface="Courier" pitchFamily="2" charset="0"/>
              </a:rPr>
              <a:t>empty_slot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handle_msg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cur_msg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endParaRPr lang="en-US" sz="1600">
              <a:latin typeface="Courier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190" y="1272198"/>
            <a:ext cx="5943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 pitchFamily="2" charset="0"/>
              </a:rPr>
              <a:t>while(true) {</a:t>
            </a:r>
          </a:p>
          <a:p>
            <a:r>
              <a:rPr lang="en-US" sz="1600">
                <a:latin typeface="Courier" pitchFamily="2" charset="0"/>
              </a:rPr>
              <a:t>	new_msg = produce_new();</a:t>
            </a:r>
          </a:p>
          <a:p>
            <a:r>
              <a:rPr lang="en-US" sz="1600">
                <a:latin typeface="Courier" pitchFamily="2" charset="0"/>
              </a:rPr>
              <a:t>	while (</a:t>
            </a:r>
            <a:r>
              <a:rPr lang="en-US" sz="1600">
                <a:solidFill>
                  <a:schemeClr val="accent5"/>
                </a:solidFill>
                <a:latin typeface="Courier" pitchFamily="2" charset="0"/>
              </a:rPr>
              <a:t>empty_slot </a:t>
            </a:r>
            <a:r>
              <a:rPr lang="en-US" sz="1600">
                <a:latin typeface="Courier" pitchFamily="2" charset="0"/>
              </a:rPr>
              <a:t>== 0)</a:t>
            </a:r>
          </a:p>
          <a:p>
            <a:r>
              <a:rPr lang="en-US" sz="1600">
                <a:latin typeface="Courier" pitchFamily="2" charset="0"/>
              </a:rPr>
              <a:t>		; /* No more empty slot. */</a:t>
            </a:r>
          </a:p>
          <a:p>
            <a:r>
              <a:rPr lang="en-US" sz="1600">
                <a:latin typeface="Courier" pitchFamily="2" charset="0"/>
              </a:rPr>
              <a:t>	</a:t>
            </a:r>
            <a:r>
              <a:rPr lang="en-US" sz="1600">
                <a:solidFill>
                  <a:schemeClr val="accent5"/>
                </a:solidFill>
                <a:latin typeface="Courier" pitchFamily="2" charset="0"/>
              </a:rPr>
              <a:t>empty_slot</a:t>
            </a:r>
            <a:r>
              <a:rPr lang="en-US" sz="1600">
                <a:latin typeface="Courier" pitchFamily="2" charset="0"/>
              </a:rPr>
              <a:t>--;</a:t>
            </a:r>
          </a:p>
          <a:p>
            <a:r>
              <a:rPr lang="en-US" sz="1600">
                <a:latin typeface="Courier" pitchFamily="2" charset="0"/>
              </a:rPr>
              <a:t>	buffer_add(new_msg);</a:t>
            </a:r>
          </a:p>
          <a:p>
            <a:r>
              <a:rPr lang="en-US" sz="1600">
                <a:latin typeface="Courier" pitchFamily="2" charset="0"/>
              </a:rPr>
              <a:t>	</a:t>
            </a:r>
            <a:r>
              <a:rPr lang="en-US" sz="1600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US" sz="1600">
                <a:latin typeface="Courier" pitchFamily="2" charset="0"/>
              </a:rPr>
              <a:t>++;</a:t>
            </a:r>
          </a:p>
          <a:p>
            <a:r>
              <a:rPr lang="en-US" sz="1600">
                <a:latin typeface="Courier" pitchFamily="2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750" y="972673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生产者：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4780" y="3500399"/>
            <a:ext cx="280113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思考：为了保护计数器并发正确，需要在哪里加锁？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为了避免忙等，在哪里用条件变量？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6406" y="3187559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消费者：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8268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生产者消费者问题的另一种实现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927" y="1561356"/>
            <a:ext cx="74911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while(true) {</a:t>
            </a:r>
          </a:p>
          <a:p>
            <a:r>
              <a:rPr lang="en-US" sz="1600" dirty="0">
                <a:latin typeface="Courier" pitchFamily="2" charset="0"/>
              </a:rPr>
              <a:t>	new_msg = produce_new();</a:t>
            </a:r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chemeClr val="accent1"/>
                </a:solidFill>
                <a:latin typeface="Courier" pitchFamily="2" charset="0"/>
              </a:rPr>
              <a:t>	lock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US" sz="1600" dirty="0">
                <a:latin typeface="Courier" pitchFamily="2" charset="0"/>
              </a:rPr>
              <a:t>	while (</a:t>
            </a:r>
            <a:r>
              <a:rPr lang="en-US" sz="1600" dirty="0">
                <a:solidFill>
                  <a:schemeClr val="accent5"/>
                </a:solidFill>
                <a:latin typeface="Courier" pitchFamily="2" charset="0"/>
              </a:rPr>
              <a:t>empty_slot </a:t>
            </a:r>
            <a:r>
              <a:rPr lang="en-US" sz="1600" dirty="0">
                <a:latin typeface="Courier" pitchFamily="2" charset="0"/>
              </a:rPr>
              <a:t>== 0) 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>
                <a:latin typeface="Courier" pitchFamily="2" charset="0"/>
              </a:rPr>
              <a:t>	</a:t>
            </a:r>
            <a:r>
              <a:rPr lang="en-US" sz="1600">
                <a:solidFill>
                  <a:schemeClr val="accent1"/>
                </a:solidFill>
                <a:latin typeface="Courier" pitchFamily="2" charset="0"/>
              </a:rPr>
              <a:t>cond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_wait(&amp;empty_cond, &amp;empty_slot_lock);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>
                <a:solidFill>
                  <a:schemeClr val="accent5"/>
                </a:solidFill>
                <a:latin typeface="Courier" pitchFamily="2" charset="0"/>
              </a:rPr>
              <a:t>empty</a:t>
            </a:r>
            <a:r>
              <a:rPr lang="en-US" sz="1600">
                <a:solidFill>
                  <a:schemeClr val="accent5"/>
                </a:solidFill>
                <a:latin typeface="Courier" pitchFamily="2" charset="0"/>
              </a:rPr>
              <a:t>_slot</a:t>
            </a:r>
            <a:r>
              <a:rPr lang="en-US" sz="1600">
                <a:latin typeface="Courier" pitchFamily="2" charset="0"/>
              </a:rPr>
              <a:t>-</a:t>
            </a:r>
            <a:r>
              <a:rPr lang="en-US" sz="1600" dirty="0">
                <a:latin typeface="Courier" pitchFamily="2" charset="0"/>
              </a:rPr>
              <a:t>-;</a:t>
            </a:r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chemeClr val="accent1"/>
                </a:solidFill>
                <a:latin typeface="Courier" pitchFamily="2" charset="0"/>
              </a:rPr>
              <a:t>	unlock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buffer_add(new_msg);</a:t>
            </a:r>
          </a:p>
          <a:p>
            <a:r>
              <a:rPr lang="en-US" sz="1600" dirty="0">
                <a:latin typeface="Courier" pitchFamily="2" charset="0"/>
              </a:rPr>
              <a:t>	// ...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750" y="1120016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生产者：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71343" y="1120016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使用</a:t>
            </a:r>
            <a:r>
              <a:rPr lang="zh-CN" alt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互斥锁</a:t>
            </a:r>
            <a:r>
              <a:rPr lang="zh-CN" altLang="en-US" dirty="0"/>
              <a:t> 搭配 </a:t>
            </a:r>
            <a:r>
              <a:rPr lang="en-US" b="1" dirty="0">
                <a:solidFill>
                  <a:schemeClr val="accent1"/>
                </a:solidFill>
              </a:rPr>
              <a:t>条件变量</a:t>
            </a:r>
            <a:r>
              <a:rPr lang="zh-CN" altLang="en-US" dirty="0"/>
              <a:t> </a:t>
            </a:r>
            <a:r>
              <a:rPr lang="en-US" dirty="0"/>
              <a:t>完成资源的等待与消耗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750" y="446021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当前实现</a:t>
            </a:r>
            <a:r>
              <a:rPr lang="zh-CN" altLang="en-US" dirty="0">
                <a:solidFill>
                  <a:schemeClr val="accent1"/>
                </a:solidFill>
              </a:rPr>
              <a:t>：</a:t>
            </a:r>
            <a:r>
              <a:rPr lang="en-US" dirty="0" err="1">
                <a:solidFill>
                  <a:schemeClr val="accent1"/>
                </a:solidFill>
              </a:rPr>
              <a:t>需要单独创建互斥锁</a:t>
            </a:r>
            <a:r>
              <a:rPr lang="zh-CN" altLang="en-US" dirty="0">
                <a:solidFill>
                  <a:schemeClr val="accent1"/>
                </a:solidFill>
              </a:rPr>
              <a:t>与条件变量，并手动通过计数器来管理资源数量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84786" y="4874181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为何不提出</a:t>
            </a:r>
            <a:r>
              <a:rPr lang="en-US" dirty="0" err="1"/>
              <a:t>一种</a:t>
            </a:r>
            <a:r>
              <a:rPr lang="en-US"/>
              <a:t>新的同步原语</a:t>
            </a:r>
            <a:r>
              <a:rPr lang="zh-CN" altLang="en-US" dirty="0"/>
              <a:t>，便于在多个线程之间</a:t>
            </a:r>
            <a:r>
              <a:rPr lang="zh-CN" altLang="en-US" b="1" dirty="0"/>
              <a:t>管理资源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6" name="右箭头 5"/>
          <p:cNvSpPr/>
          <p:nvPr/>
        </p:nvSpPr>
        <p:spPr>
          <a:xfrm>
            <a:off x="1308783" y="2129502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311154" y="2616258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308783" y="3103014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5240231" cy="900442"/>
          </a:xfrm>
        </p:spPr>
        <p:txBody>
          <a:bodyPr/>
          <a:lstStyle/>
          <a:p>
            <a:r>
              <a:rPr lang="zh-CN" altLang="en-US" dirty="0"/>
              <a:t>信号量 （</a:t>
            </a:r>
            <a:r>
              <a:rPr lang="en-US" altLang="zh-CN" dirty="0"/>
              <a:t>PV</a:t>
            </a:r>
            <a:r>
              <a:rPr lang="zh-CN" altLang="en-US" dirty="0"/>
              <a:t>原语）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09456" y="254973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Courier" pitchFamily="2" charset="0"/>
              </a:rPr>
              <a:t>void 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US">
                <a:latin typeface="Courier" pitchFamily="2" charset="0"/>
              </a:rPr>
              <a:t>wait(sem_t *sem) {</a:t>
            </a:r>
          </a:p>
          <a:p>
            <a:r>
              <a:rPr lang="en-US">
                <a:latin typeface="Courier" pitchFamily="2" charset="0"/>
              </a:rPr>
              <a:t>	while(sem-&gt;</a:t>
            </a:r>
            <a:r>
              <a:rPr lang="en-US" b="1">
                <a:latin typeface="Courier" pitchFamily="2" charset="0"/>
              </a:rPr>
              <a:t>cnt</a:t>
            </a:r>
            <a:r>
              <a:rPr lang="en-US">
                <a:latin typeface="Courier" pitchFamily="2" charset="0"/>
              </a:rPr>
              <a:t> &lt;= 0)</a:t>
            </a:r>
          </a:p>
          <a:p>
            <a:r>
              <a:rPr lang="en-US">
                <a:latin typeface="Courier" pitchFamily="2" charset="0"/>
              </a:rPr>
              <a:t>		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* </a:t>
            </a:r>
            <a:r>
              <a:rPr lang="en-US" altLang="zh-CN" dirty="0">
                <a:latin typeface="Courier" pitchFamily="2" charset="0"/>
              </a:rPr>
              <a:t>Waiting */</a:t>
            </a:r>
            <a:r>
              <a:rPr lang="en-US">
                <a:latin typeface="Courier" pitchFamily="2" charset="0"/>
              </a:rPr>
              <a:t>;</a:t>
            </a:r>
          </a:p>
          <a:p>
            <a:r>
              <a:rPr lang="en-US">
                <a:latin typeface="Courier" pitchFamily="2" charset="0"/>
              </a:rPr>
              <a:t>	S--; </a:t>
            </a:r>
          </a:p>
          <a:p>
            <a:r>
              <a:rPr lang="en-US">
                <a:latin typeface="Courier" pitchFamily="2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9053" y="1250616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语义上：信号量的值</a:t>
            </a:r>
            <a:r>
              <a:rPr lang="en-US" altLang="zh-CN" dirty="0" err="1">
                <a:latin typeface="Courier" pitchFamily="2" charset="0"/>
              </a:rPr>
              <a:t>cnt</a:t>
            </a:r>
            <a:r>
              <a:rPr lang="zh-CN" altLang="en-US" dirty="0">
                <a:latin typeface="Courier" pitchFamily="2" charset="0"/>
              </a:rPr>
              <a:t>记录了</a:t>
            </a:r>
            <a:r>
              <a:rPr lang="zh-CN" altLang="en-US" b="1" dirty="0">
                <a:latin typeface="Courier" pitchFamily="2" charset="0"/>
              </a:rPr>
              <a:t>当前可用资源的数量</a:t>
            </a:r>
            <a:endParaRPr lang="en-US" altLang="zh-CN" b="1" dirty="0">
              <a:latin typeface="Courier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7431" y="255351"/>
            <a:ext cx="3185487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信号量</a:t>
            </a:r>
            <a:r>
              <a:rPr lang="zh-CN" altLang="en-US" dirty="0">
                <a:latin typeface="Courier" pitchFamily="2" charset="0"/>
              </a:rPr>
              <a:t>：协调（阻塞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放行）</a:t>
            </a:r>
            <a:endParaRPr lang="en-US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多个线程共享有限数量的资源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6658" y="2217180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" pitchFamily="2" charset="0"/>
              </a:rPr>
              <a:t>P</a:t>
            </a:r>
            <a:r>
              <a:rPr lang="zh-CN" altLang="en-US" b="1" dirty="0">
                <a:latin typeface="Courier" pitchFamily="2" charset="0"/>
              </a:rPr>
              <a:t>操作：消耗资源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0" y="1680861"/>
            <a:ext cx="1938351" cy="25859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2311" y="4383654"/>
            <a:ext cx="19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inux Libertine"/>
              </a:rPr>
              <a:t>Edsger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W. Dijkstra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4871" y="1741256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提供了两个原语 </a:t>
            </a:r>
            <a:r>
              <a:rPr lang="en-US" altLang="zh-CN" dirty="0">
                <a:latin typeface="Courier" pitchFamily="2" charset="0"/>
              </a:rPr>
              <a:t>P</a:t>
            </a:r>
            <a:r>
              <a:rPr lang="zh-CN" altLang="en-US" dirty="0">
                <a:latin typeface="Courier" pitchFamily="2" charset="0"/>
              </a:rPr>
              <a:t> 和 </a:t>
            </a:r>
            <a:r>
              <a:rPr lang="en-US" altLang="zh-CN" dirty="0">
                <a:latin typeface="Courier" pitchFamily="2" charset="0"/>
              </a:rPr>
              <a:t>V</a:t>
            </a:r>
            <a:r>
              <a:rPr lang="zh-CN" altLang="en-US" dirty="0">
                <a:latin typeface="Courier" pitchFamily="2" charset="0"/>
              </a:rPr>
              <a:t> 用于</a:t>
            </a:r>
            <a:r>
              <a:rPr lang="zh-CN" altLang="en-US" b="1" dirty="0">
                <a:latin typeface="Courier" pitchFamily="2" charset="0"/>
              </a:rPr>
              <a:t>等待</a:t>
            </a:r>
            <a:r>
              <a:rPr lang="en-US" altLang="zh-CN" b="1" dirty="0">
                <a:latin typeface="Courier" pitchFamily="2" charset="0"/>
              </a:rPr>
              <a:t>/</a:t>
            </a:r>
            <a:r>
              <a:rPr lang="zh-CN" altLang="en-US" b="1" dirty="0">
                <a:latin typeface="Courier" pitchFamily="2" charset="0"/>
              </a:rPr>
              <a:t>消耗</a:t>
            </a:r>
            <a:r>
              <a:rPr lang="zh-CN" altLang="en-US" dirty="0">
                <a:latin typeface="Courier" pitchFamily="2" charset="0"/>
              </a:rPr>
              <a:t>资源</a:t>
            </a:r>
            <a:endParaRPr lang="en-US" altLang="zh-CN" b="1" dirty="0">
              <a:latin typeface="Courier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3758" y="3657727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  <a:latin typeface="Courier" pitchFamily="2" charset="0"/>
              </a:rPr>
              <a:t>cnt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代表剩余资源数量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215009" y="3115979"/>
            <a:ext cx="338191" cy="5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7504" y="4873724"/>
            <a:ext cx="2934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</a:t>
            </a:r>
            <a:r>
              <a:rPr lang="zh-CN" alt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操作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：荷兰语</a:t>
            </a:r>
            <a:r>
              <a:rPr lang="en-GB" altLang="zh-CN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Passeren</a:t>
            </a:r>
            <a:r>
              <a:rPr lang="zh-CN" alt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相当于</a:t>
            </a:r>
            <a:r>
              <a:rPr lang="en-GB" altLang="zh-C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713871" y="5261493"/>
            <a:ext cx="4083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Courier" pitchFamily="2" charset="0"/>
              </a:rPr>
              <a:t>注意：此处代码只展示语义，并非真实实现</a:t>
            </a:r>
            <a:endParaRPr lang="en-US" altLang="zh-CN" sz="1600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7504" y="5122994"/>
            <a:ext cx="3161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zh-CN" alt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操作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：荷兰语</a:t>
            </a:r>
            <a:r>
              <a:rPr lang="en-GB" altLang="zh-CN" sz="1200" dirty="0" err="1"/>
              <a:t>Verhoog</a:t>
            </a:r>
            <a:r>
              <a:rPr lang="zh-CN" altLang="en-GB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相当于</a:t>
            </a:r>
            <a:r>
              <a:rPr lang="en-GB" altLang="zh-CN" sz="1200" dirty="0"/>
              <a:t>increment</a:t>
            </a:r>
            <a:endParaRPr lang="zh-CN" altLang="en-US" sz="1200" dirty="0"/>
          </a:p>
        </p:txBody>
      </p:sp>
      <p:sp>
        <p:nvSpPr>
          <p:cNvPr id="22" name="Rectangle 14"/>
          <p:cNvSpPr/>
          <p:nvPr/>
        </p:nvSpPr>
        <p:spPr>
          <a:xfrm>
            <a:off x="4276658" y="399443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" pitchFamily="2" charset="0"/>
              </a:rPr>
              <a:t>V</a:t>
            </a:r>
            <a:r>
              <a:rPr lang="zh-CN" altLang="en-US" b="1" dirty="0">
                <a:latin typeface="Courier" pitchFamily="2" charset="0"/>
              </a:rPr>
              <a:t>操作：增加资源</a:t>
            </a:r>
            <a:endParaRPr lang="en-US" b="1" dirty="0"/>
          </a:p>
        </p:txBody>
      </p:sp>
      <p:sp>
        <p:nvSpPr>
          <p:cNvPr id="23" name="Rectangle 17"/>
          <p:cNvSpPr/>
          <p:nvPr/>
        </p:nvSpPr>
        <p:spPr>
          <a:xfrm>
            <a:off x="3419872" y="43824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Courier" pitchFamily="2" charset="0"/>
              </a:rPr>
              <a:t>void sem_signal(sem_t *sem) {</a:t>
            </a:r>
          </a:p>
          <a:p>
            <a:r>
              <a:rPr lang="en-US">
                <a:latin typeface="Courier" pitchFamily="2" charset="0"/>
              </a:rPr>
              <a:t>	sem-&gt;cnt++;</a:t>
            </a:r>
          </a:p>
          <a:p>
            <a:r>
              <a:rPr lang="en-US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Unix</a:t>
            </a:r>
            <a:r>
              <a:rPr kumimoji="1" lang="zh-CN" altLang="en-US" dirty="0"/>
              <a:t> 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管道是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等系统中常见的进程间通信机制</a:t>
            </a:r>
            <a:endParaRPr kumimoji="1" lang="en-US" altLang="zh-CN" dirty="0"/>
          </a:p>
          <a:p>
            <a:r>
              <a:rPr kumimoji="1" lang="zh-CN" altLang="en-US" dirty="0"/>
              <a:t>管道</a:t>
            </a:r>
            <a:r>
              <a:rPr kumimoji="1" lang="en-US" altLang="zh-CN" dirty="0"/>
              <a:t>(Pipe):</a:t>
            </a:r>
            <a:r>
              <a:rPr kumimoji="1" lang="zh-CN" altLang="en-US" dirty="0"/>
              <a:t> 两个进程间的一根通信通道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一端向里投递，另一端接收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管道是间接消息传递方式，通过共享一个管道来建立连接</a:t>
            </a:r>
            <a:endParaRPr kumimoji="1" lang="en-US" altLang="zh-CN" dirty="0"/>
          </a:p>
          <a:p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我们常见的命令</a:t>
            </a:r>
            <a:r>
              <a:rPr kumimoji="1" lang="en-US" altLang="zh-CN" dirty="0"/>
              <a:t>  ls | grep xxx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65" y="4373984"/>
            <a:ext cx="7027501" cy="71576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5712" y="3361556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producer(void) {</a:t>
            </a:r>
          </a:p>
          <a:p>
            <a:r>
              <a:rPr lang="en-US">
                <a:latin typeface="Courier" pitchFamily="2" charset="0"/>
              </a:rPr>
              <a:t>	new_msg = produce_new(); 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>
                <a:latin typeface="Courier" pitchFamily="2" charset="0"/>
              </a:rPr>
              <a:t>(&amp;empty_slot_sem);</a:t>
            </a:r>
          </a:p>
          <a:p>
            <a:r>
              <a:rPr lang="en-US">
                <a:latin typeface="Courier" pitchFamily="2" charset="0"/>
              </a:rPr>
              <a:t>	buffer_add(new_msg); 	</a:t>
            </a:r>
          </a:p>
          <a:p>
            <a:r>
              <a:rPr lang="en-US">
                <a:latin typeface="Courier" pitchFamily="2" charset="0"/>
              </a:rPr>
              <a:t>       </a:t>
            </a:r>
            <a:r>
              <a:rPr lang="en-US" dirty="0">
                <a:latin typeface="Courier" pitchFamily="2" charset="0"/>
              </a:rPr>
              <a:t>// ...</a:t>
            </a:r>
          </a:p>
          <a:p>
            <a:r>
              <a:rPr lang="en-US">
                <a:latin typeface="Courier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0743" y="392018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US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3635896" y="123376"/>
            <a:ext cx="7491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while(true) {</a:t>
            </a:r>
          </a:p>
          <a:p>
            <a:r>
              <a:rPr lang="en-US" sz="1600" dirty="0">
                <a:latin typeface="Courier" pitchFamily="2" charset="0"/>
              </a:rPr>
              <a:t>	new_msg = produce_new();</a:t>
            </a:r>
            <a:endParaRPr lang="en-US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60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US" sz="1600">
                <a:solidFill>
                  <a:srgbClr val="00B050"/>
                </a:solidFill>
                <a:latin typeface="Courier" pitchFamily="2" charset="0"/>
              </a:rPr>
              <a:t>lock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	while (empty_slot == 0) 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US" sz="1600">
                <a:solidFill>
                  <a:srgbClr val="00B050"/>
                </a:solidFill>
                <a:latin typeface="Courier" pitchFamily="2" charset="0"/>
              </a:rPr>
              <a:t>	cond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_wait(&amp;empty_cond,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                    &amp;empty_slot_lock);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	empty_slot --;</a:t>
            </a:r>
          </a:p>
          <a:p>
            <a:r>
              <a:rPr lang="en-US" sz="1600">
                <a:solidFill>
                  <a:srgbClr val="00B050"/>
                </a:solidFill>
                <a:latin typeface="Courier" pitchFamily="2" charset="0"/>
              </a:rPr>
              <a:t>	unlock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	buffer_add(new_msg);</a:t>
            </a:r>
          </a:p>
          <a:p>
            <a:r>
              <a:rPr lang="en-US" sz="1600" dirty="0">
                <a:latin typeface="Courier" pitchFamily="2" charset="0"/>
              </a:rPr>
              <a:t>	// ...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1361104"/>
            <a:ext cx="2483296" cy="2648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0502" y="1891944"/>
            <a:ext cx="213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使用信号量可以将其压缩到</a:t>
            </a:r>
            <a:r>
              <a:rPr lang="zh-CN" altLang="en-US" b="1">
                <a:latin typeface="Courier" pitchFamily="2" charset="0"/>
              </a:rPr>
              <a:t>一行代码</a:t>
            </a:r>
            <a:endParaRPr 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7654" y="1361104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producer(void)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produce_new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buffer_add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>
              <a:latin typeface="Courier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8614" y="3347226"/>
            <a:ext cx="522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consumer(void)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buffer_remove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latin typeface="Courier" pitchFamily="2" charset="0"/>
              </a:rPr>
              <a:t>handle_msg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>
              <a:latin typeface="Courier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433" y="188976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US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73809" y="2482860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US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7415" y="353562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US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1433" y="423538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US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二元信号量与计数信号量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1350394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sem_</a:t>
            </a:r>
            <a:r>
              <a:rPr lang="en-US" altLang="zh-CN">
                <a:latin typeface="Courier" pitchFamily="2" charset="0"/>
              </a:rPr>
              <a:t>init</a:t>
            </a:r>
            <a:r>
              <a:rPr lang="en-US">
                <a:latin typeface="Courier" pitchFamily="2" charset="0"/>
              </a:rPr>
              <a:t>(sem_t *sem, int init_cnt) {</a:t>
            </a:r>
          </a:p>
          <a:p>
            <a:r>
              <a:rPr lang="en-US">
                <a:latin typeface="Courier" pitchFamily="2" charset="0"/>
              </a:rPr>
              <a:t>    sem-&gt;cnt = init_cnt;</a:t>
            </a:r>
          </a:p>
          <a:p>
            <a:r>
              <a:rPr lang="en-US">
                <a:latin typeface="Courier" pitchFamily="2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37997" y="1705372"/>
            <a:ext cx="838059" cy="72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3668" y="2638063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当初始化的资源数量为</a:t>
            </a:r>
            <a:r>
              <a:rPr lang="en-US" altLang="zh-CN" b="1" dirty="0">
                <a:latin typeface="Courier" pitchFamily="2" charset="0"/>
              </a:rPr>
              <a:t>1</a:t>
            </a:r>
            <a:r>
              <a:rPr lang="zh-CN" altLang="en-US" b="1" dirty="0">
                <a:latin typeface="Courier" pitchFamily="2" charset="0"/>
              </a:rPr>
              <a:t>时，为</a:t>
            </a: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二元信号量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17" y="3036521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其计数器</a:t>
            </a:r>
            <a:r>
              <a:rPr lang="zh-CN" altLang="en-US" dirty="0"/>
              <a:t>（</a:t>
            </a:r>
            <a:r>
              <a:rPr lang="en-US" altLang="zh-CN" dirty="0"/>
              <a:t>counter</a:t>
            </a:r>
            <a:r>
              <a:rPr lang="zh-CN" altLang="en-US" dirty="0"/>
              <a:t>）</a:t>
            </a:r>
            <a:r>
              <a:rPr lang="en-US"/>
              <a:t>只有可能为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两个值，故被称为二元信号量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9673" y="351209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同一时刻</a:t>
            </a:r>
            <a:r>
              <a:rPr lang="en-US" b="1"/>
              <a:t>只有一个</a:t>
            </a:r>
            <a:r>
              <a:rPr lang="en-US"/>
              <a:t>线程能够拿到资源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3668" y="4034828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当初始化的资源数量大于</a:t>
            </a:r>
            <a:r>
              <a:rPr lang="en-US" altLang="zh-CN" b="1" dirty="0">
                <a:latin typeface="Courier" pitchFamily="2" charset="0"/>
              </a:rPr>
              <a:t>1</a:t>
            </a:r>
            <a:r>
              <a:rPr lang="zh-CN" altLang="en-US" b="1" dirty="0">
                <a:latin typeface="Courier" pitchFamily="2" charset="0"/>
              </a:rPr>
              <a:t>时，为</a:t>
            </a: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计数信号量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9672" y="451089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同一时刻</a:t>
            </a:r>
            <a:r>
              <a:rPr lang="en-US" b="1"/>
              <a:t>可能有多个</a:t>
            </a:r>
            <a:r>
              <a:rPr lang="en-US"/>
              <a:t>线程能够拿到资源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读写锁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公告栏问题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5" y="1657372"/>
            <a:ext cx="21602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11"/>
          <p:cNvGrpSpPr/>
          <p:nvPr/>
        </p:nvGrpSpPr>
        <p:grpSpPr>
          <a:xfrm>
            <a:off x="2096617" y="3624436"/>
            <a:ext cx="914400" cy="914400"/>
            <a:chOff x="2942911" y="3835579"/>
            <a:chExt cx="914400" cy="914400"/>
          </a:xfrm>
        </p:grpSpPr>
        <p:pic>
          <p:nvPicPr>
            <p:cNvPr id="7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8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2771800" y="3898295"/>
            <a:ext cx="914400" cy="914400"/>
            <a:chOff x="2942911" y="3835579"/>
            <a:chExt cx="914400" cy="914400"/>
          </a:xfrm>
        </p:grpSpPr>
        <p:pic>
          <p:nvPicPr>
            <p:cNvPr id="10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75856" y="3469441"/>
            <a:ext cx="914400" cy="914400"/>
            <a:chOff x="2942911" y="3835579"/>
            <a:chExt cx="914400" cy="914400"/>
          </a:xfrm>
        </p:grpSpPr>
        <p:pic>
          <p:nvPicPr>
            <p:cNvPr id="13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5" name="组合 11"/>
          <p:cNvGrpSpPr/>
          <p:nvPr/>
        </p:nvGrpSpPr>
        <p:grpSpPr>
          <a:xfrm>
            <a:off x="2566628" y="3289361"/>
            <a:ext cx="914400" cy="914400"/>
            <a:chOff x="2942911" y="3835579"/>
            <a:chExt cx="914400" cy="914400"/>
          </a:xfrm>
        </p:grpSpPr>
        <p:pic>
          <p:nvPicPr>
            <p:cNvPr id="16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37273" y="175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公告栏</a:t>
            </a:r>
            <a:endParaRPr lang="en-US"/>
          </a:p>
        </p:txBody>
      </p:sp>
      <p:pic>
        <p:nvPicPr>
          <p:cNvPr id="20" name="Picture 19" descr="A picture containing drawing, table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01023"/>
            <a:ext cx="847713" cy="1043055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>
            <a:off x="351946" y="1311883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这个公告栏要撤走了</a:t>
            </a:r>
            <a:endParaRPr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4137974" y="3469441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别挤，再挤就看不到了</a:t>
            </a:r>
            <a:endParaRPr 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36023" y="2502925"/>
            <a:ext cx="3659832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思考：如何避免读者看到一半就被写者撤走了，我们怎么办？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05834" y="47725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读者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6226" y="34253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写者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88027" y="1043538"/>
            <a:ext cx="3577870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思考：多个读者如果希望读公告栏，他们互斥吗？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公告栏问题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5" y="1657372"/>
            <a:ext cx="21602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11"/>
          <p:cNvGrpSpPr/>
          <p:nvPr/>
        </p:nvGrpSpPr>
        <p:grpSpPr>
          <a:xfrm>
            <a:off x="2096617" y="3624436"/>
            <a:ext cx="914400" cy="914400"/>
            <a:chOff x="2942911" y="3835579"/>
            <a:chExt cx="914400" cy="914400"/>
          </a:xfrm>
        </p:grpSpPr>
        <p:pic>
          <p:nvPicPr>
            <p:cNvPr id="7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8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2771800" y="3898295"/>
            <a:ext cx="914400" cy="914400"/>
            <a:chOff x="2942911" y="3835579"/>
            <a:chExt cx="914400" cy="914400"/>
          </a:xfrm>
        </p:grpSpPr>
        <p:pic>
          <p:nvPicPr>
            <p:cNvPr id="10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75856" y="3469441"/>
            <a:ext cx="914400" cy="914400"/>
            <a:chOff x="2942911" y="3835579"/>
            <a:chExt cx="914400" cy="914400"/>
          </a:xfrm>
        </p:grpSpPr>
        <p:pic>
          <p:nvPicPr>
            <p:cNvPr id="13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5" name="组合 11"/>
          <p:cNvGrpSpPr/>
          <p:nvPr/>
        </p:nvGrpSpPr>
        <p:grpSpPr>
          <a:xfrm>
            <a:off x="2566628" y="3289361"/>
            <a:ext cx="914400" cy="914400"/>
            <a:chOff x="2942911" y="3835579"/>
            <a:chExt cx="914400" cy="914400"/>
          </a:xfrm>
        </p:grpSpPr>
        <p:pic>
          <p:nvPicPr>
            <p:cNvPr id="16" name="图形 12" descr="用户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3"/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37273" y="175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公告栏</a:t>
            </a:r>
            <a:endParaRPr lang="en-US"/>
          </a:p>
        </p:txBody>
      </p:sp>
      <p:pic>
        <p:nvPicPr>
          <p:cNvPr id="20" name="Picture 19" descr="A picture containing drawing, table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01023"/>
            <a:ext cx="847713" cy="1043055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>
            <a:off x="351946" y="1311883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这个公告栏要撤走了</a:t>
            </a:r>
            <a:endParaRPr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4137974" y="3469441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别挤，再挤就看不到了</a:t>
            </a:r>
            <a:endParaRPr 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36023" y="2502925"/>
            <a:ext cx="3659832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思考：如何避免读者看到一半就被写者撤走了，我们怎么办？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05834" y="47725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读者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6226" y="34253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写者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88027" y="1043538"/>
            <a:ext cx="3577870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思考：多个读者如果希望读公告栏，他们互斥吗？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27357" y="20423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不互斥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71279" y="353634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使用互斥锁</a:t>
            </a:r>
            <a:endParaRPr lang="en-US" altLang="zh-CN">
              <a:latin typeface="Courier" pitchFamily="2" charset="0"/>
            </a:endParaRPr>
          </a:p>
          <a:p>
            <a:pPr algn="ctr"/>
            <a:r>
              <a:rPr lang="zh-CN" altLang="en-US"/>
              <a:t>且读者也要用互斥锁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读写锁的使用示例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12" y="1435031"/>
            <a:ext cx="4941808" cy="351494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</a:t>
            </a:r>
            <a:r>
              <a:rPr lang="zh-CN" altLang="en-US" b="1" dirty="0">
                <a:latin typeface="Courier" pitchFamily="2" charset="0"/>
              </a:rPr>
              <a:t>只能有一个线程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读写锁：区分读者与写者，允许读者之间并行，读者与写者之间互斥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临界区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95936" y="396501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读者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读者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写者</a:t>
            </a:r>
            <a:endParaRPr lang="en-US"/>
          </a:p>
        </p:txBody>
      </p: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读者</a:t>
            </a:r>
            <a:r>
              <a:rPr lang="zh-CN" altLang="en-US" b="1">
                <a:latin typeface="Courier" pitchFamily="2" charset="0"/>
              </a:rPr>
              <a:t>可以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US"/>
          </a:p>
        </p:txBody>
      </p:sp>
      <p:cxnSp>
        <p:nvCxnSpPr>
          <p:cNvPr id="28" name="Straight Arrow Connector 27"/>
          <p:cNvCxnSpPr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359" y="498711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651228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使用reader_lock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90814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使用writer_lock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互斥锁：所有的线程均互斥，同一时刻只能有一个线程进入临界区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读写锁：区分读者与写者，允许读者之间并行，读者与写者之间互斥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临界区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读者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写者</a:t>
            </a:r>
            <a:endParaRPr lang="en-US"/>
          </a:p>
        </p:txBody>
      </p: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读者</a:t>
            </a:r>
            <a:r>
              <a:rPr lang="zh-CN" altLang="en-US" b="1" dirty="0">
                <a:latin typeface="Courier" pitchFamily="2" charset="0"/>
              </a:rPr>
              <a:t>不能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US"/>
          </a:p>
        </p:txBody>
      </p:sp>
      <p:cxnSp>
        <p:nvCxnSpPr>
          <p:cNvPr id="28" name="Straight Arrow Connector 27"/>
          <p:cNvCxnSpPr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83311" y="3934540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写者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1216" y="3714467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US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5172" y="496942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651228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使用reader_lock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90814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使用writer_lock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不同同步原语之间的比较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管道的优点与问题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kumimoji="1" lang="zh-CN" altLang="en-US" dirty="0"/>
              <a:t>优点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设计和实现简单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针对简单通信场景十分有效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缺少消息的类型，接收者需要对消息内容进行解析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缓冲区大小预先分配且固定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只能支持单向通信（为什么？）</a:t>
            </a:r>
            <a:r>
              <a:rPr kumimoji="1" lang="en-US" altLang="zh-CN" dirty="0"/>
              <a:t>  A - &gt; B, B &lt;- A</a:t>
            </a:r>
          </a:p>
          <a:p>
            <a:pPr marL="457200" lvl="1" indent="457200">
              <a:buNone/>
            </a:pPr>
            <a:r>
              <a:rPr kumimoji="1" lang="zh-CN" altLang="en-US" sz="1300" dirty="0">
                <a:highlight>
                  <a:srgbClr val="FFFF00"/>
                </a:highlight>
              </a:rPr>
              <a:t>关键是因为读完就对应的</a:t>
            </a:r>
            <a:r>
              <a:rPr kumimoji="1" lang="en-US" altLang="zh-CN" sz="1300" dirty="0">
                <a:highlight>
                  <a:srgbClr val="FFFF00"/>
                </a:highlight>
              </a:rPr>
              <a:t>pipe</a:t>
            </a:r>
            <a:r>
              <a:rPr kumimoji="1" lang="zh-CN" altLang="en-US" sz="1300" dirty="0">
                <a:highlight>
                  <a:srgbClr val="FFFF00"/>
                </a:highlight>
              </a:rPr>
              <a:t>和里面的数据没有了</a:t>
            </a:r>
          </a:p>
          <a:p>
            <a:pPr marL="457200" lvl="1" indent="457200">
              <a:buNone/>
            </a:pPr>
            <a:r>
              <a:rPr kumimoji="1" lang="zh-CN" altLang="en-US" sz="1300" dirty="0">
                <a:highlight>
                  <a:srgbClr val="FFFF00"/>
                </a:highlight>
              </a:rPr>
              <a:t>如果</a:t>
            </a:r>
            <a:r>
              <a:rPr kumimoji="1" lang="en-US" altLang="zh-CN" sz="1300" dirty="0">
                <a:highlight>
                  <a:srgbClr val="FFFF00"/>
                </a:highlight>
              </a:rPr>
              <a:t>A</a:t>
            </a:r>
            <a:r>
              <a:rPr kumimoji="1" lang="zh-CN" altLang="en-US" sz="1300" dirty="0">
                <a:highlight>
                  <a:srgbClr val="FFFF00"/>
                </a:highlight>
              </a:rPr>
              <a:t>写</a:t>
            </a:r>
            <a:r>
              <a:rPr kumimoji="1" lang="en-US" altLang="zh-CN" sz="1300" dirty="0">
                <a:highlight>
                  <a:srgbClr val="FFFF00"/>
                </a:highlight>
              </a:rPr>
              <a:t>B</a:t>
            </a:r>
            <a:r>
              <a:rPr kumimoji="1" lang="zh-CN" altLang="en-US" sz="1300" dirty="0">
                <a:highlight>
                  <a:srgbClr val="FFFF00"/>
                </a:highlight>
              </a:rPr>
              <a:t>读，</a:t>
            </a:r>
            <a:r>
              <a:rPr kumimoji="1" lang="en-US" altLang="zh-CN" sz="1300" dirty="0">
                <a:highlight>
                  <a:srgbClr val="FFFF00"/>
                </a:highlight>
              </a:rPr>
              <a:t>B</a:t>
            </a:r>
            <a:r>
              <a:rPr kumimoji="1" lang="zh-CN" altLang="en-US" sz="1300" dirty="0">
                <a:highlight>
                  <a:srgbClr val="FFFF00"/>
                </a:highlight>
              </a:rPr>
              <a:t>写</a:t>
            </a:r>
            <a:r>
              <a:rPr kumimoji="1" lang="en-US" altLang="zh-CN" sz="1300" dirty="0">
                <a:highlight>
                  <a:srgbClr val="FFFF00"/>
                </a:highlight>
              </a:rPr>
              <a:t>A</a:t>
            </a:r>
            <a:r>
              <a:rPr kumimoji="1" lang="zh-CN" altLang="en-US" sz="1300" dirty="0">
                <a:highlight>
                  <a:srgbClr val="FFFF00"/>
                </a:highlight>
              </a:rPr>
              <a:t>读，用的是两个</a:t>
            </a:r>
            <a:r>
              <a:rPr kumimoji="1" lang="en-US" altLang="zh-CN" sz="1300" dirty="0">
                <a:highlight>
                  <a:srgbClr val="FFFF00"/>
                </a:highlight>
              </a:rPr>
              <a:t>pipe</a:t>
            </a:r>
            <a:r>
              <a:rPr kumimoji="1" lang="zh-CN" altLang="en-US" sz="1300" dirty="0">
                <a:highlight>
                  <a:srgbClr val="FFFF00"/>
                </a:highlight>
              </a:rPr>
              <a:t>，如果</a:t>
            </a:r>
            <a:r>
              <a:rPr kumimoji="1" lang="en-US" altLang="zh-CN" sz="1300" dirty="0">
                <a:highlight>
                  <a:srgbClr val="FFFF00"/>
                </a:highlight>
              </a:rPr>
              <a:t>A</a:t>
            </a:r>
            <a:r>
              <a:rPr kumimoji="1" lang="zh-CN" altLang="en-US" sz="1300" dirty="0">
                <a:highlight>
                  <a:srgbClr val="FFFF00"/>
                </a:highlight>
              </a:rPr>
              <a:t>一边写也一边等着读，就会读到自己写的数据</a:t>
            </a:r>
            <a:endParaRPr kumimoji="1" lang="en-US" altLang="zh-CN" sz="13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dirty="0"/>
              <a:t>只能支持</a:t>
            </a:r>
            <a:r>
              <a:rPr kumimoji="1" lang="zh-CN" altLang="en-US" b="1" dirty="0">
                <a:solidFill>
                  <a:srgbClr val="FF0000"/>
                </a:solidFill>
              </a:rPr>
              <a:t>最多两个进程间通信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904" y="1745336"/>
            <a:ext cx="7749488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US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的概念，一般同一个线程拿锁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信号量为资源协调，一般一个线程</a:t>
            </a:r>
            <a:r>
              <a:rPr lang="en-US" altLang="zh-CN" dirty="0"/>
              <a:t>signal</a:t>
            </a:r>
            <a:r>
              <a:rPr lang="zh-CN" altLang="en-US" dirty="0"/>
              <a:t>，另一个线程</a:t>
            </a:r>
            <a:r>
              <a:rPr lang="en-US" altLang="zh-CN" dirty="0"/>
              <a:t>wait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1720" y="452809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sem_signal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13828" y="452297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unlock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74884" y="4707642"/>
            <a:ext cx="56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1720" y="415364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urier" pitchFamily="2" charset="0"/>
              </a:rPr>
              <a:t>sem_</a:t>
            </a:r>
            <a:r>
              <a:rPr lang="en-US">
                <a:latin typeface="Courier" pitchFamily="2" charset="0"/>
              </a:rPr>
              <a:t>wait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3828" y="415364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lock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74884" y="4338310"/>
            <a:ext cx="56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638145" y="368132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sem_init(&amp;s, 1);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0340" y="426804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通常可直接替换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904" y="1745336"/>
            <a:ext cx="7749488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US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的概念，一般同一个线程拿锁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信号量为资源协调，一般一个线程</a:t>
            </a:r>
            <a:r>
              <a:rPr lang="en-US" altLang="zh-CN" dirty="0"/>
              <a:t>signal</a:t>
            </a:r>
            <a:r>
              <a:rPr lang="zh-CN" altLang="en-US" dirty="0"/>
              <a:t>，另一个线程</a:t>
            </a:r>
            <a:r>
              <a:rPr lang="en-US" altLang="zh-CN" dirty="0"/>
              <a:t>wait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54744" y="408882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lock(&amp;lock0);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8587" y="3597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Thread 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4355976" y="3530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Thread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2218" y="3530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4743" y="473978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unlock(&amp;lock0);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43" y="4739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同一线程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0208" y="404912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sem_wait(&amp;s0);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62218" y="474297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sem_signal(&amp;s0);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44208" y="43217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另一个线程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904" y="1745336"/>
            <a:ext cx="7749488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US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的概念，一般同一个线程拿锁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信号量为资源协调，一般一个线程</a:t>
            </a:r>
            <a:r>
              <a:rPr lang="en-US" altLang="zh-CN" dirty="0"/>
              <a:t>signal</a:t>
            </a:r>
            <a:r>
              <a:rPr lang="zh-CN" altLang="en-US" dirty="0"/>
              <a:t>，另一个线程</a:t>
            </a:r>
            <a:r>
              <a:rPr lang="en-US" altLang="zh-CN" dirty="0"/>
              <a:t>wait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条件变量</a:t>
            </a:r>
            <a:r>
              <a:rPr lang="zh-CN" altLang="en-US" dirty="0"/>
              <a:t>用于解决不同问题（睡眠</a:t>
            </a:r>
            <a:r>
              <a:rPr lang="en-US" altLang="zh-CN" dirty="0"/>
              <a:t>/</a:t>
            </a:r>
            <a:r>
              <a:rPr lang="zh-CN" altLang="en-US" dirty="0"/>
              <a:t>唤醒），需要搭配</a:t>
            </a:r>
            <a:r>
              <a:rPr lang="zh-CN" altLang="en-US" b="1" dirty="0"/>
              <a:t>互斥锁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6372200" y="4490408"/>
            <a:ext cx="5288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sz="1200">
                <a:latin typeface="Courier" pitchFamily="2" charset="0"/>
              </a:rPr>
              <a:t>(&amp;empty_slot_sem);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68560" y="4037553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Courier" pitchFamily="2" charset="0"/>
              </a:rPr>
              <a:t>lock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	while (empty_slot == 0) 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Courier" pitchFamily="2" charset="0"/>
              </a:rPr>
              <a:t>	cond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_wait(&amp;empty_cond,</a:t>
            </a:r>
          </a:p>
          <a:p>
            <a:r>
              <a:rPr lang="en-US" sz="1200">
                <a:solidFill>
                  <a:srgbClr val="00B050"/>
                </a:solidFill>
                <a:latin typeface="Courier" pitchFamily="2" charset="0"/>
              </a:rPr>
              <a:t>                    &amp;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empty_slot_lock);</a:t>
            </a:r>
          </a:p>
          <a:p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	empty</a:t>
            </a:r>
            <a:r>
              <a:rPr lang="en-US" sz="1200">
                <a:solidFill>
                  <a:srgbClr val="00B050"/>
                </a:solidFill>
                <a:latin typeface="Courier" pitchFamily="2" charset="0"/>
              </a:rPr>
              <a:t>_slot-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-;</a:t>
            </a:r>
          </a:p>
          <a:p>
            <a:r>
              <a:rPr lang="en-US" sz="1200">
                <a:solidFill>
                  <a:srgbClr val="00B050"/>
                </a:solidFill>
                <a:latin typeface="Courier" pitchFamily="2" charset="0"/>
              </a:rPr>
              <a:t>	unlock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4028743"/>
            <a:ext cx="2290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搭配</a:t>
            </a:r>
            <a:r>
              <a:rPr lang="zh-CN" altLang="en-US" b="1" dirty="0"/>
              <a:t>互斥锁</a:t>
            </a:r>
            <a:r>
              <a:rPr lang="en-US" altLang="zh-CN" b="1" dirty="0"/>
              <a:t>+</a:t>
            </a:r>
            <a:r>
              <a:rPr lang="zh-CN" altLang="en-US" b="1" dirty="0"/>
              <a:t>计数器可以实现与信号量相同的功能</a:t>
            </a:r>
            <a:endParaRPr lang="en-US"/>
          </a:p>
        </p:txBody>
      </p:sp>
      <p:cxnSp>
        <p:nvCxnSpPr>
          <p:cNvPr id="7" name="Straight Arrow Connector 6"/>
          <p:cNvCxnSpPr>
            <a:endCxn id="17" idx="1"/>
          </p:cNvCxnSpPr>
          <p:nvPr/>
        </p:nvCxnSpPr>
        <p:spPr>
          <a:xfrm flipV="1">
            <a:off x="3563888" y="4628908"/>
            <a:ext cx="2808312" cy="460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同步原语对比：互斥锁 </a:t>
            </a:r>
            <a:r>
              <a:rPr lang="en-US" altLang="zh-CN" dirty="0"/>
              <a:t>vs </a:t>
            </a:r>
            <a:r>
              <a:rPr lang="zh-CN" altLang="en-US" dirty="0"/>
              <a:t>读写锁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904" y="1745336"/>
            <a:ext cx="7749488" cy="277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接口不同：读写锁区分读者与写者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针对场景不同</a:t>
            </a:r>
            <a:r>
              <a:rPr lang="zh-CN" altLang="en-US" dirty="0"/>
              <a:t>：获取</a:t>
            </a:r>
            <a:r>
              <a:rPr lang="zh-CN" altLang="en-US" b="1" dirty="0"/>
              <a:t>更多程序语义</a:t>
            </a:r>
            <a:r>
              <a:rPr lang="zh-CN" altLang="en-US" dirty="0"/>
              <a:t>，标明只读代码段，达到更好性能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读写锁在读多写少场景中可以显著</a:t>
            </a:r>
            <a:r>
              <a:rPr lang="zh-CN" altLang="en-US" b="1" dirty="0"/>
              <a:t>提升读者并行度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即允许多个读者同时执行读临界区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只用写者锁，则与互斥锁的语义基本相同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同步原语对比：互斥锁 </a:t>
            </a:r>
            <a:r>
              <a:rPr lang="en-US" altLang="zh-CN" dirty="0"/>
              <a:t>vs </a:t>
            </a:r>
            <a:r>
              <a:rPr lang="zh-CN" altLang="en-US" dirty="0"/>
              <a:t>读写锁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0" y="1497818"/>
            <a:ext cx="0" cy="345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576" y="149781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Reader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3817" y="148934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Reader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445" y="2039473"/>
            <a:ext cx="2252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lock(&amp;glock);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// Reader CS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unlock(&amp;glock);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2476" y="3547141"/>
            <a:ext cx="2252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lock(&amp;glock);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// Reader CS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unlock(&amp;glock);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8559" y="20569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lock(&amp;glock);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59832" y="2426274"/>
            <a:ext cx="0" cy="1090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80563" y="26016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被阻塞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13606" y="134823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Reader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1847" y="133976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Reader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75475" y="1889892"/>
            <a:ext cx="211468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reader_lock(</a:t>
            </a:r>
          </a:p>
          <a:p>
            <a:r>
              <a:rPr lang="en-US">
                <a:latin typeface="Courier" pitchFamily="2" charset="0"/>
              </a:rPr>
              <a:t>   &amp;glock);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// Reader CS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reader_unlock(</a:t>
            </a:r>
          </a:p>
          <a:p>
            <a:r>
              <a:rPr lang="en-US">
                <a:latin typeface="Courier" pitchFamily="2" charset="0"/>
              </a:rPr>
              <a:t>    &amp;glock);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19619" y="1894088"/>
            <a:ext cx="211468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reader_lock(</a:t>
            </a:r>
          </a:p>
          <a:p>
            <a:r>
              <a:rPr lang="en-US">
                <a:latin typeface="Courier" pitchFamily="2" charset="0"/>
              </a:rPr>
              <a:t>   &amp;glock);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// Reader CS</a:t>
            </a:r>
          </a:p>
          <a:p>
            <a:endParaRPr lang="en-US">
              <a:latin typeface="Courier" pitchFamily="2" charset="0"/>
            </a:endParaRPr>
          </a:p>
          <a:p>
            <a:r>
              <a:rPr lang="en-US">
                <a:latin typeface="Courier" pitchFamily="2" charset="0"/>
              </a:rPr>
              <a:t>reader_unlock(</a:t>
            </a:r>
          </a:p>
          <a:p>
            <a:r>
              <a:rPr lang="en-US">
                <a:latin typeface="Courier" pitchFamily="2" charset="0"/>
              </a:rPr>
              <a:t>    &amp;glock);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36158" y="42963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同时执行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同步带来的问题：死锁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5" name="图片 4" descr="deadlock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3" b="16594"/>
          <a:stretch>
            <a:fillRect/>
          </a:stretch>
        </p:blipFill>
        <p:spPr>
          <a:xfrm>
            <a:off x="827584" y="592090"/>
            <a:ext cx="7237382" cy="290098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</a:t>
            </a:r>
            <a:endParaRPr lang="en-US"/>
          </a:p>
        </p:txBody>
      </p:sp>
      <p:pic>
        <p:nvPicPr>
          <p:cNvPr id="5" name="Picture 4" descr="A picture containing electronics, keyboard, computer, monitor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3404"/>
            <a:ext cx="1369030" cy="6436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9552" y="1993404"/>
            <a:ext cx="9361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75656" y="1196924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2259" y="1196924"/>
            <a:ext cx="0" cy="7709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9552" y="3481118"/>
            <a:ext cx="9361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electronics, keyboard, computer, monitor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3190" y="1642278"/>
            <a:ext cx="1369030" cy="643667"/>
          </a:xfrm>
          <a:prstGeom prst="rect">
            <a:avLst/>
          </a:prstGeom>
        </p:spPr>
      </p:pic>
      <p:pic>
        <p:nvPicPr>
          <p:cNvPr id="27" name="Picture 26" descr="A picture containing electronics, keyboard, computer, monitor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1356" y="2731299"/>
            <a:ext cx="1369030" cy="643667"/>
          </a:xfrm>
          <a:prstGeom prst="rect">
            <a:avLst/>
          </a:prstGeom>
        </p:spPr>
      </p:pic>
      <p:pic>
        <p:nvPicPr>
          <p:cNvPr id="29" name="Picture 28" descr="A picture containing electronics, keyboard, computer, monitor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7070" y="3070437"/>
            <a:ext cx="1369030" cy="64366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68294" y="3433564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52259" y="1921396"/>
            <a:ext cx="6116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64656" y="3361556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64656" y="3396365"/>
            <a:ext cx="4992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00266" y="4425901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十字路口的“困境”</a:t>
            </a:r>
            <a:endParaRPr lang="en-US" altLang="zh-CN"/>
          </a:p>
        </p:txBody>
      </p:sp>
      <p:sp>
        <p:nvSpPr>
          <p:cNvPr id="39" name="Rectangle 38"/>
          <p:cNvSpPr/>
          <p:nvPr/>
        </p:nvSpPr>
        <p:spPr>
          <a:xfrm>
            <a:off x="4564394" y="853862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 pitchFamily="2" charset="0"/>
              </a:rPr>
              <a:t>void proc_A(void)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  <a:p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void proc_B(void)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97729" y="4425901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T1</a:t>
            </a:r>
            <a:r>
              <a:rPr lang="zh-CN" altLang="en-US" dirty="0"/>
              <a:t>时刻的死锁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 pitchFamily="2" charset="0"/>
              </a:rPr>
              <a:t>void proc_A(void)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  <a:p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void proc_B(void)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/>
          <p:cNvSpPr/>
          <p:nvPr/>
        </p:nvSpPr>
        <p:spPr>
          <a:xfrm>
            <a:off x="558592" y="1361050"/>
            <a:ext cx="3960440" cy="77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55576" y="2267498"/>
            <a:ext cx="40324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同一时刻只有一个线程能够访问</a:t>
            </a:r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 pitchFamily="2" charset="0"/>
              </a:rPr>
              <a:t>void proc_A(void)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  <a:p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void proc_B(void)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/>
          <p:cNvSpPr/>
          <p:nvPr/>
        </p:nvSpPr>
        <p:spPr>
          <a:xfrm>
            <a:off x="558592" y="1361050"/>
            <a:ext cx="3960440" cy="15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55576" y="3001516"/>
            <a:ext cx="396044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一直持有一部分资源并等待另一部分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不会中途释放（如</a:t>
            </a:r>
            <a:r>
              <a:rPr lang="en-US" altLang="zh-CN" dirty="0" err="1"/>
              <a:t>proc_A</a:t>
            </a:r>
            <a:r>
              <a:rPr lang="zh-CN" altLang="en-US" dirty="0"/>
              <a:t>不会放锁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 pitchFamily="2" charset="0"/>
              </a:rPr>
              <a:t>void proc_A(void)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  <a:p>
            <a:endParaRPr lang="en-US" sz="1400">
              <a:latin typeface="Courier" pitchFamily="2" charset="0"/>
            </a:endParaRPr>
          </a:p>
          <a:p>
            <a:r>
              <a:rPr lang="en-US" sz="1400">
                <a:latin typeface="Courier" pitchFamily="2" charset="0"/>
              </a:rPr>
              <a:t>void proc_B(void) {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        /* Time T1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/* Critical Section */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(A);</a:t>
            </a:r>
          </a:p>
          <a:p>
            <a:r>
              <a:rPr lang="en-US" sz="1400">
                <a:latin typeface="Courier" pitchFamily="2" charset="0"/>
              </a:rPr>
              <a:t>        </a:t>
            </a:r>
            <a:r>
              <a:rPr lang="en-US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>
                <a:latin typeface="Courier" pitchFamily="2" charset="0"/>
              </a:rPr>
              <a:t>(B);</a:t>
            </a:r>
          </a:p>
          <a:p>
            <a:r>
              <a:rPr lang="en-US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/>
          <p:cNvSpPr/>
          <p:nvPr/>
        </p:nvSpPr>
        <p:spPr>
          <a:xfrm>
            <a:off x="558592" y="1361050"/>
            <a:ext cx="3960440" cy="237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资源非抢占</a:t>
            </a:r>
            <a:endParaRPr lang="en-US" altLang="zh-CN" sz="2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823056" y="386561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即</a:t>
            </a:r>
            <a:r>
              <a:rPr lang="en-US" altLang="zh-CN" dirty="0"/>
              <a:t>proc_</a:t>
            </a:r>
            <a:r>
              <a:rPr lang="en-US" altLang="zh-CN"/>
              <a:t>B</a:t>
            </a:r>
            <a:r>
              <a:rPr lang="zh-CN" altLang="en-US" dirty="0"/>
              <a:t>不会抢</a:t>
            </a:r>
            <a:r>
              <a:rPr lang="en-US" altLang="zh-CN" dirty="0" err="1"/>
              <a:t>proc_A</a:t>
            </a:r>
            <a:r>
              <a:rPr lang="zh-CN" altLang="en-US" dirty="0"/>
              <a:t>已经持有的锁</a:t>
            </a:r>
            <a:r>
              <a:rPr lang="en-US" altLang="zh-CN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匿名管道与命名管道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传统的管道缺乏名字，只能在有亲缘关系的进程间使用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也称为“匿名管道”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通常通过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，在父子进程间传递</a:t>
            </a:r>
            <a:r>
              <a:rPr kumimoji="1" lang="en-US" altLang="zh-CN" dirty="0" err="1"/>
              <a:t>fd</a:t>
            </a:r>
            <a:endParaRPr kumimoji="1" lang="en-US" altLang="zh-CN" dirty="0"/>
          </a:p>
          <a:p>
            <a:r>
              <a:rPr kumimoji="1" lang="zh-CN" altLang="en-US" dirty="0"/>
              <a:t>命名管道：具有文件名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中也称为</a:t>
            </a:r>
            <a:r>
              <a:rPr kumimoji="1" lang="en-US" altLang="zh-CN" dirty="0" err="1"/>
              <a:t>fifo</a:t>
            </a:r>
            <a:r>
              <a:rPr kumimoji="1" lang="zh-CN" altLang="en-US" dirty="0"/>
              <a:t>，可通过</a:t>
            </a:r>
            <a:r>
              <a:rPr kumimoji="1" lang="en-US" altLang="zh-CN" dirty="0" err="1"/>
              <a:t>mkfifo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来创建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可以在没有亲缘关系的进程之间实现</a:t>
            </a:r>
            <a:r>
              <a:rPr kumimoji="1" lang="en-US" altLang="zh-CN" dirty="0"/>
              <a:t>IPC</a:t>
            </a:r>
          </a:p>
          <a:p>
            <a:pPr lvl="1"/>
            <a:r>
              <a:rPr kumimoji="1" lang="zh-CN" altLang="en-US" dirty="0"/>
              <a:t>允许一个写端，多个读端；或多个写端，一个读端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9795" y="4652010"/>
            <a:ext cx="5062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汉仪雅酷黑简" panose="00020600040101010101" charset="-122"/>
                <a:ea typeface="汉仪雅酷黑简" panose="00020600040101010101" charset="-122"/>
                <a:sym typeface="汉仪颜楷简" panose="00020600040101010101" charset="-122"/>
              </a:rPr>
              <a:t>这个命名管道创建了一个锚点，里面没有数据的</a:t>
            </a:r>
          </a:p>
          <a:p>
            <a:r>
              <a:rPr lang="zh-CN" altLang="en-US">
                <a:latin typeface="汉仪雅酷黑简" panose="00020600040101010101" charset="-122"/>
                <a:ea typeface="汉仪雅酷黑简" panose="00020600040101010101" charset="-122"/>
                <a:sym typeface="汉仪颜楷简" panose="00020600040101010101" charset="-122"/>
              </a:rPr>
              <a:t>可以有人打开他，然后另外一个人读</a:t>
            </a:r>
            <a:r>
              <a:rPr lang="en-US" altLang="zh-CN">
                <a:latin typeface="汉仪雅酷黑简" panose="00020600040101010101" charset="-122"/>
                <a:ea typeface="汉仪雅酷黑简" panose="00020600040101010101" charset="-122"/>
                <a:sym typeface="汉仪颜楷简" panose="00020600040101010101" charset="-122"/>
              </a:rPr>
              <a:t>’</a:t>
            </a:r>
          </a:p>
          <a:p>
            <a:r>
              <a:rPr lang="zh-CN" altLang="en-US">
                <a:latin typeface="汉仪雅酷黑简" panose="00020600040101010101" charset="-122"/>
                <a:ea typeface="汉仪雅酷黑简" panose="00020600040101010101" charset="-122"/>
                <a:sym typeface="汉仪颜楷简" panose="00020600040101010101" charset="-122"/>
              </a:rPr>
              <a:t>在上课演示中可以多写一读，不能多人读一个写</a:t>
            </a:r>
          </a:p>
          <a:p>
            <a:endParaRPr lang="zh-CN" altLang="en-US">
              <a:latin typeface="汉仪雅酷黑简" panose="00020600040101010101" charset="-122"/>
              <a:ea typeface="汉仪雅酷黑简" panose="00020600040101010101" charset="-122"/>
              <a:sym typeface="汉仪颜楷简" panose="0002060004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void proc_A(void)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void proc_B(void)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/>
          <p:cNvSpPr/>
          <p:nvPr/>
        </p:nvSpPr>
        <p:spPr>
          <a:xfrm>
            <a:off x="558592" y="1361050"/>
            <a:ext cx="3960440" cy="317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资源非抢占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循环等待</a:t>
            </a:r>
            <a:endParaRPr lang="en-US" altLang="zh-CN" sz="2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99592" y="457989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等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等</a:t>
            </a:r>
            <a:r>
              <a:rPr lang="en-US" altLang="zh-CN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5" name="Left Brace 4"/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出问题再处理：死锁的检测与恢复</a:t>
            </a:r>
            <a:endParaRPr lang="en-US" altLang="zh-CN" sz="2300" b="1"/>
          </a:p>
        </p:txBody>
      </p:sp>
      <p:sp>
        <p:nvSpPr>
          <p:cNvPr id="10" name="Rectangle 9"/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设计时避免：死锁预防</a:t>
            </a:r>
            <a:endParaRPr lang="en-US" altLang="zh-CN" sz="2300"/>
          </a:p>
        </p:txBody>
      </p:sp>
      <p:sp>
        <p:nvSpPr>
          <p:cNvPr id="11" name="Rectangle 10"/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运行时避免死锁：死锁避免</a:t>
            </a:r>
            <a:endParaRPr lang="en-US" altLang="zh-CN" sz="23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检测死锁与恢复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6" y="1245061"/>
            <a:ext cx="8229600" cy="19149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9712" y="3150075"/>
            <a:ext cx="1338828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资源分配图</a:t>
            </a:r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363885" y="4248324"/>
            <a:ext cx="2954655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如何恢复？打破循环等待！</a:t>
            </a:r>
            <a:endParaRPr lang="en-US" altLang="zh-CN"/>
          </a:p>
        </p:txBody>
      </p:sp>
      <p:sp>
        <p:nvSpPr>
          <p:cNvPr id="13" name="Rectangle 12"/>
          <p:cNvSpPr/>
          <p:nvPr/>
        </p:nvSpPr>
        <p:spPr>
          <a:xfrm>
            <a:off x="3666444" y="3694327"/>
            <a:ext cx="4294765" cy="167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</a:t>
            </a:r>
            <a:r>
              <a:rPr lang="en-US" altLang="zh-CN" dirty="0"/>
              <a:t>kill</a:t>
            </a:r>
            <a:r>
              <a:rPr lang="zh-CN" altLang="en-US" dirty="0"/>
              <a:t>所有循环中的线程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Kill</a:t>
            </a:r>
            <a:r>
              <a:rPr lang="zh-CN" altLang="en-US" dirty="0"/>
              <a:t>一个，看有没有环，有的话继续</a:t>
            </a:r>
            <a:r>
              <a:rPr lang="en-US" altLang="zh-CN" dirty="0"/>
              <a:t>kill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全部回滚到之前的某一状态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3204178" y="1080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找到环：循环等待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9" name="Rectangle 8"/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出问题再处理：死锁的检测与恢复</a:t>
            </a:r>
            <a:endParaRPr lang="en-US" altLang="zh-CN" sz="2300"/>
          </a:p>
        </p:txBody>
      </p:sp>
      <p:sp>
        <p:nvSpPr>
          <p:cNvPr id="10" name="Rectangle 9"/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设计时避免：死锁预防</a:t>
            </a:r>
            <a:endParaRPr lang="en-US" altLang="zh-CN" sz="2300" b="1"/>
          </a:p>
        </p:txBody>
      </p:sp>
      <p:sp>
        <p:nvSpPr>
          <p:cNvPr id="11" name="Rectangle 10"/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运行时避免死锁：死锁避免</a:t>
            </a:r>
            <a:endParaRPr lang="en-US" altLang="zh-CN" sz="23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12" name="Left Brace 4"/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23376"/>
            <a:ext cx="6536457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619672" y="259413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代理线程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824" y="4141652"/>
            <a:ext cx="136815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共享资源</a:t>
            </a:r>
          </a:p>
        </p:txBody>
      </p: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 flipH="1">
            <a:off x="1647900" y="3242202"/>
            <a:ext cx="655848" cy="89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9416" y="1870107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只有代理线程能够访问共享资源：避免数据竞争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16016" y="186066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线程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16016" y="421750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线程</a:t>
            </a:r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3" idx="3"/>
          </p:cNvCxnSpPr>
          <p:nvPr/>
        </p:nvCxnSpPr>
        <p:spPr>
          <a:xfrm flipH="1">
            <a:off x="2987824" y="2184704"/>
            <a:ext cx="1728192" cy="7334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3" idx="3"/>
          </p:cNvCxnSpPr>
          <p:nvPr/>
        </p:nvCxnSpPr>
        <p:spPr>
          <a:xfrm flipH="1" flipV="1">
            <a:off x="2987824" y="2918166"/>
            <a:ext cx="1728192" cy="16233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1920" y="2934810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发送修改请求，</a:t>
            </a:r>
            <a:endParaRPr lang="en-US" altLang="zh-CN" dirty="0"/>
          </a:p>
          <a:p>
            <a:pPr algn="ctr"/>
            <a:r>
              <a:rPr lang="zh-CN" altLang="en-US" dirty="0"/>
              <a:t>由代理线程统一执行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21544" y="4981736"/>
            <a:ext cx="478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*代理锁 (Delegation Lock) 实现了该功能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23376"/>
            <a:ext cx="6536457" cy="111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42628" y="241206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</a:t>
            </a:r>
            <a:r>
              <a:rPr lang="en-US">
                <a:latin typeface="Courier" pitchFamily="2" charset="0"/>
              </a:rPr>
              <a:t>hile (true) {</a:t>
            </a:r>
          </a:p>
          <a:p>
            <a:r>
              <a:rPr lang="en-US">
                <a:latin typeface="Courier" pitchFamily="2" charset="0"/>
              </a:rPr>
              <a:t>	if(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(A) == SUCC)</a:t>
            </a:r>
          </a:p>
          <a:p>
            <a:r>
              <a:rPr lang="en-US">
                <a:solidFill>
                  <a:srgbClr val="FF9300"/>
                </a:solidFill>
                <a:latin typeface="Courier" pitchFamily="2" charset="0"/>
              </a:rPr>
              <a:t>		</a:t>
            </a:r>
            <a:r>
              <a:rPr lang="en-US">
                <a:latin typeface="Courier" pitchFamily="2" charset="0"/>
              </a:rPr>
              <a:t>if(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(B) == SUCC) {</a:t>
            </a:r>
          </a:p>
          <a:p>
            <a:r>
              <a:rPr lang="en-US">
                <a:latin typeface="Courier" pitchFamily="2" charset="0"/>
              </a:rPr>
              <a:t>        		/* Critical Section */</a:t>
            </a:r>
          </a:p>
          <a:p>
            <a:r>
              <a:rPr lang="en-US">
                <a:latin typeface="Courier" pitchFamily="2" charset="0"/>
              </a:rPr>
              <a:t> 		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(B);</a:t>
            </a:r>
          </a:p>
          <a:p>
            <a:r>
              <a:rPr lang="en-US">
                <a:latin typeface="Courier" pitchFamily="2" charset="0"/>
              </a:rPr>
              <a:t>        	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(A);</a:t>
            </a:r>
          </a:p>
          <a:p>
            <a:r>
              <a:rPr lang="en-US">
                <a:latin typeface="Courier" pitchFamily="2" charset="0"/>
              </a:rPr>
              <a:t>			break;</a:t>
            </a:r>
          </a:p>
          <a:p>
            <a:r>
              <a:rPr lang="en-US">
                <a:latin typeface="Courier" pitchFamily="2" charset="0"/>
              </a:rPr>
              <a:t>		} else</a:t>
            </a:r>
          </a:p>
          <a:p>
            <a:r>
              <a:rPr lang="en-US">
                <a:latin typeface="Courier" pitchFamily="2" charset="0"/>
              </a:rPr>
              <a:t>		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(A);</a:t>
            </a:r>
          </a:p>
          <a:p>
            <a:r>
              <a:rPr lang="en-US">
                <a:latin typeface="Courier" pitchFamily="2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8877" y="2204904"/>
            <a:ext cx="25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zh-CN" altLang="en-US"/>
              <a:t>非阻塞</a:t>
            </a:r>
            <a:endParaRPr lang="en-US" altLang="zh-CN"/>
          </a:p>
          <a:p>
            <a:pPr algn="ctr"/>
            <a:r>
              <a:rPr lang="zh-CN" altLang="en-US"/>
              <a:t>立即返回成功或失败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5267" y="4591624"/>
            <a:ext cx="1802203" cy="460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2160" y="457316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无法获取</a:t>
            </a:r>
            <a:r>
              <a:rPr lang="en-US" altLang="zh-CN"/>
              <a:t>B</a:t>
            </a:r>
            <a:r>
              <a:rPr lang="zh-CN" altLang="en-US"/>
              <a:t>，那么释放</a:t>
            </a:r>
            <a:r>
              <a:rPr lang="en-US" altLang="zh-CN"/>
              <a:t>A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避免死锁带来的活锁 </a:t>
            </a:r>
            <a:r>
              <a:rPr lang="en-US" altLang="zh-CN"/>
              <a:t>Live Lock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13757" y="134533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proc_A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6156" y="134533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proc_B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8324" y="1873776"/>
            <a:ext cx="231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(A) SUCC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2092" y="2044896"/>
            <a:ext cx="271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(B) SUCC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27984" y="1489348"/>
            <a:ext cx="0" cy="33843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3377176" y="2058442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08375" y="2229562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58324" y="2274466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(B) FAIL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77176" y="2497460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08375" y="2663729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96238" y="2476944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(A) FAIL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81415" y="2744842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(A)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77176" y="2929508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524151" y="3119991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8258" y="2902838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(B)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7790" y="3467243"/>
            <a:ext cx="231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(A) SUCC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316642" y="3651909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7790" y="3867933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(B) FAIL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16642" y="4090927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20881" y="4338309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(A)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16642" y="4522975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31061" y="3658425"/>
            <a:ext cx="271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(B) SUCC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577344" y="3843091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7344" y="4277258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65207" y="4090473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US">
                <a:latin typeface="Courier" pitchFamily="2" charset="0"/>
              </a:rPr>
              <a:t>(A) FAIL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93120" y="4733520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27227" y="4516367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>
                <a:latin typeface="Courier" pitchFamily="2" charset="0"/>
              </a:rPr>
              <a:t>(B)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98412" y="4952152"/>
            <a:ext cx="239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如此往复</a:t>
            </a:r>
            <a:r>
              <a:rPr lang="en-US" altLang="zh-CN">
                <a:latin typeface="Courier" pitchFamily="2" charset="0"/>
              </a:rPr>
              <a:t>...</a:t>
            </a:r>
            <a:endParaRPr lang="en-US">
              <a:latin typeface="Courier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03290" y="4992146"/>
            <a:ext cx="475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死锁是</a:t>
            </a:r>
            <a:r>
              <a:rPr lang="zh-CN" altLang="en-US" b="1">
                <a:latin typeface="Courier" pitchFamily="2" charset="0"/>
              </a:rPr>
              <a:t>无法恢复</a:t>
            </a:r>
            <a:r>
              <a:rPr lang="zh-CN" altLang="en-US">
                <a:latin typeface="Courier" pitchFamily="2" charset="0"/>
              </a:rPr>
              <a:t>的，但是活锁</a:t>
            </a:r>
            <a:r>
              <a:rPr lang="zh-CN" altLang="en-US" b="1">
                <a:latin typeface="Courier" pitchFamily="2" charset="0"/>
              </a:rPr>
              <a:t>可能自己恢复</a:t>
            </a:r>
            <a:endParaRPr lang="en-US" b="1">
              <a:latin typeface="Courier" pitchFamily="2" charset="0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574" y="1345332"/>
            <a:ext cx="6536457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、资源允许抢占：需要考虑如何恢复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void proc_A(void)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void proc_B(void)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6176" y="1561356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44938" y="24634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抢占锁A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3510" y="3634321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需要让线程A正确回滚到拿锁A之前的状态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574" y="1345332"/>
            <a:ext cx="6536457" cy="222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、资源允许抢占：需要考虑如何恢复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、打破循环等待：按照特定顺序获取资源</a:t>
            </a: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1043608" y="3783696"/>
            <a:ext cx="4572000" cy="8739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/>
              <a:t>所有资源进行编号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让所有线程递</a:t>
            </a:r>
            <a:r>
              <a:rPr lang="en-US" dirty="0"/>
              <a:t>增</a:t>
            </a:r>
            <a:r>
              <a:rPr lang="zh-CN" altLang="en-US" dirty="0"/>
              <a:t>获取</a:t>
            </a:r>
            <a:endParaRPr lang="en-US" altLang="zh-CN" dirty="0"/>
          </a:p>
        </p:txBody>
      </p:sp>
      <p:sp>
        <p:nvSpPr>
          <p:cNvPr id="10" name="Rectangle 9"/>
          <p:cNvSpPr/>
          <p:nvPr/>
        </p:nvSpPr>
        <p:spPr>
          <a:xfrm>
            <a:off x="1079612" y="480121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任意时刻：获取最大资源号的线程可以继续执行，然后释放资源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void proc_A(void)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void proc_B(void) {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        /* Time T1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/* Critical Section */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(A);</a:t>
            </a:r>
          </a:p>
          <a:p>
            <a:r>
              <a:rPr lang="en-US" sz="1400" dirty="0">
                <a:latin typeface="Courier" pitchFamily="2" charset="0"/>
              </a:rPr>
              <a:t>        </a:t>
            </a:r>
            <a:r>
              <a:rPr lang="en-US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US" sz="1400" dirty="0">
                <a:latin typeface="Courier" pitchFamily="2" charset="0"/>
              </a:rPr>
              <a:t>(B);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3030" y="450766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号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号：必须先拿锁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，再拿锁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9" name="Rectangle 8"/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出问题再处理：死锁的检测与恢复</a:t>
            </a:r>
            <a:endParaRPr lang="en-US" altLang="zh-CN" sz="2300"/>
          </a:p>
        </p:txBody>
      </p:sp>
      <p:sp>
        <p:nvSpPr>
          <p:cNvPr id="10" name="Rectangle 9"/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设计时避免：死锁预防</a:t>
            </a:r>
            <a:endParaRPr lang="en-US" altLang="zh-CN" sz="2300"/>
          </a:p>
        </p:txBody>
      </p:sp>
      <p:sp>
        <p:nvSpPr>
          <p:cNvPr id="11" name="Rectangle 10"/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运行时避免死锁：死锁避免</a:t>
            </a:r>
            <a:endParaRPr lang="en-US" altLang="zh-CN" sz="23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12" name="Left Brace 4"/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共享内存（内存接口的</a:t>
            </a:r>
            <a:r>
              <a:rPr kumimoji="1" lang="en-US" altLang="zh-CN" dirty="0"/>
              <a:t>IPC</a:t>
            </a:r>
            <a:r>
              <a:rPr kumimoji="1" lang="zh-CN" altLang="en-US" dirty="0"/>
              <a:t>）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死锁避免：运行时检查是否会出现死锁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616766" y="170537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银行家算法的核心：</a:t>
            </a:r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899592" y="2288878"/>
            <a:ext cx="6536457" cy="246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所有线程获取资源需要通过</a:t>
            </a:r>
            <a:r>
              <a:rPr lang="zh-CN" altLang="en-US" sz="2000" b="1" dirty="0"/>
              <a:t>管理者</a:t>
            </a:r>
            <a:r>
              <a:rPr lang="zh-CN" altLang="en-US" sz="2000" dirty="0"/>
              <a:t>同意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管理者</a:t>
            </a:r>
            <a:r>
              <a:rPr lang="zh-CN" altLang="en-US" sz="2000" b="1" dirty="0"/>
              <a:t>预演</a:t>
            </a:r>
            <a:r>
              <a:rPr lang="zh-CN" altLang="en-US" sz="2000" dirty="0"/>
              <a:t>会不会造成死锁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/>
              <a:t>如果会造成：阻塞线程，下次再给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/>
              <a:t>如果不会造成：给线程该资源</a:t>
            </a:r>
            <a:endParaRPr lang="en-US" altLang="zh-C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如何</a:t>
            </a:r>
            <a:r>
              <a:rPr lang="zh-CN" altLang="en-US" b="1"/>
              <a:t>预演判断</a:t>
            </a:r>
            <a:r>
              <a:rPr lang="zh-CN" altLang="en-US"/>
              <a:t>？将系统划分为两个状态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827584" y="2399041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安全状态</a:t>
            </a:r>
            <a:endParaRPr lang="en-US" altLang="zh-CN"/>
          </a:p>
        </p:txBody>
      </p:sp>
      <p:sp>
        <p:nvSpPr>
          <p:cNvPr id="10" name="Rectangle 9"/>
          <p:cNvSpPr/>
          <p:nvPr/>
        </p:nvSpPr>
        <p:spPr>
          <a:xfrm>
            <a:off x="470003" y="3524669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非安全状态</a:t>
            </a:r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683568" y="1818012"/>
            <a:ext cx="5869632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对于一组线程</a:t>
            </a:r>
            <a:r>
              <a:rPr lang="en-US" altLang="zh-CN" dirty="0"/>
              <a:t> {P1, P2, ... , </a:t>
            </a:r>
            <a:r>
              <a:rPr lang="en-US" altLang="zh-CN" dirty="0" err="1"/>
              <a:t>Pn</a:t>
            </a:r>
            <a:r>
              <a:rPr lang="en-US" altLang="zh-CN" dirty="0"/>
              <a:t>}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2"/>
          <p:cNvSpPr/>
          <p:nvPr/>
        </p:nvSpPr>
        <p:spPr>
          <a:xfrm>
            <a:off x="809603" y="2943908"/>
            <a:ext cx="799288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能找出至少一个执行序列，如</a:t>
            </a:r>
            <a:r>
              <a:rPr lang="en-US" altLang="zh-CN" dirty="0"/>
              <a:t>P2-&gt;P1-&gt;P5...</a:t>
            </a:r>
            <a:r>
              <a:rPr lang="zh-CN" altLang="en-US" dirty="0"/>
              <a:t>让所有线程需求得到满足</a:t>
            </a:r>
            <a:endParaRPr lang="en-US" altLang="zh-CN" dirty="0"/>
          </a:p>
        </p:txBody>
      </p:sp>
      <p:sp>
        <p:nvSpPr>
          <p:cNvPr id="14" name="Rectangle 13"/>
          <p:cNvSpPr/>
          <p:nvPr/>
        </p:nvSpPr>
        <p:spPr>
          <a:xfrm>
            <a:off x="1259632" y="4069536"/>
            <a:ext cx="3960440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不能找出这个序列，必定会导致死锁</a:t>
            </a:r>
            <a:endParaRPr lang="en-US" altLang="zh-CN"/>
          </a:p>
        </p:txBody>
      </p:sp>
      <p:sp>
        <p:nvSpPr>
          <p:cNvPr id="15" name="Rectangle 14"/>
          <p:cNvSpPr/>
          <p:nvPr/>
        </p:nvSpPr>
        <p:spPr>
          <a:xfrm>
            <a:off x="1079612" y="4794670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银行家算法：保证系统一直处于</a:t>
            </a:r>
            <a:r>
              <a:rPr lang="zh-CN" altLang="en-US" b="1"/>
              <a:t>安全状态</a:t>
            </a:r>
            <a:r>
              <a:rPr lang="zh-CN" altLang="en-US"/>
              <a:t>，且按照这个序列执行</a:t>
            </a:r>
            <a:endParaRPr lang="en-US" altLang="zh-CN"/>
          </a:p>
        </p:txBody>
      </p:sp>
      <p:sp>
        <p:nvSpPr>
          <p:cNvPr id="16" name="Rectangle 15"/>
          <p:cNvSpPr/>
          <p:nvPr/>
        </p:nvSpPr>
        <p:spPr>
          <a:xfrm>
            <a:off x="5207929" y="4213909"/>
            <a:ext cx="2376264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安全性检查算法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36097" y="4622098"/>
            <a:ext cx="288031" cy="19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银行家算法：安全性检查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34533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四个数据结构：</a:t>
            </a:r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899592" y="2145341"/>
            <a:ext cx="6030416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</a:rPr>
              <a:t>全局可利用资源：Available[M]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</a:rPr>
              <a:t>每</a:t>
            </a:r>
            <a:r>
              <a:rPr lang="zh-CN" altLang="en-US" dirty="0">
                <a:latin typeface="+mn-ea"/>
              </a:rPr>
              <a:t>线程</a:t>
            </a:r>
            <a:r>
              <a:rPr lang="en-US" dirty="0">
                <a:latin typeface="+mn-ea"/>
              </a:rPr>
              <a:t>最大需求量：Max[N][M]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</a:rPr>
              <a:t>已分配资源：Allocation[N][M]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</a:rPr>
              <a:t>还需要的资源：Need[N][M]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06085" y="1500966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个资源 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个线程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某时刻系统状态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P2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P1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P3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79612" y="426917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通过安全性检查：处于安全状态！</a:t>
            </a:r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0482" y="4783068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3→1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</a:rPr>
                        <a:t>1→0</a:t>
                      </a:r>
                      <a:endParaRPr lang="en-US" sz="200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79612" y="403994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2628" y="4413449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假设分配给它，运行安全检查：无法通过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1079612" y="478028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</a:rPr>
              <a:t>采取行动：阻塞</a:t>
            </a:r>
            <a:r>
              <a:rPr lang="en-US" altLang="zh-CN">
                <a:solidFill>
                  <a:schemeClr val="accent1"/>
                </a:solidFill>
              </a:rPr>
              <a:t>P1</a:t>
            </a:r>
            <a:r>
              <a:rPr lang="zh-CN" altLang="en-US">
                <a:solidFill>
                  <a:schemeClr val="accent1"/>
                </a:solidFill>
              </a:rPr>
              <a:t>，保证系统维持在安全状态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基础实现</a:t>
            </a:r>
            <a:r>
              <a:rPr kumimoji="1" lang="en-US" altLang="zh-CN" dirty="0"/>
              <a:t>:</a:t>
            </a:r>
            <a:r>
              <a:rPr kumimoji="1" lang="zh-CN" altLang="en-US" dirty="0"/>
              <a:t> 共享区域</a:t>
            </a:r>
            <a:endParaRPr kumimoji="1" lang="en-US" altLang="zh-CN" dirty="0"/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#define BUFFER_SIZE 10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typedef struct {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	. . .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} item;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item buffer[BUFFER_SIZE];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buffer_write_cnt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= 0;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buffer_read_cnt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= 0;</a:t>
            </a:r>
          </a:p>
          <a:p>
            <a:pPr lvl="3">
              <a:buNone/>
            </a:pPr>
            <a:r>
              <a:rPr kumimoji="1"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r>
              <a:rPr kumimoji="1"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empty_slot</a:t>
            </a:r>
            <a:r>
              <a:rPr kumimoji="1"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1"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BUFFER_SIZE;</a:t>
            </a:r>
          </a:p>
          <a:p>
            <a:pPr lvl="3"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volatile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filled_slot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1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0;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1781073"/>
            <a:ext cx="3168352" cy="284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8144" y="300325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共享数据区域，容量为</a:t>
            </a:r>
            <a:r>
              <a:rPr kumimoji="1" lang="en-US" altLang="zh-CN" dirty="0"/>
              <a:t>10</a:t>
            </a:r>
          </a:p>
        </p:txBody>
      </p:sp>
      <p:cxnSp>
        <p:nvCxnSpPr>
          <p:cNvPr id="8" name="直线箭头连接符 7"/>
          <p:cNvCxnSpPr>
            <a:stCxn id="7" idx="1"/>
            <a:endCxn id="6" idx="3"/>
          </p:cNvCxnSpPr>
          <p:nvPr/>
        </p:nvCxnSpPr>
        <p:spPr>
          <a:xfrm flipH="1" flipV="1">
            <a:off x="4932040" y="1923243"/>
            <a:ext cx="936104" cy="126468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63688" y="3577580"/>
            <a:ext cx="4464496" cy="1388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21" idx="1"/>
            <a:endCxn id="18" idx="3"/>
          </p:cNvCxnSpPr>
          <p:nvPr/>
        </p:nvCxnSpPr>
        <p:spPr>
          <a:xfrm flipH="1">
            <a:off x="6228184" y="4246819"/>
            <a:ext cx="283820" cy="2502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512004" y="4062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共享状态</a:t>
            </a:r>
          </a:p>
        </p:txBody>
      </p:sp>
      <p:sp>
        <p:nvSpPr>
          <p:cNvPr id="15" name="矩形 5"/>
          <p:cNvSpPr/>
          <p:nvPr/>
        </p:nvSpPr>
        <p:spPr>
          <a:xfrm>
            <a:off x="1763332" y="3246389"/>
            <a:ext cx="3168352" cy="284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7"/>
          <p:cNvCxnSpPr/>
          <p:nvPr/>
        </p:nvCxnSpPr>
        <p:spPr>
          <a:xfrm flipH="1">
            <a:off x="4931684" y="3219319"/>
            <a:ext cx="936104" cy="20253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01615" y="5035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read_cnt</a:t>
            </a:r>
            <a:r>
              <a:rPr lang="zh-CN" altLang="en-US"/>
              <a:t>，</a:t>
            </a:r>
            <a:r>
              <a:rPr lang="en-US" altLang="zh-CN"/>
              <a:t>write_cnt</a:t>
            </a:r>
            <a:r>
              <a:rPr lang="zh-CN" altLang="en-US"/>
              <a:t>中间需要同步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3800" y="1216025"/>
            <a:ext cx="49599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volatile</a:t>
            </a:r>
            <a:r>
              <a:rPr lang="zh-CN" altLang="en-US" sz="1200"/>
              <a:t>：</a:t>
            </a:r>
            <a:r>
              <a:rPr lang="en-US" altLang="zh-CN" sz="1200"/>
              <a:t> </a:t>
            </a:r>
            <a:r>
              <a:rPr lang="zh-CN" altLang="en-US" sz="1200"/>
              <a:t>易变的</a:t>
            </a:r>
          </a:p>
          <a:p>
            <a:r>
              <a:rPr lang="zh-CN" altLang="en-US" sz="1200"/>
              <a:t>（</a:t>
            </a:r>
            <a:r>
              <a:rPr lang="en-US" altLang="zh-CN" sz="1200"/>
              <a:t>important</a:t>
            </a:r>
            <a:r>
              <a:rPr lang="zh-CN" altLang="en-US" sz="1200"/>
              <a:t>）</a:t>
            </a:r>
          </a:p>
          <a:p>
            <a:r>
              <a:rPr lang="zh-CN" altLang="en-US" sz="1200"/>
              <a:t>给编译器看的，它会认为这个值是易变变量：</a:t>
            </a:r>
          </a:p>
          <a:p>
            <a:r>
              <a:rPr lang="zh-CN" altLang="en-US" sz="1200"/>
              <a:t>然后要把他放在内存里面，而不能放在</a:t>
            </a:r>
            <a:r>
              <a:rPr lang="en-US" altLang="zh-CN" sz="1200"/>
              <a:t>CPU</a:t>
            </a:r>
            <a:r>
              <a:rPr lang="zh-CN" altLang="en-US" sz="1200"/>
              <a:t>里面的寄存器里</a:t>
            </a:r>
          </a:p>
          <a:p>
            <a:endParaRPr lang="zh-CN" altLang="en-US" sz="1200"/>
          </a:p>
          <a:p>
            <a:r>
              <a:rPr lang="zh-CN" altLang="en-US" sz="1200"/>
              <a:t>变量的一般存储方式有两种：</a:t>
            </a:r>
          </a:p>
          <a:p>
            <a:r>
              <a:rPr lang="zh-CN" altLang="en-US" sz="1200"/>
              <a:t>一种是在</a:t>
            </a:r>
            <a:r>
              <a:rPr lang="en-US" altLang="zh-CN" sz="1200"/>
              <a:t>CPU</a:t>
            </a:r>
            <a:r>
              <a:rPr lang="zh-CN" altLang="en-US" sz="1200"/>
              <a:t>的寄存器里面</a:t>
            </a:r>
            <a:r>
              <a:rPr lang="en-US" altLang="zh-CN" sz="1200"/>
              <a:t>   </a:t>
            </a:r>
            <a:r>
              <a:rPr lang="zh-CN" altLang="en-US" sz="1200"/>
              <a:t>一种是在内存（栈）里</a:t>
            </a:r>
          </a:p>
          <a:p>
            <a:r>
              <a:rPr lang="zh-CN" altLang="en-US" sz="1200"/>
              <a:t>如果存在</a:t>
            </a:r>
            <a:r>
              <a:rPr lang="en-US" altLang="zh-CN" sz="1200"/>
              <a:t>CPU</a:t>
            </a:r>
            <a:r>
              <a:rPr lang="zh-CN" altLang="en-US" sz="1200"/>
              <a:t>里面的寄存器里面，</a:t>
            </a:r>
          </a:p>
          <a:p>
            <a:r>
              <a:rPr lang="zh-CN" altLang="en-US" sz="1200"/>
              <a:t>那么其他线程就看不到这个寄存器，就不能共享</a:t>
            </a:r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djMmE0ZWI5Njg1MmQwMDRhOTIyMzEzZGU2M2QyM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3279</TotalTime>
  <Words>8421</Words>
  <Application>Microsoft Macintosh PowerPoint</Application>
  <PresentationFormat>全屏显示(16:10)</PresentationFormat>
  <Paragraphs>1366</Paragraphs>
  <Slides>88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0" baseType="lpstr">
      <vt:lpstr>Courier</vt:lpstr>
      <vt:lpstr>Wingdings</vt:lpstr>
      <vt:lpstr>Linux Libertine</vt:lpstr>
      <vt:lpstr>汉仪雅酷黑简</vt:lpstr>
      <vt:lpstr>Helvetica Neue</vt:lpstr>
      <vt:lpstr>微软雅黑</vt:lpstr>
      <vt:lpstr>Arial</vt:lpstr>
      <vt:lpstr>Consolas</vt:lpstr>
      <vt:lpstr>Times New Roman</vt:lpstr>
      <vt:lpstr>等线</vt:lpstr>
      <vt:lpstr>Calibri</vt:lpstr>
      <vt:lpstr>Office 主题​​</vt:lpstr>
      <vt:lpstr>进程间通信 &amp; 同步</vt:lpstr>
      <vt:lpstr>版权声明</vt:lpstr>
      <vt:lpstr>回顾：进程间通信（IPC）</vt:lpstr>
      <vt:lpstr>管道：文件接口的IPC</vt:lpstr>
      <vt:lpstr>Unix 管道</vt:lpstr>
      <vt:lpstr>管道的优点与问题</vt:lpstr>
      <vt:lpstr>匿名管道与命名管道</vt:lpstr>
      <vt:lpstr>共享内存（内存接口的IPC）</vt:lpstr>
      <vt:lpstr>共享内存</vt:lpstr>
      <vt:lpstr>基于共享内存的生产者消费者问题实现</vt:lpstr>
      <vt:lpstr>基于共享内存的生产者消费者问题实现</vt:lpstr>
      <vt:lpstr>共享内存的问题</vt:lpstr>
      <vt:lpstr>消息传递（Message Passing）</vt:lpstr>
      <vt:lpstr>消息队列</vt:lpstr>
      <vt:lpstr>消息队列: 带类型的消息传递</vt:lpstr>
      <vt:lpstr>消息队列的例子</vt:lpstr>
      <vt:lpstr>消息队列：带类型的消息传递</vt:lpstr>
      <vt:lpstr>消息队列 VS. 管道</vt:lpstr>
      <vt:lpstr>并发与锁</vt:lpstr>
      <vt:lpstr>大纲</vt:lpstr>
      <vt:lpstr>多核不是免费的午餐</vt:lpstr>
      <vt:lpstr>并发带来的同步问题：竞争条件</vt:lpstr>
      <vt:lpstr>多线程计数实例</vt:lpstr>
      <vt:lpstr>竞争条件 Race Condition</vt:lpstr>
      <vt:lpstr>多线程计数中的数据竞争</vt:lpstr>
      <vt:lpstr>生产者消费者 → 多生产者消费者</vt:lpstr>
      <vt:lpstr>生产者消费者问题的基础实现</vt:lpstr>
      <vt:lpstr>生产者消费者问题的基础实现</vt:lpstr>
      <vt:lpstr>生产者消费者 问题方案总结</vt:lpstr>
      <vt:lpstr>多生产者消费者问题</vt:lpstr>
      <vt:lpstr>新的抽象：临界区（Critical Section）</vt:lpstr>
      <vt:lpstr>实现临界区抽象的三个要求</vt:lpstr>
      <vt:lpstr>什么是同步原语？</vt:lpstr>
      <vt:lpstr>互斥锁</vt:lpstr>
      <vt:lpstr>互斥锁的接口：拿锁和放锁</vt:lpstr>
      <vt:lpstr>用互斥锁解决多生产者消费者问题</vt:lpstr>
      <vt:lpstr>用互斥锁解决多生产者消费者问题</vt:lpstr>
      <vt:lpstr>用互斥锁解决多生产者消费者问题</vt:lpstr>
      <vt:lpstr>用互斥锁解决多生产者消费者问题</vt:lpstr>
      <vt:lpstr>用互斥锁解决多线程计数问题</vt:lpstr>
      <vt:lpstr>条件变量</vt:lpstr>
      <vt:lpstr>条件变量</vt:lpstr>
      <vt:lpstr>条件变量的接口</vt:lpstr>
      <vt:lpstr>条件变量的使用示例</vt:lpstr>
      <vt:lpstr>条件变量的使用示例</vt:lpstr>
      <vt:lpstr>信号量（Semaphore）</vt:lpstr>
      <vt:lpstr>生产者消费者问题的另一种实现</vt:lpstr>
      <vt:lpstr>生产者消费者问题的另一种实现</vt:lpstr>
      <vt:lpstr>信号量 （PV原语）</vt:lpstr>
      <vt:lpstr>信号量的使用</vt:lpstr>
      <vt:lpstr>信号量的使用</vt:lpstr>
      <vt:lpstr>二元信号量与计数信号量</vt:lpstr>
      <vt:lpstr>读写锁</vt:lpstr>
      <vt:lpstr>公告栏问题</vt:lpstr>
      <vt:lpstr>公告栏问题</vt:lpstr>
      <vt:lpstr>读写锁的使用示例</vt:lpstr>
      <vt:lpstr>读写锁</vt:lpstr>
      <vt:lpstr>读写锁</vt:lpstr>
      <vt:lpstr>不同同步原语之间的比较</vt:lpstr>
      <vt:lpstr>同步原语对比：互斥锁/条件变量/信号量</vt:lpstr>
      <vt:lpstr>同步原语对比：互斥锁/条件变量/信号量</vt:lpstr>
      <vt:lpstr>同步原语对比：互斥锁/条件变量/信号量</vt:lpstr>
      <vt:lpstr>同步原语对比：互斥锁 vs 读写锁</vt:lpstr>
      <vt:lpstr>同步原语对比：互斥锁 vs 读写锁</vt:lpstr>
      <vt:lpstr>同步带来的问题：死锁</vt:lpstr>
      <vt:lpstr>死锁</vt:lpstr>
      <vt:lpstr>死锁产生的原因</vt:lpstr>
      <vt:lpstr>死锁产生的原因</vt:lpstr>
      <vt:lpstr>死锁产生的原因</vt:lpstr>
      <vt:lpstr>死锁产生的原因</vt:lpstr>
      <vt:lpstr>如何解决死锁？</vt:lpstr>
      <vt:lpstr>检测死锁与恢复</vt:lpstr>
      <vt:lpstr>如何解决死锁？</vt:lpstr>
      <vt:lpstr>死锁预防：四个方向</vt:lpstr>
      <vt:lpstr>死锁预防：四个方向</vt:lpstr>
      <vt:lpstr>避免死锁带来的活锁 Live Lock</vt:lpstr>
      <vt:lpstr>死锁预防：四个方向</vt:lpstr>
      <vt:lpstr>死锁预防：四个方向</vt:lpstr>
      <vt:lpstr>如何解决死锁？</vt:lpstr>
      <vt:lpstr>死锁避免：银行家算法</vt:lpstr>
      <vt:lpstr>死锁避免：银行家算法</vt:lpstr>
      <vt:lpstr>银行家算法：安全性检查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2881</cp:revision>
  <cp:lastPrinted>2020-04-06T15:15:00Z</cp:lastPrinted>
  <dcterms:created xsi:type="dcterms:W3CDTF">2017-11-24T09:35:00Z</dcterms:created>
  <dcterms:modified xsi:type="dcterms:W3CDTF">2023-11-09T11:09:01Z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BCEE0419761C4D598AB4E723F4030C7A_12</vt:lpwstr>
  </property>
  <property fmtid="{D5CDD505-2E9C-101B-9397-08002B2CF9AE}" pid="3" name="KSOProductBuildVer">
    <vt:lpwstr>2052-12.1.0.15712</vt:lpwstr>
  </property>
</Properties>
</file>