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51"/>
  </p:notesMasterIdLst>
  <p:handoutMasterIdLst>
    <p:handoutMasterId r:id="rId52"/>
  </p:handoutMasterIdLst>
  <p:sldIdLst>
    <p:sldId id="2241" r:id="rId3"/>
    <p:sldId id="1359" r:id="rId4"/>
    <p:sldId id="261" r:id="rId5"/>
    <p:sldId id="2250" r:id="rId6"/>
    <p:sldId id="2261" r:id="rId7"/>
    <p:sldId id="2256" r:id="rId8"/>
    <p:sldId id="2416" r:id="rId9"/>
    <p:sldId id="2415" r:id="rId10"/>
    <p:sldId id="1400" r:id="rId11"/>
    <p:sldId id="1401" r:id="rId12"/>
    <p:sldId id="2257" r:id="rId13"/>
    <p:sldId id="2258" r:id="rId14"/>
    <p:sldId id="276" r:id="rId15"/>
    <p:sldId id="277" r:id="rId16"/>
    <p:sldId id="278" r:id="rId17"/>
    <p:sldId id="293" r:id="rId18"/>
    <p:sldId id="2259" r:id="rId19"/>
    <p:sldId id="1404" r:id="rId20"/>
    <p:sldId id="1405" r:id="rId21"/>
    <p:sldId id="1406" r:id="rId22"/>
    <p:sldId id="1407" r:id="rId23"/>
    <p:sldId id="2417" r:id="rId24"/>
    <p:sldId id="2242" r:id="rId25"/>
    <p:sldId id="2244" r:id="rId26"/>
    <p:sldId id="2247" r:id="rId27"/>
    <p:sldId id="2246" r:id="rId28"/>
    <p:sldId id="2565" r:id="rId29"/>
    <p:sldId id="2566" r:id="rId30"/>
    <p:sldId id="2567" r:id="rId31"/>
    <p:sldId id="2248" r:id="rId32"/>
    <p:sldId id="2568" r:id="rId33"/>
    <p:sldId id="1411" r:id="rId34"/>
    <p:sldId id="1412" r:id="rId35"/>
    <p:sldId id="2253" r:id="rId36"/>
    <p:sldId id="2564" r:id="rId37"/>
    <p:sldId id="1398" r:id="rId38"/>
    <p:sldId id="1363" r:id="rId39"/>
    <p:sldId id="2569" r:id="rId40"/>
    <p:sldId id="438" r:id="rId41"/>
    <p:sldId id="2557" r:id="rId42"/>
    <p:sldId id="2558" r:id="rId43"/>
    <p:sldId id="2559" r:id="rId44"/>
    <p:sldId id="2560" r:id="rId45"/>
    <p:sldId id="2427" r:id="rId46"/>
    <p:sldId id="2553" r:id="rId47"/>
    <p:sldId id="2562" r:id="rId48"/>
    <p:sldId id="2563" r:id="rId49"/>
    <p:sldId id="2528" r:id="rId5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73FEFF"/>
    <a:srgbClr val="941100"/>
    <a:srgbClr val="212121"/>
    <a:srgbClr val="005493"/>
    <a:srgbClr val="FF2F92"/>
    <a:srgbClr val="9437FF"/>
    <a:srgbClr val="ED3C64"/>
    <a:srgbClr val="00FB9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 autoAdjust="0"/>
    <p:restoredTop sz="86395" autoAdjust="0"/>
  </p:normalViewPr>
  <p:slideViewPr>
    <p:cSldViewPr>
      <p:cViewPr varScale="1">
        <p:scale>
          <a:sx n="131" d="100"/>
          <a:sy n="131" d="100"/>
        </p:scale>
        <p:origin x="200" y="184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第一次读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，第二次读</a:t>
            </a:r>
            <a:r>
              <a:rPr kumimoji="1" lang="en-US" altLang="zh-CN" dirty="0"/>
              <a:t>100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100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200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441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每次打印不是一个一个字符打，是一个个</a:t>
            </a:r>
            <a:r>
              <a:rPr kumimoji="1" lang="en-US" altLang="zh-CN" dirty="0"/>
              <a:t>buffer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0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6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否则写完直接关机，数据很容易丢</a:t>
            </a:r>
            <a:r>
              <a:rPr kumimoji="1" lang="en-US" altLang="zh-CN" dirty="0"/>
              <a:t>. </a:t>
            </a:r>
            <a:r>
              <a:rPr kumimoji="1" lang="zh-CN" altLang="en-US" dirty="0"/>
              <a:t>直到</a:t>
            </a:r>
            <a:r>
              <a:rPr kumimoji="1" lang="en-US" altLang="zh-CN" dirty="0" err="1"/>
              <a:t>fsync</a:t>
            </a:r>
            <a:r>
              <a:rPr kumimoji="1" lang="zh-CN" altLang="en-US" dirty="0"/>
              <a:t>执行完了，就可以拔了。</a:t>
            </a:r>
            <a:r>
              <a:rPr kumimoji="1" lang="en-US" altLang="zh-CN" dirty="0"/>
              <a:t>Flush,</a:t>
            </a:r>
            <a:r>
              <a:rPr kumimoji="1" lang="zh-CN" altLang="en-US" dirty="0"/>
              <a:t> 冲掉；掉</a:t>
            </a:r>
            <a:r>
              <a:rPr kumimoji="1" lang="en-US" altLang="zh-CN" dirty="0" err="1"/>
              <a:t>fync</a:t>
            </a:r>
            <a:r>
              <a:rPr kumimoji="1" lang="zh-CN" altLang="en-US" dirty="0"/>
              <a:t>同时也会调</a:t>
            </a:r>
            <a:r>
              <a:rPr kumimoji="1" lang="en-US" altLang="zh-CN" dirty="0"/>
              <a:t>flush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44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Mtime</a:t>
            </a:r>
            <a:r>
              <a:rPr kumimoji="1" lang="zh-CN" altLang="en-US" dirty="0"/>
              <a:t>是写，</a:t>
            </a:r>
            <a:r>
              <a:rPr kumimoji="1" lang="en-US" altLang="zh-CN" dirty="0" err="1"/>
              <a:t>ctime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的更新。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里有个选项是 </a:t>
            </a:r>
            <a:r>
              <a:rPr kumimoji="1" lang="en-US" altLang="zh-CN" dirty="0"/>
              <a:t>-no-</a:t>
            </a:r>
            <a:r>
              <a:rPr kumimoji="1" lang="en-US" altLang="zh-CN" dirty="0" err="1"/>
              <a:t>atime</a:t>
            </a:r>
            <a:r>
              <a:rPr kumimoji="1" lang="zh-CN" altLang="en-US" dirty="0"/>
              <a:t>，设置了之后，其更新只会发生在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关闭的时候。每次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的更新可以去掉。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1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31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Size</a:t>
            </a:r>
            <a:r>
              <a:rPr kumimoji="1" lang="zh-CN" altLang="en-US" dirty="0"/>
              <a:t>更新，数据没更新，读的时候就会出现乱码，甚至读到别人的数据，会有安全问题。如果只写</a:t>
            </a:r>
            <a:r>
              <a:rPr kumimoji="1" lang="en-US" altLang="zh-CN" dirty="0" err="1"/>
              <a:t>blockmap</a:t>
            </a:r>
            <a:r>
              <a:rPr kumimoji="1" lang="zh-CN" altLang="en-US" dirty="0"/>
              <a:t>，则发生浪费。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09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两个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指向同一个磁盘块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9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64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5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1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一个目的就是为了防止导致上述情况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3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硬链接的效率更高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7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368"/>
              </a:spcBef>
            </a:pPr>
            <a:r>
              <a:rPr kumimoji="1" lang="en-US" altLang="zh-CN" sz="2000" dirty="0" err="1"/>
              <a:t>Vnode</a:t>
            </a:r>
            <a:r>
              <a:rPr kumimoji="1" lang="en-US" altLang="zh-CN" sz="2000" dirty="0"/>
              <a:t> is in Memory-only</a:t>
            </a:r>
          </a:p>
          <a:p>
            <a:pPr lvl="1"/>
            <a:r>
              <a:rPr kumimoji="1" lang="en-US" altLang="zh-CN" sz="1600" dirty="0"/>
              <a:t>It hides different FS implementation from upper layers</a:t>
            </a:r>
          </a:p>
          <a:p>
            <a:pPr lvl="1"/>
            <a:r>
              <a:rPr kumimoji="1" lang="en-US" altLang="zh-CN" sz="1600" dirty="0" err="1"/>
              <a:t>Vnode</a:t>
            </a:r>
            <a:r>
              <a:rPr kumimoji="1" lang="en-US" altLang="zh-CN" sz="1600" dirty="0"/>
              <a:t> only exists when a file is open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7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/>
              <a:t>mtime</a:t>
            </a:r>
            <a:r>
              <a:rPr lang="zh-CN" altLang="en" dirty="0"/>
              <a:t>：</a:t>
            </a:r>
            <a:r>
              <a:rPr lang="zh-CN" altLang="en-US" dirty="0"/>
              <a:t>被写内容才会更新的（</a:t>
            </a:r>
            <a:r>
              <a:rPr lang="en" altLang="zh-CN" dirty="0"/>
              <a:t>modified</a:t>
            </a:r>
            <a:r>
              <a:rPr lang="zh-CN" altLang="en" dirty="0"/>
              <a:t>）</a:t>
            </a:r>
          </a:p>
          <a:p>
            <a:r>
              <a:rPr lang="en" altLang="zh-CN" dirty="0" err="1"/>
              <a:t>ctime</a:t>
            </a:r>
            <a:r>
              <a:rPr lang="zh-CN" altLang="en" dirty="0"/>
              <a:t>：</a:t>
            </a:r>
            <a:r>
              <a:rPr lang="zh-CN" altLang="en-US" dirty="0"/>
              <a:t>元数据更新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7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ea typeface="宋体" pitchFamily="2" charset="-122"/>
              </a:defRPr>
            </a:lvl1pPr>
          </a:lstStyle>
          <a:p>
            <a:fld id="{54F3100C-EB21-4948-BC96-CAC85E4C60BF}" type="datetimeFigureOut">
              <a:rPr kumimoji="1" lang="zh-CN" altLang="en-US" smtClean="0"/>
              <a:t>2023/12/5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文件系统</a:t>
            </a:r>
            <a:r>
              <a:rPr kumimoji="1" lang="en-US" altLang="zh-CN" sz="4800" dirty="0"/>
              <a:t>API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&amp;</a:t>
            </a:r>
            <a:r>
              <a:rPr kumimoji="1" lang="zh-CN" altLang="en-US" sz="4800" dirty="0"/>
              <a:t> 崩溃一致性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直接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一个目录（</a:t>
            </a:r>
            <a:r>
              <a:rPr kumimoji="1" lang="en-US" altLang="zh-CN" dirty="0"/>
              <a:t>Ext4</a:t>
            </a:r>
            <a:r>
              <a:rPr kumimoji="1" lang="zh-CN" altLang="en-US" dirty="0"/>
              <a:t>文件系统）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7DD354-A111-8743-B0F4-4285D9ACF2D9}"/>
              </a:ext>
            </a:extLst>
          </p:cNvPr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BD5D42-6EE7-A048-AC7A-C9838BBD58BB}"/>
              </a:ext>
            </a:extLst>
          </p:cNvPr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0F8AC5-3579-C542-BE70-EBA4C20E747D}"/>
              </a:ext>
            </a:extLst>
          </p:cNvPr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7964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8F6401-4BBB-2E42-832B-7002BBF54726}"/>
              </a:ext>
            </a:extLst>
          </p:cNvPr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rgbClr val="8064A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029BC496-5952-9A44-A8D1-3257648837C4}"/>
              </a:ext>
            </a:extLst>
          </p:cNvPr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226ACE-3C67-284E-BAB4-26C36302CF9A}"/>
              </a:ext>
            </a:extLst>
          </p:cNvPr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3AE830-715D-334C-A586-872FCCD78CCD}"/>
              </a:ext>
            </a:extLst>
          </p:cNvPr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E46BBA-032E-C944-AE65-464A6FF48488}"/>
              </a:ext>
            </a:extLst>
          </p:cNvPr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8064A2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5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9257D5-B4C7-B64F-8528-B003109E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硬链接与软链接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F45270-513A-8643-8CFB-30FD88AF3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E4FF9F-C462-4046-905A-CEAD0795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1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F277C-2E7D-F241-9612-5D1E0179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创建（硬）链接：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2BC8B-C57F-B249-AB35-5891AF7A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A9D721-726C-D14D-9921-FE97894B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489348"/>
            <a:ext cx="8312727" cy="32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1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（硬）链接：</a:t>
            </a:r>
            <a:r>
              <a:rPr lang="en-US" altLang="zh-CN" dirty="0">
                <a:ea typeface="Microsoft YaHei" panose="020B0503020204020204" pitchFamily="34" charset="-122"/>
              </a:rPr>
              <a:t>Link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Microsoft YaHei" panose="020B0503020204020204" pitchFamily="34" charset="-122"/>
              </a:rPr>
              <a:t>LINK</a:t>
            </a:r>
          </a:p>
          <a:p>
            <a:pPr lvl="1"/>
            <a:r>
              <a:rPr lang="en-US" altLang="zh-CN" sz="1800" dirty="0">
                <a:ea typeface="Microsoft YaHei" panose="020B0503020204020204" pitchFamily="34" charset="-122"/>
              </a:rPr>
              <a:t>LINK("</a:t>
            </a:r>
            <a:r>
              <a:rPr lang="en-US" altLang="zh-CN" sz="1800" dirty="0">
                <a:solidFill>
                  <a:srgbClr val="0096FF"/>
                </a:solidFill>
                <a:ea typeface="Microsoft YaHei" panose="020B0503020204020204" pitchFamily="34" charset="-122"/>
              </a:rPr>
              <a:t>Mail/inbox/new-assignment</a:t>
            </a:r>
            <a:r>
              <a:rPr lang="en-US" altLang="zh-CN" sz="1800" dirty="0">
                <a:ea typeface="Microsoft YaHei" panose="020B0503020204020204" pitchFamily="34" charset="-122"/>
              </a:rPr>
              <a:t>", "</a:t>
            </a:r>
            <a:r>
              <a:rPr lang="en-US" altLang="zh-CN" sz="1800" dirty="0">
                <a:solidFill>
                  <a:srgbClr val="0096FF"/>
                </a:solidFill>
                <a:ea typeface="Microsoft YaHei" panose="020B0503020204020204" pitchFamily="34" charset="-122"/>
              </a:rPr>
              <a:t>assignment</a:t>
            </a:r>
            <a:r>
              <a:rPr lang="en-US" altLang="zh-CN" sz="1800" dirty="0">
                <a:ea typeface="Microsoft YaHei" panose="020B0503020204020204" pitchFamily="34" charset="-122"/>
              </a:rPr>
              <a:t>")</a:t>
            </a: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将严格的层次结构（树）变成有向图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2"/>
            <a:r>
              <a:rPr lang="zh-CN" altLang="en-US" sz="1600" dirty="0">
                <a:ea typeface="Microsoft YaHei" panose="020B0503020204020204" pitchFamily="34" charset="-122"/>
              </a:rPr>
              <a:t>注意：用户不能为目录创建</a:t>
            </a:r>
            <a:r>
              <a:rPr lang="en-US" altLang="zh-CN" sz="1600" dirty="0">
                <a:ea typeface="Microsoft YaHei" panose="020B0503020204020204" pitchFamily="34" charset="-122"/>
              </a:rPr>
              <a:t>link</a:t>
            </a: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不同的文件名可以指向同一个</a:t>
            </a:r>
            <a:r>
              <a:rPr lang="en-US" altLang="zh-CN" sz="1800" dirty="0"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ea typeface="Microsoft YaHei" panose="020B0503020204020204" pitchFamily="34" charset="-122"/>
              </a:rPr>
              <a:t>号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ea typeface="Microsoft YaHei" panose="020B0503020204020204" pitchFamily="34" charset="-122"/>
              </a:rPr>
              <a:t>UNLINK</a:t>
            </a: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删掉从文件名到</a:t>
            </a:r>
            <a:r>
              <a:rPr lang="en-US" altLang="zh-CN" sz="1800" dirty="0"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ea typeface="Microsoft YaHei" panose="020B0503020204020204" pitchFamily="34" charset="-122"/>
              </a:rPr>
              <a:t>号的绑定关系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如果</a:t>
            </a:r>
            <a:r>
              <a:rPr lang="en-US" altLang="zh-CN" sz="1800" dirty="0">
                <a:ea typeface="Microsoft YaHei" panose="020B0503020204020204" pitchFamily="34" charset="-122"/>
              </a:rPr>
              <a:t> UNLINK </a:t>
            </a:r>
            <a:r>
              <a:rPr lang="zh-CN" altLang="en-US" sz="1800" dirty="0">
                <a:ea typeface="Microsoft YaHei" panose="020B0503020204020204" pitchFamily="34" charset="-122"/>
              </a:rPr>
              <a:t>最后一个绑定，则把</a:t>
            </a:r>
            <a:r>
              <a:rPr lang="en-US" altLang="zh-CN" sz="1800" dirty="0">
                <a:ea typeface="Microsoft YaHei" panose="020B0503020204020204" pitchFamily="34" charset="-122"/>
              </a:rPr>
              <a:t> inode</a:t>
            </a:r>
            <a:r>
              <a:rPr lang="zh-CN" altLang="en-US" sz="1800" dirty="0">
                <a:ea typeface="Microsoft YaHei" panose="020B0503020204020204" pitchFamily="34" charset="-122"/>
              </a:rPr>
              <a:t> 和对应的 </a:t>
            </a:r>
            <a:r>
              <a:rPr lang="en-US" altLang="zh-CN" sz="1800" dirty="0">
                <a:ea typeface="Microsoft YaHei" panose="020B0503020204020204" pitchFamily="34" charset="-122"/>
              </a:rPr>
              <a:t>blocks</a:t>
            </a:r>
            <a:r>
              <a:rPr lang="zh-CN" altLang="en-US" sz="1800" dirty="0">
                <a:ea typeface="Microsoft YaHei" panose="020B0503020204020204" pitchFamily="34" charset="-122"/>
              </a:rPr>
              <a:t>放到 </a:t>
            </a:r>
            <a:r>
              <a:rPr lang="en-US" altLang="zh-CN" sz="1800" dirty="0">
                <a:ea typeface="Microsoft YaHei" panose="020B0503020204020204" pitchFamily="34" charset="-122"/>
              </a:rPr>
              <a:t>free-list</a:t>
            </a:r>
          </a:p>
          <a:p>
            <a:pPr lvl="2"/>
            <a:r>
              <a:rPr lang="zh-CN" altLang="en-US" sz="1600" dirty="0">
                <a:ea typeface="Microsoft YaHei" panose="020B0503020204020204" pitchFamily="34" charset="-122"/>
              </a:rPr>
              <a:t>没个文件都需要一个 </a:t>
            </a:r>
            <a:r>
              <a:rPr lang="en-US" altLang="zh-CN" sz="1600" dirty="0">
                <a:ea typeface="Microsoft YaHei" panose="020B0503020204020204" pitchFamily="34" charset="-122"/>
              </a:rPr>
              <a:t>reference counter</a:t>
            </a:r>
            <a:endParaRPr lang="zh-CN" sz="1600" dirty="0">
              <a:ea typeface="Microsoft YaHei" panose="020B0503020204020204" pitchFamily="34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95589CF-65B1-C94F-A523-A7F319D0BD35}" type="slidenum">
              <a:rPr lang="zh-CN" altLang="en-US" sz="1200" b="0">
                <a:latin typeface="Arial" panose="020B0604020202020204" pitchFamily="34" charset="0"/>
                <a:ea typeface="Microsoft YaHei" panose="020B0503020204020204" pitchFamily="34" charset="-122"/>
                <a:cs typeface="DengXian" charset="0"/>
              </a:rPr>
              <a:pPr/>
              <a:t>13</a:t>
            </a:fld>
            <a:endParaRPr lang="en-US" altLang="zh-CN" sz="1200" b="0" dirty="0">
              <a:latin typeface="Arial" panose="020B0604020202020204" pitchFamily="34" charset="0"/>
              <a:ea typeface="Microsoft YaHei" panose="020B0503020204020204" pitchFamily="34" charset="-122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8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（硬）链接：</a:t>
            </a:r>
            <a:r>
              <a:rPr lang="en-US" altLang="zh-CN" dirty="0">
                <a:ea typeface="Microsoft YaHei" panose="020B0503020204020204" pitchFamily="34" charset="-122"/>
              </a:rPr>
              <a:t>Link</a:t>
            </a:r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ea typeface="Microsoft YaHei" panose="020B0503020204020204" pitchFamily="34" charset="-122"/>
              </a:rPr>
              <a:t>引用计数器（</a:t>
            </a:r>
            <a:r>
              <a:rPr lang="en-US" altLang="zh-CN" sz="2000" dirty="0">
                <a:ea typeface="Microsoft YaHei" panose="020B0503020204020204" pitchFamily="34" charset="-122"/>
              </a:rPr>
              <a:t>Reference count</a:t>
            </a:r>
            <a:r>
              <a:rPr lang="zh-CN" altLang="en-US" sz="2000" dirty="0">
                <a:ea typeface="Microsoft YaHei" panose="020B0503020204020204" pitchFamily="34" charset="-122"/>
              </a:rPr>
              <a:t>）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ea typeface="Microsoft YaHei" panose="020B0503020204020204" pitchFamily="34" charset="-122"/>
              </a:rPr>
              <a:t>一个</a:t>
            </a:r>
            <a:r>
              <a:rPr lang="en-US" altLang="zh-CN" sz="2000" dirty="0">
                <a:ea typeface="Microsoft YaHei" panose="020B0503020204020204" pitchFamily="34" charset="-122"/>
              </a:rPr>
              <a:t> inode </a:t>
            </a:r>
            <a:r>
              <a:rPr lang="zh-CN" altLang="en-US" sz="2000" dirty="0">
                <a:ea typeface="Microsoft YaHei" panose="020B0503020204020204" pitchFamily="34" charset="-122"/>
              </a:rPr>
              <a:t>可以绑定多个文件名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2"/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LINK</a:t>
            </a:r>
            <a:r>
              <a:rPr lang="zh-CN" altLang="en-US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 时 </a:t>
            </a:r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+1</a:t>
            </a:r>
            <a:r>
              <a:rPr lang="en-US" altLang="zh-CN" sz="1600" dirty="0">
                <a:ea typeface="Microsoft YaHei" panose="020B0503020204020204" pitchFamily="34" charset="-122"/>
              </a:rPr>
              <a:t>, </a:t>
            </a:r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UNLINK</a:t>
            </a:r>
            <a:r>
              <a:rPr lang="zh-CN" altLang="en-US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 时 </a:t>
            </a:r>
            <a:r>
              <a:rPr lang="en-US" altLang="zh-CN" sz="1600" dirty="0">
                <a:solidFill>
                  <a:srgbClr val="0096FF"/>
                </a:solidFill>
                <a:ea typeface="Microsoft YaHei" panose="020B0503020204020204" pitchFamily="34" charset="-122"/>
              </a:rPr>
              <a:t>-1</a:t>
            </a:r>
          </a:p>
          <a:p>
            <a:pPr lvl="1"/>
            <a:r>
              <a:rPr lang="zh-CN" altLang="en-US" sz="2000" dirty="0">
                <a:ea typeface="Microsoft YaHei" panose="020B0503020204020204" pitchFamily="34" charset="-122"/>
              </a:rPr>
              <a:t>当</a:t>
            </a:r>
            <a:r>
              <a:rPr lang="en-US" altLang="zh-CN" sz="2000" dirty="0">
                <a:ea typeface="Microsoft YaHei" panose="020B0503020204020204" pitchFamily="34" charset="-122"/>
              </a:rPr>
              <a:t>reference</a:t>
            </a:r>
            <a:r>
              <a:rPr lang="zh-CN" altLang="en-US" sz="2000" dirty="0"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ea typeface="Microsoft YaHei" panose="020B0503020204020204" pitchFamily="34" charset="-122"/>
              </a:rPr>
              <a:t>count</a:t>
            </a:r>
            <a:r>
              <a:rPr lang="zh-CN" altLang="en-US" sz="2000" dirty="0">
                <a:ea typeface="Microsoft YaHei" panose="020B0503020204020204" pitchFamily="34" charset="-122"/>
              </a:rPr>
              <a:t>为</a:t>
            </a:r>
            <a:r>
              <a:rPr lang="en-US" altLang="zh-CN" sz="2000" dirty="0">
                <a:ea typeface="Microsoft YaHei" panose="020B0503020204020204" pitchFamily="34" charset="-122"/>
              </a:rPr>
              <a:t>0</a:t>
            </a:r>
            <a:r>
              <a:rPr lang="zh-CN" altLang="en-US" sz="2000" dirty="0">
                <a:ea typeface="Microsoft YaHei" panose="020B0503020204020204" pitchFamily="34" charset="-122"/>
              </a:rPr>
              <a:t>时，文件被删除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rgbClr val="0096FF"/>
                </a:solidFill>
                <a:ea typeface="Microsoft YaHei" panose="020B0503020204020204" pitchFamily="34" charset="-122"/>
              </a:rPr>
              <a:t>不允许出现环</a:t>
            </a:r>
            <a:endParaRPr lang="en-US" altLang="zh-CN" sz="2000" dirty="0">
              <a:solidFill>
                <a:srgbClr val="0096FF"/>
              </a:solidFill>
              <a:ea typeface="Microsoft YaHei" panose="020B0503020204020204" pitchFamily="34" charset="-122"/>
            </a:endParaRPr>
          </a:p>
          <a:p>
            <a:pPr lvl="2"/>
            <a:r>
              <a:rPr lang="zh-CN" altLang="en-US" sz="1800" dirty="0">
                <a:ea typeface="Microsoft YaHei" panose="020B0503020204020204" pitchFamily="34" charset="-122"/>
              </a:rPr>
              <a:t>除了</a:t>
            </a:r>
            <a:r>
              <a:rPr lang="en-US" altLang="zh-CN" sz="1800" dirty="0">
                <a:ea typeface="Microsoft YaHei" panose="020B0503020204020204" pitchFamily="34" charset="-122"/>
              </a:rPr>
              <a:t> '.'</a:t>
            </a:r>
            <a:r>
              <a:rPr lang="zh-CN" altLang="en-US" sz="1800" dirty="0">
                <a:ea typeface="Microsoft YaHei" panose="020B0503020204020204" pitchFamily="34" charset="-122"/>
              </a:rPr>
              <a:t> 和</a:t>
            </a:r>
            <a:r>
              <a:rPr lang="en-US" altLang="zh-CN" sz="1800" dirty="0">
                <a:ea typeface="Microsoft YaHei" panose="020B0503020204020204" pitchFamily="34" charset="-122"/>
              </a:rPr>
              <a:t> '..'</a:t>
            </a:r>
          </a:p>
          <a:p>
            <a:pPr lvl="2"/>
            <a:r>
              <a:rPr lang="zh-CN" altLang="en-US" sz="1800" dirty="0">
                <a:ea typeface="Microsoft YaHei" panose="020B0503020204020204" pitchFamily="34" charset="-122"/>
              </a:rPr>
              <a:t>用来表明当前目录和上一层目录</a:t>
            </a:r>
            <a:br>
              <a:rPr lang="en-US" altLang="zh-CN" sz="1800" dirty="0">
                <a:ea typeface="Microsoft YaHei" panose="020B0503020204020204" pitchFamily="34" charset="-122"/>
              </a:rPr>
            </a:br>
            <a:r>
              <a:rPr lang="zh-CN" altLang="en-US" sz="1800" dirty="0">
                <a:ea typeface="Microsoft YaHei" panose="020B0503020204020204" pitchFamily="34" charset="-122"/>
              </a:rPr>
              <a:t>而不需要知道它们实际的名字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84DAADE3-62A3-B343-BB57-326D304B3853}" type="slidenum">
              <a:rPr lang="zh-CN" altLang="en-US" sz="12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14</a:t>
            </a:fld>
            <a:endParaRPr lang="en-US" altLang="zh-CN" sz="12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21596"/>
            <a:ext cx="3105150" cy="120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6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icrosoft YaHei" panose="020B0503020204020204" pitchFamily="34" charset="-122"/>
              </a:rPr>
              <a:t>LINK</a:t>
            </a:r>
            <a:r>
              <a:rPr lang="zh-CN" altLang="en-US" dirty="0">
                <a:ea typeface="Microsoft YaHei" panose="020B0503020204020204" pitchFamily="34" charset="-122"/>
              </a:rPr>
              <a:t>不能形成环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AAA6A53-16F1-8E4C-A3E3-66CC7810566F}" type="slidenum">
              <a:rPr lang="zh-CN" altLang="en-US" sz="12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15</a:t>
            </a:fld>
            <a:endParaRPr lang="en-US" altLang="zh-CN" sz="12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29705" name="直接连接符 1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6" name="直接连接符 13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7" name="直接连接符 17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08" name="直接连接符 19"/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/a/b is a directory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of a is 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a's inode num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22547" name="直接连接符 27"/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8" name="直接连接符 28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49" name="直接连接符 30"/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0" name="直接连接符 31"/>
          <p:cNvCxnSpPr>
            <a:cxnSpLocks noChangeShapeType="1"/>
            <a:stCxn id="24" idx="2"/>
            <a:endCxn id="27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root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宋体" charset="0"/>
            </a:endParaRPr>
          </a:p>
        </p:txBody>
      </p:sp>
      <p:cxnSp>
        <p:nvCxnSpPr>
          <p:cNvPr id="22556" name="直接连接符 38"/>
          <p:cNvCxnSpPr>
            <a:cxnSpLocks noChangeShapeType="1"/>
            <a:stCxn id="33" idx="2"/>
            <a:endCxn id="34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直接连接符 39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直接连接符 41"/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直接连接符 42"/>
          <p:cNvCxnSpPr>
            <a:cxnSpLocks noChangeShapeType="1"/>
            <a:stCxn id="35" idx="2"/>
            <a:endCxn id="38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0" name="肘形连接符 48"/>
          <p:cNvCxnSpPr>
            <a:cxnSpLocks noChangeShapeType="1"/>
            <a:stCxn id="27" idx="1"/>
            <a:endCxn id="24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62" name="肘形连接符 56"/>
          <p:cNvCxnSpPr>
            <a:cxnSpLocks noChangeShapeType="1"/>
            <a:stCxn id="38" idx="1"/>
            <a:endCxn id="35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31" name="TextBox 57"/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732" name="TextBox 58"/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5" name="TextBox 59"/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LINK ("/a/b/c", 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Cause a cycle!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of a is 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6" name="TextBox 60"/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7" name="TextBox 61"/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8" name="TextBox 64"/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69" name="TextBox 67"/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70" name="TextBox 68"/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2571" name="TextBox 69"/>
          <p:cNvSpPr txBox="1">
            <a:spLocks noChangeArrowheads="1"/>
          </p:cNvSpPr>
          <p:nvPr/>
        </p:nvSpPr>
        <p:spPr bwMode="auto">
          <a:xfrm>
            <a:off x="6018659" y="3577580"/>
            <a:ext cx="3017837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UNLINK ("/a")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of a is 1, so the inode 25 is not deleted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Now inode 25 is dis-connected from graph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No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one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can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get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it!</a:t>
            </a:r>
          </a:p>
        </p:txBody>
      </p:sp>
      <p:sp>
        <p:nvSpPr>
          <p:cNvPr id="22572" name="TextBox 70"/>
          <p:cNvSpPr txBox="1">
            <a:spLocks noChangeArrowheads="1"/>
          </p:cNvSpPr>
          <p:nvPr/>
        </p:nvSpPr>
        <p:spPr bwMode="auto">
          <a:xfrm>
            <a:off x="7308304" y="18493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Microsoft YaHei" panose="020B0503020204020204" pitchFamily="34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AC838D3-A938-F444-B99F-2097BD4C8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304" y="1852904"/>
            <a:ext cx="356524" cy="3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Microsoft YaHei" panose="020B0503020204020204" pitchFamily="34" charset="-122"/>
              </a:rPr>
              <a:t>软链接（符号链接）</a:t>
            </a:r>
            <a:endParaRPr lang="zh-CN" altLang="en-US" sz="4400" dirty="0">
              <a:ea typeface="Microsoft YaHei" panose="020B0503020204020204" pitchFamily="34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Autofit/>
          </a:bodyPr>
          <a:lstStyle/>
          <a:p>
            <a:r>
              <a:rPr lang="zh-CN" altLang="en-US" sz="2000" b="0" dirty="0">
                <a:ea typeface="Microsoft YaHei" panose="020B0503020204020204" pitchFamily="34" charset="-122"/>
              </a:rPr>
              <a:t>如何在一个磁盘上建立指向另一个磁盘的</a:t>
            </a:r>
            <a:r>
              <a:rPr lang="en-US" altLang="zh-CN" sz="2000" b="0" dirty="0">
                <a:ea typeface="Microsoft YaHei" panose="020B0503020204020204" pitchFamily="34" charset="-122"/>
              </a:rPr>
              <a:t>Link</a:t>
            </a:r>
            <a:r>
              <a:rPr lang="zh-CN" altLang="en-US" sz="2000" b="0" dirty="0">
                <a:ea typeface="Microsoft YaHei" panose="020B0503020204020204" pitchFamily="34" charset="-122"/>
              </a:rPr>
              <a:t>？</a:t>
            </a:r>
            <a:endParaRPr lang="en-US" altLang="zh-CN" sz="2000" b="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无法，因为不同磁盘的 </a:t>
            </a:r>
            <a:r>
              <a:rPr lang="en-US" altLang="zh-CN" sz="1800" dirty="0"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ea typeface="Microsoft YaHei" panose="020B0503020204020204" pitchFamily="34" charset="-122"/>
              </a:rPr>
              <a:t> 命名空间是不同的（因为文件系统不同）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endParaRPr lang="en-US" altLang="zh-CN" sz="2000" b="0" dirty="0">
              <a:ea typeface="Microsoft YaHei" panose="020B0503020204020204" pitchFamily="34" charset="-122"/>
            </a:endParaRPr>
          </a:p>
          <a:p>
            <a:r>
              <a:rPr lang="zh-CN" altLang="en-US" sz="2000" b="0" dirty="0">
                <a:ea typeface="Microsoft YaHei" panose="020B0503020204020204" pitchFamily="34" charset="-122"/>
              </a:rPr>
              <a:t>一种简单的方案</a:t>
            </a:r>
            <a:endParaRPr lang="en-US" altLang="zh-CN" sz="2000" b="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让</a:t>
            </a:r>
            <a:r>
              <a:rPr lang="en-US" altLang="zh-CN" sz="1800" dirty="0">
                <a:ea typeface="Microsoft YaHei" panose="020B0503020204020204" pitchFamily="34" charset="-122"/>
              </a:rPr>
              <a:t>inode</a:t>
            </a:r>
            <a:r>
              <a:rPr lang="zh-CN" altLang="en-US" sz="1800" dirty="0">
                <a:ea typeface="Microsoft YaHei" panose="020B0503020204020204" pitchFamily="34" charset="-122"/>
              </a:rPr>
              <a:t>在所有磁盘中是唯一的，显然不可行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r>
              <a:rPr lang="zh-CN" altLang="en-US" sz="2000" b="0" dirty="0">
                <a:ea typeface="Microsoft YaHei" panose="020B0503020204020204" pitchFamily="34" charset="-122"/>
              </a:rPr>
              <a:t>引入第七层：软链接（符号链接） </a:t>
            </a:r>
            <a:r>
              <a:rPr lang="en-US" altLang="zh-CN" sz="2000" b="0" dirty="0">
                <a:solidFill>
                  <a:schemeClr val="accent1"/>
                </a:solidFill>
                <a:ea typeface="Microsoft YaHei" panose="020B0503020204020204" pitchFamily="34" charset="-122"/>
              </a:rPr>
              <a:t>soft link (symbolic link)</a:t>
            </a:r>
          </a:p>
          <a:p>
            <a:pPr lvl="1"/>
            <a:r>
              <a:rPr lang="en-US" altLang="zh-CN" sz="1800" dirty="0">
                <a:ea typeface="Microsoft YaHei" panose="020B0503020204020204" pitchFamily="34" charset="-122"/>
              </a:rPr>
              <a:t>SYMLINK</a:t>
            </a:r>
          </a:p>
          <a:p>
            <a:pPr lvl="1"/>
            <a:r>
              <a:rPr lang="zh-CN" altLang="en-US" sz="1800" dirty="0">
                <a:ea typeface="Microsoft YaHei" panose="020B0503020204020204" pitchFamily="34" charset="-122"/>
              </a:rPr>
              <a:t>增加一种新的</a:t>
            </a:r>
            <a:r>
              <a:rPr lang="en-US" altLang="zh-CN" sz="1800" dirty="0">
                <a:ea typeface="Microsoft YaHei" panose="020B0503020204020204" pitchFamily="34" charset="-122"/>
              </a:rPr>
              <a:t> inode</a:t>
            </a:r>
            <a:r>
              <a:rPr lang="zh-CN" altLang="en-US" sz="1800" dirty="0">
                <a:ea typeface="Microsoft YaHei" panose="020B0503020204020204" pitchFamily="34" charset="-122"/>
              </a:rPr>
              <a:t> 类型</a:t>
            </a:r>
            <a:endParaRPr lang="en-US" altLang="zh-CN" sz="1800" dirty="0">
              <a:ea typeface="Microsoft YaHei" panose="020B0503020204020204" pitchFamily="34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7DAD453-D0D0-EB42-9687-FCFF493116A2}" type="slidenum">
              <a:rPr lang="zh-CN" altLang="en-US" sz="1400" b="0">
                <a:latin typeface="Arial" panose="020B0604020202020204" pitchFamily="34" charset="0"/>
                <a:ea typeface="Microsoft YaHei" panose="020B0503020204020204" pitchFamily="34" charset="-122"/>
                <a:cs typeface="Adobe 楷体 Std R" charset="0"/>
              </a:rPr>
              <a:pPr/>
              <a:t>16</a:t>
            </a:fld>
            <a:endParaRPr lang="en-US" altLang="zh-CN" sz="1400" b="0" dirty="0">
              <a:latin typeface="Arial" panose="020B0604020202020204" pitchFamily="34" charset="0"/>
              <a:ea typeface="Microsoft YaHei" panose="020B0503020204020204" pitchFamily="34" charset="-122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CEE1-97E3-E848-BB4D-5A6A3D7D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创建软链接：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ln</a:t>
            </a:r>
            <a:r>
              <a:rPr kumimoji="1" lang="zh-CN" altLang="en-US" dirty="0"/>
              <a:t> </a:t>
            </a:r>
            <a:r>
              <a:rPr kumimoji="1" lang="en-US" altLang="zh-CN" dirty="0"/>
              <a:t>-s</a:t>
            </a:r>
            <a:r>
              <a:rPr kumimoji="1" lang="zh-CN" altLang="en-US" dirty="0"/>
              <a:t> 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0A5F52-7F35-7647-B3C5-394394D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EC3E5-F003-6A41-AE23-4A3F5FD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93" y="1229367"/>
            <a:ext cx="5817614" cy="42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硬链接和软链接的对比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通过文件名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通过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通过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DengXian" charset="0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6890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Sidebar: </a:t>
            </a:r>
            <a:r>
              <a:rPr lang="zh-CN" altLang="en-US" dirty="0"/>
              <a:t>注意目录上下文的转变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目录上下文转变的例子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假设有一个目录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"/Scholarly/programs/www"</a:t>
            </a:r>
          </a:p>
          <a:p>
            <a:pPr lvl="1"/>
            <a:r>
              <a:rPr lang="zh-CN" altLang="en-US" sz="2400" dirty="0"/>
              <a:t>根目录下包含一个</a:t>
            </a:r>
            <a:r>
              <a:rPr lang="en-US" altLang="zh-CN" sz="2400" dirty="0"/>
              <a:t>soft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</a:p>
          <a:p>
            <a:pPr lvl="2"/>
            <a:r>
              <a:rPr lang="en-US" altLang="zh-CN" sz="2000" dirty="0"/>
              <a:t>"/web" -&gt; "/Scholarly/programs/www"</a:t>
            </a:r>
          </a:p>
          <a:p>
            <a:pPr lvl="1"/>
            <a:r>
              <a:rPr lang="zh-CN" altLang="en-US" sz="2400" dirty="0"/>
              <a:t>运行如下命令</a:t>
            </a:r>
            <a:endParaRPr lang="en-US" altLang="zh-CN" sz="2400" dirty="0"/>
          </a:p>
          <a:p>
            <a:pPr lvl="2"/>
            <a:r>
              <a:rPr lang="en-US" altLang="zh-CN" sz="2000" dirty="0"/>
              <a:t>cd web</a:t>
            </a:r>
          </a:p>
          <a:p>
            <a:pPr lvl="2"/>
            <a:r>
              <a:rPr lang="en-US" altLang="zh-CN" sz="2000" dirty="0"/>
              <a:t>cd ..</a:t>
            </a:r>
          </a:p>
          <a:p>
            <a:pPr lvl="1"/>
            <a:r>
              <a:rPr lang="zh-CN" altLang="en-US" dirty="0"/>
              <a:t>当前是哪个目录？</a:t>
            </a:r>
            <a:endParaRPr lang="en-US" altLang="zh-CN" dirty="0"/>
          </a:p>
          <a:p>
            <a:pPr lvl="2"/>
            <a:r>
              <a:rPr lang="en-US" altLang="zh-CN" sz="2000" dirty="0"/>
              <a:t>".." </a:t>
            </a:r>
            <a:r>
              <a:rPr lang="zh-CN" altLang="en-US" sz="2000" dirty="0"/>
              <a:t>被新的上下文解析</a:t>
            </a:r>
            <a:r>
              <a:rPr lang="en-US" altLang="zh-CN" sz="2000" dirty="0"/>
              <a:t>: </a:t>
            </a:r>
            <a:r>
              <a:rPr lang="en-US" altLang="zh-CN" sz="2000" b="1" dirty="0"/>
              <a:t>bash</a:t>
            </a:r>
            <a:r>
              <a:rPr lang="en-US" altLang="zh-CN" sz="2000" dirty="0"/>
              <a:t>, </a:t>
            </a:r>
            <a:r>
              <a:rPr lang="zh-CN" altLang="en-US" sz="2000" dirty="0"/>
              <a:t>而非操作系统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0C1C636-4DAD-1A48-A401-D750A9E59F4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19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5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26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84CE9-C6A4-894D-9B0A-4F5B066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Sidebar: </a:t>
            </a:r>
            <a:r>
              <a:rPr lang="zh-CN" altLang="en-US" dirty="0"/>
              <a:t>注意上下文的转变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726CB-549F-3641-8F48-CE6EE289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471792" cy="3771636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bash </a:t>
            </a:r>
            <a:r>
              <a:rPr kumimoji="1" lang="zh-CN" altLang="en-US" sz="2000" dirty="0"/>
              <a:t>也希望做到</a:t>
            </a:r>
            <a:r>
              <a:rPr kumimoji="1" lang="en-US" altLang="zh-CN" sz="2000" dirty="0"/>
              <a:t> "human-friendly"</a:t>
            </a:r>
          </a:p>
          <a:p>
            <a:pPr lvl="1"/>
            <a:r>
              <a:rPr kumimoji="1" lang="en-US" altLang="zh-CN" sz="1800" dirty="0"/>
              <a:t>When you </a:t>
            </a:r>
            <a:r>
              <a:rPr kumimoji="1"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cd /into/a/</a:t>
            </a:r>
            <a:r>
              <a:rPr kumimoji="1" lang="en-US" altLang="zh-C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sz="1800" dirty="0"/>
              <a:t>, the shell remembers the old location (in </a:t>
            </a:r>
            <a:r>
              <a:rPr kumimoji="1" lang="en-US" altLang="zh-CN" sz="1800" b="1" dirty="0"/>
              <a:t>$OLDPWD</a:t>
            </a:r>
            <a:r>
              <a:rPr kumimoji="1" lang="en-US" altLang="zh-CN" sz="1800" dirty="0"/>
              <a:t>) and will use that directory when you </a:t>
            </a:r>
            <a:r>
              <a:rPr kumimoji="1"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cd .. </a:t>
            </a:r>
            <a:r>
              <a:rPr kumimoji="1" lang="en-US" altLang="zh-CN" sz="1800" dirty="0"/>
              <a:t>under the assumption that you want to return to the directory you were just in</a:t>
            </a:r>
          </a:p>
          <a:p>
            <a:pPr lvl="1"/>
            <a:r>
              <a:rPr kumimoji="1" lang="en-US" altLang="zh-CN" sz="1800" b="0" dirty="0"/>
              <a:t>If you want to use the real .., then you must also use "cd -P .."</a:t>
            </a:r>
            <a:br>
              <a:rPr kumimoji="1" lang="en-US" altLang="zh-CN" sz="1800" b="0" dirty="0"/>
            </a:br>
            <a:endParaRPr kumimoji="1" lang="en-US" altLang="zh-CN" sz="1600" b="0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B771F-8993-7245-A071-5BD619F88450}"/>
              </a:ext>
            </a:extLst>
          </p:cNvPr>
          <p:cNvSpPr/>
          <p:nvPr/>
        </p:nvSpPr>
        <p:spPr>
          <a:xfrm>
            <a:off x="5724128" y="3369839"/>
            <a:ext cx="3348880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/home/user01</a:t>
            </a:r>
          </a:p>
          <a:p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1" lang="zh-CN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kumimoji="1" lang="zh-CN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</a:t>
            </a:r>
            <a:r>
              <a:rPr kumimoji="1" lang="zh-CN" alt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a/b/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-&gt;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/home/user01/a</a:t>
            </a:r>
          </a:p>
          <a:p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a/b/</a:t>
            </a:r>
            <a:r>
              <a:rPr kumimoji="1" lang="en-US" altLang="zh-CN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endParaRPr kumimoji="1" lang="en-US" altLang="zh-CN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-P ..</a:t>
            </a:r>
          </a:p>
          <a:p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/home/user01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D4F966-75FF-264D-A586-F4D54232C0B6}"/>
              </a:ext>
            </a:extLst>
          </p:cNvPr>
          <p:cNvSpPr txBox="1"/>
          <p:nvPr/>
        </p:nvSpPr>
        <p:spPr>
          <a:xfrm>
            <a:off x="804664" y="3369839"/>
            <a:ext cx="466121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0" dirty="0"/>
              <a:t> </a:t>
            </a:r>
            <a:r>
              <a:rPr kumimoji="1" lang="zh-CN" altLang="en-US" sz="1400" dirty="0"/>
              <a:t>       </a:t>
            </a:r>
            <a:r>
              <a:rPr kumimoji="1" lang="en-US" altLang="zh-CN" sz="1400" b="0" i="1" dirty="0"/>
              <a:t>The -P option says to use the physical directory</a:t>
            </a:r>
            <a:br>
              <a:rPr kumimoji="1" lang="en-US" altLang="zh-CN" sz="1400" b="0" i="1" dirty="0"/>
            </a:br>
            <a:r>
              <a:rPr kumimoji="1" lang="en-US" altLang="zh-CN" sz="1400" b="0" i="1" dirty="0"/>
              <a:t>        structure instead of following symbolic links (see</a:t>
            </a:r>
            <a:br>
              <a:rPr kumimoji="1" lang="en-US" altLang="zh-CN" sz="1400" b="0" i="1" dirty="0"/>
            </a:br>
            <a:r>
              <a:rPr kumimoji="1" lang="en-US" altLang="zh-CN" sz="1400" b="0" i="1" dirty="0"/>
              <a:t>        also the -P option to the set </a:t>
            </a:r>
            <a:r>
              <a:rPr kumimoji="1" lang="en-US" altLang="zh-CN" sz="1400" b="0" i="1" dirty="0" err="1"/>
              <a:t>builtin</a:t>
            </a:r>
            <a:r>
              <a:rPr kumimoji="1" lang="en-US" altLang="zh-CN" sz="1400" b="0" i="1" dirty="0"/>
              <a:t> command);</a:t>
            </a:r>
            <a:br>
              <a:rPr kumimoji="1" lang="en-US" altLang="zh-CN" sz="1400" b="0" i="1" dirty="0"/>
            </a:br>
            <a:r>
              <a:rPr kumimoji="1" lang="en-US" altLang="zh-CN" sz="1400" b="0" i="1" dirty="0"/>
              <a:t>        the -L option forces symbolic links to be followed.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3519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inode</a:t>
            </a:r>
            <a:r>
              <a:rPr kumimoji="1" lang="zh-CN" altLang="en-US" dirty="0"/>
              <a:t>文件系统的一些细节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文件名并不是文件的一部分（反直觉）</a:t>
            </a:r>
            <a:endParaRPr kumimoji="1" lang="en-US" altLang="zh-CN" sz="2400" dirty="0"/>
          </a:p>
          <a:p>
            <a:pPr lvl="1"/>
            <a:r>
              <a:rPr kumimoji="1" lang="zh-CN" altLang="en-US" sz="1800" dirty="0"/>
              <a:t>文件名不是文件的数据，也不是文件的元数据（</a:t>
            </a:r>
            <a:r>
              <a:rPr kumimoji="1" lang="en-US" altLang="zh-CN" sz="1800" dirty="0"/>
              <a:t>inode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文件名是目录的数据，是文件系统的元数据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一个</a:t>
            </a:r>
            <a:r>
              <a:rPr kumimoji="1" lang="en-US" altLang="zh-CN" sz="1800" dirty="0"/>
              <a:t>inode</a:t>
            </a:r>
            <a:r>
              <a:rPr kumimoji="1" lang="zh-CN" altLang="en-US" sz="1800" dirty="0"/>
              <a:t>可以有多个文件名（硬链接）</a:t>
            </a:r>
            <a:endParaRPr kumimoji="1" lang="en-US" altLang="zh-CN" sz="1800" dirty="0"/>
          </a:p>
          <a:p>
            <a:pPr>
              <a:spcBef>
                <a:spcPts val="1368"/>
              </a:spcBef>
            </a:pPr>
            <a:r>
              <a:rPr kumimoji="1" lang="zh-CN" altLang="en-US" sz="2400" dirty="0"/>
              <a:t>每个硬链接的地位都是相同的</a:t>
            </a:r>
            <a:endParaRPr kumimoji="1" lang="en-US" altLang="zh-CN" sz="2400" dirty="0"/>
          </a:p>
          <a:p>
            <a:pPr lvl="1"/>
            <a:r>
              <a:rPr kumimoji="1" lang="zh-CN" altLang="en-US" sz="1800" dirty="0"/>
              <a:t>文件名就是硬链接（而不是一个文件名，一个链接名）</a:t>
            </a:r>
            <a:endParaRPr kumimoji="1" lang="en-US" altLang="zh-CN" sz="1800" dirty="0"/>
          </a:p>
          <a:p>
            <a:pPr>
              <a:spcBef>
                <a:spcPts val="1368"/>
              </a:spcBef>
            </a:pPr>
            <a:r>
              <a:rPr kumimoji="1" lang="zh-CN" altLang="en-US" sz="2400" dirty="0"/>
              <a:t>目录所占磁盘空间通常是很小的</a:t>
            </a:r>
            <a:endParaRPr kumimoji="1" lang="en-US" altLang="zh-CN" sz="2400" dirty="0"/>
          </a:p>
          <a:p>
            <a:pPr lvl="1"/>
            <a:r>
              <a:rPr kumimoji="1" lang="zh-CN" altLang="en-US" sz="1800" dirty="0"/>
              <a:t>目录仅仅负责记录文件名到</a:t>
            </a:r>
            <a:r>
              <a:rPr kumimoji="1" lang="en-US" altLang="zh-CN" sz="1800" dirty="0"/>
              <a:t>inode</a:t>
            </a:r>
            <a:r>
              <a:rPr kumimoji="1" lang="zh-CN" altLang="en-US" sz="1800" dirty="0"/>
              <a:t>号的映射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"</a:t>
            </a:r>
            <a:r>
              <a:rPr kumimoji="1" lang="zh-CN" altLang="en-US" sz="1800" dirty="0"/>
              <a:t>文件夹</a:t>
            </a:r>
            <a:r>
              <a:rPr kumimoji="1" lang="en-US" altLang="zh-CN" sz="1800" dirty="0"/>
              <a:t>"</a:t>
            </a:r>
            <a:r>
              <a:rPr kumimoji="1" lang="zh-CN" altLang="en-US" sz="1800" dirty="0"/>
              <a:t>这个名字有一定的误导性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33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文件系统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4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文件系统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与元数据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应用程序通过</a:t>
            </a:r>
            <a:r>
              <a:rPr lang="zh-CN" altLang="en-US" b="1" dirty="0">
                <a:solidFill>
                  <a:srgbClr val="CD2327"/>
                </a:solidFill>
              </a:rPr>
              <a:t>系统调用</a:t>
            </a:r>
            <a:r>
              <a:rPr lang="zh-CN" altLang="en-US" dirty="0"/>
              <a:t>使用这些 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CHDIR, MKDIR, RMDIR</a:t>
            </a:r>
          </a:p>
          <a:p>
            <a:pPr lvl="1"/>
            <a:r>
              <a:rPr lang="en-US" altLang="zh-CN" dirty="0"/>
              <a:t>CREAT, LINK, UNLINK, RENAME</a:t>
            </a:r>
          </a:p>
          <a:p>
            <a:pPr lvl="1"/>
            <a:r>
              <a:rPr lang="en-US" altLang="zh-CN" dirty="0"/>
              <a:t>SYMLINK</a:t>
            </a:r>
          </a:p>
          <a:p>
            <a:pPr lvl="1"/>
            <a:r>
              <a:rPr lang="en-US" altLang="zh-CN" dirty="0"/>
              <a:t>MOUNT, UNMOUNT</a:t>
            </a:r>
          </a:p>
          <a:p>
            <a:pPr lvl="1"/>
            <a:r>
              <a:rPr lang="en-US" altLang="zh-CN" dirty="0"/>
              <a:t>OPEN, READ, WRITE, CLOSE</a:t>
            </a:r>
          </a:p>
          <a:p>
            <a:pPr lvl="1"/>
            <a:r>
              <a:rPr lang="en-US" altLang="zh-CN" dirty="0"/>
              <a:t>SYNC</a:t>
            </a:r>
          </a:p>
          <a:p>
            <a:r>
              <a:rPr lang="zh-CN" altLang="en-US" dirty="0"/>
              <a:t>文件系统的两类元数据</a:t>
            </a:r>
            <a:endParaRPr lang="en-US" altLang="zh-CN" dirty="0"/>
          </a:p>
          <a:p>
            <a:pPr lvl="1"/>
            <a:r>
              <a:rPr lang="zh-CN" altLang="en-US" dirty="0"/>
              <a:t>磁盘上文件的元数据：静态的、在磁盘中</a:t>
            </a:r>
            <a:endParaRPr lang="en-US" altLang="zh-CN" dirty="0"/>
          </a:p>
          <a:p>
            <a:pPr lvl="1"/>
            <a:r>
              <a:rPr lang="zh-CN" altLang="en-US" dirty="0"/>
              <a:t>被打开文件的元数据：动态的、在内存中</a:t>
            </a:r>
            <a:endParaRPr lang="en-US" altLang="zh-CN" dirty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A038C7A-4AB2-0B47-9F6F-D1F5109ACEEA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1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文件的元数据 （磁盘中）</a:t>
            </a:r>
          </a:p>
        </p:txBody>
      </p:sp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拥有者</a:t>
            </a:r>
            <a:r>
              <a:rPr lang="en-US" altLang="zh-CN" sz="2000" dirty="0"/>
              <a:t>/</a:t>
            </a:r>
            <a:r>
              <a:rPr lang="zh-CN" altLang="en-US" sz="2000" dirty="0"/>
              <a:t>所在组</a:t>
            </a:r>
            <a:r>
              <a:rPr lang="en-US" altLang="zh-CN" sz="2000" dirty="0"/>
              <a:t> ID</a:t>
            </a:r>
          </a:p>
          <a:p>
            <a:pPr lvl="1"/>
            <a:r>
              <a:rPr lang="zh-CN" altLang="en-US" sz="1800" dirty="0"/>
              <a:t>拥有该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的 用户</a:t>
            </a:r>
            <a:r>
              <a:rPr lang="en-US" altLang="zh-CN" sz="1800" dirty="0"/>
              <a:t> ID </a:t>
            </a:r>
            <a:r>
              <a:rPr lang="zh-CN" altLang="en-US" sz="1800" dirty="0"/>
              <a:t>和 组</a:t>
            </a:r>
            <a:r>
              <a:rPr lang="en-US" altLang="zh-CN" sz="1800" dirty="0"/>
              <a:t> ID</a:t>
            </a:r>
          </a:p>
          <a:p>
            <a:r>
              <a:rPr lang="zh-CN" altLang="en-US" sz="2000" dirty="0"/>
              <a:t>权限的类型</a:t>
            </a:r>
            <a:endParaRPr lang="en-US" altLang="zh-CN" sz="2000" dirty="0"/>
          </a:p>
          <a:p>
            <a:pPr lvl="1"/>
            <a:r>
              <a:rPr lang="zh-CN" altLang="en-US" sz="1800" dirty="0"/>
              <a:t>拥有者、所在组、其他</a:t>
            </a:r>
            <a:endParaRPr lang="en-US" altLang="zh-CN" sz="1800" dirty="0"/>
          </a:p>
          <a:p>
            <a:pPr lvl="1"/>
            <a:r>
              <a:rPr lang="zh-CN" altLang="en-US" sz="1800" dirty="0"/>
              <a:t>读、写、执行</a:t>
            </a:r>
            <a:endParaRPr lang="en-US" altLang="zh-CN" sz="1800" dirty="0"/>
          </a:p>
          <a:p>
            <a:r>
              <a:rPr lang="zh-CN" altLang="en-US" sz="2000" dirty="0"/>
              <a:t>时间戳</a:t>
            </a:r>
            <a:endParaRPr lang="en-US" altLang="zh-CN" sz="2000" dirty="0"/>
          </a:p>
          <a:p>
            <a:pPr lvl="1"/>
            <a:r>
              <a:rPr lang="zh-CN" altLang="en-US" sz="1800" dirty="0"/>
              <a:t>最后一次访问 </a:t>
            </a:r>
            <a:r>
              <a:rPr lang="en-US" altLang="zh-CN" sz="1800" dirty="0"/>
              <a:t> (</a:t>
            </a:r>
            <a:r>
              <a:rPr lang="zh-CN" altLang="en-US" sz="1800" dirty="0"/>
              <a:t>如：</a:t>
            </a:r>
            <a:r>
              <a:rPr lang="en-US" altLang="zh-CN" sz="1800" dirty="0"/>
              <a:t>READ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最后一次修改</a:t>
            </a:r>
            <a:r>
              <a:rPr lang="en-US" altLang="zh-CN" sz="1800" dirty="0"/>
              <a:t> (</a:t>
            </a:r>
            <a:r>
              <a:rPr lang="zh-CN" altLang="en-US" sz="1800" dirty="0"/>
              <a:t>如：</a:t>
            </a:r>
            <a:r>
              <a:rPr lang="en-US" altLang="zh-CN" sz="1800" dirty="0"/>
              <a:t>WRITE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最后一次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更新</a:t>
            </a:r>
            <a:r>
              <a:rPr lang="en-US" altLang="zh-CN" sz="1800" dirty="0"/>
              <a:t> (</a:t>
            </a:r>
            <a:r>
              <a:rPr lang="zh-CN" altLang="en-US" sz="1800" dirty="0"/>
              <a:t>如：</a:t>
            </a:r>
            <a:r>
              <a:rPr lang="en-US" altLang="zh-CN" sz="1800" dirty="0"/>
              <a:t>LINK</a:t>
            </a:r>
            <a:r>
              <a:rPr lang="zh-CN" altLang="en-US" sz="1800" dirty="0"/>
              <a:t> 操作</a:t>
            </a:r>
            <a:r>
              <a:rPr lang="en-US" altLang="zh-CN" sz="1800" dirty="0"/>
              <a:t>)</a:t>
            </a:r>
          </a:p>
          <a:p>
            <a:pPr lvl="1"/>
            <a:endParaRPr lang="zh-CN" altLang="en-US" sz="1800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3C0305-FF2D-9849-A804-06EB2F85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569468"/>
            <a:ext cx="3994987" cy="25416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94BD00-9B38-9447-A259-6A1CD3013C29}"/>
              </a:ext>
            </a:extLst>
          </p:cNvPr>
          <p:cNvSpPr txBox="1"/>
          <p:nvPr/>
        </p:nvSpPr>
        <p:spPr>
          <a:xfrm>
            <a:off x="4953803" y="2180609"/>
            <a:ext cx="4239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D2327"/>
                </a:solidFill>
              </a:rPr>
              <a:t>POSIX</a:t>
            </a:r>
            <a:r>
              <a:rPr lang="zh-CN" altLang="en-US" sz="1600" b="1" dirty="0">
                <a:solidFill>
                  <a:srgbClr val="CD2327"/>
                </a:solidFill>
              </a:rPr>
              <a:t>定义的部分文件元数据（</a:t>
            </a:r>
            <a:r>
              <a:rPr lang="en-US" altLang="zh-CN" sz="1600" b="1" dirty="0">
                <a:solidFill>
                  <a:srgbClr val="CD2327"/>
                </a:solidFill>
              </a:rPr>
              <a:t>inode</a:t>
            </a:r>
            <a:r>
              <a:rPr lang="zh-CN" altLang="en-US" sz="1600" b="1" dirty="0">
                <a:solidFill>
                  <a:srgbClr val="CD2327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6385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被打开文件的元数据（内存中）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整个系统维护了一个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endParaRPr lang="en-US" altLang="zh-CN" dirty="0"/>
          </a:p>
          <a:p>
            <a:pPr lvl="1"/>
            <a:r>
              <a:rPr lang="zh-CN" altLang="en-US" dirty="0"/>
              <a:t>记录了所有打开的文件的信息</a:t>
            </a:r>
            <a:endParaRPr lang="en-US" altLang="zh-CN" dirty="0"/>
          </a:p>
          <a:p>
            <a:pPr lvl="1"/>
            <a:r>
              <a:rPr lang="zh-CN" altLang="en-US" dirty="0"/>
              <a:t>包括：</a:t>
            </a:r>
            <a:r>
              <a:rPr lang="zh-CN" altLang="en-US" dirty="0">
                <a:highlight>
                  <a:srgbClr val="FFFF00"/>
                </a:highlight>
              </a:rPr>
              <a:t>文件游标（</a:t>
            </a:r>
            <a:r>
              <a:rPr lang="en-US" altLang="zh-CN" dirty="0">
                <a:highlight>
                  <a:srgbClr val="FFFF00"/>
                </a:highlight>
              </a:rPr>
              <a:t>file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cursor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dirty="0"/>
              <a:t>、引用数（</a:t>
            </a:r>
            <a:r>
              <a:rPr lang="en-US" altLang="zh-CN" dirty="0" err="1"/>
              <a:t>ref_count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父子进程间可以共享文件游标</a:t>
            </a:r>
            <a:endParaRPr lang="en-US" altLang="zh-CN" dirty="0"/>
          </a:p>
          <a:p>
            <a:r>
              <a:rPr lang="zh-CN" altLang="en-US" dirty="0"/>
              <a:t>每个进程维护了一个 </a:t>
            </a:r>
            <a:r>
              <a:rPr lang="en-US" altLang="zh-CN" b="1" dirty="0" err="1">
                <a:solidFill>
                  <a:srgbClr val="0096FF"/>
                </a:solidFill>
              </a:rPr>
              <a:t>fd_table</a:t>
            </a:r>
            <a:endParaRPr lang="en-US" altLang="zh-CN" dirty="0"/>
          </a:p>
          <a:p>
            <a:pPr lvl="1"/>
            <a:r>
              <a:rPr lang="zh-CN" altLang="en-US" dirty="0"/>
              <a:t>记录了该进程每个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fd</a:t>
            </a:r>
            <a:r>
              <a:rPr lang="zh-CN" altLang="en-US" b="1" dirty="0">
                <a:solidFill>
                  <a:srgbClr val="0096FF"/>
                </a:solidFill>
              </a:rPr>
              <a:t> </a:t>
            </a:r>
            <a:r>
              <a:rPr lang="zh-CN" altLang="en-US" dirty="0"/>
              <a:t>所对应文件在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96FF"/>
                </a:solidFill>
              </a:rPr>
              <a:t>file_table</a:t>
            </a:r>
            <a:r>
              <a:rPr lang="en-US" altLang="zh-CN" b="1" dirty="0">
                <a:solidFill>
                  <a:srgbClr val="0096FF"/>
                </a:solidFill>
              </a:rPr>
              <a:t> </a:t>
            </a:r>
            <a:r>
              <a:rPr lang="zh-CN" altLang="en-US" dirty="0"/>
              <a:t>中的索引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A8D140E2-2B87-B74B-B26F-2DA50DAEC8AA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25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DE577-A217-0B97-8979-7BFA0917E546}"/>
              </a:ext>
            </a:extLst>
          </p:cNvPr>
          <p:cNvSpPr txBox="1"/>
          <p:nvPr/>
        </p:nvSpPr>
        <p:spPr>
          <a:xfrm>
            <a:off x="182880" y="4880008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</a:t>
            </a:r>
            <a:r>
              <a:rPr kumimoji="1" lang="zh-CN" altLang="en-US" dirty="0"/>
              <a:t>：第一个文件的</a:t>
            </a:r>
            <a:r>
              <a:rPr kumimoji="1" lang="en-US" altLang="zh-CN" dirty="0" err="1"/>
              <a:t>fd</a:t>
            </a:r>
            <a:r>
              <a:rPr kumimoji="1" lang="zh-CN" altLang="en-US" dirty="0"/>
              <a:t>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是标准输入，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是标准输出，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**err</a:t>
            </a:r>
          </a:p>
          <a:p>
            <a:r>
              <a:rPr kumimoji="1" lang="zh-CN" altLang="en-US" dirty="0"/>
              <a:t>每个进程打开都是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，说明</a:t>
            </a:r>
            <a:r>
              <a:rPr kumimoji="1" lang="en-US" altLang="zh-CN" dirty="0"/>
              <a:t>namespace</a:t>
            </a:r>
            <a:r>
              <a:rPr kumimoji="1" lang="zh-CN" altLang="en-US" dirty="0"/>
              <a:t>是不一样的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87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文件游标</a:t>
            </a:r>
            <a:r>
              <a:rPr kumimoji="1" lang="en-US" altLang="zh-CN" dirty="0"/>
              <a:t> Cursor</a:t>
            </a:r>
            <a:endParaRPr kumimoji="1"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文件游标</a:t>
            </a:r>
            <a:endParaRPr lang="en-US" altLang="zh-CN" dirty="0"/>
          </a:p>
          <a:p>
            <a:pPr lvl="1"/>
            <a:r>
              <a:rPr lang="zh-CN" altLang="en-US" dirty="0"/>
              <a:t>记录了一个文件中下一次操作的位置</a:t>
            </a:r>
            <a:endParaRPr lang="en-US" altLang="zh-CN" dirty="0"/>
          </a:p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 </a:t>
            </a:r>
            <a:r>
              <a:rPr lang="en-US" altLang="zh-CN" b="1" dirty="0"/>
              <a:t>SEEK</a:t>
            </a:r>
            <a:r>
              <a:rPr lang="en-US" altLang="zh-CN" dirty="0"/>
              <a:t> </a:t>
            </a:r>
            <a:r>
              <a:rPr lang="zh-CN" altLang="en-US" dirty="0"/>
              <a:t>操作修改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 1: </a:t>
            </a:r>
            <a:r>
              <a:rPr lang="zh-CN" altLang="en-US" b="1" dirty="0">
                <a:solidFill>
                  <a:srgbClr val="0096FF"/>
                </a:solidFill>
              </a:rPr>
              <a:t>共享游标</a:t>
            </a:r>
            <a:endParaRPr lang="en-US" altLang="zh-CN" b="1" dirty="0">
              <a:solidFill>
                <a:srgbClr val="0096FF"/>
              </a:solidFill>
            </a:endParaRPr>
          </a:p>
          <a:p>
            <a:pPr lvl="1"/>
            <a:r>
              <a:rPr lang="zh-CN" altLang="en-US" dirty="0"/>
              <a:t>父进程将 </a:t>
            </a:r>
            <a:r>
              <a:rPr lang="en-US" altLang="zh-CN" dirty="0" err="1"/>
              <a:t>fd</a:t>
            </a:r>
            <a:r>
              <a:rPr lang="zh-CN" altLang="en-US" dirty="0"/>
              <a:t> 传递给子进程</a:t>
            </a:r>
            <a:endParaRPr lang="en-US" altLang="zh-CN" dirty="0"/>
          </a:p>
          <a:p>
            <a:pPr lvl="2"/>
            <a:r>
              <a:rPr lang="en-US" altLang="zh-CN" sz="2000" dirty="0"/>
              <a:t>UNIX</a:t>
            </a:r>
            <a:r>
              <a:rPr lang="zh-CN" altLang="en-US" dirty="0"/>
              <a:t> 中，</a:t>
            </a:r>
            <a:r>
              <a:rPr lang="zh-CN" altLang="en-US" dirty="0">
                <a:solidFill>
                  <a:srgbClr val="FF0000"/>
                </a:solidFill>
              </a:rPr>
              <a:t>子进程会继承父进程所有已经打开的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fd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允许父子进程共享同一个文件</a:t>
            </a:r>
            <a:endParaRPr lang="en-US" altLang="zh-CN" dirty="0"/>
          </a:p>
          <a:p>
            <a:r>
              <a:rPr lang="zh-CN" altLang="en-US" dirty="0"/>
              <a:t>情况</a:t>
            </a:r>
            <a:r>
              <a:rPr lang="en-US" altLang="zh-CN" dirty="0"/>
              <a:t> 2: </a:t>
            </a:r>
            <a:r>
              <a:rPr lang="zh-CN" altLang="en-US" dirty="0">
                <a:solidFill>
                  <a:srgbClr val="0096FF"/>
                </a:solidFill>
              </a:rPr>
              <a:t>非共享游标</a:t>
            </a:r>
            <a:endParaRPr lang="en-US" altLang="zh-CN" b="1" dirty="0">
              <a:solidFill>
                <a:srgbClr val="0096FF"/>
              </a:solidFill>
            </a:endParaRPr>
          </a:p>
          <a:p>
            <a:pPr lvl="1"/>
            <a:r>
              <a:rPr lang="zh-CN" altLang="en-US" dirty="0"/>
              <a:t>两个不同的进程打开同一个文件，适合读</a:t>
            </a:r>
            <a:endParaRPr lang="en-US" altLang="zh-CN" dirty="0"/>
          </a:p>
          <a:p>
            <a:pPr lvl="2"/>
            <a:endParaRPr lang="zh-CN" altLang="en-US" sz="20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67BDB8C-2347-FB47-A6E7-D362F98CD574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26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35BA49-0A90-8E40-887B-8038B0FE3737}"/>
              </a:ext>
            </a:extLst>
          </p:cNvPr>
          <p:cNvSpPr/>
          <p:nvPr/>
        </p:nvSpPr>
        <p:spPr>
          <a:xfrm>
            <a:off x="6156176" y="625252"/>
            <a:ext cx="2376264" cy="1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1077FFCB-B81E-EB45-984B-874BEB135CAF}"/>
              </a:ext>
            </a:extLst>
          </p:cNvPr>
          <p:cNvSpPr/>
          <p:nvPr/>
        </p:nvSpPr>
        <p:spPr>
          <a:xfrm>
            <a:off x="6660232" y="913284"/>
            <a:ext cx="251048" cy="348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151B1B2-EF2A-9844-89EA-62F3429686D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85756" y="481236"/>
            <a:ext cx="0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D3DC453-047F-1742-9DEF-3D11AACE34DC}"/>
              </a:ext>
            </a:extLst>
          </p:cNvPr>
          <p:cNvSpPr/>
          <p:nvPr/>
        </p:nvSpPr>
        <p:spPr>
          <a:xfrm>
            <a:off x="6386832" y="130797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Cursor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4E0C27-8749-B748-B1BD-E0D8A0C46560}"/>
              </a:ext>
            </a:extLst>
          </p:cNvPr>
          <p:cNvSpPr txBox="1"/>
          <p:nvPr/>
        </p:nvSpPr>
        <p:spPr>
          <a:xfrm>
            <a:off x="4913600" y="251732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防止不同进程打印到</a:t>
            </a:r>
            <a:r>
              <a:rPr kumimoji="1" lang="en-US" altLang="zh-CN" dirty="0"/>
              <a:t>log</a:t>
            </a:r>
            <a:r>
              <a:rPr kumimoji="1" lang="zh-CN" altLang="en-US" dirty="0"/>
              <a:t>出现重叠</a:t>
            </a:r>
          </a:p>
        </p:txBody>
      </p:sp>
    </p:spTree>
    <p:extLst>
      <p:ext uri="{BB962C8B-B14F-4D97-AF65-F5344CB8AC3E}">
        <p14:creationId xmlns:p14="http://schemas.microsoft.com/office/powerpoint/2010/main" val="295264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F50DA-4E08-9AB0-5A7A-6C97468B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lseek</a:t>
            </a:r>
            <a:r>
              <a:rPr kumimoji="1"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ABC8-891B-206B-C5BC-8AB6447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AE01D-DCF3-3899-3DBF-2854FBC64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20"/>
          <a:stretch/>
        </p:blipFill>
        <p:spPr>
          <a:xfrm>
            <a:off x="462474" y="1336962"/>
            <a:ext cx="4974933" cy="39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D87619-12D7-34C2-102C-4CC5FE0E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97" y="3516125"/>
            <a:ext cx="2509412" cy="18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1E2402-1F8D-AD36-59C2-3D80219AB71A}"/>
              </a:ext>
            </a:extLst>
          </p:cNvPr>
          <p:cNvSpPr txBox="1"/>
          <p:nvPr/>
        </p:nvSpPr>
        <p:spPr>
          <a:xfrm>
            <a:off x="5724128" y="31467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运行结果：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5F21ED6-8AF9-44D6-1489-52E22B76EE12}"/>
              </a:ext>
            </a:extLst>
          </p:cNvPr>
          <p:cNvCxnSpPr/>
          <p:nvPr/>
        </p:nvCxnSpPr>
        <p:spPr>
          <a:xfrm>
            <a:off x="6084168" y="4225652"/>
            <a:ext cx="1343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082EB42-9F61-2D60-CD9D-B2050B69C9E0}"/>
              </a:ext>
            </a:extLst>
          </p:cNvPr>
          <p:cNvCxnSpPr>
            <a:cxnSpLocks/>
          </p:cNvCxnSpPr>
          <p:nvPr/>
        </p:nvCxnSpPr>
        <p:spPr>
          <a:xfrm>
            <a:off x="899592" y="3217540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1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ECBD4-EF07-5FBB-3D72-71299CF8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lseek</a:t>
            </a:r>
            <a:r>
              <a:rPr kumimoji="1"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49E8E-FEF7-84DB-7BC6-13390244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95480E-297F-59AA-8029-B65277AEA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20"/>
          <a:stretch/>
        </p:blipFill>
        <p:spPr>
          <a:xfrm>
            <a:off x="457200" y="1333501"/>
            <a:ext cx="5004180" cy="396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691676-15BA-8A1D-097F-1431614881BD}"/>
              </a:ext>
            </a:extLst>
          </p:cNvPr>
          <p:cNvSpPr txBox="1"/>
          <p:nvPr/>
        </p:nvSpPr>
        <p:spPr>
          <a:xfrm>
            <a:off x="5726968" y="33821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运行结果：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C06A57-0582-5C61-E2B6-F776A27FA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68" y="4069162"/>
            <a:ext cx="3237520" cy="1186822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B46507-12D9-32D8-31BA-E59600F023A7}"/>
              </a:ext>
            </a:extLst>
          </p:cNvPr>
          <p:cNvCxnSpPr/>
          <p:nvPr/>
        </p:nvCxnSpPr>
        <p:spPr>
          <a:xfrm>
            <a:off x="5796136" y="4585692"/>
            <a:ext cx="1343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5F23E6A-259E-9D30-A148-3329E14CF5D9}"/>
              </a:ext>
            </a:extLst>
          </p:cNvPr>
          <p:cNvSpPr txBox="1"/>
          <p:nvPr/>
        </p:nvSpPr>
        <p:spPr>
          <a:xfrm>
            <a:off x="5754005" y="25271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游标在最后，啥都读不出来</a:t>
            </a:r>
          </a:p>
        </p:txBody>
      </p:sp>
    </p:spTree>
    <p:extLst>
      <p:ext uri="{BB962C8B-B14F-4D97-AF65-F5344CB8AC3E}">
        <p14:creationId xmlns:p14="http://schemas.microsoft.com/office/powerpoint/2010/main" val="1603372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E279-7673-C8AF-7532-3D0BA5E2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lseek</a:t>
            </a:r>
            <a:r>
              <a:rPr kumimoji="1" lang="zh-CN" altLang="en-US" dirty="0"/>
              <a:t>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6B870-9641-F5DC-E168-229362B5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D08924-EDE5-DFBF-E2F3-F20F61E8C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21"/>
          <a:stretch/>
        </p:blipFill>
        <p:spPr>
          <a:xfrm>
            <a:off x="3995936" y="165422"/>
            <a:ext cx="4481418" cy="54490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4C9308-052A-960B-8129-8A28D6D01280}"/>
              </a:ext>
            </a:extLst>
          </p:cNvPr>
          <p:cNvSpPr txBox="1"/>
          <p:nvPr/>
        </p:nvSpPr>
        <p:spPr>
          <a:xfrm>
            <a:off x="323528" y="32885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运行结果：</a:t>
            </a: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91FB49E2-A405-2A79-E8F7-6AC6DCFF04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5" r="39952" b="11484"/>
          <a:stretch/>
        </p:blipFill>
        <p:spPr>
          <a:xfrm>
            <a:off x="457200" y="3787499"/>
            <a:ext cx="3403991" cy="11880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2F89AB1-4230-1AEB-4698-D06FC2855538}"/>
              </a:ext>
            </a:extLst>
          </p:cNvPr>
          <p:cNvCxnSpPr>
            <a:cxnSpLocks/>
          </p:cNvCxnSpPr>
          <p:nvPr/>
        </p:nvCxnSpPr>
        <p:spPr>
          <a:xfrm>
            <a:off x="4427984" y="1777380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610C11F-1780-D203-FD80-86685AF2037E}"/>
              </a:ext>
            </a:extLst>
          </p:cNvPr>
          <p:cNvCxnSpPr>
            <a:cxnSpLocks/>
          </p:cNvCxnSpPr>
          <p:nvPr/>
        </p:nvCxnSpPr>
        <p:spPr>
          <a:xfrm>
            <a:off x="4427984" y="3433564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C3D19D4-3DCE-8622-DD99-65D0926BC50F}"/>
              </a:ext>
            </a:extLst>
          </p:cNvPr>
          <p:cNvCxnSpPr>
            <a:cxnSpLocks/>
          </p:cNvCxnSpPr>
          <p:nvPr/>
        </p:nvCxnSpPr>
        <p:spPr>
          <a:xfrm>
            <a:off x="4427984" y="4297660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6E8C8B-7066-03D8-23F1-16B58AA4F736}"/>
              </a:ext>
            </a:extLst>
          </p:cNvPr>
          <p:cNvSpPr txBox="1"/>
          <p:nvPr/>
        </p:nvSpPr>
        <p:spPr>
          <a:xfrm flipH="1">
            <a:off x="6283803" y="451693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FF0000"/>
                </a:solidFill>
                <a:latin typeface="+mn-ea"/>
              </a:rPr>
              <a:t>思考：注释第</a:t>
            </a:r>
            <a:r>
              <a:rPr kumimoji="1" lang="en-US" altLang="zh-CN" sz="1400" dirty="0">
                <a:solidFill>
                  <a:srgbClr val="FF0000"/>
                </a:solidFill>
                <a:latin typeface="+mn-ea"/>
              </a:rPr>
              <a:t>28</a:t>
            </a:r>
            <a:r>
              <a:rPr kumimoji="1" lang="zh-CN" altLang="en-US" sz="1400" dirty="0">
                <a:solidFill>
                  <a:srgbClr val="FF0000"/>
                </a:solidFill>
                <a:latin typeface="+mn-ea"/>
              </a:rPr>
              <a:t>行，</a:t>
            </a:r>
            <a:br>
              <a:rPr kumimoji="1" lang="en-US" altLang="zh-CN" sz="1400" dirty="0">
                <a:solidFill>
                  <a:srgbClr val="FF0000"/>
                </a:solidFill>
                <a:latin typeface="+mn-ea"/>
              </a:rPr>
            </a:br>
            <a:r>
              <a:rPr kumimoji="1" lang="zh-CN" altLang="en-US" sz="1400" dirty="0">
                <a:solidFill>
                  <a:srgbClr val="FF0000"/>
                </a:solidFill>
                <a:latin typeface="+mn-ea"/>
              </a:rPr>
              <a:t>会读到什么？</a:t>
            </a:r>
          </a:p>
        </p:txBody>
      </p:sp>
    </p:spTree>
    <p:extLst>
      <p:ext uri="{BB962C8B-B14F-4D97-AF65-F5344CB8AC3E}">
        <p14:creationId xmlns:p14="http://schemas.microsoft.com/office/powerpoint/2010/main" val="26790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UNIX</a:t>
            </a:r>
            <a:r>
              <a:rPr lang="zh-CN" altLang="en-US" dirty="0"/>
              <a:t>文件系统的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OPEN, READ, WRITE, SEEK, CLOSE</a:t>
            </a:r>
          </a:p>
          <a:p>
            <a:r>
              <a:rPr lang="en-US" altLang="zh-CN" sz="2000" dirty="0"/>
              <a:t>FSYNC</a:t>
            </a:r>
          </a:p>
          <a:p>
            <a:r>
              <a:rPr lang="en-US" altLang="zh-CN" sz="2000" dirty="0"/>
              <a:t>STAT, CHMOD, CHOWN</a:t>
            </a:r>
          </a:p>
          <a:p>
            <a:r>
              <a:rPr lang="en-US" altLang="zh-CN" sz="2000" dirty="0"/>
              <a:t>RENAME, LINK, UNLINK, SYMLINK</a:t>
            </a:r>
          </a:p>
          <a:p>
            <a:r>
              <a:rPr lang="en-US" altLang="zh-CN" sz="2000" dirty="0"/>
              <a:t>MKDIR, CHDIR, CHROOT</a:t>
            </a:r>
          </a:p>
          <a:p>
            <a:r>
              <a:rPr lang="en-US" altLang="zh-CN" sz="2000" dirty="0"/>
              <a:t>MOUNT, UNMOUNT</a:t>
            </a:r>
          </a:p>
          <a:p>
            <a:r>
              <a:rPr lang="en-US" altLang="zh-CN" sz="2000" dirty="0"/>
              <a:t>….</a:t>
            </a:r>
            <a:endParaRPr lang="zh-CN" altLang="en-US" sz="2000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文件游标共享实例</a:t>
            </a: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30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进程</a:t>
            </a:r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 A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进程</a:t>
            </a:r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107504" y="3388098"/>
            <a:ext cx="199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</a:t>
            </a:r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是 </a:t>
            </a:r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B</a:t>
            </a:r>
            <a:r>
              <a:rPr lang="zh-CN" altLang="en-US" b="0" dirty="0">
                <a:latin typeface="DengXian" charset="0"/>
                <a:ea typeface="DengXian" charset="0"/>
                <a:cs typeface="DengXian" charset="0"/>
              </a:rPr>
              <a:t> 的子进程</a:t>
            </a: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50584" y="4153644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三个进程</a:t>
            </a:r>
            <a:r>
              <a:rPr lang="en-US" altLang="zh-CN" sz="2000" dirty="0"/>
              <a:t> 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 </a:t>
            </a:r>
            <a:r>
              <a:rPr lang="zh-CN" altLang="en-US" sz="2000" dirty="0"/>
              <a:t>都打开了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 号为 </a:t>
            </a:r>
            <a:r>
              <a:rPr lang="en-US" altLang="zh-CN" sz="2000" dirty="0"/>
              <a:t>23</a:t>
            </a:r>
            <a:r>
              <a:rPr lang="zh-CN" altLang="en-US" sz="2000" dirty="0"/>
              <a:t> 的文件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进程</a:t>
            </a:r>
            <a:r>
              <a:rPr lang="en-US" altLang="zh-CN" sz="2000" dirty="0"/>
              <a:t> A </a:t>
            </a:r>
            <a:r>
              <a:rPr lang="zh-CN" altLang="en-US" sz="2000" dirty="0"/>
              <a:t>和</a:t>
            </a:r>
            <a:r>
              <a:rPr lang="en-US" altLang="zh-CN" sz="2000" dirty="0"/>
              <a:t> B</a:t>
            </a:r>
            <a:r>
              <a:rPr lang="zh-CN" altLang="en-US" sz="2000" dirty="0"/>
              <a:t> 不共享文件游标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进程</a:t>
            </a:r>
            <a:r>
              <a:rPr lang="en-US" altLang="zh-CN" sz="2000" dirty="0"/>
              <a:t> B</a:t>
            </a:r>
            <a:r>
              <a:rPr lang="zh-CN" altLang="en-US" sz="2000" dirty="0"/>
              <a:t> 和 </a:t>
            </a:r>
            <a:r>
              <a:rPr lang="en-US" altLang="zh-CN" sz="2000" dirty="0"/>
              <a:t>C </a:t>
            </a:r>
            <a:r>
              <a:rPr lang="zh-CN" altLang="en-US" sz="2000" dirty="0"/>
              <a:t>共享文件游标，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C</a:t>
            </a:r>
            <a:r>
              <a:rPr lang="zh-CN" altLang="en-US" sz="2000" dirty="0"/>
              <a:t>都把文件关掉，</a:t>
            </a:r>
            <a:r>
              <a:rPr lang="en-US" altLang="zh-CN" sz="2000" dirty="0"/>
              <a:t>116</a:t>
            </a:r>
            <a:r>
              <a:rPr lang="zh-CN" altLang="en-US" sz="2000" dirty="0"/>
              <a:t>才能关，看</a:t>
            </a:r>
            <a:r>
              <a:rPr lang="en-US" altLang="zh-CN" sz="2000" dirty="0" err="1"/>
              <a:t>refcnt</a:t>
            </a:r>
            <a:endParaRPr lang="zh-CN" altLang="en-US" sz="200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zh-CN" altLang="en-US" sz="1400" b="0" dirty="0">
                <a:latin typeface="DengXian" charset="0"/>
                <a:ea typeface="DengXian" charset="0"/>
                <a:cs typeface="DengXian" charset="0"/>
              </a:rPr>
              <a:t>号</a:t>
            </a: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1400" b="0" dirty="0">
                <a:latin typeface="DengXian" charset="0"/>
                <a:ea typeface="DengXian" charset="0"/>
                <a:cs typeface="DengXian" charset="0"/>
              </a:rPr>
              <a:t>文件游标</a:t>
            </a: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2400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sz="240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9E07AE4-3305-3B46-8A23-314829E9E5B1}"/>
              </a:ext>
            </a:extLst>
          </p:cNvPr>
          <p:cNvSpPr/>
          <p:nvPr/>
        </p:nvSpPr>
        <p:spPr>
          <a:xfrm>
            <a:off x="4763983" y="380715"/>
            <a:ext cx="4193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注意：这个</a:t>
            </a:r>
            <a:r>
              <a:rPr kumimoji="1"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与</a:t>
            </a:r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inode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的</a:t>
            </a:r>
            <a:r>
              <a:rPr kumimoji="1" lang="en-US" altLang="zh-CN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不同！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D93E38-44C2-4849-AA2E-9585CF3AE26F}"/>
              </a:ext>
            </a:extLst>
          </p:cNvPr>
          <p:cNvCxnSpPr>
            <a:endCxn id="55333" idx="0"/>
          </p:cNvCxnSpPr>
          <p:nvPr/>
        </p:nvCxnSpPr>
        <p:spPr>
          <a:xfrm flipH="1">
            <a:off x="7917658" y="776973"/>
            <a:ext cx="388142" cy="901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E2AE84-33E9-1788-D02E-5914BDA1257F}"/>
              </a:ext>
            </a:extLst>
          </p:cNvPr>
          <p:cNvSpPr txBox="1"/>
          <p:nvPr/>
        </p:nvSpPr>
        <p:spPr>
          <a:xfrm>
            <a:off x="6436236" y="37829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27956B-F515-1057-12B7-2B3B41AFBDC4}"/>
              </a:ext>
            </a:extLst>
          </p:cNvPr>
          <p:cNvSpPr txBox="1"/>
          <p:nvPr/>
        </p:nvSpPr>
        <p:spPr>
          <a:xfrm>
            <a:off x="2411552" y="383382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202C1C-6DE6-DCC6-329D-5D2FA4FD334B}"/>
              </a:ext>
            </a:extLst>
          </p:cNvPr>
          <p:cNvSpPr txBox="1"/>
          <p:nvPr/>
        </p:nvSpPr>
        <p:spPr>
          <a:xfrm>
            <a:off x="35637" y="3123393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Fork</a:t>
            </a:r>
            <a:r>
              <a:rPr kumimoji="1" lang="zh-CN" altLang="en-US" sz="1400" dirty="0"/>
              <a:t>，子进程继承父进程</a:t>
            </a:r>
          </a:p>
        </p:txBody>
      </p:sp>
    </p:spTree>
    <p:extLst>
      <p:ext uri="{BB962C8B-B14F-4D97-AF65-F5344CB8AC3E}">
        <p14:creationId xmlns:p14="http://schemas.microsoft.com/office/powerpoint/2010/main" val="192438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write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close</a:t>
            </a:r>
            <a:endParaRPr kumimoji="1"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write()</a:t>
            </a:r>
            <a:r>
              <a:rPr lang="en-US" altLang="zh-CN" sz="2400" dirty="0"/>
              <a:t> </a:t>
            </a:r>
            <a:r>
              <a:rPr lang="zh-CN" altLang="en-US" sz="2400" dirty="0"/>
              <a:t>与 </a:t>
            </a:r>
            <a:r>
              <a:rPr lang="en-US" altLang="zh-CN" sz="2400" dirty="0"/>
              <a:t>read()</a:t>
            </a:r>
            <a:r>
              <a:rPr lang="zh-CN" altLang="en-US" sz="2400" b="1" dirty="0"/>
              <a:t> 类似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可能需要分配新的 </a:t>
            </a:r>
            <a:r>
              <a:rPr lang="en-US" altLang="zh-CN" sz="2000" dirty="0"/>
              <a:t>block</a:t>
            </a:r>
          </a:p>
          <a:p>
            <a:pPr lvl="1"/>
            <a:r>
              <a:rPr lang="zh-CN" altLang="en-US" sz="2000" dirty="0"/>
              <a:t>更新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 的 </a:t>
            </a:r>
            <a:r>
              <a:rPr lang="en-US" altLang="zh-CN" sz="2000" dirty="0"/>
              <a:t>size</a:t>
            </a:r>
            <a:r>
              <a:rPr lang="zh-CN" altLang="en-US" sz="2000" dirty="0"/>
              <a:t> 和 </a:t>
            </a:r>
            <a:r>
              <a:rPr lang="en-US" altLang="zh-CN" sz="2000" dirty="0" err="1"/>
              <a:t>mtime</a:t>
            </a:r>
            <a:endParaRPr lang="en-US" altLang="zh-CN" sz="2000" i="1" dirty="0"/>
          </a:p>
          <a:p>
            <a:r>
              <a:rPr lang="en-US" altLang="zh-CN" sz="2400" dirty="0"/>
              <a:t>close()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释放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fd_table</a:t>
            </a:r>
            <a:r>
              <a:rPr lang="en-US" altLang="zh-CN" sz="2000" dirty="0"/>
              <a:t> </a:t>
            </a:r>
            <a:r>
              <a:rPr lang="zh-CN" altLang="en-US" sz="2000" dirty="0"/>
              <a:t>中的相关项</a:t>
            </a:r>
            <a:endParaRPr lang="en-US" altLang="zh-CN" sz="2000" dirty="0"/>
          </a:p>
          <a:p>
            <a:pPr lvl="1"/>
            <a:r>
              <a:rPr lang="zh-CN" altLang="en-US" sz="2000" dirty="0"/>
              <a:t>减小 </a:t>
            </a:r>
            <a:r>
              <a:rPr lang="en-US" altLang="zh-CN" sz="2000" dirty="0"/>
              <a:t>file table</a:t>
            </a:r>
            <a:r>
              <a:rPr lang="zh-CN" altLang="en-US" sz="2000" dirty="0"/>
              <a:t> 中相关项的 </a:t>
            </a:r>
            <a:r>
              <a:rPr lang="en-US" altLang="zh-CN" sz="2000" dirty="0" err="1"/>
              <a:t>refcnt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 </a:t>
            </a:r>
            <a:r>
              <a:rPr lang="en-US" altLang="zh-CN" sz="2000" dirty="0"/>
              <a:t>file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r>
              <a:rPr lang="zh-CN" altLang="en-US" sz="2000" dirty="0"/>
              <a:t> 中相关项 </a:t>
            </a:r>
            <a:r>
              <a:rPr lang="en-US" altLang="zh-CN" sz="2000" dirty="0" err="1"/>
              <a:t>refcnt</a:t>
            </a:r>
            <a:r>
              <a:rPr lang="zh-CN" altLang="en-US" sz="2000" dirty="0"/>
              <a:t> 为 </a:t>
            </a:r>
            <a:r>
              <a:rPr lang="en-US" altLang="zh-CN" sz="2000" dirty="0"/>
              <a:t>0</a:t>
            </a:r>
            <a:r>
              <a:rPr lang="zh-CN" altLang="en-US" sz="2000" dirty="0"/>
              <a:t>，则将其释放</a:t>
            </a:r>
            <a:endParaRPr lang="zh-CN" altLang="en-US" sz="2400" i="1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D40AA32-A82E-8C4B-944E-AB7102F425D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0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删除一个打开的文件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</a:t>
            </a:r>
            <a:r>
              <a:rPr lang="en-US" altLang="zh-CN" sz="2000" dirty="0"/>
              <a:t>P1</a:t>
            </a:r>
            <a:r>
              <a:rPr lang="zh-CN" altLang="en-US" sz="2000" dirty="0"/>
              <a:t>打开了文件 </a:t>
            </a:r>
            <a:r>
              <a:rPr lang="en-US" altLang="zh-CN" sz="2000" dirty="0"/>
              <a:t>A</a:t>
            </a:r>
          </a:p>
          <a:p>
            <a:pPr lvl="1"/>
            <a:r>
              <a:rPr lang="zh-CN" altLang="en-US" sz="1800" dirty="0"/>
              <a:t>运行 </a:t>
            </a:r>
            <a:r>
              <a:rPr lang="en-US" altLang="zh-CN" sz="1800" dirty="0"/>
              <a:t>open</a:t>
            </a:r>
            <a:r>
              <a:rPr lang="zh-CN" altLang="en-US" sz="1800" dirty="0"/>
              <a:t>，在 </a:t>
            </a:r>
            <a:r>
              <a:rPr lang="en-US" altLang="zh-CN" sz="1800" dirty="0" err="1"/>
              <a:t>file_table</a:t>
            </a:r>
            <a:r>
              <a:rPr lang="zh-CN" altLang="en-US" sz="1800" dirty="0"/>
              <a:t> 和 </a:t>
            </a:r>
            <a:r>
              <a:rPr lang="en-US" altLang="zh-CN" sz="1800" dirty="0" err="1"/>
              <a:t>fd_table</a:t>
            </a:r>
            <a:r>
              <a:rPr lang="zh-CN" altLang="en-US" sz="1800" dirty="0"/>
              <a:t> 中都增加了一项</a:t>
            </a:r>
            <a:endParaRPr lang="en-US" altLang="zh-CN" sz="1800" dirty="0"/>
          </a:p>
          <a:p>
            <a:r>
              <a:rPr lang="zh-CN" altLang="en-US" sz="2000" dirty="0"/>
              <a:t>进程</a:t>
            </a:r>
            <a:r>
              <a:rPr lang="en-US" altLang="zh-CN" sz="2000" dirty="0"/>
              <a:t>P2</a:t>
            </a:r>
            <a:r>
              <a:rPr lang="zh-CN" altLang="en-US" sz="2000" dirty="0"/>
              <a:t>将文件 </a:t>
            </a:r>
            <a:r>
              <a:rPr lang="en-US" altLang="zh-CN" sz="2000" dirty="0"/>
              <a:t>A</a:t>
            </a:r>
            <a:r>
              <a:rPr lang="zh-CN" altLang="en-US" sz="2000" dirty="0"/>
              <a:t> 删除</a:t>
            </a:r>
            <a:endParaRPr lang="en-US" altLang="zh-CN" sz="2000" dirty="0"/>
          </a:p>
          <a:p>
            <a:pPr lvl="1"/>
            <a:r>
              <a:rPr lang="zh-CN" altLang="en-US" sz="2000" dirty="0"/>
              <a:t>删掉了指向文件 </a:t>
            </a:r>
            <a:r>
              <a:rPr lang="en-US" altLang="zh-CN" sz="2000" dirty="0"/>
              <a:t>A</a:t>
            </a:r>
            <a:r>
              <a:rPr lang="zh-CN" altLang="en-US" sz="2000" dirty="0"/>
              <a:t> 的最后一个目录项</a:t>
            </a:r>
            <a:endParaRPr lang="en-US" altLang="zh-CN" sz="2000" dirty="0"/>
          </a:p>
          <a:p>
            <a:pPr lvl="1"/>
            <a:r>
              <a:rPr lang="zh-CN" altLang="en-US" sz="1800" dirty="0"/>
              <a:t>文件 </a:t>
            </a:r>
            <a:r>
              <a:rPr lang="en-US" altLang="zh-CN" sz="1800" dirty="0"/>
              <a:t>A</a:t>
            </a:r>
            <a:r>
              <a:rPr lang="zh-CN" altLang="en-US" sz="1800" dirty="0"/>
              <a:t>  的 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 引用数变成了</a:t>
            </a:r>
            <a:r>
              <a:rPr lang="en-US" altLang="zh-CN" sz="1800" dirty="0"/>
              <a:t> 0</a:t>
            </a:r>
          </a:p>
          <a:p>
            <a:r>
              <a:rPr lang="zh-CN" altLang="en-US" sz="2000" dirty="0"/>
              <a:t>文件 </a:t>
            </a:r>
            <a:r>
              <a:rPr lang="en-US" altLang="zh-CN" sz="2000" dirty="0"/>
              <a:t>A</a:t>
            </a:r>
            <a:r>
              <a:rPr lang="zh-CN" altLang="en-US" sz="2000" dirty="0"/>
              <a:t> 的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1"/>
                </a:solidFill>
              </a:rPr>
              <a:t>不会被立即释放和删除</a:t>
            </a:r>
            <a:endParaRPr lang="en-US" altLang="zh-CN" sz="2000" dirty="0"/>
          </a:p>
          <a:p>
            <a:pPr lvl="1"/>
            <a:r>
              <a:rPr lang="zh-CN" altLang="en-US" sz="1800" dirty="0"/>
              <a:t>直到前一个进程调用 </a:t>
            </a:r>
            <a:r>
              <a:rPr lang="en-US" altLang="zh-CN" sz="1800" dirty="0"/>
              <a:t>close</a:t>
            </a:r>
            <a:r>
              <a:rPr lang="zh-CN" altLang="en-US" sz="1800" dirty="0"/>
              <a:t> 将其关闭</a:t>
            </a:r>
            <a:endParaRPr lang="en-US" altLang="zh-CN" sz="1800" dirty="0"/>
          </a:p>
          <a:p>
            <a:pPr lvl="1"/>
            <a:r>
              <a:rPr lang="zh-CN" altLang="en-US" sz="2000" dirty="0"/>
              <a:t>（在 </a:t>
            </a:r>
            <a:r>
              <a:rPr lang="en-US" altLang="zh-CN" sz="2000" dirty="0"/>
              <a:t>Windows</a:t>
            </a:r>
            <a:r>
              <a:rPr lang="zh-CN" altLang="en-US" sz="2000" dirty="0"/>
              <a:t> 上，则通过</a:t>
            </a:r>
            <a:r>
              <a:rPr lang="en-US" altLang="zh-CN" sz="2000" dirty="0"/>
              <a:t>"</a:t>
            </a:r>
            <a:r>
              <a:rPr lang="zh-CN" altLang="en-US" sz="2000" dirty="0"/>
              <a:t>禁止删除打开的文件</a:t>
            </a:r>
            <a:r>
              <a:rPr lang="en-US" altLang="zh-CN" sz="2000" dirty="0"/>
              <a:t>"</a:t>
            </a:r>
            <a:r>
              <a:rPr lang="zh-CN" altLang="en-US" sz="2000" dirty="0"/>
              <a:t>实现类似效果）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16947D-8954-8045-A51D-70A54E8B6949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fsync</a:t>
            </a:r>
            <a:endParaRPr kumimoji="1"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Block cache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缓存了最近被使用的磁盘块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缓存缺失时，从磁盘中读取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推迟</a:t>
            </a:r>
            <a:r>
              <a:rPr lang="zh-CN" altLang="en-US" sz="2000" dirty="0"/>
              <a:t>数据向磁盘的写入</a:t>
            </a:r>
            <a:endParaRPr lang="en-US" altLang="zh-CN" sz="2000" dirty="0"/>
          </a:p>
          <a:p>
            <a:pPr lvl="1"/>
            <a:r>
              <a:rPr lang="zh-CN" altLang="en-US" sz="2000" dirty="0"/>
              <a:t>寻求机会批量写入，提升性能</a:t>
            </a:r>
            <a:endParaRPr lang="en-US" altLang="zh-CN" sz="2000" dirty="0"/>
          </a:p>
          <a:p>
            <a:pPr lvl="1"/>
            <a:r>
              <a:rPr lang="zh-CN" altLang="en-US" sz="2000" dirty="0"/>
              <a:t>问题：如果在写入前发生故障，可能会造成不一致</a:t>
            </a:r>
            <a:endParaRPr lang="en-US" altLang="zh-CN" sz="2000" dirty="0"/>
          </a:p>
          <a:p>
            <a:r>
              <a:rPr lang="en-US" altLang="zh-CN" sz="2400" dirty="0"/>
              <a:t>SYNC</a:t>
            </a:r>
          </a:p>
          <a:p>
            <a:pPr lvl="1"/>
            <a:r>
              <a:rPr lang="zh-CN" altLang="en-US" sz="2000" dirty="0"/>
              <a:t>保证对文件的所有修改被写入到存储设备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DF509B4-1C50-AC4A-BAEF-4C232081326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16C425-56B7-F34A-B97D-EF61C9326FD2}"/>
              </a:ext>
            </a:extLst>
          </p:cNvPr>
          <p:cNvSpPr/>
          <p:nvPr/>
        </p:nvSpPr>
        <p:spPr>
          <a:xfrm>
            <a:off x="6619468" y="2857500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磁盘盘面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065686-A247-0A41-B5B9-437E6E97A276}"/>
              </a:ext>
            </a:extLst>
          </p:cNvPr>
          <p:cNvSpPr/>
          <p:nvPr/>
        </p:nvSpPr>
        <p:spPr>
          <a:xfrm>
            <a:off x="6619468" y="1828853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磁盘驱动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5C819-8892-9140-A0AB-D8306072134B}"/>
              </a:ext>
            </a:extLst>
          </p:cNvPr>
          <p:cNvSpPr/>
          <p:nvPr/>
        </p:nvSpPr>
        <p:spPr>
          <a:xfrm>
            <a:off x="6619468" y="1331642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DE1F1C-BB67-824F-9C3D-1F17DF1D641C}"/>
              </a:ext>
            </a:extLst>
          </p:cNvPr>
          <p:cNvSpPr/>
          <p:nvPr/>
        </p:nvSpPr>
        <p:spPr>
          <a:xfrm>
            <a:off x="6619468" y="834431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文件系统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FA8053-2ED4-514B-8915-035EEBAAB097}"/>
              </a:ext>
            </a:extLst>
          </p:cNvPr>
          <p:cNvSpPr/>
          <p:nvPr/>
        </p:nvSpPr>
        <p:spPr>
          <a:xfrm>
            <a:off x="6619468" y="265212"/>
            <a:ext cx="197924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2F78907-D4AE-B94C-B818-BF87C3D826A3}"/>
              </a:ext>
            </a:extLst>
          </p:cNvPr>
          <p:cNvCxnSpPr/>
          <p:nvPr/>
        </p:nvCxnSpPr>
        <p:spPr>
          <a:xfrm>
            <a:off x="6444208" y="769268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4EB9C84-E442-B14C-95A4-2A3FE999DFD9}"/>
              </a:ext>
            </a:extLst>
          </p:cNvPr>
          <p:cNvCxnSpPr>
            <a:cxnSpLocks/>
          </p:cNvCxnSpPr>
          <p:nvPr/>
        </p:nvCxnSpPr>
        <p:spPr>
          <a:xfrm>
            <a:off x="6444208" y="2281436"/>
            <a:ext cx="2314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1EF79F-5BBB-4641-A1B3-78F132FC119D}"/>
              </a:ext>
            </a:extLst>
          </p:cNvPr>
          <p:cNvSpPr/>
          <p:nvPr/>
        </p:nvSpPr>
        <p:spPr>
          <a:xfrm>
            <a:off x="6619468" y="2360289"/>
            <a:ext cx="197924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磁盘内存（硬件）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9E97C0-DA5C-A04D-AD63-91F6B6F6D1C3}"/>
              </a:ext>
            </a:extLst>
          </p:cNvPr>
          <p:cNvSpPr/>
          <p:nvPr/>
        </p:nvSpPr>
        <p:spPr>
          <a:xfrm>
            <a:off x="4408606" y="58460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fsync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（系统调用）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42158B-BC34-1F49-82A8-1E08C570C9BD}"/>
              </a:ext>
            </a:extLst>
          </p:cNvPr>
          <p:cNvSpPr/>
          <p:nvPr/>
        </p:nvSpPr>
        <p:spPr>
          <a:xfrm>
            <a:off x="4442724" y="209677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flush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（磁盘操作）</a:t>
            </a:r>
          </a:p>
        </p:txBody>
      </p:sp>
    </p:spTree>
    <p:extLst>
      <p:ext uri="{BB962C8B-B14F-4D97-AF65-F5344CB8AC3E}">
        <p14:creationId xmlns:p14="http://schemas.microsoft.com/office/powerpoint/2010/main" val="238090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0" dirty="0"/>
              <a:t>一次 </a:t>
            </a:r>
            <a:r>
              <a:rPr kumimoji="1" lang="en-US" altLang="zh-CN" b="0" dirty="0"/>
              <a:t>OPEN</a:t>
            </a:r>
            <a:r>
              <a:rPr kumimoji="1" lang="zh-CN" altLang="en-US" b="0" dirty="0"/>
              <a:t> 中有多少磁盘读写</a:t>
            </a:r>
            <a:r>
              <a:rPr kumimoji="1" lang="en-US" altLang="zh-CN" b="0" dirty="0"/>
              <a:t>?</a:t>
            </a:r>
          </a:p>
          <a:p>
            <a:r>
              <a:rPr kumimoji="1" lang="zh-CN" altLang="en-US" b="0" dirty="0"/>
              <a:t>一次 </a:t>
            </a:r>
            <a:r>
              <a:rPr kumimoji="1" lang="en-US" altLang="zh-CN" b="0" dirty="0"/>
              <a:t>READ</a:t>
            </a:r>
            <a:r>
              <a:rPr kumimoji="1" lang="zh-CN" altLang="en-US" b="0" dirty="0"/>
              <a:t> 中有多少磁盘读写</a:t>
            </a:r>
            <a:r>
              <a:rPr kumimoji="1" lang="en-US" altLang="zh-CN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9347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3144972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704812" y="985292"/>
            <a:ext cx="72008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424892" y="98529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579702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  <a:endParaRPr kumimoji="1" lang="en-US" altLang="zh-CN" sz="1100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529864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992087" y="105647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793155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219026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992844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793912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2191019" y="1272499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992087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793155" y="1488523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219026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713681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514749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911856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714438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515506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912613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713681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514749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91185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314497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3286717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576765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719143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864419" y="985292"/>
            <a:ext cx="718944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864419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4006164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4296212" y="985292"/>
            <a:ext cx="144773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438590" y="985292"/>
            <a:ext cx="144773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6013929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732873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448156" y="985292"/>
            <a:ext cx="72008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988266" y="985292"/>
            <a:ext cx="720080" cy="72008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994399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704812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block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424892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endParaRPr lang="en-US" altLang="zh-CN" sz="1200" dirty="0">
              <a:solidFill>
                <a:srgbClr val="CD2327"/>
              </a:solidFill>
            </a:endParaRPr>
          </a:p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bitmap</a:t>
            </a:r>
            <a:endParaRPr lang="zh-CN" altLang="en-US" sz="1200" dirty="0">
              <a:solidFill>
                <a:srgbClr val="CD2327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3144972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inode</a:t>
            </a:r>
            <a:r>
              <a:rPr lang="zh-CN" altLang="en-US" sz="1200" dirty="0">
                <a:solidFill>
                  <a:srgbClr val="CD2327"/>
                </a:solidFill>
              </a:rPr>
              <a:t>  </a:t>
            </a:r>
            <a:r>
              <a:rPr lang="en-US" altLang="zh-CN" sz="1200" dirty="0">
                <a:solidFill>
                  <a:srgbClr val="CD2327"/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579702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CD2327"/>
                </a:solidFill>
              </a:rPr>
              <a:t>data</a:t>
            </a:r>
            <a:r>
              <a:rPr lang="zh-CN" altLang="en-US" sz="1200" dirty="0">
                <a:solidFill>
                  <a:srgbClr val="CD2327"/>
                </a:solidFill>
              </a:rPr>
              <a:t> </a:t>
            </a:r>
            <a:r>
              <a:rPr lang="en-US" altLang="zh-CN" sz="1200" dirty="0">
                <a:solidFill>
                  <a:srgbClr val="CD2327"/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784964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6301582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884426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488928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accent4">
                    <a:lumMod val="50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832525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inode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481178-64A1-2344-BA2C-E188C48C95C8}"/>
              </a:ext>
            </a:extLst>
          </p:cNvPr>
          <p:cNvSpPr txBox="1"/>
          <p:nvPr/>
        </p:nvSpPr>
        <p:spPr>
          <a:xfrm>
            <a:off x="2884426" y="234260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005EF7-BC86-6844-BDEC-076C7BEAB1E3}"/>
              </a:ext>
            </a:extLst>
          </p:cNvPr>
          <p:cNvSpPr txBox="1"/>
          <p:nvPr/>
        </p:nvSpPr>
        <p:spPr>
          <a:xfrm>
            <a:off x="4626174" y="25968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3511561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5345118" y="310524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4055030" y="335946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D544488-C616-6D44-B23C-549D67C08DE2}"/>
              </a:ext>
            </a:extLst>
          </p:cNvPr>
          <p:cNvSpPr txBox="1"/>
          <p:nvPr/>
        </p:nvSpPr>
        <p:spPr>
          <a:xfrm>
            <a:off x="4055029" y="3613680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881A94B-BFE9-1646-9706-DB5D1B8BF606}"/>
              </a:ext>
            </a:extLst>
          </p:cNvPr>
          <p:cNvSpPr txBox="1"/>
          <p:nvPr/>
        </p:nvSpPr>
        <p:spPr>
          <a:xfrm>
            <a:off x="6060401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EE50BD-25D9-354A-A2DB-ECE5EF08BDE6}"/>
              </a:ext>
            </a:extLst>
          </p:cNvPr>
          <p:cNvSpPr txBox="1"/>
          <p:nvPr/>
        </p:nvSpPr>
        <p:spPr>
          <a:xfrm>
            <a:off x="4055028" y="412211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5CFA37-EC49-5E44-946F-87810B2B06B8}"/>
              </a:ext>
            </a:extLst>
          </p:cNvPr>
          <p:cNvSpPr txBox="1"/>
          <p:nvPr/>
        </p:nvSpPr>
        <p:spPr>
          <a:xfrm>
            <a:off x="4055028" y="4376328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43538DC-0525-EE45-9DDB-6ABF27F0C528}"/>
              </a:ext>
            </a:extLst>
          </p:cNvPr>
          <p:cNvSpPr txBox="1"/>
          <p:nvPr/>
        </p:nvSpPr>
        <p:spPr>
          <a:xfrm>
            <a:off x="6779345" y="463054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read</a:t>
            </a:r>
            <a:endParaRPr kumimoji="1"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1ED3B2E-BEE0-5941-9CD1-918F31B5EB93}"/>
              </a:ext>
            </a:extLst>
          </p:cNvPr>
          <p:cNvSpPr txBox="1"/>
          <p:nvPr/>
        </p:nvSpPr>
        <p:spPr>
          <a:xfrm>
            <a:off x="4055028" y="4884757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accent1"/>
                </a:solidFill>
              </a:rPr>
              <a:t>write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/>
          <p:nvPr/>
        </p:nvCxnSpPr>
        <p:spPr>
          <a:xfrm>
            <a:off x="988266" y="2342600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57ED0CA-0D48-DA44-B02C-326069C3DB6E}"/>
              </a:ext>
            </a:extLst>
          </p:cNvPr>
          <p:cNvCxnSpPr/>
          <p:nvPr/>
        </p:nvCxnSpPr>
        <p:spPr>
          <a:xfrm>
            <a:off x="1036189" y="3636463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97E2FB-1A07-EA40-99C6-671D1082C8BC}"/>
              </a:ext>
            </a:extLst>
          </p:cNvPr>
          <p:cNvCxnSpPr/>
          <p:nvPr/>
        </p:nvCxnSpPr>
        <p:spPr>
          <a:xfrm>
            <a:off x="1036189" y="4399111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C22573D-6650-F74C-AFA9-55780FB893AE}"/>
              </a:ext>
            </a:extLst>
          </p:cNvPr>
          <p:cNvCxnSpPr/>
          <p:nvPr/>
        </p:nvCxnSpPr>
        <p:spPr>
          <a:xfrm>
            <a:off x="1036189" y="5137577"/>
            <a:ext cx="71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988266" y="2851032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open()</a:t>
            </a:r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1CDCA2A-DB13-E947-B9C4-E2CCF72EAA23}"/>
              </a:ext>
            </a:extLst>
          </p:cNvPr>
          <p:cNvSpPr txBox="1"/>
          <p:nvPr/>
        </p:nvSpPr>
        <p:spPr>
          <a:xfrm>
            <a:off x="988266" y="386789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6F791A4-DF6D-1344-85AB-2773883D35DA}"/>
              </a:ext>
            </a:extLst>
          </p:cNvPr>
          <p:cNvSpPr txBox="1"/>
          <p:nvPr/>
        </p:nvSpPr>
        <p:spPr>
          <a:xfrm>
            <a:off x="988266" y="4618453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read()</a:t>
            </a:r>
            <a:endParaRPr kumimoji="1" lang="zh-CN" altLang="en-US" sz="1200" b="1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8171775-3B98-254D-855F-49C69C691BB9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3511561" y="2481100"/>
            <a:ext cx="111461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1B483-D8B4-5F46-B376-997B8D64C825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>
            <a:off x="4138696" y="2735316"/>
            <a:ext cx="48747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00E2329-D015-F14A-A077-62CFF0F63E6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138696" y="2989532"/>
            <a:ext cx="120642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4E9D5D22-98BC-8140-9895-075959C5DB6A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>
            <a:off x="4682165" y="3243748"/>
            <a:ext cx="662953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39C01DAB-A25A-D345-A905-865E7C8D9A88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4682164" y="3752180"/>
            <a:ext cx="1378237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29830DCD-FAB1-5745-8025-E28F9E5B5319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>
            <a:off x="4682163" y="4006396"/>
            <a:ext cx="1378238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94B032C9-E114-2A43-8031-B30069383496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4682163" y="4514828"/>
            <a:ext cx="209718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A9F5BC02-B2BD-BF4F-8B8B-3C407AF3C879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>
            <a:off x="4682163" y="4769044"/>
            <a:ext cx="2097182" cy="2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3560D97-91CA-CC13-0A53-B934555B4E82}"/>
              </a:ext>
            </a:extLst>
          </p:cNvPr>
          <p:cNvSpPr txBox="1"/>
          <p:nvPr/>
        </p:nvSpPr>
        <p:spPr>
          <a:xfrm>
            <a:off x="544749" y="972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Root/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/hosts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E857E7-67F3-F82E-07BE-565EDB5E2A94}"/>
              </a:ext>
            </a:extLst>
          </p:cNvPr>
          <p:cNvSpPr txBox="1"/>
          <p:nvPr/>
        </p:nvSpPr>
        <p:spPr>
          <a:xfrm>
            <a:off x="1663985" y="5359599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write:</a:t>
            </a:r>
            <a:r>
              <a:rPr kumimoji="1" lang="zh-CN" altLang="en-US" dirty="0"/>
              <a:t> 读完之后要更新一个时间戳，</a:t>
            </a:r>
            <a:r>
              <a:rPr kumimoji="1" lang="en-US" altLang="zh-CN" dirty="0" err="1"/>
              <a:t>atime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2316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F0EFE-19C6-C84A-9F9E-4304AFAC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文件系统的崩溃一致性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C185A-41DA-D340-B972-C3B15D8C7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文件系统的崩溃一致性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2231-B9BA-6E4F-8880-296FB804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sz="2000" dirty="0"/>
              <a:t>文件系统中</a:t>
            </a:r>
            <a:r>
              <a:rPr lang="zh-CN" altLang="en-US" sz="2000" dirty="0"/>
              <a:t>保存了多种数据结构</a:t>
            </a:r>
            <a:endParaRPr lang="en-US" altLang="zh-CN" sz="2000" dirty="0"/>
          </a:p>
          <a:p>
            <a:r>
              <a:rPr lang="zh-CN" altLang="en-US" sz="2000" dirty="0"/>
              <a:t>各种数据结构之间存在依赖关系与一致性要求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inode</a:t>
            </a:r>
            <a:r>
              <a:rPr lang="zh-CN" altLang="en-US" sz="1800" dirty="0"/>
              <a:t>中保存的文件大小，应该与其索引中保存的数据块个数相匹配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inode</a:t>
            </a:r>
            <a:r>
              <a:rPr lang="zh-CN" altLang="en-US" sz="1800" dirty="0"/>
              <a:t>中保存的链接数，应与指向其的目录项个数相同</a:t>
            </a:r>
            <a:endParaRPr lang="en-US" altLang="zh-CN" sz="1800" dirty="0"/>
          </a:p>
          <a:p>
            <a:pPr lvl="1"/>
            <a:r>
              <a:rPr lang="zh-CN" altLang="en-US" sz="1800" dirty="0"/>
              <a:t>超级块中保存的文件系统大小，应该与文件系统所管理的空间大小相同</a:t>
            </a:r>
            <a:endParaRPr lang="en-US" altLang="zh-CN" sz="1800" dirty="0"/>
          </a:p>
          <a:p>
            <a:pPr lvl="1"/>
            <a:r>
              <a:rPr lang="zh-CN" altLang="en-US" sz="1800" dirty="0"/>
              <a:t>所有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分配表中标记为空闲的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均未被使用；标记为已用的</a:t>
            </a:r>
            <a:r>
              <a:rPr lang="en-US" altLang="zh-CN" sz="1800" dirty="0" err="1"/>
              <a:t>inode</a:t>
            </a:r>
            <a:r>
              <a:rPr lang="zh-CN" altLang="en-US" sz="1800" dirty="0"/>
              <a:t>均可以通过文件系统操作访问</a:t>
            </a:r>
            <a:endParaRPr lang="en-US" altLang="zh-CN" sz="1800" dirty="0"/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sz="2000" dirty="0"/>
              <a:t>突发状况（崩溃）可能会造成这些一致性被打破！</a:t>
            </a:r>
            <a:endParaRPr lang="en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37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8859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D2324D9-9D04-C14A-BCB5-533FD464FA5B}"/>
              </a:ext>
            </a:extLst>
          </p:cNvPr>
          <p:cNvSpPr/>
          <p:nvPr/>
        </p:nvSpPr>
        <p:spPr>
          <a:xfrm>
            <a:off x="2800049" y="985292"/>
            <a:ext cx="71894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E6633-D493-C34C-B5EA-0BC284ED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234AA-231E-9046-9CB3-4CFF809027B5}"/>
              </a:ext>
            </a:extLst>
          </p:cNvPr>
          <p:cNvSpPr/>
          <p:nvPr/>
        </p:nvSpPr>
        <p:spPr>
          <a:xfrm>
            <a:off x="135988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3348E-5039-F146-923F-37DE1E2E8516}"/>
              </a:ext>
            </a:extLst>
          </p:cNvPr>
          <p:cNvSpPr/>
          <p:nvPr/>
        </p:nvSpPr>
        <p:spPr>
          <a:xfrm>
            <a:off x="207996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47635-E0DC-6C41-8D50-A80A6BFE01ED}"/>
              </a:ext>
            </a:extLst>
          </p:cNvPr>
          <p:cNvSpPr/>
          <p:nvPr/>
        </p:nvSpPr>
        <p:spPr>
          <a:xfrm>
            <a:off x="4234779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root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block[0]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36B429-8AC8-1C45-9E7E-154A442F479A}"/>
              </a:ext>
            </a:extLst>
          </p:cNvPr>
          <p:cNvSpPr/>
          <p:nvPr/>
        </p:nvSpPr>
        <p:spPr>
          <a:xfrm>
            <a:off x="495372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etc</a:t>
            </a:r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endParaRPr kumimoji="1" lang="en-US" altLang="zh-CN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block[1]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A82C892-0E9D-624B-8195-D6D357CE5BFA}"/>
              </a:ext>
            </a:extLst>
          </p:cNvPr>
          <p:cNvSpPr/>
          <p:nvPr/>
        </p:nvSpPr>
        <p:spPr>
          <a:xfrm>
            <a:off x="1647164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0987CC-AF8A-9F43-A4B4-2C669AF75EE0}"/>
              </a:ext>
            </a:extLst>
          </p:cNvPr>
          <p:cNvSpPr/>
          <p:nvPr/>
        </p:nvSpPr>
        <p:spPr>
          <a:xfrm>
            <a:off x="1448232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111752C-F299-4B47-B9A5-8F986F6A6777}"/>
              </a:ext>
            </a:extLst>
          </p:cNvPr>
          <p:cNvSpPr/>
          <p:nvPr/>
        </p:nvSpPr>
        <p:spPr>
          <a:xfrm>
            <a:off x="1845339" y="105647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190B7F-B084-844E-BFB5-F1AC6FE79802}"/>
              </a:ext>
            </a:extLst>
          </p:cNvPr>
          <p:cNvSpPr/>
          <p:nvPr/>
        </p:nvSpPr>
        <p:spPr>
          <a:xfrm>
            <a:off x="1647921" y="1272499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ADCBD3-3E9C-FB42-9480-9D91D3300B73}"/>
              </a:ext>
            </a:extLst>
          </p:cNvPr>
          <p:cNvSpPr/>
          <p:nvPr/>
        </p:nvSpPr>
        <p:spPr>
          <a:xfrm>
            <a:off x="1448989" y="1272499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3066841-D833-4D42-BCC6-35843D3C5536}"/>
              </a:ext>
            </a:extLst>
          </p:cNvPr>
          <p:cNvSpPr/>
          <p:nvPr/>
        </p:nvSpPr>
        <p:spPr>
          <a:xfrm>
            <a:off x="1846096" y="1272499"/>
            <a:ext cx="144016" cy="144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11204CE-F6F3-1242-ABB7-AD9243ABFAB5}"/>
              </a:ext>
            </a:extLst>
          </p:cNvPr>
          <p:cNvSpPr/>
          <p:nvPr/>
        </p:nvSpPr>
        <p:spPr>
          <a:xfrm>
            <a:off x="1647164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F09AD-E0BB-7140-8386-681006FA252A}"/>
              </a:ext>
            </a:extLst>
          </p:cNvPr>
          <p:cNvSpPr/>
          <p:nvPr/>
        </p:nvSpPr>
        <p:spPr>
          <a:xfrm>
            <a:off x="1448232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978BCEF-7BAD-134E-B729-BE9CFCFAED7A}"/>
              </a:ext>
            </a:extLst>
          </p:cNvPr>
          <p:cNvSpPr/>
          <p:nvPr/>
        </p:nvSpPr>
        <p:spPr>
          <a:xfrm>
            <a:off x="1845339" y="1488523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CC76E9-1C21-2444-BEAD-A59E09995007}"/>
              </a:ext>
            </a:extLst>
          </p:cNvPr>
          <p:cNvSpPr/>
          <p:nvPr/>
        </p:nvSpPr>
        <p:spPr>
          <a:xfrm>
            <a:off x="2368758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C75939-6D32-9347-92DE-6F90E96C8F03}"/>
              </a:ext>
            </a:extLst>
          </p:cNvPr>
          <p:cNvSpPr/>
          <p:nvPr/>
        </p:nvSpPr>
        <p:spPr>
          <a:xfrm>
            <a:off x="2169826" y="1061737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9545507-3058-5A46-BD66-719A4A915701}"/>
              </a:ext>
            </a:extLst>
          </p:cNvPr>
          <p:cNvSpPr/>
          <p:nvPr/>
        </p:nvSpPr>
        <p:spPr>
          <a:xfrm>
            <a:off x="2566933" y="1061737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AD467-2D18-D248-9EAE-76AB7AFD36D5}"/>
              </a:ext>
            </a:extLst>
          </p:cNvPr>
          <p:cNvSpPr/>
          <p:nvPr/>
        </p:nvSpPr>
        <p:spPr>
          <a:xfrm>
            <a:off x="2369515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A0E3A3-ACC3-AD48-B0AC-D3FC39524F22}"/>
              </a:ext>
            </a:extLst>
          </p:cNvPr>
          <p:cNvSpPr/>
          <p:nvPr/>
        </p:nvSpPr>
        <p:spPr>
          <a:xfrm>
            <a:off x="2170583" y="1277761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83DF57-BCE2-6646-AC19-B8EDE600B63E}"/>
              </a:ext>
            </a:extLst>
          </p:cNvPr>
          <p:cNvSpPr/>
          <p:nvPr/>
        </p:nvSpPr>
        <p:spPr>
          <a:xfrm>
            <a:off x="2567690" y="1277761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85EF043-AE95-6542-99D5-D432B049DD73}"/>
              </a:ext>
            </a:extLst>
          </p:cNvPr>
          <p:cNvSpPr/>
          <p:nvPr/>
        </p:nvSpPr>
        <p:spPr>
          <a:xfrm>
            <a:off x="2368758" y="1493785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D642AFC-12E4-F746-99CD-BDFF5A72342B}"/>
              </a:ext>
            </a:extLst>
          </p:cNvPr>
          <p:cNvSpPr/>
          <p:nvPr/>
        </p:nvSpPr>
        <p:spPr>
          <a:xfrm>
            <a:off x="2169826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158321E-899E-344A-BD77-E24C2CAC702F}"/>
              </a:ext>
            </a:extLst>
          </p:cNvPr>
          <p:cNvSpPr/>
          <p:nvPr/>
        </p:nvSpPr>
        <p:spPr>
          <a:xfrm>
            <a:off x="2566933" y="1493785"/>
            <a:ext cx="144016" cy="1440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EAB322F-B29A-284F-A50D-F621BD091865}"/>
              </a:ext>
            </a:extLst>
          </p:cNvPr>
          <p:cNvSpPr/>
          <p:nvPr/>
        </p:nvSpPr>
        <p:spPr>
          <a:xfrm>
            <a:off x="2800049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5F398E-BC3B-0241-9261-FBAC76A5EF60}"/>
              </a:ext>
            </a:extLst>
          </p:cNvPr>
          <p:cNvSpPr/>
          <p:nvPr/>
        </p:nvSpPr>
        <p:spPr>
          <a:xfrm>
            <a:off x="2941794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E639C3-285C-8243-92DE-0C0EA82E0861}"/>
              </a:ext>
            </a:extLst>
          </p:cNvPr>
          <p:cNvSpPr/>
          <p:nvPr/>
        </p:nvSpPr>
        <p:spPr>
          <a:xfrm>
            <a:off x="3231842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9671B8-B9F5-A741-BFAA-26A3BFB7F8B5}"/>
              </a:ext>
            </a:extLst>
          </p:cNvPr>
          <p:cNvSpPr/>
          <p:nvPr/>
        </p:nvSpPr>
        <p:spPr>
          <a:xfrm>
            <a:off x="3374220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D9FB51A-5011-384B-9633-43340289FD52}"/>
              </a:ext>
            </a:extLst>
          </p:cNvPr>
          <p:cNvSpPr/>
          <p:nvPr/>
        </p:nvSpPr>
        <p:spPr>
          <a:xfrm>
            <a:off x="3519496" y="985292"/>
            <a:ext cx="718944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484D29-51C4-0946-8B86-0B089D27EB04}"/>
              </a:ext>
            </a:extLst>
          </p:cNvPr>
          <p:cNvSpPr/>
          <p:nvPr/>
        </p:nvSpPr>
        <p:spPr>
          <a:xfrm>
            <a:off x="3519496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FB7DD4-DBE3-614D-97CD-EF008ED8F4A3}"/>
              </a:ext>
            </a:extLst>
          </p:cNvPr>
          <p:cNvSpPr/>
          <p:nvPr/>
        </p:nvSpPr>
        <p:spPr>
          <a:xfrm>
            <a:off x="3661241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D9EB193-F050-C447-9BA7-761DC848478D}"/>
              </a:ext>
            </a:extLst>
          </p:cNvPr>
          <p:cNvSpPr/>
          <p:nvPr/>
        </p:nvSpPr>
        <p:spPr>
          <a:xfrm>
            <a:off x="3951289" y="985292"/>
            <a:ext cx="144773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8CDF5E-E2F1-CA43-89BB-0A2B2614701D}"/>
              </a:ext>
            </a:extLst>
          </p:cNvPr>
          <p:cNvSpPr/>
          <p:nvPr/>
        </p:nvSpPr>
        <p:spPr>
          <a:xfrm>
            <a:off x="4093667" y="985292"/>
            <a:ext cx="14477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8124AB1-29F6-5843-94C0-7B06FC7A8BBE}"/>
              </a:ext>
            </a:extLst>
          </p:cNvPr>
          <p:cNvSpPr/>
          <p:nvPr/>
        </p:nvSpPr>
        <p:spPr>
          <a:xfrm>
            <a:off x="5669006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block[2]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B20989-F81C-9547-A0B7-67E28188FA44}"/>
              </a:ext>
            </a:extLst>
          </p:cNvPr>
          <p:cNvSpPr/>
          <p:nvPr/>
        </p:nvSpPr>
        <p:spPr>
          <a:xfrm>
            <a:off x="6387950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block[3]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634DCE8-49C6-1B4B-93C4-36EFA357500B}"/>
              </a:ext>
            </a:extLst>
          </p:cNvPr>
          <p:cNvSpPr/>
          <p:nvPr/>
        </p:nvSpPr>
        <p:spPr>
          <a:xfrm>
            <a:off x="710323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block[4]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3386CE3-E904-F641-BFFC-558B6AE215C1}"/>
              </a:ext>
            </a:extLst>
          </p:cNvPr>
          <p:cNvSpPr/>
          <p:nvPr/>
        </p:nvSpPr>
        <p:spPr>
          <a:xfrm>
            <a:off x="643343" y="985292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9F42E58-F200-A545-94AA-06FBA108580F}"/>
              </a:ext>
            </a:extLst>
          </p:cNvPr>
          <p:cNvSpPr txBox="1"/>
          <p:nvPr/>
        </p:nvSpPr>
        <p:spPr>
          <a:xfrm>
            <a:off x="649476" y="433182"/>
            <a:ext cx="70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484795-67FF-A543-9418-DE11E599EED8}"/>
              </a:ext>
            </a:extLst>
          </p:cNvPr>
          <p:cNvSpPr txBox="1"/>
          <p:nvPr/>
        </p:nvSpPr>
        <p:spPr>
          <a:xfrm>
            <a:off x="1359889" y="433181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bitmap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5BD2715-4C0A-9343-9703-FD30A53BDBAF}"/>
              </a:ext>
            </a:extLst>
          </p:cNvPr>
          <p:cNvSpPr txBox="1"/>
          <p:nvPr/>
        </p:nvSpPr>
        <p:spPr>
          <a:xfrm>
            <a:off x="2079969" y="429466"/>
            <a:ext cx="720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bitmap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3684-968B-CA47-874E-62B07298CB1F}"/>
              </a:ext>
            </a:extLst>
          </p:cNvPr>
          <p:cNvSpPr txBox="1"/>
          <p:nvPr/>
        </p:nvSpPr>
        <p:spPr>
          <a:xfrm>
            <a:off x="2800049" y="433181"/>
            <a:ext cx="1427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C62AE20-8B38-5A42-B005-9754B27CEF7A}"/>
              </a:ext>
            </a:extLst>
          </p:cNvPr>
          <p:cNvSpPr txBox="1"/>
          <p:nvPr/>
        </p:nvSpPr>
        <p:spPr>
          <a:xfrm>
            <a:off x="4234779" y="409228"/>
            <a:ext cx="3588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blocks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C776DBC8-0A63-CF4B-A877-CE57B8B388D9}"/>
              </a:ext>
            </a:extLst>
          </p:cNvPr>
          <p:cNvSpPr/>
          <p:nvPr/>
        </p:nvSpPr>
        <p:spPr>
          <a:xfrm rot="16200000">
            <a:off x="3440041" y="56133"/>
            <a:ext cx="144774" cy="1427029"/>
          </a:xfrm>
          <a:prstGeom prst="rightBrace">
            <a:avLst>
              <a:gd name="adj1" fmla="val 4777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CE4CF959-F11E-5745-9FE9-A3BDDEA1E0FA}"/>
              </a:ext>
            </a:extLst>
          </p:cNvPr>
          <p:cNvSpPr/>
          <p:nvPr/>
        </p:nvSpPr>
        <p:spPr>
          <a:xfrm rot="16200000">
            <a:off x="5956659" y="-1024619"/>
            <a:ext cx="144774" cy="3588534"/>
          </a:xfrm>
          <a:prstGeom prst="rightBrace">
            <a:avLst>
              <a:gd name="adj1" fmla="val 4777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25249E-F360-1C44-8B0F-5D5D34C06FF3}"/>
              </a:ext>
            </a:extLst>
          </p:cNvPr>
          <p:cNvSpPr txBox="1"/>
          <p:nvPr/>
        </p:nvSpPr>
        <p:spPr>
          <a:xfrm>
            <a:off x="2539503" y="1767442"/>
            <a:ext cx="665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E4D79-36A5-494C-B705-E7CBBC85760B}"/>
              </a:ext>
            </a:extLst>
          </p:cNvPr>
          <p:cNvSpPr txBox="1"/>
          <p:nvPr/>
        </p:nvSpPr>
        <p:spPr>
          <a:xfrm>
            <a:off x="3144005" y="1777380"/>
            <a:ext cx="60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1B2892-8F4C-B843-8F1D-BF4C7694949A}"/>
              </a:ext>
            </a:extLst>
          </p:cNvPr>
          <p:cNvSpPr txBox="1"/>
          <p:nvPr/>
        </p:nvSpPr>
        <p:spPr>
          <a:xfrm>
            <a:off x="3487602" y="1763780"/>
            <a:ext cx="1072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hosts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inode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7088DF-603D-BF4C-B9B2-CAF3CD19E6AA}"/>
              </a:ext>
            </a:extLst>
          </p:cNvPr>
          <p:cNvSpPr txBox="1"/>
          <p:nvPr/>
        </p:nvSpPr>
        <p:spPr>
          <a:xfrm>
            <a:off x="1477612" y="264291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1F72BC3-9008-9044-BAC0-2BE79B0E080F}"/>
              </a:ext>
            </a:extLst>
          </p:cNvPr>
          <p:cNvSpPr txBox="1"/>
          <p:nvPr/>
        </p:nvSpPr>
        <p:spPr>
          <a:xfrm>
            <a:off x="7915122" y="2649384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704990-F5D6-A744-A077-EA9A03D6211D}"/>
              </a:ext>
            </a:extLst>
          </p:cNvPr>
          <p:cNvSpPr txBox="1"/>
          <p:nvPr/>
        </p:nvSpPr>
        <p:spPr>
          <a:xfrm>
            <a:off x="3710107" y="2641476"/>
            <a:ext cx="627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accent1"/>
                </a:solidFill>
                <a:highlight>
                  <a:srgbClr val="FFFF00"/>
                </a:highlight>
              </a:rPr>
              <a:t>write</a:t>
            </a:r>
            <a:endParaRPr kumimoji="1" lang="zh-CN" altLang="en-US" sz="12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A3AFC31-B83D-7F44-9CAD-3196211461FD}"/>
              </a:ext>
            </a:extLst>
          </p:cNvPr>
          <p:cNvCxnSpPr>
            <a:cxnSpLocks/>
          </p:cNvCxnSpPr>
          <p:nvPr/>
        </p:nvCxnSpPr>
        <p:spPr>
          <a:xfrm>
            <a:off x="643343" y="2342600"/>
            <a:ext cx="7898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170A87F-26FD-E243-8D23-45BD746E3EEC}"/>
              </a:ext>
            </a:extLst>
          </p:cNvPr>
          <p:cNvSpPr txBox="1"/>
          <p:nvPr/>
        </p:nvSpPr>
        <p:spPr>
          <a:xfrm>
            <a:off x="539552" y="2642916"/>
            <a:ext cx="834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/>
              <a:t>append()</a:t>
            </a:r>
            <a:endParaRPr kumimoji="1" lang="zh-CN" altLang="en-US" sz="12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2AB00BD-1BBE-2140-9FBF-E6AA35BF266C}"/>
              </a:ext>
            </a:extLst>
          </p:cNvPr>
          <p:cNvSpPr/>
          <p:nvPr/>
        </p:nvSpPr>
        <p:spPr>
          <a:xfrm>
            <a:off x="7822177" y="985292"/>
            <a:ext cx="720080" cy="720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hosts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block[5]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85" name="内容占位符 2">
            <a:extLst>
              <a:ext uri="{FF2B5EF4-FFF2-40B4-BE49-F238E27FC236}">
                <a16:creationId xmlns:a16="http://schemas.microsoft.com/office/drawing/2014/main" id="{AE07C1D7-CFCC-D045-B38A-5B7E2451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718" y="3203607"/>
            <a:ext cx="2629977" cy="180039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400" dirty="0"/>
              <a:t>inode 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/</a:t>
            </a:r>
            <a:r>
              <a:rPr kumimoji="1" lang="en-US" altLang="zh-CN" sz="1400" dirty="0" err="1"/>
              <a:t>etc</a:t>
            </a:r>
            <a:r>
              <a:rPr kumimoji="1" lang="en-US" altLang="zh-CN" sz="1400" dirty="0"/>
              <a:t>/hosts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(</a:t>
            </a:r>
            <a:r>
              <a:rPr kumimoji="1" lang="zh-CN" altLang="en-US" sz="1400" dirty="0"/>
              <a:t>旧</a:t>
            </a:r>
            <a:r>
              <a:rPr kumimoji="1" lang="en-US" altLang="zh-CN" sz="1400" dirty="0"/>
              <a:t>)</a:t>
            </a:r>
          </a:p>
          <a:p>
            <a:pPr indent="-285750">
              <a:spcBef>
                <a:spcPts val="0"/>
              </a:spcBef>
            </a:pPr>
            <a:r>
              <a:rPr kumimoji="1" lang="en-US" altLang="zh-CN" sz="1400" b="0" dirty="0"/>
              <a:t>size : 8000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block[3]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block[4]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/>
              <a:t>pointer : null</a:t>
            </a:r>
          </a:p>
        </p:txBody>
      </p:sp>
      <p:sp>
        <p:nvSpPr>
          <p:cNvPr id="86" name="内容占位符 2">
            <a:extLst>
              <a:ext uri="{FF2B5EF4-FFF2-40B4-BE49-F238E27FC236}">
                <a16:creationId xmlns:a16="http://schemas.microsoft.com/office/drawing/2014/main" id="{BA222CA1-9A55-F147-8370-F3248F49509D}"/>
              </a:ext>
            </a:extLst>
          </p:cNvPr>
          <p:cNvSpPr txBox="1">
            <a:spLocks/>
          </p:cNvSpPr>
          <p:nvPr/>
        </p:nvSpPr>
        <p:spPr>
          <a:xfrm>
            <a:off x="5102695" y="3209671"/>
            <a:ext cx="2133601" cy="180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1400" dirty="0"/>
              <a:t>新的</a:t>
            </a:r>
            <a:r>
              <a:rPr kumimoji="1" lang="en-US" altLang="zh-CN" sz="1400" dirty="0"/>
              <a:t>inode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size : </a:t>
            </a:r>
            <a:r>
              <a:rPr kumimoji="1" lang="en-US" altLang="zh-CN" sz="1400" dirty="0">
                <a:solidFill>
                  <a:schemeClr val="accent1"/>
                </a:solidFill>
                <a:ea typeface="微软雅黑" panose="020B0503020204020204" pitchFamily="34" charset="-122"/>
              </a:rPr>
              <a:t>9000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 block[3]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</a:t>
            </a:r>
            <a:r>
              <a:rPr kumimoji="1" lang="zh-CN" altLang="en-US" sz="1400" dirty="0">
                <a:ea typeface="微软雅黑" panose="020B0503020204020204" pitchFamily="34" charset="-122"/>
              </a:rPr>
              <a:t> </a:t>
            </a:r>
            <a:r>
              <a:rPr kumimoji="1" lang="en-US" altLang="zh-CN" sz="1400" dirty="0">
                <a:ea typeface="微软雅黑" panose="020B0503020204020204" pitchFamily="34" charset="-122"/>
              </a:rPr>
              <a:t>block[4]</a:t>
            </a:r>
          </a:p>
          <a:p>
            <a:pPr marL="342900" lvl="1"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ea typeface="微软雅黑" panose="020B0503020204020204" pitchFamily="34" charset="-122"/>
              </a:rPr>
              <a:t>pointer : </a:t>
            </a:r>
            <a:r>
              <a:rPr kumimoji="1" lang="en-US" altLang="zh-CN" sz="1400" dirty="0">
                <a:solidFill>
                  <a:schemeClr val="accent1"/>
                </a:solidFill>
                <a:ea typeface="微软雅黑" panose="020B0503020204020204" pitchFamily="34" charset="-122"/>
              </a:rPr>
              <a:t>block[5]</a:t>
            </a:r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ABD61CB0-2114-B744-873C-2401723FE92A}"/>
              </a:ext>
            </a:extLst>
          </p:cNvPr>
          <p:cNvSpPr/>
          <p:nvPr/>
        </p:nvSpPr>
        <p:spPr>
          <a:xfrm rot="16200000">
            <a:off x="4630675" y="979249"/>
            <a:ext cx="144774" cy="4202377"/>
          </a:xfrm>
          <a:prstGeom prst="rightBrace">
            <a:avLst>
              <a:gd name="adj1" fmla="val 47771"/>
              <a:gd name="adj2" fmla="val 331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896A985-37E7-9840-9CD1-C09BF4B82C6C}"/>
              </a:ext>
            </a:extLst>
          </p:cNvPr>
          <p:cNvSpPr/>
          <p:nvPr/>
        </p:nvSpPr>
        <p:spPr>
          <a:xfrm rot="16200000">
            <a:off x="1498852" y="2543373"/>
            <a:ext cx="144774" cy="1067023"/>
          </a:xfrm>
          <a:prstGeom prst="rightBrace">
            <a:avLst>
              <a:gd name="adj1" fmla="val 47771"/>
              <a:gd name="adj2" fmla="val 73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68" name="右箭头 67">
            <a:extLst>
              <a:ext uri="{FF2B5EF4-FFF2-40B4-BE49-F238E27FC236}">
                <a16:creationId xmlns:a16="http://schemas.microsoft.com/office/drawing/2014/main" id="{91D78994-E437-8F4D-8AD8-0A91A68A9999}"/>
              </a:ext>
            </a:extLst>
          </p:cNvPr>
          <p:cNvSpPr/>
          <p:nvPr/>
        </p:nvSpPr>
        <p:spPr>
          <a:xfrm>
            <a:off x="4722653" y="3937305"/>
            <a:ext cx="317640" cy="216024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内容占位符 2">
            <a:extLst>
              <a:ext uri="{FF2B5EF4-FFF2-40B4-BE49-F238E27FC236}">
                <a16:creationId xmlns:a16="http://schemas.microsoft.com/office/drawing/2014/main" id="{EA6329FC-072F-E04B-94A4-37E6E4A26F5D}"/>
              </a:ext>
            </a:extLst>
          </p:cNvPr>
          <p:cNvSpPr txBox="1">
            <a:spLocks/>
          </p:cNvSpPr>
          <p:nvPr/>
        </p:nvSpPr>
        <p:spPr>
          <a:xfrm>
            <a:off x="956910" y="3203607"/>
            <a:ext cx="1349171" cy="67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1400" dirty="0"/>
              <a:t>bitmap[5]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7231DDF9-9D5B-0849-AB1F-C49A0365A2A9}"/>
              </a:ext>
            </a:extLst>
          </p:cNvPr>
          <p:cNvSpPr txBox="1">
            <a:spLocks/>
          </p:cNvSpPr>
          <p:nvPr/>
        </p:nvSpPr>
        <p:spPr>
          <a:xfrm>
            <a:off x="7537427" y="3209680"/>
            <a:ext cx="1163489" cy="151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1400" dirty="0"/>
              <a:t>block[5]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=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xxxxxxxxxxxxxxxxxxxxxxxxxxx</a:t>
            </a:r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93" name="右大括号 92">
            <a:extLst>
              <a:ext uri="{FF2B5EF4-FFF2-40B4-BE49-F238E27FC236}">
                <a16:creationId xmlns:a16="http://schemas.microsoft.com/office/drawing/2014/main" id="{114B0A3E-FE48-3241-920A-62919FB31043}"/>
              </a:ext>
            </a:extLst>
          </p:cNvPr>
          <p:cNvSpPr/>
          <p:nvPr/>
        </p:nvSpPr>
        <p:spPr>
          <a:xfrm rot="16200000">
            <a:off x="7998552" y="2540392"/>
            <a:ext cx="144774" cy="1067024"/>
          </a:xfrm>
          <a:prstGeom prst="rightBrace">
            <a:avLst>
              <a:gd name="adj1" fmla="val 47771"/>
              <a:gd name="adj2" fmla="val 67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311279C-19C0-1D44-8968-3DEB5E871B0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91180" y="1773643"/>
            <a:ext cx="0" cy="8692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E221A35-6898-5B4F-845A-1A8FE12A548E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 flipH="1">
            <a:off x="4023675" y="2225445"/>
            <a:ext cx="1" cy="416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F0694101-5344-A74D-9484-05CE29F5CA1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8228690" y="1773643"/>
            <a:ext cx="0" cy="87574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EB613C3-6283-6443-8945-D0F475A6A9CD}"/>
              </a:ext>
            </a:extLst>
          </p:cNvPr>
          <p:cNvSpPr txBox="1"/>
          <p:nvPr/>
        </p:nvSpPr>
        <p:spPr>
          <a:xfrm>
            <a:off x="298917" y="4264157"/>
            <a:ext cx="2118322" cy="11849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b="1" dirty="0">
                <a:solidFill>
                  <a:schemeClr val="accent1"/>
                </a:solidFill>
              </a:rPr>
              <a:t>append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包含三个磁盘写</a:t>
            </a:r>
            <a:endParaRPr kumimoji="1" lang="en-US" altLang="zh-CN" sz="14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zh-CN" altLang="en-US" sz="1400" b="0" dirty="0"/>
              <a:t>写入新数据</a:t>
            </a:r>
            <a:endParaRPr kumimoji="1" lang="en-US" altLang="zh-CN" sz="1400" b="0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zh-CN" altLang="en-US" sz="1400" b="0" dirty="0"/>
              <a:t>写入新</a:t>
            </a:r>
            <a:r>
              <a:rPr kumimoji="1" lang="en-US" altLang="zh-CN" sz="1400" b="0" dirty="0"/>
              <a:t>inode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kumimoji="1" lang="zh-CN" altLang="en-US" sz="1400" b="0" dirty="0"/>
              <a:t>更新</a:t>
            </a:r>
            <a:r>
              <a:rPr kumimoji="1" lang="en-US" altLang="zh-CN" sz="1400" b="0" dirty="0"/>
              <a:t>block</a:t>
            </a:r>
            <a:r>
              <a:rPr kumimoji="1" lang="zh-CN" altLang="en-US" sz="1400" b="0" dirty="0"/>
              <a:t>位图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D66E49F-78BF-F049-87CE-C7DF511DE2D9}"/>
              </a:ext>
            </a:extLst>
          </p:cNvPr>
          <p:cNvSpPr txBox="1"/>
          <p:nvPr/>
        </p:nvSpPr>
        <p:spPr>
          <a:xfrm>
            <a:off x="2539503" y="4731276"/>
            <a:ext cx="6397555" cy="623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</a:rPr>
              <a:t>若写入过程发生故障，有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6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种可能：仅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个写成功（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3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种），仅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个写成功（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3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种）</a:t>
            </a:r>
            <a:endParaRPr kumimoji="1" lang="en-US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</a:rPr>
              <a:t>可能的错误：数据错误、空间浪费</a:t>
            </a:r>
            <a:endParaRPr kumimoji="1" lang="en-US" altLang="zh-CN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59" grpId="2"/>
      <p:bldP spid="59" grpId="3"/>
      <p:bldP spid="60" grpId="0"/>
      <p:bldP spid="60" grpId="1"/>
      <p:bldP spid="60" grpId="2"/>
      <p:bldP spid="61" grpId="0"/>
      <p:bldP spid="61" grpId="1"/>
      <p:bldP spid="61" grpId="2"/>
      <p:bldP spid="61" grpId="3"/>
      <p:bldP spid="85" grpId="0" build="p"/>
      <p:bldP spid="86" grpId="0"/>
      <p:bldP spid="86" grpId="1"/>
      <p:bldP spid="86" grpId="2"/>
      <p:bldP spid="86" grpId="3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89" grpId="2" animBg="1"/>
      <p:bldP spid="89" grpId="3" animBg="1"/>
      <p:bldP spid="68" grpId="0" animBg="1"/>
      <p:bldP spid="90" grpId="0"/>
      <p:bldP spid="90" grpId="1"/>
      <p:bldP spid="90" grpId="2"/>
      <p:bldP spid="90" grpId="3"/>
      <p:bldP spid="92" grpId="0"/>
      <p:bldP spid="92" grpId="1"/>
      <p:bldP spid="92" grpId="2"/>
      <p:bldP spid="93" grpId="0" animBg="1"/>
      <p:bldP spid="93" grpId="1" animBg="1"/>
      <p:bldP spid="93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崩溃一致性：用户期望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重启并恢复后</a:t>
            </a:r>
            <a:r>
              <a:rPr lang="en-US" altLang="zh-CN" sz="2400" dirty="0"/>
              <a:t>… </a:t>
            </a:r>
          </a:p>
          <a:p>
            <a:pPr marL="380985" lvl="1" indent="0">
              <a:buNone/>
            </a:pPr>
            <a:r>
              <a:rPr lang="en-US" altLang="zh-CN" sz="2333" dirty="0"/>
              <a:t>1. </a:t>
            </a:r>
            <a:r>
              <a:rPr lang="zh-CN" altLang="en-US" sz="2333" dirty="0"/>
              <a:t>维护文件系统数据结构的内部的不变量</a:t>
            </a:r>
            <a:r>
              <a:rPr lang="en-US" altLang="zh-CN" sz="2333" dirty="0"/>
              <a:t> </a:t>
            </a:r>
          </a:p>
          <a:p>
            <a:pPr marL="761970" lvl="2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没有磁盘块既在</a:t>
            </a:r>
            <a:r>
              <a:rPr lang="en-US" altLang="zh-CN" dirty="0"/>
              <a:t>free list</a:t>
            </a:r>
            <a:r>
              <a:rPr lang="zh-CN" altLang="en-US" dirty="0"/>
              <a:t>中也在一个文件中</a:t>
            </a:r>
            <a:endParaRPr lang="en-US" altLang="zh-CN" dirty="0"/>
          </a:p>
          <a:p>
            <a:pPr marL="380985" lvl="1" indent="0">
              <a:buNone/>
            </a:pPr>
            <a:r>
              <a:rPr lang="en-US" altLang="zh-CN" sz="2333" dirty="0"/>
              <a:t>2. </a:t>
            </a:r>
            <a:r>
              <a:rPr lang="zh-CN" altLang="en-US" sz="2333" dirty="0"/>
              <a:t>仅有最近的一些操作没有被保存到磁盘中</a:t>
            </a:r>
            <a:endParaRPr lang="en-US" altLang="zh-CN" sz="2333" dirty="0"/>
          </a:p>
          <a:p>
            <a:pPr marL="761970" lvl="2" indent="0">
              <a:buNone/>
            </a:pPr>
            <a:r>
              <a:rPr lang="zh-CN" altLang="en-US" dirty="0"/>
              <a:t>例如：我昨天写的</a:t>
            </a:r>
            <a:r>
              <a:rPr lang="en-US" altLang="zh-CN" dirty="0"/>
              <a:t>OS Lab</a:t>
            </a:r>
            <a:r>
              <a:rPr lang="zh-CN" altLang="en-US" dirty="0"/>
              <a:t>的文件还存在</a:t>
            </a:r>
            <a:r>
              <a:rPr lang="en-US" altLang="zh-CN" dirty="0"/>
              <a:t> </a:t>
            </a:r>
          </a:p>
          <a:p>
            <a:pPr marL="761970" lvl="2" indent="0">
              <a:buNone/>
            </a:pPr>
            <a:r>
              <a:rPr lang="zh-CN" altLang="en-US" dirty="0"/>
              <a:t>用户只需要关心最近的几次修改还在不在</a:t>
            </a:r>
            <a:r>
              <a:rPr lang="en-US" altLang="zh-CN" dirty="0"/>
              <a:t> </a:t>
            </a:r>
          </a:p>
          <a:p>
            <a:pPr marL="380985" lvl="1" indent="0">
              <a:buNone/>
            </a:pPr>
            <a:r>
              <a:rPr lang="en-US" altLang="zh-CN" sz="2333" dirty="0"/>
              <a:t>3. </a:t>
            </a:r>
            <a:r>
              <a:rPr lang="zh-CN" altLang="en-US" sz="2333" dirty="0"/>
              <a:t>没有顺序的异常</a:t>
            </a:r>
            <a:r>
              <a:rPr lang="en-US" altLang="zh-CN" sz="2333" dirty="0"/>
              <a:t> </a:t>
            </a:r>
          </a:p>
          <a:p>
            <a:pPr marL="380985" lvl="1" indent="0">
              <a:buNone/>
            </a:pPr>
            <a:r>
              <a:rPr lang="en-US" altLang="zh-CN" sz="2333" dirty="0"/>
              <a:t>	$ echo 99 &gt; result ; echo done &gt; status </a:t>
            </a:r>
          </a:p>
        </p:txBody>
      </p:sp>
    </p:spTree>
    <p:extLst>
      <p:ext uri="{BB962C8B-B14F-4D97-AF65-F5344CB8AC3E}">
        <p14:creationId xmlns:p14="http://schemas.microsoft.com/office/powerpoint/2010/main" val="320237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4EDC0-7066-804F-9EAC-8DC87A6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回顾：多级</a:t>
            </a:r>
            <a:r>
              <a:rPr kumimoji="1" lang="en-US" altLang="zh-CN" dirty="0"/>
              <a:t>inode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8C18-941E-3743-B1B1-3D0ACA5B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0FF1D-FC8B-714B-AC5C-D4AE93C57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41347"/>
            <a:ext cx="5171600" cy="3015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8273C8-9606-A74B-976E-CE53F28D6B2E}"/>
              </a:ext>
            </a:extLst>
          </p:cNvPr>
          <p:cNvSpPr txBox="1"/>
          <p:nvPr/>
        </p:nvSpPr>
        <p:spPr>
          <a:xfrm>
            <a:off x="457200" y="1256164"/>
            <a:ext cx="8229600" cy="77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引入</a:t>
            </a:r>
            <a:r>
              <a:rPr kumimoji="1" lang="zh-CN" altLang="en-US" sz="1800" b="1" dirty="0">
                <a:solidFill>
                  <a:schemeClr val="accent1"/>
                </a:solidFill>
              </a:rPr>
              <a:t>索引块</a:t>
            </a:r>
            <a:r>
              <a:rPr kumimoji="1" lang="zh-CN" altLang="en-US" sz="1800" dirty="0"/>
              <a:t>：指向数据块</a:t>
            </a:r>
            <a:r>
              <a:rPr kumimoji="1" lang="zh-CN" altLang="en-US" dirty="0"/>
              <a:t>；以及</a:t>
            </a:r>
            <a:r>
              <a:rPr kumimoji="1" lang="zh-CN" altLang="en-US" b="1" dirty="0">
                <a:solidFill>
                  <a:schemeClr val="accent1"/>
                </a:solidFill>
              </a:rPr>
              <a:t>二级索引块</a:t>
            </a:r>
            <a:r>
              <a:rPr kumimoji="1" lang="zh-CN" altLang="en-US" dirty="0"/>
              <a:t>：指向索引块；</a:t>
            </a:r>
            <a:r>
              <a:rPr kumimoji="1" lang="en-US" altLang="zh-CN" dirty="0"/>
              <a:t>...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索引块（包括二级索引块）不在</a:t>
            </a:r>
            <a:r>
              <a:rPr lang="en-US" altLang="zh-CN" dirty="0"/>
              <a:t>inode</a:t>
            </a:r>
            <a:r>
              <a:rPr lang="zh-CN" altLang="en-US" dirty="0"/>
              <a:t>表的存储区域，而是在数据区域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E91291BB-2476-244F-AFB1-902E2CBA784E}"/>
              </a:ext>
            </a:extLst>
          </p:cNvPr>
          <p:cNvSpPr/>
          <p:nvPr/>
        </p:nvSpPr>
        <p:spPr>
          <a:xfrm rot="5400000">
            <a:off x="4735408" y="3308940"/>
            <a:ext cx="177240" cy="3672408"/>
          </a:xfrm>
          <a:prstGeom prst="rightBrace">
            <a:avLst>
              <a:gd name="adj1" fmla="val 5653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C23E2-6C4E-FE4F-ADC8-99B91345C8C2}"/>
              </a:ext>
            </a:extLst>
          </p:cNvPr>
          <p:cNvSpPr txBox="1"/>
          <p:nvPr/>
        </p:nvSpPr>
        <p:spPr>
          <a:xfrm>
            <a:off x="3923928" y="5332245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磁盘的数据区域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29F3D2-862B-F84B-B6DE-C855A62FE802}"/>
              </a:ext>
            </a:extLst>
          </p:cNvPr>
          <p:cNvSpPr txBox="1"/>
          <p:nvPr/>
        </p:nvSpPr>
        <p:spPr>
          <a:xfrm>
            <a:off x="1272018" y="5304172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</a:rPr>
              <a:t>磁盘的</a:t>
            </a:r>
            <a:r>
              <a:rPr lang="en-US" altLang="zh-CN" sz="1400" b="1" dirty="0">
                <a:solidFill>
                  <a:schemeClr val="accent1"/>
                </a:solidFill>
              </a:rPr>
              <a:t>inode</a:t>
            </a:r>
            <a:r>
              <a:rPr lang="zh-CN" altLang="en-US" sz="1400" b="1" dirty="0">
                <a:solidFill>
                  <a:schemeClr val="accent1"/>
                </a:solidFill>
              </a:rPr>
              <a:t>表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554F885-A208-0E47-A254-60051D00478E}"/>
              </a:ext>
            </a:extLst>
          </p:cNvPr>
          <p:cNvSpPr/>
          <p:nvPr/>
        </p:nvSpPr>
        <p:spPr>
          <a:xfrm rot="5400000">
            <a:off x="2155506" y="4699723"/>
            <a:ext cx="177240" cy="925016"/>
          </a:xfrm>
          <a:prstGeom prst="rightBrace">
            <a:avLst>
              <a:gd name="adj1" fmla="val 37890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335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2BB4-69D0-1740-9BA6-50DAD84D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6779A-27E5-D24A-8981-1AD2F6B4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同步元数据写</a:t>
            </a:r>
            <a:endParaRPr kumimoji="1" lang="en-US" altLang="zh-CN" sz="1800" dirty="0"/>
          </a:p>
          <a:p>
            <a:r>
              <a:rPr kumimoji="1" lang="zh-CN" altLang="en-US" sz="1800" b="0" dirty="0"/>
              <a:t>每次元数据写入后，运行</a:t>
            </a:r>
            <a:r>
              <a:rPr kumimoji="1" lang="en-US" altLang="zh-CN" sz="1800" b="0" dirty="0"/>
              <a:t>sync()</a:t>
            </a:r>
            <a:r>
              <a:rPr kumimoji="1" lang="zh-CN" altLang="en-US" sz="1800" b="0" dirty="0"/>
              <a:t>保证更新后的元数据入盘</a:t>
            </a:r>
            <a:endParaRPr kumimoji="1" lang="en-US" altLang="zh-CN" sz="1800" b="0" dirty="0"/>
          </a:p>
          <a:p>
            <a:pPr marL="0" indent="0">
              <a:buNone/>
            </a:pPr>
            <a:r>
              <a:rPr kumimoji="1" lang="zh-CN" altLang="en-US" sz="1800" dirty="0"/>
              <a:t>若非正常重启，则运行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检查磁盘，具体步骤：</a:t>
            </a:r>
            <a:endParaRPr kumimoji="1" lang="en-US" altLang="zh-CN" sz="1800" dirty="0"/>
          </a:p>
          <a:p>
            <a:r>
              <a:rPr kumimoji="1" lang="en-US" altLang="zh-CN" sz="1800" dirty="0"/>
              <a:t>1.</a:t>
            </a:r>
            <a:r>
              <a:rPr kumimoji="1" lang="zh-CN" altLang="en-US" sz="1800" dirty="0"/>
              <a:t> 检查</a:t>
            </a:r>
            <a:r>
              <a:rPr kumimoji="1" lang="en-US" altLang="zh-CN" sz="1800" dirty="0"/>
              <a:t>superblock</a:t>
            </a:r>
          </a:p>
          <a:p>
            <a:pPr lvl="1"/>
            <a:r>
              <a:rPr kumimoji="1" lang="zh-CN" altLang="en-US" sz="1600" dirty="0"/>
              <a:t>例：保证文件系统大小大于已分配的磁盘块总和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如果出错，则尝试使用</a:t>
            </a:r>
            <a:r>
              <a:rPr kumimoji="1" lang="en-US" altLang="zh-CN" sz="1600" dirty="0"/>
              <a:t>superblock</a:t>
            </a:r>
            <a:r>
              <a:rPr kumimoji="1" lang="zh-CN" altLang="en-US" sz="1600" dirty="0"/>
              <a:t>的备份</a:t>
            </a:r>
            <a:endParaRPr kumimoji="1" lang="en-US" altLang="zh-CN" sz="1600" dirty="0"/>
          </a:p>
          <a:p>
            <a:r>
              <a:rPr kumimoji="1" lang="en-US" altLang="zh-CN" sz="1800" dirty="0"/>
              <a:t>2.</a:t>
            </a:r>
            <a:r>
              <a:rPr kumimoji="1" lang="zh-CN" altLang="en-US" sz="1800" dirty="0"/>
              <a:t> 检查空闲的</a:t>
            </a:r>
            <a:r>
              <a:rPr kumimoji="1" lang="en-US" altLang="zh-CN" sz="1800" dirty="0"/>
              <a:t>block</a:t>
            </a:r>
          </a:p>
          <a:p>
            <a:pPr lvl="1"/>
            <a:r>
              <a:rPr kumimoji="1" lang="zh-CN" altLang="en-US" sz="1600" dirty="0"/>
              <a:t>扫描所有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的所有包含的磁盘块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用扫描结果来检验磁盘块的</a:t>
            </a:r>
            <a:r>
              <a:rPr kumimoji="1" lang="en-US" altLang="zh-CN" sz="1600" dirty="0"/>
              <a:t>bitmap</a:t>
            </a:r>
          </a:p>
          <a:p>
            <a:pPr lvl="1"/>
            <a:r>
              <a:rPr kumimoji="1" lang="zh-CN" altLang="en-US" sz="1600" dirty="0"/>
              <a:t>对</a:t>
            </a:r>
            <a:r>
              <a:rPr kumimoji="1" lang="en-US" altLang="zh-CN" sz="1600" dirty="0" err="1"/>
              <a:t>inode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bitmap</a:t>
            </a:r>
            <a:r>
              <a:rPr kumimoji="1" lang="zh-CN" altLang="en-US" sz="1600" dirty="0"/>
              <a:t>也用类似方法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53A25-414C-344A-9D09-E77AFB94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F342F9-770A-2CB4-2710-733F525535BA}"/>
              </a:ext>
            </a:extLst>
          </p:cNvPr>
          <p:cNvSpPr txBox="1"/>
          <p:nvPr/>
        </p:nvSpPr>
        <p:spPr>
          <a:xfrm>
            <a:off x="4716016" y="4381499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找到</a:t>
            </a:r>
            <a:r>
              <a:rPr kumimoji="1" lang="en-US" altLang="zh-CN" dirty="0" err="1"/>
              <a:t>inodetable</a:t>
            </a:r>
            <a:r>
              <a:rPr kumimoji="1" lang="zh-CN" altLang="en-US" dirty="0"/>
              <a:t>，把整个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都扫一遍</a:t>
            </a:r>
            <a:endParaRPr kumimoji="1" lang="en-US" altLang="zh-CN" dirty="0"/>
          </a:p>
          <a:p>
            <a:r>
              <a:rPr kumimoji="1" lang="zh-CN" altLang="en-US" dirty="0"/>
              <a:t>有矛盾就改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bitmap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88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检查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的状态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检查类型：如普通文件、目录、符号链接等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若类型错误，</a:t>
            </a:r>
            <a:r>
              <a:rPr kumimoji="1" lang="zh-CN" altLang="en-US" sz="1800" dirty="0">
                <a:highlight>
                  <a:srgbClr val="FFFF00"/>
                </a:highlight>
              </a:rPr>
              <a:t>则清除掉</a:t>
            </a:r>
            <a:r>
              <a:rPr kumimoji="1" lang="en-US" altLang="zh-CN" sz="1800" dirty="0" err="1">
                <a:highlight>
                  <a:srgbClr val="FFFF00"/>
                </a:highlight>
              </a:rPr>
              <a:t>inode</a:t>
            </a:r>
            <a:r>
              <a:rPr kumimoji="1" lang="zh-CN" altLang="en-US" sz="1800" dirty="0">
                <a:highlight>
                  <a:srgbClr val="FFFF00"/>
                </a:highlight>
              </a:rPr>
              <a:t>以及对应的</a:t>
            </a:r>
            <a:r>
              <a:rPr kumimoji="1" lang="en-US" altLang="zh-CN" sz="1800" dirty="0">
                <a:highlight>
                  <a:srgbClr val="FFFF00"/>
                </a:highlight>
              </a:rPr>
              <a:t>bitmap</a:t>
            </a:r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检查</a:t>
            </a:r>
            <a:r>
              <a:rPr kumimoji="1" lang="en-US" altLang="zh-CN" sz="2000" dirty="0" err="1"/>
              <a:t>inode</a:t>
            </a:r>
            <a:r>
              <a:rPr kumimoji="1" lang="zh-CN" altLang="en-US" sz="2000" dirty="0"/>
              <a:t>链接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扫描整个文件系统树，核对文件链接的数量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如果某个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存在但不在任何一个目录，</a:t>
            </a:r>
            <a:r>
              <a:rPr kumimoji="1" lang="zh-CN" altLang="en-US" sz="1800" dirty="0">
                <a:highlight>
                  <a:srgbClr val="FFFF00"/>
                </a:highlight>
              </a:rPr>
              <a:t>则放到</a:t>
            </a:r>
            <a:r>
              <a:rPr kumimoji="1" lang="en-US" altLang="zh-CN" sz="1800" dirty="0">
                <a:highlight>
                  <a:srgbClr val="FFFF00"/>
                </a:highlight>
              </a:rPr>
              <a:t>/</a:t>
            </a:r>
            <a:r>
              <a:rPr kumimoji="1" lang="en-US" altLang="zh-CN" sz="1800" dirty="0" err="1">
                <a:highlight>
                  <a:srgbClr val="FFFF00"/>
                </a:highlight>
              </a:rPr>
              <a:t>lost+found</a:t>
            </a:r>
            <a:endParaRPr kumimoji="1" lang="en-US" altLang="zh-CN" sz="1800" dirty="0">
              <a:highlight>
                <a:srgbClr val="FFFF00"/>
              </a:highlight>
            </a:endParaRPr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检查重复磁盘块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如：两个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指向同一个磁盘块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如果一个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明显有问题则删掉，否则复制磁盘块一边给一个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598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：同步元数据写</a:t>
            </a:r>
            <a:r>
              <a:rPr kumimoji="1" lang="en-US" altLang="zh-CN" dirty="0"/>
              <a:t>+</a:t>
            </a:r>
            <a:r>
              <a:rPr kumimoji="1" lang="en-US" altLang="zh-CN" dirty="0" err="1"/>
              <a:t>fsck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/>
              <a:t>6.</a:t>
            </a:r>
            <a:r>
              <a:rPr kumimoji="1" lang="zh-CN" altLang="en-US" sz="2000" dirty="0"/>
              <a:t> 检查坏的磁盘块</a:t>
            </a:r>
            <a:r>
              <a:rPr kumimoji="1" lang="en-US" altLang="zh-CN" sz="2000" dirty="0"/>
              <a:t>ID</a:t>
            </a:r>
          </a:p>
          <a:p>
            <a:pPr lvl="1"/>
            <a:r>
              <a:rPr kumimoji="1" lang="zh-CN" altLang="en-US" sz="1800" dirty="0"/>
              <a:t>如：指向超出磁盘空间的</a:t>
            </a:r>
            <a:r>
              <a:rPr kumimoji="1" lang="en-US" altLang="zh-CN" sz="1800" dirty="0"/>
              <a:t>ID</a:t>
            </a:r>
          </a:p>
          <a:p>
            <a:pPr lvl="1"/>
            <a:r>
              <a:rPr kumimoji="1" lang="zh-CN" altLang="en-US" sz="1800" dirty="0"/>
              <a:t>问：这种情况下，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能做什么呢？仅仅是移除这个指针么？（坏了，</a:t>
            </a:r>
            <a:r>
              <a:rPr kumimoji="1" lang="zh-CN" altLang="en-US" sz="1800"/>
              <a:t>文件损坏）</a:t>
            </a:r>
            <a:endParaRPr kumimoji="1" lang="en-US" altLang="zh-CN" sz="1800" dirty="0"/>
          </a:p>
          <a:p>
            <a:r>
              <a:rPr kumimoji="1" lang="en-US" altLang="zh-CN" sz="2000" dirty="0"/>
              <a:t>7.</a:t>
            </a:r>
            <a:r>
              <a:rPr kumimoji="1" lang="zh-CN" altLang="en-US" sz="2000" dirty="0"/>
              <a:t> 检查目录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这是</a:t>
            </a:r>
            <a:r>
              <a:rPr kumimoji="1" lang="en-US" altLang="zh-CN" sz="1800" dirty="0" err="1"/>
              <a:t>fsck</a:t>
            </a:r>
            <a:r>
              <a:rPr kumimoji="1" lang="zh-CN" altLang="en-US" sz="1800" dirty="0"/>
              <a:t>对数据有更多语义的唯一的一种文件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 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和 </a:t>
            </a:r>
            <a:r>
              <a:rPr kumimoji="1" lang="en-US" altLang="zh-CN" sz="1800" dirty="0"/>
              <a:t>..</a:t>
            </a:r>
            <a:r>
              <a:rPr kumimoji="1" lang="zh-CN" altLang="en-US" sz="1800" dirty="0"/>
              <a:t> 是位于头部的目录项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保证目录的链接数只能是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个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保证目录中不会有相同的文件名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26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DF7E-C1B1-F44B-AAF4-1733C6D3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-1</a:t>
            </a:r>
            <a:r>
              <a:rPr kumimoji="1" lang="zh-CN" altLang="en-US" dirty="0"/>
              <a:t>的问题：太慢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6499A-D8B6-CF49-B0AF-8FF31BA5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000" dirty="0" err="1"/>
              <a:t>fsck</a:t>
            </a:r>
            <a:r>
              <a:rPr kumimoji="1" lang="zh-CN" altLang="en-US" sz="2000" dirty="0"/>
              <a:t>需要用多长时间？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对于服务器</a:t>
            </a:r>
            <a:r>
              <a:rPr kumimoji="1" lang="en-US" altLang="zh-CN" sz="1800" dirty="0"/>
              <a:t>70GB</a:t>
            </a:r>
            <a:r>
              <a:rPr kumimoji="1" lang="zh-CN" altLang="en-US" sz="1800" dirty="0"/>
              <a:t>磁盘（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百万个</a:t>
            </a:r>
            <a:r>
              <a:rPr kumimoji="1" lang="en-US" altLang="zh-CN" sz="1800" dirty="0" err="1"/>
              <a:t>inode</a:t>
            </a:r>
            <a:r>
              <a:rPr kumimoji="1" lang="zh-CN" altLang="en-US" sz="1800" dirty="0"/>
              <a:t>），需要</a:t>
            </a:r>
            <a:r>
              <a:rPr kumimoji="1" lang="en-US" altLang="zh-CN" sz="1800" dirty="0"/>
              <a:t>10</a:t>
            </a:r>
            <a:r>
              <a:rPr kumimoji="1" lang="zh-CN" altLang="en-US" sz="1800" dirty="0"/>
              <a:t>分钟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时间与磁盘的大小成比例增长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r>
              <a:rPr kumimoji="1" lang="zh-CN" altLang="en-US" sz="2000" dirty="0"/>
              <a:t>同步元数据写导致创建文件等操作非常慢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例：解压</a:t>
            </a:r>
            <a:r>
              <a:rPr kumimoji="1" lang="en-US" altLang="zh-CN" sz="1800" dirty="0"/>
              <a:t>Linux</a:t>
            </a:r>
            <a:r>
              <a:rPr kumimoji="1" lang="zh-CN" altLang="en-US" sz="1800" dirty="0"/>
              <a:t>内核源代码需要多久？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创建一个新文件需要</a:t>
            </a:r>
            <a:r>
              <a:rPr kumimoji="1" lang="en-US" altLang="zh-CN" sz="1600" dirty="0"/>
              <a:t>8</a:t>
            </a:r>
            <a:r>
              <a:rPr kumimoji="1" lang="zh-CN" altLang="en-US" sz="1600" dirty="0"/>
              <a:t>次磁盘写，每次</a:t>
            </a:r>
            <a:r>
              <a:rPr kumimoji="1" lang="en-US" altLang="zh-CN" sz="1600" dirty="0"/>
              <a:t>10ms</a:t>
            </a:r>
            <a:endParaRPr kumimoji="1" lang="en-US" altLang="zh-CN" sz="1800" dirty="0"/>
          </a:p>
          <a:p>
            <a:pPr lvl="2"/>
            <a:r>
              <a:rPr kumimoji="1" lang="en-US" altLang="zh-CN" sz="1600" dirty="0"/>
              <a:t>Linux</a:t>
            </a:r>
            <a:r>
              <a:rPr kumimoji="1" lang="zh-CN" altLang="en-US" sz="1600" dirty="0"/>
              <a:t>内核大概有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万个源文件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8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10ms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60000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1.3</a:t>
            </a:r>
            <a:r>
              <a:rPr kumimoji="1" lang="zh-CN" altLang="en-US" sz="1600" dirty="0"/>
              <a:t>小时</a:t>
            </a:r>
            <a:endParaRPr kumimoji="1"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D65324-2842-4943-9712-6D85BA28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5" name="Picture 2" descr="http://i3.cpcache.com/product/132293746/fsck_it_tshirt.jpg?height=350&amp;width=350">
            <a:extLst>
              <a:ext uri="{FF2B5EF4-FFF2-40B4-BE49-F238E27FC236}">
                <a16:creationId xmlns:a16="http://schemas.microsoft.com/office/drawing/2014/main" id="{70C6E8C5-5B2C-5E4D-B0B6-BBE5E6C0D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 b="51163"/>
          <a:stretch/>
        </p:blipFill>
        <p:spPr bwMode="auto">
          <a:xfrm>
            <a:off x="6125863" y="3289548"/>
            <a:ext cx="2988273" cy="1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9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BB51-4540-774A-BAF5-8E17C0E5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r>
              <a:rPr lang="zh-CN" altLang="en-CN" dirty="0"/>
              <a:t>日志</a:t>
            </a:r>
            <a:r>
              <a:rPr lang="zh-CN" altLang="en-US" dirty="0"/>
              <a:t>（</a:t>
            </a:r>
            <a:r>
              <a:rPr lang="en-US" altLang="zh-CN" dirty="0"/>
              <a:t>Journaling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3509-F910-9847-A2B5-AF1A3164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sz="2400" dirty="0"/>
              <a:t>在</a:t>
            </a:r>
            <a:r>
              <a:rPr lang="zh-CN" altLang="en-US" sz="2400" dirty="0"/>
              <a:t>进行修改之前，先将修改记录到日志中</a:t>
            </a:r>
            <a:endParaRPr lang="en-US" altLang="zh-CN" sz="2400" dirty="0"/>
          </a:p>
          <a:p>
            <a:pPr lvl="1"/>
            <a:r>
              <a:rPr lang="zh-CN" altLang="en-US" sz="2200" dirty="0"/>
              <a:t>如：如何修改</a:t>
            </a:r>
            <a:r>
              <a:rPr lang="en-US" altLang="zh-CN" sz="2200" dirty="0"/>
              <a:t>block-bitmap</a:t>
            </a:r>
            <a:r>
              <a:rPr lang="zh-CN" altLang="en-US" sz="2200" dirty="0"/>
              <a:t>、如何修改</a:t>
            </a:r>
            <a:r>
              <a:rPr lang="en-US" altLang="zh-CN" sz="2200" dirty="0"/>
              <a:t>data</a:t>
            </a:r>
            <a:endParaRPr lang="en-US" altLang="zh-CN" sz="2200" b="0" dirty="0"/>
          </a:p>
          <a:p>
            <a:r>
              <a:rPr lang="zh-CN" altLang="en-US" sz="2400" dirty="0"/>
              <a:t>所有要进行的修改都记录完毕后，提交日志</a:t>
            </a:r>
            <a:endParaRPr lang="en-US" altLang="zh-CN" sz="2400" dirty="0"/>
          </a:p>
          <a:p>
            <a:r>
              <a:rPr lang="zh-CN" altLang="en-US" sz="2400" dirty="0"/>
              <a:t>确定日志落盘后，再修改数据和元数据</a:t>
            </a:r>
            <a:endParaRPr lang="en-US" altLang="zh-CN" sz="2400" dirty="0"/>
          </a:p>
          <a:p>
            <a:r>
              <a:rPr lang="zh-CN" altLang="en-CN" sz="2400" dirty="0"/>
              <a:t>修改</a:t>
            </a:r>
            <a:r>
              <a:rPr lang="zh-CN" altLang="en-US" sz="2400" dirty="0"/>
              <a:t>完成后，删除日志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C039-1425-4D45-9CCC-DFFC7715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9E51-9970-F047-A98C-D8F5031E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C0D01-EA3D-D247-B9BC-0C753E3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CN" altLang="zh-CN"/>
              <a:t>: Ext4</a:t>
            </a:r>
            <a:r>
              <a:rPr lang="zh-CN" altLang="en-US" dirty="0"/>
              <a:t>的日志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DD59D-A954-6D4B-BF89-F4AAD794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400" dirty="0"/>
              <a:t>Data mode</a:t>
            </a:r>
            <a:r>
              <a:rPr kumimoji="1" lang="zh-CN" altLang="en-US" sz="2400" dirty="0"/>
              <a:t>（即 </a:t>
            </a:r>
            <a:r>
              <a:rPr kumimoji="1" lang="en-US" altLang="zh-CN" sz="2400" dirty="0"/>
              <a:t>full journaling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数据和元数据都写入日志区域</a:t>
            </a:r>
            <a:endParaRPr lang="en-US" altLang="zh-CN" sz="2000" dirty="0"/>
          </a:p>
          <a:p>
            <a:r>
              <a:rPr kumimoji="1" lang="en-US" altLang="zh-CN" sz="2400" dirty="0"/>
              <a:t>Ordered mode</a:t>
            </a:r>
          </a:p>
          <a:p>
            <a:pPr lvl="1"/>
            <a:r>
              <a:rPr lang="zh-CN" altLang="en" sz="2000" dirty="0"/>
              <a:t>先</a:t>
            </a:r>
            <a:r>
              <a:rPr lang="zh-CN" altLang="en-US" sz="2000" dirty="0"/>
              <a:t>写数据（原本的文件位置），再写元数据（日志）</a:t>
            </a:r>
            <a:endParaRPr kumimoji="1" lang="en-US" altLang="zh-CN" sz="2000" dirty="0"/>
          </a:p>
          <a:p>
            <a:r>
              <a:rPr kumimoji="1" lang="en-US" altLang="zh-CN" sz="2400" dirty="0"/>
              <a:t>Writeback mode</a:t>
            </a:r>
          </a:p>
          <a:p>
            <a:pPr lvl="1"/>
            <a:r>
              <a:rPr lang="zh-CN" altLang="en-US" sz="2000" dirty="0"/>
              <a:t>仅仅将元数据写入日志</a:t>
            </a:r>
            <a:endParaRPr lang="en" altLang="zh-CN" sz="2000" dirty="0"/>
          </a:p>
          <a:p>
            <a:pPr lvl="1"/>
            <a:r>
              <a:rPr lang="zh-CN" altLang="en-US" sz="2000" dirty="0"/>
              <a:t>数据依然写入原本的位置</a:t>
            </a:r>
            <a:endParaRPr lang="en-US" altLang="zh-CN" sz="2000" dirty="0"/>
          </a:p>
          <a:p>
            <a:pPr lvl="1"/>
            <a:r>
              <a:rPr kumimoji="1" lang="zh-CN" altLang="en-US" sz="2000" dirty="0"/>
              <a:t>日志和数据之间没有顺序保证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CAC13-85CF-C646-BF35-336AEDDD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EEA168-0304-9143-B472-44F358E0754F}"/>
              </a:ext>
            </a:extLst>
          </p:cNvPr>
          <p:cNvSpPr/>
          <p:nvPr/>
        </p:nvSpPr>
        <p:spPr>
          <a:xfrm>
            <a:off x="457200" y="2330365"/>
            <a:ext cx="8568952" cy="1054270"/>
          </a:xfrm>
          <a:prstGeom prst="roundRect">
            <a:avLst>
              <a:gd name="adj" fmla="val 8604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3B364-CCB8-8E4C-ACC4-1B3852F784D9}"/>
              </a:ext>
            </a:extLst>
          </p:cNvPr>
          <p:cNvSpPr txBox="1"/>
          <p:nvPr/>
        </p:nvSpPr>
        <p:spPr>
          <a:xfrm>
            <a:off x="7815564" y="23765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默认配置</a:t>
            </a:r>
            <a:endParaRPr lang="en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C99B-3566-0F4E-BBD9-CFC5489C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：两次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保证顺序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0EE32-7129-A048-86C6-DD4C7F06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8FF710-C1A9-C44D-A3E3-1105DF38863F}"/>
              </a:ext>
            </a:extLst>
          </p:cNvPr>
          <p:cNvSpPr txBox="1"/>
          <p:nvPr/>
        </p:nvSpPr>
        <p:spPr>
          <a:xfrm>
            <a:off x="251520" y="260140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文件系统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D9F2E57-3389-7747-81F7-8C5B2CB17124}"/>
              </a:ext>
            </a:extLst>
          </p:cNvPr>
          <p:cNvCxnSpPr/>
          <p:nvPr/>
        </p:nvCxnSpPr>
        <p:spPr>
          <a:xfrm>
            <a:off x="611560" y="3330544"/>
            <a:ext cx="7776864" cy="0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18BAFB-4D25-AD49-B09B-E1B92EF8620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1600" y="4163862"/>
            <a:ext cx="7377913" cy="3077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34529B-F1EF-274B-B169-62139A4D2EAE}"/>
              </a:ext>
            </a:extLst>
          </p:cNvPr>
          <p:cNvSpPr txBox="1"/>
          <p:nvPr/>
        </p:nvSpPr>
        <p:spPr>
          <a:xfrm>
            <a:off x="251520" y="396380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磁盘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5923BA-5C10-9B4B-B2E1-C8FCB028FA71}"/>
              </a:ext>
            </a:extLst>
          </p:cNvPr>
          <p:cNvSpPr txBox="1"/>
          <p:nvPr/>
        </p:nvSpPr>
        <p:spPr>
          <a:xfrm>
            <a:off x="755576" y="465494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盘片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30AAA-4138-0F40-BFCC-3E4C25B4D237}"/>
              </a:ext>
            </a:extLst>
          </p:cNvPr>
          <p:cNvSpPr txBox="1"/>
          <p:nvPr/>
        </p:nvSpPr>
        <p:spPr>
          <a:xfrm>
            <a:off x="766324" y="35779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缓存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F7DF72-FA21-2A47-8E8F-85031D0CE200}"/>
              </a:ext>
            </a:extLst>
          </p:cNvPr>
          <p:cNvSpPr/>
          <p:nvPr/>
        </p:nvSpPr>
        <p:spPr>
          <a:xfrm>
            <a:off x="2228833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D11511-192E-0941-9F91-5BF5393C3247}"/>
              </a:ext>
            </a:extLst>
          </p:cNvPr>
          <p:cNvSpPr/>
          <p:nvPr/>
        </p:nvSpPr>
        <p:spPr>
          <a:xfrm>
            <a:off x="2372849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9A1939-AED9-504B-AFD4-32D86E7F6BE7}"/>
              </a:ext>
            </a:extLst>
          </p:cNvPr>
          <p:cNvSpPr/>
          <p:nvPr/>
        </p:nvSpPr>
        <p:spPr>
          <a:xfrm>
            <a:off x="2516865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885656-F0B3-9A4D-BD3F-CDA2B7B55B94}"/>
              </a:ext>
            </a:extLst>
          </p:cNvPr>
          <p:cNvSpPr/>
          <p:nvPr/>
        </p:nvSpPr>
        <p:spPr>
          <a:xfrm>
            <a:off x="2660881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2B24D3-3DD7-0B4A-8226-2134F4F79BCD}"/>
              </a:ext>
            </a:extLst>
          </p:cNvPr>
          <p:cNvSpPr/>
          <p:nvPr/>
        </p:nvSpPr>
        <p:spPr>
          <a:xfrm>
            <a:off x="2804547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21F8D2-6AEC-FF48-ACE0-A6EDE66CD4B7}"/>
              </a:ext>
            </a:extLst>
          </p:cNvPr>
          <p:cNvSpPr/>
          <p:nvPr/>
        </p:nvSpPr>
        <p:spPr>
          <a:xfrm>
            <a:off x="2948563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E92D30-30FD-7F4A-BCA1-16ECCAFEB732}"/>
              </a:ext>
            </a:extLst>
          </p:cNvPr>
          <p:cNvSpPr/>
          <p:nvPr/>
        </p:nvSpPr>
        <p:spPr>
          <a:xfrm>
            <a:off x="3092579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D3ECF9-E4B9-0A48-A136-6F27DB793245}"/>
              </a:ext>
            </a:extLst>
          </p:cNvPr>
          <p:cNvSpPr/>
          <p:nvPr/>
        </p:nvSpPr>
        <p:spPr>
          <a:xfrm>
            <a:off x="3236595" y="4574462"/>
            <a:ext cx="144016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3358544-A02B-5347-B2EA-003A0672AEE1}"/>
              </a:ext>
            </a:extLst>
          </p:cNvPr>
          <p:cNvSpPr/>
          <p:nvPr/>
        </p:nvSpPr>
        <p:spPr>
          <a:xfrm>
            <a:off x="3380611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F20FB5-E948-8042-8940-581628509FE3}"/>
              </a:ext>
            </a:extLst>
          </p:cNvPr>
          <p:cNvSpPr/>
          <p:nvPr/>
        </p:nvSpPr>
        <p:spPr>
          <a:xfrm>
            <a:off x="3956325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246798-494A-624C-9332-9C8A08CF75E2}"/>
              </a:ext>
            </a:extLst>
          </p:cNvPr>
          <p:cNvSpPr/>
          <p:nvPr/>
        </p:nvSpPr>
        <p:spPr>
          <a:xfrm>
            <a:off x="4532739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43D59B-3E68-A844-954B-4D6BF42470D6}"/>
              </a:ext>
            </a:extLst>
          </p:cNvPr>
          <p:cNvSpPr/>
          <p:nvPr/>
        </p:nvSpPr>
        <p:spPr>
          <a:xfrm>
            <a:off x="5108453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5FC8F4-484D-5E4B-A5FC-D413B2BE2260}"/>
              </a:ext>
            </a:extLst>
          </p:cNvPr>
          <p:cNvSpPr/>
          <p:nvPr/>
        </p:nvSpPr>
        <p:spPr>
          <a:xfrm>
            <a:off x="5684867" y="4574462"/>
            <a:ext cx="576414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32E297-756D-E942-B05A-0C0F92061B38}"/>
              </a:ext>
            </a:extLst>
          </p:cNvPr>
          <p:cNvSpPr/>
          <p:nvPr/>
        </p:nvSpPr>
        <p:spPr>
          <a:xfrm>
            <a:off x="6260581" y="4574462"/>
            <a:ext cx="2088932" cy="53029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DD37A705-8A72-174B-B2A9-CE31D3A332B2}"/>
              </a:ext>
            </a:extLst>
          </p:cNvPr>
          <p:cNvSpPr/>
          <p:nvPr/>
        </p:nvSpPr>
        <p:spPr>
          <a:xfrm>
            <a:off x="5004048" y="2635207"/>
            <a:ext cx="1080121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BAA676-080B-2C4D-9CBC-3C78CDD066BD}"/>
              </a:ext>
            </a:extLst>
          </p:cNvPr>
          <p:cNvGrpSpPr/>
          <p:nvPr/>
        </p:nvGrpSpPr>
        <p:grpSpPr>
          <a:xfrm>
            <a:off x="6062873" y="2634644"/>
            <a:ext cx="762669" cy="366872"/>
            <a:chOff x="6062873" y="2639775"/>
            <a:chExt cx="762669" cy="303200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94EAE0B-5972-F24E-8635-7E18D5A65B94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8F81669-DB17-7442-873C-0AE34F95C51C}"/>
                </a:ext>
              </a:extLst>
            </p:cNvPr>
            <p:cNvSpPr txBox="1"/>
            <p:nvPr/>
          </p:nvSpPr>
          <p:spPr>
            <a:xfrm>
              <a:off x="6062873" y="2665976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5B43AC8-4361-4D45-9947-4A793B205CE4}"/>
              </a:ext>
            </a:extLst>
          </p:cNvPr>
          <p:cNvSpPr/>
          <p:nvPr/>
        </p:nvSpPr>
        <p:spPr>
          <a:xfrm>
            <a:off x="4067944" y="3581094"/>
            <a:ext cx="1049039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A89EC726-B688-BF40-8F25-56976CF5D9E6}"/>
              </a:ext>
            </a:extLst>
          </p:cNvPr>
          <p:cNvSpPr/>
          <p:nvPr/>
        </p:nvSpPr>
        <p:spPr>
          <a:xfrm>
            <a:off x="5201756" y="3581094"/>
            <a:ext cx="576064" cy="348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282C962-17A7-0F49-908B-8505A520E5C1}"/>
              </a:ext>
            </a:extLst>
          </p:cNvPr>
          <p:cNvSpPr txBox="1"/>
          <p:nvPr/>
        </p:nvSpPr>
        <p:spPr>
          <a:xfrm>
            <a:off x="5108453" y="3587769"/>
            <a:ext cx="762669" cy="33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</a:rPr>
              <a:t>J</a:t>
            </a:r>
            <a:r>
              <a:rPr kumimoji="1" lang="zh-CN" altLang="en-US" sz="1400" b="1" baseline="-25000" dirty="0">
                <a:solidFill>
                  <a:schemeClr val="bg1"/>
                </a:solidFill>
              </a:rPr>
              <a:t>元数据</a:t>
            </a:r>
            <a:endParaRPr kumimoji="1" lang="zh-CN" altLang="en-US" sz="1200" b="1" baseline="-25000" dirty="0">
              <a:solidFill>
                <a:schemeClr val="bg1"/>
              </a:solidFill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05C4357D-0545-7C4D-8CF3-4C10DA9798DB}"/>
              </a:ext>
            </a:extLst>
          </p:cNvPr>
          <p:cNvSpPr/>
          <p:nvPr/>
        </p:nvSpPr>
        <p:spPr>
          <a:xfrm>
            <a:off x="4571651" y="4665348"/>
            <a:ext cx="1084892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4329A18-B5FD-C24D-9A8F-11FF603AE577}"/>
              </a:ext>
            </a:extLst>
          </p:cNvPr>
          <p:cNvGrpSpPr/>
          <p:nvPr/>
        </p:nvGrpSpPr>
        <p:grpSpPr>
          <a:xfrm>
            <a:off x="6300192" y="4665671"/>
            <a:ext cx="762669" cy="358904"/>
            <a:chOff x="6062873" y="2639775"/>
            <a:chExt cx="762669" cy="296615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F5AE8F42-3A4C-D149-91CB-C166D88BEA2C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FF22F8F-C0E6-BC46-95A8-BB94F7730ADC}"/>
                </a:ext>
              </a:extLst>
            </p:cNvPr>
            <p:cNvSpPr txBox="1"/>
            <p:nvPr/>
          </p:nvSpPr>
          <p:spPr>
            <a:xfrm>
              <a:off x="6062873" y="2659391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J</a:t>
              </a:r>
              <a:r>
                <a:rPr kumimoji="1" lang="zh-CN" altLang="en-US" sz="1400" b="1" baseline="-25000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5DB24B6-162C-5340-8B9C-8F71590FE712}"/>
              </a:ext>
            </a:extLst>
          </p:cNvPr>
          <p:cNvGrpSpPr/>
          <p:nvPr/>
        </p:nvGrpSpPr>
        <p:grpSpPr>
          <a:xfrm>
            <a:off x="6375310" y="3599819"/>
            <a:ext cx="762669" cy="349644"/>
            <a:chOff x="6062873" y="2639775"/>
            <a:chExt cx="762669" cy="288962"/>
          </a:xfrm>
        </p:grpSpPr>
        <p:sp>
          <p:nvSpPr>
            <p:cNvPr id="50" name="圆角矩形 49">
              <a:extLst>
                <a:ext uri="{FF2B5EF4-FFF2-40B4-BE49-F238E27FC236}">
                  <a16:creationId xmlns:a16="http://schemas.microsoft.com/office/drawing/2014/main" id="{06066DBE-D2CC-CD43-9176-7A388612B1BC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595263D-4371-F342-B9A6-DEBE7677DE6F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944380B-5AD7-134A-847B-C53ADDCBAED1}"/>
              </a:ext>
            </a:extLst>
          </p:cNvPr>
          <p:cNvGrpSpPr/>
          <p:nvPr/>
        </p:nvGrpSpPr>
        <p:grpSpPr>
          <a:xfrm>
            <a:off x="6943517" y="4658741"/>
            <a:ext cx="762669" cy="365830"/>
            <a:chOff x="6062873" y="2639775"/>
            <a:chExt cx="762669" cy="302339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DA797E53-6F48-DB4F-8A95-40B0A10CFB7F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E7AB302-5666-1246-9A06-8CBB5912E869}"/>
                </a:ext>
              </a:extLst>
            </p:cNvPr>
            <p:cNvSpPr txBox="1"/>
            <p:nvPr/>
          </p:nvSpPr>
          <p:spPr>
            <a:xfrm>
              <a:off x="6062873" y="2665115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F732BFE-66E8-8C4A-9730-CF646BD6C3A5}"/>
              </a:ext>
            </a:extLst>
          </p:cNvPr>
          <p:cNvGrpSpPr/>
          <p:nvPr/>
        </p:nvGrpSpPr>
        <p:grpSpPr>
          <a:xfrm>
            <a:off x="7704126" y="3580531"/>
            <a:ext cx="762669" cy="349644"/>
            <a:chOff x="6062873" y="2639775"/>
            <a:chExt cx="762669" cy="288962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FCA1F94D-C1CE-A742-9F90-E00CC94EA5A4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65AA15F-48EC-B04C-929C-E69346341CCF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EA0EF93-11A9-AF48-9754-8BAD563F6D04}"/>
              </a:ext>
            </a:extLst>
          </p:cNvPr>
          <p:cNvGrpSpPr/>
          <p:nvPr/>
        </p:nvGrpSpPr>
        <p:grpSpPr>
          <a:xfrm>
            <a:off x="3166200" y="4682164"/>
            <a:ext cx="762669" cy="349644"/>
            <a:chOff x="6062873" y="2639775"/>
            <a:chExt cx="762669" cy="288962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1EFC1954-80DB-C84B-B81B-E9EA5568CC30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5938D0-5A48-1F40-BEA2-3CBBCC27A8E9}"/>
                </a:ext>
              </a:extLst>
            </p:cNvPr>
            <p:cNvSpPr txBox="1"/>
            <p:nvPr/>
          </p:nvSpPr>
          <p:spPr>
            <a:xfrm>
              <a:off x="6062873" y="2651738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</a:rPr>
                <a:t>元数据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A44F621-1297-3746-9E3C-7E920D43E5A7}"/>
              </a:ext>
            </a:extLst>
          </p:cNvPr>
          <p:cNvGrpSpPr/>
          <p:nvPr/>
        </p:nvGrpSpPr>
        <p:grpSpPr>
          <a:xfrm>
            <a:off x="5709638" y="3540818"/>
            <a:ext cx="762669" cy="429070"/>
            <a:chOff x="5709638" y="3530600"/>
            <a:chExt cx="762669" cy="429070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0C68EC8-DD46-0844-B7D2-9E43EA96EA55}"/>
                </a:ext>
              </a:extLst>
            </p:cNvPr>
            <p:cNvSpPr/>
            <p:nvPr/>
          </p:nvSpPr>
          <p:spPr>
            <a:xfrm>
              <a:off x="5871122" y="3530600"/>
              <a:ext cx="429070" cy="429070"/>
            </a:xfrm>
            <a:prstGeom prst="ellipse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D7FD1BE-7297-D941-8F09-D7629630787D}"/>
                </a:ext>
              </a:extLst>
            </p:cNvPr>
            <p:cNvSpPr txBox="1"/>
            <p:nvPr/>
          </p:nvSpPr>
          <p:spPr>
            <a:xfrm>
              <a:off x="5709638" y="3630125"/>
              <a:ext cx="7626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chemeClr val="bg1"/>
                  </a:solidFill>
                </a:rPr>
                <a:t>Flush</a:t>
              </a:r>
              <a:endParaRPr kumimoji="1" lang="zh-CN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658119D-B86A-5A46-A7B4-A7F929ECE70D}"/>
              </a:ext>
            </a:extLst>
          </p:cNvPr>
          <p:cNvGrpSpPr/>
          <p:nvPr/>
        </p:nvGrpSpPr>
        <p:grpSpPr>
          <a:xfrm>
            <a:off x="7069797" y="3540818"/>
            <a:ext cx="762669" cy="429070"/>
            <a:chOff x="5709638" y="3530600"/>
            <a:chExt cx="762669" cy="42907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971041E-DBF5-EB40-8C9C-4A494AAFD8CF}"/>
                </a:ext>
              </a:extLst>
            </p:cNvPr>
            <p:cNvSpPr/>
            <p:nvPr/>
          </p:nvSpPr>
          <p:spPr>
            <a:xfrm>
              <a:off x="5871122" y="3530600"/>
              <a:ext cx="429070" cy="429070"/>
            </a:xfrm>
            <a:prstGeom prst="ellipse">
              <a:avLst/>
            </a:prstGeom>
            <a:solidFill>
              <a:srgbClr val="9437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83CA717-3A1B-6742-A6AD-3558177FDA32}"/>
                </a:ext>
              </a:extLst>
            </p:cNvPr>
            <p:cNvSpPr txBox="1"/>
            <p:nvPr/>
          </p:nvSpPr>
          <p:spPr>
            <a:xfrm>
              <a:off x="5709638" y="3630125"/>
              <a:ext cx="7626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050" b="1" dirty="0">
                  <a:solidFill>
                    <a:schemeClr val="bg1"/>
                  </a:solidFill>
                </a:rPr>
                <a:t>Flush</a:t>
              </a:r>
              <a:endParaRPr kumimoji="1" lang="zh-CN" altLang="en-US" sz="105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B09CCF53-74A3-B048-BD40-E710D44B6DD0}"/>
              </a:ext>
            </a:extLst>
          </p:cNvPr>
          <p:cNvSpPr/>
          <p:nvPr/>
        </p:nvSpPr>
        <p:spPr>
          <a:xfrm>
            <a:off x="6825543" y="2634646"/>
            <a:ext cx="576064" cy="3485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B2D55F5-DE46-6949-BDB2-767CA08294E0}"/>
              </a:ext>
            </a:extLst>
          </p:cNvPr>
          <p:cNvSpPr txBox="1"/>
          <p:nvPr/>
        </p:nvSpPr>
        <p:spPr>
          <a:xfrm>
            <a:off x="6732240" y="2641321"/>
            <a:ext cx="762669" cy="335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</a:rPr>
              <a:t>J</a:t>
            </a:r>
            <a:r>
              <a:rPr kumimoji="1" lang="zh-CN" altLang="en-US" sz="1400" b="1" baseline="-25000" dirty="0">
                <a:solidFill>
                  <a:schemeClr val="bg1"/>
                </a:solidFill>
              </a:rPr>
              <a:t>元数据</a:t>
            </a:r>
            <a:endParaRPr kumimoji="1" lang="zh-CN" altLang="en-US" sz="1200" b="1" baseline="-25000" dirty="0">
              <a:solidFill>
                <a:schemeClr val="bg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C0AB8A3-F6CC-9647-9AC7-8E8D9A413787}"/>
              </a:ext>
            </a:extLst>
          </p:cNvPr>
          <p:cNvGrpSpPr/>
          <p:nvPr/>
        </p:nvGrpSpPr>
        <p:grpSpPr>
          <a:xfrm>
            <a:off x="7401606" y="2633279"/>
            <a:ext cx="762669" cy="365830"/>
            <a:chOff x="6062873" y="2639775"/>
            <a:chExt cx="762669" cy="302339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410ADF22-E867-8343-B226-9826DA119E3F}"/>
                </a:ext>
              </a:extLst>
            </p:cNvPr>
            <p:cNvSpPr/>
            <p:nvPr/>
          </p:nvSpPr>
          <p:spPr>
            <a:xfrm>
              <a:off x="6156176" y="2639775"/>
              <a:ext cx="576064" cy="2880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8CC18A0-7857-CB47-B73D-EE77F15E4106}"/>
                </a:ext>
              </a:extLst>
            </p:cNvPr>
            <p:cNvSpPr txBox="1"/>
            <p:nvPr/>
          </p:nvSpPr>
          <p:spPr>
            <a:xfrm>
              <a:off x="6062873" y="2665115"/>
              <a:ext cx="762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b="1" dirty="0" err="1">
                  <a:solidFill>
                    <a:schemeClr val="bg1"/>
                  </a:solidFill>
                </a:rPr>
                <a:t>J</a:t>
              </a:r>
              <a:r>
                <a:rPr kumimoji="1" lang="en-US" altLang="zh-CN" sz="1400" b="1" baseline="-25000" dirty="0" err="1">
                  <a:solidFill>
                    <a:schemeClr val="bg1"/>
                  </a:solidFill>
                </a:rPr>
                <a:t>Cmt</a:t>
              </a:r>
              <a:endParaRPr kumimoji="1" lang="zh-CN" altLang="en-US" sz="1400" b="1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5934526-6D83-8C46-9208-8CA4C98027CD}"/>
              </a:ext>
            </a:extLst>
          </p:cNvPr>
          <p:cNvCxnSpPr/>
          <p:nvPr/>
        </p:nvCxnSpPr>
        <p:spPr>
          <a:xfrm>
            <a:off x="763960" y="2281436"/>
            <a:ext cx="7776864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8592A58-7785-C344-8C57-091AF23E8038}"/>
              </a:ext>
            </a:extLst>
          </p:cNvPr>
          <p:cNvSpPr txBox="1"/>
          <p:nvPr/>
        </p:nvSpPr>
        <p:spPr>
          <a:xfrm>
            <a:off x="256637" y="162431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7030A0"/>
                </a:solidFill>
              </a:rPr>
              <a:t>应用程序</a:t>
            </a: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3041273C-55C6-9440-BCF4-AB89F0550563}"/>
              </a:ext>
            </a:extLst>
          </p:cNvPr>
          <p:cNvSpPr/>
          <p:nvPr/>
        </p:nvSpPr>
        <p:spPr>
          <a:xfrm>
            <a:off x="6969559" y="1619873"/>
            <a:ext cx="1080121" cy="3485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31748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2" grpId="0" animBg="1"/>
      <p:bldP spid="76" grpId="0" animBg="1"/>
      <p:bldP spid="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CE5FE-5009-4F49-92A5-28365009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崩溃后，基于日志恢复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E65AE-5050-B04D-BDC3-6204112D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启动后首先检查日志区域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若没有任何日志记录，则无需恢复</a:t>
            </a:r>
            <a:endParaRPr kumimoji="1" lang="en-US" altLang="zh-CN" sz="2000" dirty="0"/>
          </a:p>
          <a:p>
            <a:r>
              <a:rPr kumimoji="1" lang="zh-CN" altLang="en-US" sz="2400" dirty="0"/>
              <a:t>扫描所有已经</a:t>
            </a:r>
            <a:r>
              <a:rPr kumimoji="1" lang="en-US" altLang="zh-CN" sz="2400" dirty="0"/>
              <a:t>COMMIT</a:t>
            </a:r>
            <a:r>
              <a:rPr kumimoji="1" lang="zh-CN" altLang="en-US" sz="2400" dirty="0"/>
              <a:t>的事务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若没有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的事务，则无需恢复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对已经</a:t>
            </a:r>
            <a:r>
              <a:rPr kumimoji="1" lang="en-US" altLang="zh-CN" sz="2000" dirty="0"/>
              <a:t>COMMIT</a:t>
            </a:r>
            <a:r>
              <a:rPr kumimoji="1" lang="zh-CN" altLang="en-US" sz="2000" dirty="0"/>
              <a:t>的事务，将元数据从日志区写到原本位置 </a:t>
            </a:r>
            <a:endParaRPr kumimoji="1" lang="en-US" altLang="zh-CN" sz="2000" dirty="0"/>
          </a:p>
          <a:p>
            <a:r>
              <a:rPr kumimoji="1" lang="zh-CN" altLang="en-US" sz="2400" dirty="0"/>
              <a:t>完成后清空日志区域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A39A0-96D6-A04F-B2FA-33CE29B5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65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7B3A-1A09-D041-A015-BB449F1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思考时间</a:t>
            </a:r>
            <a:r>
              <a:rPr lang="en-US" altLang="zh-CN" dirty="0"/>
              <a:t>🤔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7930-3458-E247-8649-98FAE564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Order</a:t>
            </a:r>
            <a:r>
              <a:rPr lang="zh-CN" altLang="en-US" b="0" dirty="0"/>
              <a:t> </a:t>
            </a:r>
            <a:r>
              <a:rPr lang="en-US" altLang="zh-CN" b="0" dirty="0"/>
              <a:t>mode</a:t>
            </a:r>
            <a:r>
              <a:rPr lang="zh-CN" altLang="en-US" b="0" dirty="0"/>
              <a:t>相对</a:t>
            </a:r>
            <a:r>
              <a:rPr lang="en-US" altLang="zh-CN" b="0" dirty="0"/>
              <a:t>Data</a:t>
            </a:r>
            <a:r>
              <a:rPr lang="zh-CN" altLang="en-US" b="0" dirty="0"/>
              <a:t> </a:t>
            </a:r>
            <a:r>
              <a:rPr lang="en-US" altLang="zh-CN" b="0" dirty="0"/>
              <a:t>mode</a:t>
            </a:r>
            <a:r>
              <a:rPr lang="zh-CN" altLang="en-US" b="0" dirty="0"/>
              <a:t>有什么缺点？</a:t>
            </a:r>
            <a:endParaRPr lang="en-US" altLang="zh-CN" b="0" dirty="0"/>
          </a:p>
          <a:p>
            <a:r>
              <a:rPr lang="zh-CN" altLang="en-CN" b="0" dirty="0"/>
              <a:t>手机</a:t>
            </a:r>
            <a:r>
              <a:rPr lang="zh-CN" altLang="en-US" b="0" dirty="0"/>
              <a:t>和笔记本电脑等设备有电池，数据中心一般会配有</a:t>
            </a:r>
            <a:r>
              <a:rPr lang="en-US" altLang="zh-CN" b="0" dirty="0"/>
              <a:t>UPS</a:t>
            </a:r>
            <a:r>
              <a:rPr lang="zh-CN" altLang="en-US" b="0" dirty="0"/>
              <a:t>（不间断电源），是否还需要保证文件系统崩溃一致性？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023B1-5D7B-1044-B659-3F3E85E0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6345-3FEA-6840-9C71-4C366B8D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6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72F7-B624-9646-A860-2023ACC6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回顾：目录文件与目录项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D5FE8-7C3A-2E4D-ACD6-62AF4EBE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887F61-F744-254B-A521-50C713C93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6"/>
          <a:stretch/>
        </p:blipFill>
        <p:spPr>
          <a:xfrm>
            <a:off x="4427985" y="2269854"/>
            <a:ext cx="4608512" cy="21237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EAF46C-2A89-DE40-8C1A-86CAB599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313"/>
            <a:ext cx="5915000" cy="4308821"/>
          </a:xfrm>
        </p:spPr>
        <p:txBody>
          <a:bodyPr>
            <a:noAutofit/>
          </a:bodyPr>
          <a:lstStyle/>
          <a:p>
            <a:r>
              <a:rPr lang="zh-CN" altLang="en-US" sz="2000" dirty="0">
                <a:ea typeface="Microsoft YaHei" panose="020B0503020204020204" pitchFamily="34" charset="-122"/>
              </a:rPr>
              <a:t>目录中的每条映射称为一个</a:t>
            </a:r>
            <a:r>
              <a:rPr lang="zh-CN" altLang="en-US" sz="2000" dirty="0">
                <a:solidFill>
                  <a:schemeClr val="accent1"/>
                </a:solidFill>
                <a:ea typeface="Microsoft YaHei" panose="020B0503020204020204" pitchFamily="34" charset="-122"/>
              </a:rPr>
              <a:t>目录项</a:t>
            </a:r>
            <a:endParaRPr lang="en-US" altLang="zh-CN" sz="2000" dirty="0">
              <a:solidFill>
                <a:schemeClr val="accent1"/>
              </a:solidFill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ea typeface="Microsoft YaHei" panose="020B0503020204020204" pitchFamily="34" charset="-122"/>
              </a:rPr>
              <a:t>每一条目录项记录了一个</a:t>
            </a:r>
            <a:r>
              <a:rPr lang="en-US" altLang="zh-CN" sz="1600" dirty="0">
                <a:ea typeface="Microsoft YaHei" panose="020B0503020204020204" pitchFamily="34" charset="-122"/>
              </a:rPr>
              <a:t>inode</a:t>
            </a:r>
            <a:r>
              <a:rPr lang="zh-CN" altLang="en-US" sz="1600" dirty="0">
                <a:ea typeface="Microsoft YaHei" panose="020B0503020204020204" pitchFamily="34" charset="-122"/>
              </a:rPr>
              <a:t>号与文件名字符串的映射</a:t>
            </a:r>
            <a:endParaRPr lang="en-US" altLang="zh-CN" sz="16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ea typeface="Microsoft YaHei" panose="020B0503020204020204" pitchFamily="34" charset="-122"/>
              </a:rPr>
              <a:t>一个目录可以记录很多目录项</a:t>
            </a:r>
            <a:endParaRPr lang="en-US" altLang="zh-CN" sz="1600" dirty="0"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ea typeface="Microsoft YaHei" panose="020B0503020204020204" pitchFamily="34" charset="-122"/>
              </a:rPr>
              <a:t>目录文件的大小（占用空间）</a:t>
            </a:r>
            <a:endParaRPr lang="en-US" altLang="zh-CN" sz="20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ea typeface="Microsoft YaHei" panose="020B0503020204020204" pitchFamily="34" charset="-122"/>
              </a:rPr>
              <a:t>与其记录的文件大小无关</a:t>
            </a:r>
            <a:endParaRPr lang="en-US" altLang="zh-CN" sz="1600" dirty="0">
              <a:ea typeface="Microsoft YaHei" panose="020B0503020204020204" pitchFamily="34" charset="-122"/>
            </a:endParaRPr>
          </a:p>
          <a:p>
            <a:pPr lvl="2"/>
            <a:r>
              <a:rPr lang="en-US" altLang="zh-CN" sz="1600" dirty="0">
                <a:ea typeface="Microsoft YaHei" panose="020B0503020204020204" pitchFamily="34" charset="-122"/>
              </a:rPr>
              <a:t>Q</a:t>
            </a:r>
            <a:r>
              <a:rPr lang="zh-CN" altLang="en-US" sz="1600" dirty="0">
                <a:ea typeface="Microsoft YaHei" panose="020B0503020204020204" pitchFamily="34" charset="-122"/>
              </a:rPr>
              <a:t>：与什么因素有关？</a:t>
            </a:r>
            <a:endParaRPr lang="en-US" altLang="zh-CN" sz="16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ea typeface="Microsoft YaHei" panose="020B0503020204020204" pitchFamily="34" charset="-122"/>
              </a:rPr>
              <a:t>“目录” </a:t>
            </a:r>
            <a:r>
              <a:rPr lang="en-US" altLang="zh-CN" sz="1600" dirty="0">
                <a:ea typeface="Microsoft YaHei" panose="020B0503020204020204" pitchFamily="34" charset="-122"/>
              </a:rPr>
              <a:t>VS.</a:t>
            </a:r>
            <a:r>
              <a:rPr lang="zh-CN" altLang="en-US" sz="1600" dirty="0">
                <a:ea typeface="Microsoft YaHei" panose="020B0503020204020204" pitchFamily="34" charset="-122"/>
              </a:rPr>
              <a:t> “文件夹”</a:t>
            </a:r>
            <a:endParaRPr lang="en-US" altLang="zh-CN" sz="1600" dirty="0"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ea typeface="Microsoft YaHei" panose="020B0503020204020204" pitchFamily="34" charset="-122"/>
              </a:rPr>
              <a:t>目录支持查找操作</a:t>
            </a:r>
            <a:endParaRPr lang="en-US" altLang="zh-CN" sz="18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ea typeface="Microsoft YaHei" panose="020B0503020204020204" pitchFamily="34" charset="-122"/>
              </a:rPr>
              <a:t>给定一个目录文件和字符串</a:t>
            </a:r>
            <a:endParaRPr lang="en-US" altLang="zh-CN" sz="1600" dirty="0">
              <a:ea typeface="Microsoft YaHei" panose="020B0503020204020204" pitchFamily="34" charset="-122"/>
            </a:endParaRPr>
          </a:p>
          <a:p>
            <a:pPr lvl="1"/>
            <a:r>
              <a:rPr lang="zh-CN" altLang="en-US" sz="1600" dirty="0">
                <a:ea typeface="Microsoft YaHei" panose="020B0503020204020204" pitchFamily="34" charset="-122"/>
              </a:rPr>
              <a:t>在目录文件中查找字符串，并返回对应的</a:t>
            </a:r>
            <a:r>
              <a:rPr lang="en-US" altLang="zh-CN" sz="1600" dirty="0">
                <a:ea typeface="Microsoft YaHei" panose="020B0503020204020204" pitchFamily="34" charset="-122"/>
              </a:rPr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153978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EF6C-D4CA-434A-BEFD-4B67821E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目录的递归与根目录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A19DC-DC23-2F46-9212-E235725F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000" dirty="0"/>
              <a:t>目录中可以记录子目录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因为目录本身也是一个文件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通过“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”来分割父目录和子目录</a:t>
            </a:r>
            <a:endParaRPr kumimoji="1" lang="en-US" altLang="zh-CN" sz="1800" dirty="0"/>
          </a:p>
          <a:p>
            <a:r>
              <a:rPr kumimoji="1" lang="zh-CN" altLang="en-US" sz="2000" dirty="0"/>
              <a:t>最顶端的目录没有目录名（文件名）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被称为“根目录”（</a:t>
            </a:r>
            <a:r>
              <a:rPr kumimoji="1" lang="en-US" altLang="zh-CN" sz="1800" dirty="0"/>
              <a:t>root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根目录没有文件名，在“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”的前面什么都没有</a:t>
            </a:r>
            <a:endParaRPr kumimoji="1" lang="en-US" altLang="zh-CN" sz="1800" dirty="0"/>
          </a:p>
          <a:p>
            <a:r>
              <a:rPr kumimoji="1" lang="zh-CN" altLang="en-US" sz="2000" dirty="0"/>
              <a:t>绝对路径和相对路径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绝对路径：如“</a:t>
            </a:r>
            <a:r>
              <a:rPr kumimoji="1" lang="en-US" altLang="zh-CN" sz="1800" dirty="0"/>
              <a:t>/home/</a:t>
            </a:r>
            <a:r>
              <a:rPr kumimoji="1" lang="en-US" altLang="zh-CN" sz="1800" dirty="0" err="1"/>
              <a:t>xiayb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/>
              <a:t>test.md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相对路径：如“</a:t>
            </a:r>
            <a:r>
              <a:rPr kumimoji="1" lang="en-US" altLang="zh-CN" sz="1800" dirty="0"/>
              <a:t>./</a:t>
            </a:r>
            <a:r>
              <a:rPr kumimoji="1" lang="en-US" altLang="zh-CN" sz="1800" dirty="0" err="1"/>
              <a:t>test.md</a:t>
            </a:r>
            <a:r>
              <a:rPr kumimoji="1" lang="zh-CN" altLang="en-US" sz="1800" dirty="0"/>
              <a:t>”或“</a:t>
            </a:r>
            <a:r>
              <a:rPr kumimoji="1" lang="en-US" altLang="zh-CN" sz="1800" dirty="0" err="1"/>
              <a:t>xiayb</a:t>
            </a:r>
            <a:r>
              <a:rPr kumimoji="1" lang="en-US" altLang="zh-CN" sz="1800" dirty="0"/>
              <a:t>/</a:t>
            </a:r>
            <a:r>
              <a:rPr kumimoji="1" lang="en-US" altLang="zh-CN" sz="1800" dirty="0" err="1"/>
              <a:t>test.md</a:t>
            </a:r>
            <a:r>
              <a:rPr kumimoji="1" lang="zh-CN" altLang="en-US" sz="1800" dirty="0"/>
              <a:t>”</a:t>
            </a:r>
            <a:endParaRPr kumimoji="1" lang="en-US" altLang="zh-CN" sz="1800" dirty="0"/>
          </a:p>
          <a:p>
            <a:pPr lvl="1"/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7793A-52D1-9B4D-A66A-B4FEC648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3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1F52-3EFA-124C-A7BC-035134A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文件的查找过程：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os</a:t>
            </a:r>
            <a:r>
              <a:rPr kumimoji="1" lang="en" altLang="zh-CN" dirty="0"/>
              <a:t>-book/</a:t>
            </a:r>
            <a:r>
              <a:rPr kumimoji="1" lang="en" altLang="zh-CN" dirty="0" err="1"/>
              <a:t>fs.tex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870C3-F8F0-CA43-9CA9-C4E6373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CA7A2-3499-744F-866C-9C670629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1201316"/>
            <a:ext cx="6870023" cy="3453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EBB761-6A02-C647-BE70-8DF21B5273D8}"/>
              </a:ext>
            </a:extLst>
          </p:cNvPr>
          <p:cNvSpPr txBox="1"/>
          <p:nvPr/>
        </p:nvSpPr>
        <p:spPr>
          <a:xfrm>
            <a:off x="107504" y="5123714"/>
            <a:ext cx="7632848" cy="5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 dirty="0"/>
              <a:t>注意：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在这里并没有</a:t>
            </a:r>
            <a:r>
              <a:rPr kumimoji="1" lang="en-US" altLang="zh-CN" sz="1200" dirty="0"/>
              <a:t>size</a:t>
            </a:r>
            <a:r>
              <a:rPr kumimoji="1" lang="zh-CN" altLang="en-US" sz="1200" dirty="0"/>
              <a:t>等其他信息，只记录了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number</a:t>
            </a:r>
            <a:r>
              <a:rPr kumimoji="1" lang="zh-CN" altLang="en-US" sz="1200" dirty="0"/>
              <a:t>（最后一个指向索引块）；</a:t>
            </a:r>
            <a:r>
              <a:rPr kumimoji="1" lang="zh-CN" altLang="en-US" sz="1200" dirty="0">
                <a:latin typeface="+mn-ea"/>
              </a:rPr>
              <a:t>根目录是</a:t>
            </a:r>
            <a:r>
              <a:rPr kumimoji="1" lang="en-US" altLang="zh-CN" sz="1200" dirty="0">
                <a:latin typeface="+mn-ea"/>
              </a:rPr>
              <a:t>1</a:t>
            </a:r>
            <a:r>
              <a:rPr kumimoji="1" lang="zh-CN" altLang="en-US" sz="1200" dirty="0">
                <a:latin typeface="+mn-ea"/>
              </a:rPr>
              <a:t>号</a:t>
            </a:r>
            <a:r>
              <a:rPr kumimoji="1" lang="en-US" altLang="zh-CN" sz="1200" dirty="0" err="1">
                <a:latin typeface="+mn-ea"/>
              </a:rPr>
              <a:t>inode</a:t>
            </a:r>
            <a:r>
              <a:rPr kumimoji="1" lang="zh-CN" altLang="en-US" sz="1200" dirty="0">
                <a:latin typeface="+mn-ea"/>
              </a:rPr>
              <a:t>；</a:t>
            </a:r>
            <a:r>
              <a:rPr kumimoji="1" lang="zh-CN" altLang="en-US" sz="1200" dirty="0"/>
              <a:t>块分配信息是从</a:t>
            </a:r>
            <a:r>
              <a:rPr kumimoji="1" lang="en-US" altLang="zh-CN" sz="1200" dirty="0"/>
              <a:t>29</a:t>
            </a:r>
            <a:r>
              <a:rPr kumimoji="1" lang="zh-CN" altLang="en-US" sz="1200" dirty="0"/>
              <a:t>号块开始计算，即只考虑数据块；没有画出来的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可忽略。</a:t>
            </a:r>
          </a:p>
        </p:txBody>
      </p:sp>
    </p:spTree>
    <p:extLst>
      <p:ext uri="{BB962C8B-B14F-4D97-AF65-F5344CB8AC3E}">
        <p14:creationId xmlns:p14="http://schemas.microsoft.com/office/powerpoint/2010/main" val="128162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71F52-3EFA-124C-A7BC-035134A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文件的查找过程：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os</a:t>
            </a:r>
            <a:r>
              <a:rPr kumimoji="1" lang="en" altLang="zh-CN" dirty="0"/>
              <a:t>-book/</a:t>
            </a:r>
            <a:r>
              <a:rPr kumimoji="1" lang="en" altLang="zh-CN" dirty="0" err="1"/>
              <a:t>fs.tex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E870C3-F8F0-CA43-9CA9-C4E6373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1CA7A2-3499-744F-866C-9C670629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1201316"/>
            <a:ext cx="6870023" cy="34536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EBB761-6A02-C647-BE70-8DF21B5273D8}"/>
              </a:ext>
            </a:extLst>
          </p:cNvPr>
          <p:cNvSpPr txBox="1"/>
          <p:nvPr/>
        </p:nvSpPr>
        <p:spPr>
          <a:xfrm>
            <a:off x="107504" y="5123714"/>
            <a:ext cx="7632848" cy="548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 dirty="0"/>
              <a:t>注意：</a:t>
            </a:r>
            <a:r>
              <a:rPr kumimoji="1" lang="en-US" altLang="zh-CN" sz="1200" dirty="0"/>
              <a:t>inode</a:t>
            </a:r>
            <a:r>
              <a:rPr kumimoji="1" lang="zh-CN" altLang="en-US" sz="1200" dirty="0"/>
              <a:t>在这里并没有</a:t>
            </a:r>
            <a:r>
              <a:rPr kumimoji="1" lang="en-US" altLang="zh-CN" sz="1200" dirty="0"/>
              <a:t>size</a:t>
            </a:r>
            <a:r>
              <a:rPr kumimoji="1" lang="zh-CN" altLang="en-US" sz="1200" dirty="0"/>
              <a:t>等其他信息，只记录了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number</a:t>
            </a:r>
            <a:r>
              <a:rPr kumimoji="1" lang="zh-CN" altLang="en-US" sz="1200" dirty="0"/>
              <a:t>（最后一个指向索引块）；</a:t>
            </a:r>
            <a:r>
              <a:rPr kumimoji="1" lang="zh-CN" altLang="en-US" sz="1200" dirty="0">
                <a:latin typeface="+mn-ea"/>
              </a:rPr>
              <a:t>根目录是</a:t>
            </a:r>
            <a:r>
              <a:rPr kumimoji="1" lang="en-US" altLang="zh-CN" sz="1200" dirty="0">
                <a:latin typeface="+mn-ea"/>
              </a:rPr>
              <a:t>1</a:t>
            </a:r>
            <a:r>
              <a:rPr kumimoji="1" lang="zh-CN" altLang="en-US" sz="1200" dirty="0">
                <a:latin typeface="+mn-ea"/>
              </a:rPr>
              <a:t>号</a:t>
            </a:r>
            <a:r>
              <a:rPr kumimoji="1" lang="en-US" altLang="zh-CN" sz="1200" dirty="0" err="1">
                <a:latin typeface="+mn-ea"/>
              </a:rPr>
              <a:t>inode</a:t>
            </a:r>
            <a:r>
              <a:rPr kumimoji="1" lang="zh-CN" altLang="en-US" sz="1200" dirty="0">
                <a:latin typeface="+mn-ea"/>
              </a:rPr>
              <a:t>；</a:t>
            </a:r>
            <a:r>
              <a:rPr kumimoji="1" lang="zh-CN" altLang="en-US" sz="1200" dirty="0"/>
              <a:t>块分配信息是从</a:t>
            </a:r>
            <a:r>
              <a:rPr kumimoji="1" lang="en-US" altLang="zh-CN" sz="1200" dirty="0"/>
              <a:t>29</a:t>
            </a:r>
            <a:r>
              <a:rPr kumimoji="1" lang="zh-CN" altLang="en-US" sz="1200" dirty="0"/>
              <a:t>号块开始计算，即只考虑数据块；没有画出来的</a:t>
            </a:r>
            <a:r>
              <a:rPr kumimoji="1" lang="en-US" altLang="zh-CN" sz="1200" dirty="0"/>
              <a:t>block</a:t>
            </a:r>
            <a:r>
              <a:rPr kumimoji="1" lang="zh-CN" altLang="en-US" sz="1200" dirty="0"/>
              <a:t>可忽略。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66AB17A-046F-BC4B-B1C7-D2DC91B51F39}"/>
              </a:ext>
            </a:extLst>
          </p:cNvPr>
          <p:cNvSpPr/>
          <p:nvPr/>
        </p:nvSpPr>
        <p:spPr>
          <a:xfrm>
            <a:off x="4257762" y="2813723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2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05CAEC-35A3-9046-AC15-3CCFA74B23E5}"/>
              </a:ext>
            </a:extLst>
          </p:cNvPr>
          <p:cNvSpPr/>
          <p:nvPr/>
        </p:nvSpPr>
        <p:spPr>
          <a:xfrm>
            <a:off x="4256207" y="1417340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</a:t>
            </a:r>
            <a:endParaRPr kumimoji="1" lang="zh-CN" altLang="en-US" sz="1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047DDA-3D99-BD4F-BEA1-31553FB4CC86}"/>
              </a:ext>
            </a:extLst>
          </p:cNvPr>
          <p:cNvSpPr/>
          <p:nvPr/>
        </p:nvSpPr>
        <p:spPr>
          <a:xfrm>
            <a:off x="6084168" y="4636982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3</a:t>
            </a:r>
            <a:endParaRPr kumimoji="1"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AE565E-E918-7642-B1B0-24580682584C}"/>
              </a:ext>
            </a:extLst>
          </p:cNvPr>
          <p:cNvSpPr/>
          <p:nvPr/>
        </p:nvSpPr>
        <p:spPr>
          <a:xfrm>
            <a:off x="5999318" y="3564738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4</a:t>
            </a:r>
            <a:endParaRPr kumimoji="1" lang="zh-CN" altLang="en-US" sz="10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27BF84-180D-6343-AE6F-505022A9595E}"/>
              </a:ext>
            </a:extLst>
          </p:cNvPr>
          <p:cNvSpPr/>
          <p:nvPr/>
        </p:nvSpPr>
        <p:spPr>
          <a:xfrm>
            <a:off x="4283968" y="4644858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5</a:t>
            </a:r>
            <a:endParaRPr kumimoji="1" lang="zh-CN" altLang="en-US" sz="10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F02ACDB-60D3-2D40-82DE-DE94AAAAA4A0}"/>
              </a:ext>
            </a:extLst>
          </p:cNvPr>
          <p:cNvSpPr/>
          <p:nvPr/>
        </p:nvSpPr>
        <p:spPr>
          <a:xfrm>
            <a:off x="4716016" y="4140802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6</a:t>
            </a:r>
            <a:endParaRPr kumimoji="1" lang="zh-CN" altLang="en-US" sz="10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EAC6E3E-22D0-094F-B44C-2675796F4262}"/>
              </a:ext>
            </a:extLst>
          </p:cNvPr>
          <p:cNvSpPr/>
          <p:nvPr/>
        </p:nvSpPr>
        <p:spPr>
          <a:xfrm>
            <a:off x="6647390" y="1417340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7</a:t>
            </a:r>
            <a:endParaRPr kumimoji="1"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78C2505-963D-944A-B356-C40B443D75A0}"/>
              </a:ext>
            </a:extLst>
          </p:cNvPr>
          <p:cNvSpPr/>
          <p:nvPr/>
        </p:nvSpPr>
        <p:spPr>
          <a:xfrm>
            <a:off x="6948264" y="2209428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8</a:t>
            </a:r>
            <a:endParaRPr kumimoji="1" lang="zh-CN" altLang="en-US" sz="1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07AAB7-21D4-9B41-9E5C-D8648C6B6DCD}"/>
              </a:ext>
            </a:extLst>
          </p:cNvPr>
          <p:cNvSpPr/>
          <p:nvPr/>
        </p:nvSpPr>
        <p:spPr>
          <a:xfrm>
            <a:off x="2415304" y="4636982"/>
            <a:ext cx="228866" cy="228866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9</a:t>
            </a:r>
            <a:endParaRPr kumimoji="1" lang="zh-CN" altLang="en-US" sz="10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63AF44-9758-3A4F-BA16-CBF68282E5D8}"/>
              </a:ext>
            </a:extLst>
          </p:cNvPr>
          <p:cNvGrpSpPr/>
          <p:nvPr/>
        </p:nvGrpSpPr>
        <p:grpSpPr>
          <a:xfrm>
            <a:off x="1763688" y="3778796"/>
            <a:ext cx="520805" cy="230832"/>
            <a:chOff x="1763688" y="3778796"/>
            <a:chExt cx="520805" cy="23083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2127A8C-6FDF-B94E-A10E-6826AB1A816F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1E4811D-86C7-F24A-BD8D-0B0727C96109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10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CFB26C-1DE2-C84A-91F4-AA2DA46DF95B}"/>
              </a:ext>
            </a:extLst>
          </p:cNvPr>
          <p:cNvGrpSpPr/>
          <p:nvPr/>
        </p:nvGrpSpPr>
        <p:grpSpPr>
          <a:xfrm>
            <a:off x="5353623" y="1474540"/>
            <a:ext cx="520805" cy="230832"/>
            <a:chOff x="1763688" y="3778796"/>
            <a:chExt cx="520805" cy="23083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21783D-999F-344C-AD16-70CBA32A6F06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8E8700E-054C-0746-85D6-4E83D955FC00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274843-D7AE-1B42-9F9E-AD9A4FB59C8A}"/>
              </a:ext>
            </a:extLst>
          </p:cNvPr>
          <p:cNvGrpSpPr/>
          <p:nvPr/>
        </p:nvGrpSpPr>
        <p:grpSpPr>
          <a:xfrm>
            <a:off x="5580112" y="1906588"/>
            <a:ext cx="520805" cy="230832"/>
            <a:chOff x="1763688" y="3778796"/>
            <a:chExt cx="520805" cy="23083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3DC4E8B-7313-CD48-99C7-BC29A36BC26E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6B52C7-1B52-EC4B-A4F8-DBD4927CF19D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12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9B37D5-A656-634A-A14B-22871F70B23E}"/>
              </a:ext>
            </a:extLst>
          </p:cNvPr>
          <p:cNvGrpSpPr/>
          <p:nvPr/>
        </p:nvGrpSpPr>
        <p:grpSpPr>
          <a:xfrm>
            <a:off x="5059307" y="4642892"/>
            <a:ext cx="520805" cy="230832"/>
            <a:chOff x="1763688" y="3778796"/>
            <a:chExt cx="520805" cy="23083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2E803F3-8170-D64C-B918-F82A84168C89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54E9B9-09CB-3946-861D-878E88959606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13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DDA47E-D34C-C53B-EE38-AB94BA19F307}"/>
              </a:ext>
            </a:extLst>
          </p:cNvPr>
          <p:cNvGrpSpPr/>
          <p:nvPr/>
        </p:nvGrpSpPr>
        <p:grpSpPr>
          <a:xfrm>
            <a:off x="5563363" y="2567551"/>
            <a:ext cx="520805" cy="230832"/>
            <a:chOff x="1748893" y="3778796"/>
            <a:chExt cx="520805" cy="23083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E75245D-9FF1-4CDD-9B10-518C38864F26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33EDD86-C7ED-FF45-0527-9F4899307E9C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14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BB0CFA3-792D-953F-C633-BD9B49D52BBE}"/>
              </a:ext>
            </a:extLst>
          </p:cNvPr>
          <p:cNvGrpSpPr/>
          <p:nvPr/>
        </p:nvGrpSpPr>
        <p:grpSpPr>
          <a:xfrm>
            <a:off x="3203666" y="4644858"/>
            <a:ext cx="520805" cy="230832"/>
            <a:chOff x="1748893" y="3778796"/>
            <a:chExt cx="520805" cy="230832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46CF97C-C33B-0F23-2AAC-7EFF9D408034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5005E3-5048-4C8F-9943-C97B6E3112C6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15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2DDAE7D-18DD-33BE-DB36-CAEB9EBFCC02}"/>
              </a:ext>
            </a:extLst>
          </p:cNvPr>
          <p:cNvGrpSpPr/>
          <p:nvPr/>
        </p:nvGrpSpPr>
        <p:grpSpPr>
          <a:xfrm>
            <a:off x="3331115" y="4009628"/>
            <a:ext cx="520805" cy="230832"/>
            <a:chOff x="1748893" y="3778796"/>
            <a:chExt cx="520805" cy="2308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A187298-5F6C-79F8-3A77-EA158F9BDA86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ABDFDF6-5E09-A3DE-269D-C157FB4DEFD7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16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B335E6A-0AAD-71F8-ADF0-0DCEF4C256F3}"/>
              </a:ext>
            </a:extLst>
          </p:cNvPr>
          <p:cNvGrpSpPr/>
          <p:nvPr/>
        </p:nvGrpSpPr>
        <p:grpSpPr>
          <a:xfrm>
            <a:off x="6855095" y="4642892"/>
            <a:ext cx="520805" cy="230832"/>
            <a:chOff x="1748893" y="3778796"/>
            <a:chExt cx="520805" cy="23083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3D6BC46-B475-EBCD-A144-697EFF4B046A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698C2F1-2416-A7B5-DC5E-09E2143FE2AA}"/>
                </a:ext>
              </a:extLst>
            </p:cNvPr>
            <p:cNvSpPr txBox="1"/>
            <p:nvPr/>
          </p:nvSpPr>
          <p:spPr>
            <a:xfrm>
              <a:off x="1748893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17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D636BF6-3A48-491E-2BB4-F212CC458B86}"/>
              </a:ext>
            </a:extLst>
          </p:cNvPr>
          <p:cNvSpPr txBox="1"/>
          <p:nvPr/>
        </p:nvSpPr>
        <p:spPr>
          <a:xfrm>
            <a:off x="-7109" y="4496516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   </a:t>
            </a:r>
            <a:r>
              <a:rPr kumimoji="1" lang="en-US" altLang="zh-CN" sz="1400" dirty="0"/>
              <a:t>~ </a:t>
            </a:r>
            <a:r>
              <a:rPr kumimoji="1" lang="zh-CN" altLang="en-US" sz="1400" dirty="0"/>
              <a:t>     找到文件的</a:t>
            </a:r>
            <a:r>
              <a:rPr kumimoji="1" lang="en-US" altLang="zh-CN" sz="1400" dirty="0" err="1"/>
              <a:t>inode</a:t>
            </a:r>
            <a:endParaRPr kumimoji="1" lang="en-US" altLang="zh-CN" sz="140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3B42DF-2477-2BBA-AB02-DBA0ECE6F798}"/>
              </a:ext>
            </a:extLst>
          </p:cNvPr>
          <p:cNvGrpSpPr/>
          <p:nvPr/>
        </p:nvGrpSpPr>
        <p:grpSpPr>
          <a:xfrm>
            <a:off x="245474" y="4517625"/>
            <a:ext cx="520805" cy="230832"/>
            <a:chOff x="1763688" y="3778796"/>
            <a:chExt cx="520805" cy="2308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6C399C31-71D7-7C12-4364-0CD79A3B8F00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F4BBF2-56F0-34A5-3080-2B721C8D7F0C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D5BFAC-F372-9055-2CB2-B06989EF60E8}"/>
              </a:ext>
            </a:extLst>
          </p:cNvPr>
          <p:cNvGrpSpPr/>
          <p:nvPr/>
        </p:nvGrpSpPr>
        <p:grpSpPr>
          <a:xfrm>
            <a:off x="-104533" y="4517625"/>
            <a:ext cx="520805" cy="230832"/>
            <a:chOff x="1763688" y="3778796"/>
            <a:chExt cx="520805" cy="23083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C547554-5ED0-A06F-D9E9-6893A15DEFB5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AC8D7E1-E4B4-8662-4A15-E9C1CE791AB0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421B830A-CBD2-494C-6021-D3CC894C7913}"/>
              </a:ext>
            </a:extLst>
          </p:cNvPr>
          <p:cNvSpPr txBox="1"/>
          <p:nvPr/>
        </p:nvSpPr>
        <p:spPr>
          <a:xfrm>
            <a:off x="0" y="482415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   </a:t>
            </a:r>
            <a:r>
              <a:rPr kumimoji="1" lang="en-US" altLang="zh-CN" sz="1400" dirty="0"/>
              <a:t>~ </a:t>
            </a:r>
            <a:r>
              <a:rPr kumimoji="1" lang="zh-CN" altLang="en-US" sz="1400" dirty="0"/>
              <a:t>     读取文件内容</a:t>
            </a:r>
            <a:endParaRPr kumimoji="1" lang="en-US" altLang="zh-CN" sz="14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890472C-0508-3B31-3E6C-7C65CA44C8D5}"/>
              </a:ext>
            </a:extLst>
          </p:cNvPr>
          <p:cNvGrpSpPr/>
          <p:nvPr/>
        </p:nvGrpSpPr>
        <p:grpSpPr>
          <a:xfrm>
            <a:off x="252583" y="4845265"/>
            <a:ext cx="520805" cy="230832"/>
            <a:chOff x="1763688" y="3778796"/>
            <a:chExt cx="520805" cy="230832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A787842-798A-1581-3964-C9E5726E8BDD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0F939F5-6784-2AB3-E997-A19620838FA4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17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EDAD4F3-0832-7C0C-46A4-0A90AA705D9E}"/>
              </a:ext>
            </a:extLst>
          </p:cNvPr>
          <p:cNvGrpSpPr/>
          <p:nvPr/>
        </p:nvGrpSpPr>
        <p:grpSpPr>
          <a:xfrm>
            <a:off x="-97424" y="4845265"/>
            <a:ext cx="520805" cy="230832"/>
            <a:chOff x="1763688" y="3778796"/>
            <a:chExt cx="520805" cy="23083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51F3990-FF7F-FB57-99BD-28362F809524}"/>
                </a:ext>
              </a:extLst>
            </p:cNvPr>
            <p:cNvSpPr/>
            <p:nvPr/>
          </p:nvSpPr>
          <p:spPr>
            <a:xfrm>
              <a:off x="1907704" y="3780762"/>
              <a:ext cx="228866" cy="22886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52839BA-D039-0405-0EDC-595A7E897C4E}"/>
                </a:ext>
              </a:extLst>
            </p:cNvPr>
            <p:cNvSpPr txBox="1"/>
            <p:nvPr/>
          </p:nvSpPr>
          <p:spPr>
            <a:xfrm>
              <a:off x="1763688" y="3778796"/>
              <a:ext cx="52080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12</a:t>
              </a:r>
              <a:endParaRPr kumimoji="1" lang="zh-CN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99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0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直接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一个目录（</a:t>
            </a:r>
            <a:r>
              <a:rPr kumimoji="1" lang="en-US" altLang="zh-CN" dirty="0"/>
              <a:t>Ext4</a:t>
            </a:r>
            <a:r>
              <a:rPr kumimoji="1" lang="zh-CN" altLang="en-US" dirty="0"/>
              <a:t>文件系统）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426632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04BDCE-03C3-0B44-AF58-74F78E328BD3}"/>
              </a:ext>
            </a:extLst>
          </p:cNvPr>
          <p:cNvSpPr txBox="1"/>
          <p:nvPr/>
        </p:nvSpPr>
        <p:spPr>
          <a:xfrm>
            <a:off x="2206080" y="1152080"/>
            <a:ext cx="6110336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–ai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dirty="0">
                <a:latin typeface="+mn-ea"/>
                <a:cs typeface="Courier" charset="0"/>
              </a:rPr>
              <a:t>表示打印所有文件的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号，如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</a:t>
            </a:r>
            <a:r>
              <a:rPr lang="zh-CN" altLang="mr-IN" sz="1400" dirty="0">
                <a:latin typeface="Courier" charset="0"/>
                <a:ea typeface="Courier" charset="0"/>
                <a:cs typeface="Courier" charset="0"/>
              </a:rPr>
              <a:t>就是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文件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的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号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69322C-B3AD-D24D-9C78-82215DC7985C}"/>
              </a:ext>
            </a:extLst>
          </p:cNvPr>
          <p:cNvSpPr txBox="1"/>
          <p:nvPr/>
        </p:nvSpPr>
        <p:spPr>
          <a:xfrm>
            <a:off x="4067944" y="2661094"/>
            <a:ext cx="475252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命令是将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号从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进制转化为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16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进制，方便讲解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19D08-1C7D-CB44-ACF1-F277B6CEAF12}"/>
              </a:ext>
            </a:extLst>
          </p:cNvPr>
          <p:cNvSpPr txBox="1"/>
          <p:nvPr/>
        </p:nvSpPr>
        <p:spPr>
          <a:xfrm>
            <a:off x="4067944" y="3104014"/>
            <a:ext cx="475252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debugfs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和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dump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是将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temp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目录在磁盘上的数据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dump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出来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526237-F030-D944-AF09-54C0A3589AAA}"/>
              </a:ext>
            </a:extLst>
          </p:cNvPr>
          <p:cNvSpPr txBox="1"/>
          <p:nvPr/>
        </p:nvSpPr>
        <p:spPr>
          <a:xfrm>
            <a:off x="4067944" y="3546934"/>
            <a:ext cx="4752528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是将二进制文件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用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16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进制打印出来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4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39634</TotalTime>
  <Words>3909</Words>
  <Application>Microsoft Macintosh PowerPoint</Application>
  <PresentationFormat>全屏显示(16:10)</PresentationFormat>
  <Paragraphs>627</Paragraphs>
  <Slides>48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DengXian</vt:lpstr>
      <vt:lpstr>微软雅黑</vt:lpstr>
      <vt:lpstr>Arial</vt:lpstr>
      <vt:lpstr>Calibri</vt:lpstr>
      <vt:lpstr>Consolas</vt:lpstr>
      <vt:lpstr>Courier</vt:lpstr>
      <vt:lpstr>Office 主题​​</vt:lpstr>
      <vt:lpstr>1_Office 主题​​</vt:lpstr>
      <vt:lpstr>文件系统API &amp; 崩溃一致性</vt:lpstr>
      <vt:lpstr>版权声明</vt:lpstr>
      <vt:lpstr>UNIX文件系统的API</vt:lpstr>
      <vt:lpstr>回顾：多级inode</vt:lpstr>
      <vt:lpstr>回顾：目录文件与目录项</vt:lpstr>
      <vt:lpstr>目录的递归与根目录</vt:lpstr>
      <vt:lpstr>文件的查找过程：/os-book/fs.tex</vt:lpstr>
      <vt:lpstr>文件的查找过程：/os-book/fs.tex</vt:lpstr>
      <vt:lpstr>直接 Dump 一个目录（Ext4文件系统）</vt:lpstr>
      <vt:lpstr>直接 Dump 一个目录（Ext4文件系统）</vt:lpstr>
      <vt:lpstr>硬链接与软链接</vt:lpstr>
      <vt:lpstr>创建（硬）链接：Linux中的 ln 命令</vt:lpstr>
      <vt:lpstr>（硬）链接：Link</vt:lpstr>
      <vt:lpstr>（硬）链接：Link</vt:lpstr>
      <vt:lpstr>LINK不能形成环</vt:lpstr>
      <vt:lpstr>软链接（符号链接）</vt:lpstr>
      <vt:lpstr>创建软链接：Linux中的 ln -s 命令</vt:lpstr>
      <vt:lpstr>硬链接和软链接的对比</vt:lpstr>
      <vt:lpstr>Sidebar: 注意目录上下文的转变</vt:lpstr>
      <vt:lpstr>Sidebar: 注意上下文的转变</vt:lpstr>
      <vt:lpstr>inode文件系统的一些细节</vt:lpstr>
      <vt:lpstr>文件系统 API</vt:lpstr>
      <vt:lpstr>文件系统API与元数据</vt:lpstr>
      <vt:lpstr>文件的元数据 （磁盘中）</vt:lpstr>
      <vt:lpstr>被打开文件的元数据（内存中）</vt:lpstr>
      <vt:lpstr>文件游标 Cursor</vt:lpstr>
      <vt:lpstr>lseek示例</vt:lpstr>
      <vt:lpstr>lseek示例</vt:lpstr>
      <vt:lpstr>lseek示例</vt:lpstr>
      <vt:lpstr>文件游标共享实例</vt:lpstr>
      <vt:lpstr>write 和 close</vt:lpstr>
      <vt:lpstr>删除一个打开的文件</vt:lpstr>
      <vt:lpstr>fsync</vt:lpstr>
      <vt:lpstr>问题</vt:lpstr>
      <vt:lpstr>PowerPoint 演示文稿</vt:lpstr>
      <vt:lpstr>文件系统的崩溃一致性</vt:lpstr>
      <vt:lpstr>文件系统的崩溃一致性</vt:lpstr>
      <vt:lpstr>PowerPoint 演示文稿</vt:lpstr>
      <vt:lpstr>崩溃一致性：用户期望</vt:lpstr>
      <vt:lpstr>方法-1：同步元数据写+fsck</vt:lpstr>
      <vt:lpstr>方法-1：同步元数据写+fsck</vt:lpstr>
      <vt:lpstr>方法-1：同步元数据写+fsck</vt:lpstr>
      <vt:lpstr>方法-1的问题：太慢</vt:lpstr>
      <vt:lpstr>方法-2：日志（Journaling）</vt:lpstr>
      <vt:lpstr>例: Ext4的日志</vt:lpstr>
      <vt:lpstr>Ordered Mode：两次Flush保证顺序</vt:lpstr>
      <vt:lpstr>崩溃后，基于日志恢复</vt:lpstr>
      <vt:lpstr>思考时间🤔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1120</cp:revision>
  <cp:lastPrinted>2020-03-02T13:38:09Z</cp:lastPrinted>
  <dcterms:created xsi:type="dcterms:W3CDTF">2017-11-24T09:35:45Z</dcterms:created>
  <dcterms:modified xsi:type="dcterms:W3CDTF">2023-12-05T01:41:38Z</dcterms:modified>
</cp:coreProperties>
</file>