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A02_BD3C82D5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110_6D121AD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88"/>
  </p:notesMasterIdLst>
  <p:handoutMasterIdLst>
    <p:handoutMasterId r:id="rId89"/>
  </p:handoutMasterIdLst>
  <p:sldIdLst>
    <p:sldId id="2242" r:id="rId3"/>
    <p:sldId id="2570" r:id="rId4"/>
    <p:sldId id="2273" r:id="rId5"/>
    <p:sldId id="2571" r:id="rId6"/>
    <p:sldId id="2572" r:id="rId7"/>
    <p:sldId id="2573" r:id="rId8"/>
    <p:sldId id="1412" r:id="rId9"/>
    <p:sldId id="2564" r:id="rId10"/>
    <p:sldId id="1398" r:id="rId11"/>
    <p:sldId id="1363" r:id="rId12"/>
    <p:sldId id="2569" r:id="rId13"/>
    <p:sldId id="438" r:id="rId14"/>
    <p:sldId id="2557" r:id="rId15"/>
    <p:sldId id="2558" r:id="rId16"/>
    <p:sldId id="2559" r:id="rId17"/>
    <p:sldId id="2560" r:id="rId18"/>
    <p:sldId id="2427" r:id="rId19"/>
    <p:sldId id="2553" r:id="rId20"/>
    <p:sldId id="2562" r:id="rId21"/>
    <p:sldId id="2563" r:id="rId22"/>
    <p:sldId id="2274" r:id="rId23"/>
    <p:sldId id="2240" r:id="rId24"/>
    <p:sldId id="271" r:id="rId25"/>
    <p:sldId id="387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302" r:id="rId34"/>
    <p:sldId id="279" r:id="rId35"/>
    <p:sldId id="280" r:id="rId36"/>
    <p:sldId id="281" r:id="rId37"/>
    <p:sldId id="282" r:id="rId38"/>
    <p:sldId id="283" r:id="rId39"/>
    <p:sldId id="2268" r:id="rId40"/>
    <p:sldId id="288" r:id="rId41"/>
    <p:sldId id="303" r:id="rId42"/>
    <p:sldId id="289" r:id="rId43"/>
    <p:sldId id="290" r:id="rId44"/>
    <p:sldId id="291" r:id="rId45"/>
    <p:sldId id="292" r:id="rId46"/>
    <p:sldId id="2269" r:id="rId47"/>
    <p:sldId id="284" r:id="rId48"/>
    <p:sldId id="285" r:id="rId49"/>
    <p:sldId id="286" r:id="rId50"/>
    <p:sldId id="287" r:id="rId51"/>
    <p:sldId id="297" r:id="rId52"/>
    <p:sldId id="300" r:id="rId53"/>
    <p:sldId id="2271" r:id="rId54"/>
    <p:sldId id="2244" r:id="rId55"/>
    <p:sldId id="788" r:id="rId56"/>
    <p:sldId id="836" r:id="rId57"/>
    <p:sldId id="837" r:id="rId58"/>
    <p:sldId id="838" r:id="rId59"/>
    <p:sldId id="2243" r:id="rId60"/>
    <p:sldId id="840" r:id="rId61"/>
    <p:sldId id="794" r:id="rId62"/>
    <p:sldId id="846" r:id="rId63"/>
    <p:sldId id="811" r:id="rId64"/>
    <p:sldId id="2245" r:id="rId65"/>
    <p:sldId id="2249" r:id="rId66"/>
    <p:sldId id="2246" r:id="rId67"/>
    <p:sldId id="2247" r:id="rId68"/>
    <p:sldId id="2248" r:id="rId69"/>
    <p:sldId id="2255" r:id="rId70"/>
    <p:sldId id="2250" r:id="rId71"/>
    <p:sldId id="2252" r:id="rId72"/>
    <p:sldId id="2253" r:id="rId73"/>
    <p:sldId id="2263" r:id="rId74"/>
    <p:sldId id="2262" r:id="rId75"/>
    <p:sldId id="2256" r:id="rId76"/>
    <p:sldId id="2251" r:id="rId77"/>
    <p:sldId id="2264" r:id="rId78"/>
    <p:sldId id="2265" r:id="rId79"/>
    <p:sldId id="2257" r:id="rId80"/>
    <p:sldId id="2254" r:id="rId81"/>
    <p:sldId id="2258" r:id="rId82"/>
    <p:sldId id="2267" r:id="rId83"/>
    <p:sldId id="2259" r:id="rId84"/>
    <p:sldId id="2270" r:id="rId85"/>
    <p:sldId id="2260" r:id="rId86"/>
    <p:sldId id="2272" r:id="rId8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BDA37C-0EBB-D15D-17E5-2AA5C4B071E4}" name="奔皓 黄" initials="奔黄" userId="735e6412f2e4b4b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8F00"/>
    <a:srgbClr val="73FEFF"/>
    <a:srgbClr val="941100"/>
    <a:srgbClr val="212121"/>
    <a:srgbClr val="005493"/>
    <a:srgbClr val="FF2F92"/>
    <a:srgbClr val="9437FF"/>
    <a:srgbClr val="ED3C64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0" autoAdjust="0"/>
    <p:restoredTop sz="87347" autoAdjust="0"/>
  </p:normalViewPr>
  <p:slideViewPr>
    <p:cSldViewPr>
      <p:cViewPr varScale="1">
        <p:scale>
          <a:sx n="133" d="100"/>
          <a:sy n="133" d="100"/>
        </p:scale>
        <p:origin x="176" y="192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comments/modernComment_110_6D121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D78905-998C-5148-9BBF-AC72A46ABB85}" authorId="{9CBDA37C-0EBB-D15D-17E5-2AA5C4B071E4}" created="2023-12-12T00:59:30.0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4368941" sldId="272"/>
      <ac:spMk id="8" creationId="{00000000-0000-0000-0000-000000000000}"/>
    </ac:deMkLst>
    <p188:txBody>
      <a:bodyPr/>
      <a:lstStyle/>
      <a:p>
        <a:r>
          <a:rPr lang="en-CN"/>
          <a:t>上一次操作在干嘛
</a:t>
        </a:r>
      </a:p>
    </p188:txBody>
  </p188:cm>
</p188:cmLst>
</file>

<file path=ppt/comments/modernComment_A02_BD3C82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E97577-1DDE-F543-A57E-2127C1EB7522}" authorId="{9CBDA37C-0EBB-D15D-17E5-2AA5C4B071E4}" created="2023-12-12T00:37:57.750">
    <pc:sldMkLst xmlns:pc="http://schemas.microsoft.com/office/powerpoint/2013/main/command">
      <pc:docMk/>
      <pc:sldMk cId="3174859477" sldId="2562"/>
    </pc:sldMkLst>
    <p188:txBody>
      <a:bodyPr/>
      <a:lstStyle/>
      <a:p>
        <a:r>
          <a:rPr lang="en-CN"/>
          <a:t>刷到磁盘中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22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如果没看到Jcmt</a:t>
            </a:r>
            <a:r>
              <a:rPr lang="zh-CN" altLang="en-US" dirty="0"/>
              <a:t>，那元数据和数据都不一定在磁盘里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5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N" dirty="0"/>
              <a:t>ommit来标志这个事件</a:t>
            </a:r>
            <a:r>
              <a:rPr lang="zh-CN" altLang="en-US" dirty="0"/>
              <a:t>。不能保证</a:t>
            </a:r>
            <a:r>
              <a:rPr lang="en-US" altLang="zh-CN" dirty="0"/>
              <a:t>100%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31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96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interrupt handler</a:t>
            </a:r>
            <a:r>
              <a:rPr lang="zh-CN" altLang="en-US" sz="1200" dirty="0"/>
              <a:t>记录一下某个进程的读写操作完成了，直接切换到已经完成</a:t>
            </a:r>
            <a:r>
              <a:rPr lang="en-US" altLang="zh-CN" sz="1200" dirty="0"/>
              <a:t>IO</a:t>
            </a:r>
            <a:r>
              <a:rPr lang="zh-CN" altLang="en-US" sz="1200" dirty="0"/>
              <a:t>的进程</a:t>
            </a:r>
            <a:r>
              <a:rPr lang="en-US" altLang="zh-CN" sz="1200" dirty="0"/>
              <a:t>/</a:t>
            </a:r>
            <a:r>
              <a:rPr lang="zh-CN" altLang="en-US" sz="1200" dirty="0"/>
              <a:t>切走等待进程</a:t>
            </a:r>
            <a:r>
              <a:rPr lang="en-US" altLang="zh-CN" sz="1200" dirty="0"/>
              <a:t>/</a:t>
            </a:r>
            <a:r>
              <a:rPr lang="zh-CN" altLang="en-US" sz="1200" dirty="0"/>
              <a:t>标记</a:t>
            </a:r>
            <a:r>
              <a:rPr lang="en-US" altLang="zh-CN" sz="1200" dirty="0"/>
              <a:t>runnable</a:t>
            </a:r>
            <a:r>
              <a:rPr lang="zh-CN" altLang="en-US" sz="1200" dirty="0"/>
              <a:t> 进程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27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14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N" dirty="0"/>
              <a:t>pu不停响应中断</a:t>
            </a:r>
            <a:r>
              <a:rPr lang="zh-CN" altLang="en-US" dirty="0"/>
              <a:t>，不断记录中断里的数据。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71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15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cid会不一样</a:t>
            </a:r>
            <a:r>
              <a:rPr lang="zh-CN" altLang="en-US" dirty="0"/>
              <a:t>，读操作完成了，就变了，所以要加一个</a:t>
            </a:r>
            <a:r>
              <a:rPr lang="en-US" altLang="zh-CN" dirty="0"/>
              <a:t>volatile</a:t>
            </a:r>
            <a:r>
              <a:rPr lang="zh-CN" altLang="en-US" dirty="0"/>
              <a:t>让 编译器知道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22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Yes. The compiler does</a:t>
            </a:r>
            <a:r>
              <a:rPr lang="en-US" altLang="zh-CN" baseline="0" dirty="0"/>
              <a:t> not know [ebp-4] is the address of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9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适合大文件的优化</a:t>
            </a:r>
            <a:r>
              <a:rPr lang="zh-CN" altLang="en-US" dirty="0"/>
              <a:t>，小文件呢？</a:t>
            </a:r>
            <a:r>
              <a:rPr lang="en-US" altLang="zh-CN" dirty="0" err="1"/>
              <a:t>Inode</a:t>
            </a:r>
            <a:r>
              <a:rPr lang="zh-CN" altLang="en-US" dirty="0"/>
              <a:t> 本身可以拿来存数据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86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网卡的区域映射给用户态</a:t>
            </a:r>
            <a:r>
              <a:rPr lang="zh-CN" altLang="en-US" dirty="0"/>
              <a:t>；用户态根据自己应用的特征决定应用类型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63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DMA是特殊的硬件单元</a:t>
            </a:r>
            <a:r>
              <a:rPr lang="zh-CN" altLang="en-US" dirty="0"/>
              <a:t>，可以独立，也可以是硬件的模块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缺点：对于很小的数据，开销过大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70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0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键盘、显示器、</a:t>
            </a:r>
            <a:r>
              <a:rPr lang="en-US" altLang="zh-CN" dirty="0"/>
              <a:t>U</a:t>
            </a:r>
            <a:r>
              <a:rPr lang="zh-CN" altLang="en-US" dirty="0"/>
              <a:t>盘为什么是文件？</a:t>
            </a:r>
            <a:endParaRPr lang="en-US" altLang="zh-CN" dirty="0"/>
          </a:p>
          <a:p>
            <a:r>
              <a:rPr lang="zh-CN" altLang="en-US" dirty="0"/>
              <a:t>游戏手柄？</a:t>
            </a:r>
            <a:endParaRPr lang="en-US" altLang="zh-CN" dirty="0"/>
          </a:p>
          <a:p>
            <a:r>
              <a:rPr lang="en-US" altLang="zh-CN" dirty="0"/>
              <a:t>Lidar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反例：</a:t>
            </a:r>
            <a:r>
              <a:rPr lang="en-US" altLang="zh-CN" dirty="0"/>
              <a:t>send/</a:t>
            </a:r>
            <a:r>
              <a:rPr lang="en-US" altLang="zh-CN" dirty="0" err="1"/>
              <a:t>recv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I/O device has its own CPU?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914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08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75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65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02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6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0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86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0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83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61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68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293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1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1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6</a:t>
            </a:r>
            <a:r>
              <a:rPr kumimoji="1" lang="zh-CN" altLang="en-US" dirty="0"/>
              <a:t>，代表着对</a:t>
            </a:r>
            <a:r>
              <a:rPr lang="zh-CN" altLang="en-US" sz="1200" dirty="0"/>
              <a:t>拥有者、所在组、其他</a:t>
            </a:r>
            <a:r>
              <a:rPr kumimoji="1" lang="zh-CN" altLang="en-US" sz="1200" dirty="0"/>
              <a:t>三个用户组赋予读写权限</a:t>
            </a:r>
            <a:endParaRPr lang="en-US" altLang="zh-CN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791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267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32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虹桥十米附近，挖坑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吊车入侵，倒下，</a:t>
            </a:r>
            <a:r>
              <a:rPr lang="en-US" altLang="zh-CN" dirty="0"/>
              <a:t>200+</a:t>
            </a:r>
            <a:r>
              <a:rPr lang="zh-CN" altLang="en-US" dirty="0"/>
              <a:t>火车</a:t>
            </a:r>
            <a:r>
              <a:rPr lang="en-US" altLang="zh-CN" dirty="0"/>
              <a:t>GG</a:t>
            </a:r>
            <a:r>
              <a:rPr lang="zh-CN" altLang="en-US" dirty="0"/>
              <a:t>；施工安全</a:t>
            </a:r>
            <a:endParaRPr lang="en-US" altLang="zh-CN" dirty="0"/>
          </a:p>
          <a:p>
            <a:r>
              <a:rPr lang="zh-CN" altLang="en-US" dirty="0"/>
              <a:t>工作地点分散：难以高效检测；</a:t>
            </a:r>
            <a:endParaRPr lang="en-US" altLang="zh-CN" dirty="0"/>
          </a:p>
          <a:p>
            <a:r>
              <a:rPr lang="zh-CN" altLang="en-US" dirty="0"/>
              <a:t>监管男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高尖端技术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同济设计院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481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虹桥十米附近，挖坑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吊车入侵，倒下，</a:t>
            </a:r>
            <a:r>
              <a:rPr lang="en-US" altLang="zh-CN" dirty="0"/>
              <a:t>200+</a:t>
            </a:r>
            <a:r>
              <a:rPr lang="zh-CN" altLang="en-US" dirty="0"/>
              <a:t>火车</a:t>
            </a:r>
            <a:r>
              <a:rPr lang="en-US" altLang="zh-CN" dirty="0"/>
              <a:t>GG</a:t>
            </a:r>
            <a:r>
              <a:rPr lang="zh-CN" altLang="en-US" dirty="0"/>
              <a:t>；施工安全</a:t>
            </a:r>
            <a:endParaRPr lang="en-US" altLang="zh-CN" dirty="0"/>
          </a:p>
          <a:p>
            <a:r>
              <a:rPr lang="zh-CN" altLang="en-US" dirty="0"/>
              <a:t>工作地点分散：难以高效检测；</a:t>
            </a:r>
            <a:endParaRPr lang="en-US" altLang="zh-CN" dirty="0"/>
          </a:p>
          <a:p>
            <a:r>
              <a:rPr lang="zh-CN" altLang="en-US" dirty="0"/>
              <a:t>监管男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高尖端技术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同济设计院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4694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70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024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21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91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磁盘太慢了</a:t>
            </a:r>
            <a:r>
              <a:rPr lang="zh-CN" altLang="en-US" dirty="0"/>
              <a:t>，为了优化存储性能，把最近访问的块，事先缓存在内存中。有自己的替换策略，保证命中率。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8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1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没有新增文件，但新增了内容，要分配新的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要去改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，索引里要新加一个</a:t>
            </a:r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5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scheck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fsck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1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A02_BD3C82D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6D121AD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设备管理与驱动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CS3601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·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操作系统（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2023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秋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0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117-79D7-EC4D-84E9-B19DB85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回顾：文件系统的崩溃一致性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2231-B9BA-6E4F-8880-296FB804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sz="2000" dirty="0"/>
              <a:t>文件系统中</a:t>
            </a:r>
            <a:r>
              <a:rPr lang="zh-CN" altLang="en-US" sz="2000" dirty="0"/>
              <a:t>保存了多种数据结构</a:t>
            </a:r>
            <a:endParaRPr lang="en-US" altLang="zh-CN" sz="2000" dirty="0"/>
          </a:p>
          <a:p>
            <a:r>
              <a:rPr lang="zh-CN" altLang="en-US" sz="2000" dirty="0"/>
              <a:t>各种数据结构之间存在依赖关系与一致性要求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inode</a:t>
            </a:r>
            <a:r>
              <a:rPr lang="zh-CN" altLang="en-US" sz="1800" dirty="0"/>
              <a:t>中保存的文件大小，应该与其索引中保存的数据块个数相匹配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inode</a:t>
            </a:r>
            <a:r>
              <a:rPr lang="zh-CN" altLang="en-US" sz="1800" dirty="0"/>
              <a:t>中保存的链接数，应与指向其的目录项个数相同</a:t>
            </a:r>
            <a:endParaRPr lang="en-US" altLang="zh-CN" sz="1800" dirty="0"/>
          </a:p>
          <a:p>
            <a:pPr lvl="1"/>
            <a:r>
              <a:rPr lang="zh-CN" altLang="en-US" sz="1800" dirty="0"/>
              <a:t>超级块中保存的文件系统大小，应该与文件系统所管理的空间大小相同</a:t>
            </a:r>
            <a:endParaRPr lang="en-US" altLang="zh-CN" sz="1800" dirty="0"/>
          </a:p>
          <a:p>
            <a:pPr lvl="1"/>
            <a:r>
              <a:rPr lang="zh-CN" altLang="en-US" sz="1800" dirty="0"/>
              <a:t>所有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分配表中标记为空闲的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均未被使用；标记为已用的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均可以通过文件系统操作访问</a:t>
            </a:r>
            <a:endParaRPr lang="en-US" altLang="zh-CN" sz="1800" dirty="0"/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突发状况（崩溃）可能会造成这些一致性被打破！</a:t>
            </a:r>
            <a:endParaRPr lang="en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DC56-0890-3547-A451-5636BFC6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100" smtClean="0"/>
              <a:t>10</a:t>
            </a:fld>
            <a:endParaRPr lang="zh-CN" altLang="en-US" sz="1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A162-7CEB-5241-ACFD-E886B60C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8859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D2324D9-9D04-C14A-BCB5-533FD464FA5B}"/>
              </a:ext>
            </a:extLst>
          </p:cNvPr>
          <p:cNvSpPr/>
          <p:nvPr/>
        </p:nvSpPr>
        <p:spPr>
          <a:xfrm>
            <a:off x="2800049" y="985292"/>
            <a:ext cx="71894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E6633-D493-C34C-B5EA-0BC284ED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234AA-231E-9046-9CB3-4CFF809027B5}"/>
              </a:ext>
            </a:extLst>
          </p:cNvPr>
          <p:cNvSpPr/>
          <p:nvPr/>
        </p:nvSpPr>
        <p:spPr>
          <a:xfrm>
            <a:off x="1359889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E3348E-5039-F146-923F-37DE1E2E8516}"/>
              </a:ext>
            </a:extLst>
          </p:cNvPr>
          <p:cNvSpPr/>
          <p:nvPr/>
        </p:nvSpPr>
        <p:spPr>
          <a:xfrm>
            <a:off x="2079969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47635-E0DC-6C41-8D50-A80A6BFE01ED}"/>
              </a:ext>
            </a:extLst>
          </p:cNvPr>
          <p:cNvSpPr/>
          <p:nvPr/>
        </p:nvSpPr>
        <p:spPr>
          <a:xfrm>
            <a:off x="4234779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root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block[0]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36B429-8AC8-1C45-9E7E-154A442F479A}"/>
              </a:ext>
            </a:extLst>
          </p:cNvPr>
          <p:cNvSpPr/>
          <p:nvPr/>
        </p:nvSpPr>
        <p:spPr>
          <a:xfrm>
            <a:off x="4953723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etc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block[1]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82C892-0E9D-624B-8195-D6D357CE5BFA}"/>
              </a:ext>
            </a:extLst>
          </p:cNvPr>
          <p:cNvSpPr/>
          <p:nvPr/>
        </p:nvSpPr>
        <p:spPr>
          <a:xfrm>
            <a:off x="1647164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0987CC-AF8A-9F43-A4B4-2C669AF75EE0}"/>
              </a:ext>
            </a:extLst>
          </p:cNvPr>
          <p:cNvSpPr/>
          <p:nvPr/>
        </p:nvSpPr>
        <p:spPr>
          <a:xfrm>
            <a:off x="1448232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111752C-F299-4B47-B9A5-8F986F6A6777}"/>
              </a:ext>
            </a:extLst>
          </p:cNvPr>
          <p:cNvSpPr/>
          <p:nvPr/>
        </p:nvSpPr>
        <p:spPr>
          <a:xfrm>
            <a:off x="1845339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190B7F-B084-844E-BFB5-F1AC6FE79802}"/>
              </a:ext>
            </a:extLst>
          </p:cNvPr>
          <p:cNvSpPr/>
          <p:nvPr/>
        </p:nvSpPr>
        <p:spPr>
          <a:xfrm>
            <a:off x="1647921" y="1272499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ADCBD3-3E9C-FB42-9480-9D91D3300B73}"/>
              </a:ext>
            </a:extLst>
          </p:cNvPr>
          <p:cNvSpPr/>
          <p:nvPr/>
        </p:nvSpPr>
        <p:spPr>
          <a:xfrm>
            <a:off x="1448989" y="1272499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3066841-D833-4D42-BCC6-35843D3C5536}"/>
              </a:ext>
            </a:extLst>
          </p:cNvPr>
          <p:cNvSpPr/>
          <p:nvPr/>
        </p:nvSpPr>
        <p:spPr>
          <a:xfrm>
            <a:off x="1846096" y="1272499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11204CE-F6F3-1242-ABB7-AD9243ABFAB5}"/>
              </a:ext>
            </a:extLst>
          </p:cNvPr>
          <p:cNvSpPr/>
          <p:nvPr/>
        </p:nvSpPr>
        <p:spPr>
          <a:xfrm>
            <a:off x="1647164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6F09AD-E0BB-7140-8386-681006FA252A}"/>
              </a:ext>
            </a:extLst>
          </p:cNvPr>
          <p:cNvSpPr/>
          <p:nvPr/>
        </p:nvSpPr>
        <p:spPr>
          <a:xfrm>
            <a:off x="1448232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78BCEF-7BAD-134E-B729-BE9CFCFAED7A}"/>
              </a:ext>
            </a:extLst>
          </p:cNvPr>
          <p:cNvSpPr/>
          <p:nvPr/>
        </p:nvSpPr>
        <p:spPr>
          <a:xfrm>
            <a:off x="1845339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CC76E9-1C21-2444-BEAD-A59E09995007}"/>
              </a:ext>
            </a:extLst>
          </p:cNvPr>
          <p:cNvSpPr/>
          <p:nvPr/>
        </p:nvSpPr>
        <p:spPr>
          <a:xfrm>
            <a:off x="2368758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C75939-6D32-9347-92DE-6F90E96C8F03}"/>
              </a:ext>
            </a:extLst>
          </p:cNvPr>
          <p:cNvSpPr/>
          <p:nvPr/>
        </p:nvSpPr>
        <p:spPr>
          <a:xfrm>
            <a:off x="2169826" y="1061737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9545507-3058-5A46-BD66-719A4A915701}"/>
              </a:ext>
            </a:extLst>
          </p:cNvPr>
          <p:cNvSpPr/>
          <p:nvPr/>
        </p:nvSpPr>
        <p:spPr>
          <a:xfrm>
            <a:off x="2566933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EAD467-2D18-D248-9EAE-76AB7AFD36D5}"/>
              </a:ext>
            </a:extLst>
          </p:cNvPr>
          <p:cNvSpPr/>
          <p:nvPr/>
        </p:nvSpPr>
        <p:spPr>
          <a:xfrm>
            <a:off x="2369515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A0E3A3-ACC3-AD48-B0AC-D3FC39524F22}"/>
              </a:ext>
            </a:extLst>
          </p:cNvPr>
          <p:cNvSpPr/>
          <p:nvPr/>
        </p:nvSpPr>
        <p:spPr>
          <a:xfrm>
            <a:off x="2170583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83DF57-BCE2-6646-AC19-B8EDE600B63E}"/>
              </a:ext>
            </a:extLst>
          </p:cNvPr>
          <p:cNvSpPr/>
          <p:nvPr/>
        </p:nvSpPr>
        <p:spPr>
          <a:xfrm>
            <a:off x="2567690" y="1277761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85EF043-AE95-6542-99D5-D432B049DD73}"/>
              </a:ext>
            </a:extLst>
          </p:cNvPr>
          <p:cNvSpPr/>
          <p:nvPr/>
        </p:nvSpPr>
        <p:spPr>
          <a:xfrm>
            <a:off x="2368758" y="149378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D642AFC-12E4-F746-99CD-BDFF5A72342B}"/>
              </a:ext>
            </a:extLst>
          </p:cNvPr>
          <p:cNvSpPr/>
          <p:nvPr/>
        </p:nvSpPr>
        <p:spPr>
          <a:xfrm>
            <a:off x="2169826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158321E-899E-344A-BD77-E24C2CAC702F}"/>
              </a:ext>
            </a:extLst>
          </p:cNvPr>
          <p:cNvSpPr/>
          <p:nvPr/>
        </p:nvSpPr>
        <p:spPr>
          <a:xfrm>
            <a:off x="2566933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AB322F-B29A-284F-A50D-F621BD091865}"/>
              </a:ext>
            </a:extLst>
          </p:cNvPr>
          <p:cNvSpPr/>
          <p:nvPr/>
        </p:nvSpPr>
        <p:spPr>
          <a:xfrm>
            <a:off x="2800049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5F398E-BC3B-0241-9261-FBAC76A5EF60}"/>
              </a:ext>
            </a:extLst>
          </p:cNvPr>
          <p:cNvSpPr/>
          <p:nvPr/>
        </p:nvSpPr>
        <p:spPr>
          <a:xfrm>
            <a:off x="2941794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E639C3-285C-8243-92DE-0C0EA82E0861}"/>
              </a:ext>
            </a:extLst>
          </p:cNvPr>
          <p:cNvSpPr/>
          <p:nvPr/>
        </p:nvSpPr>
        <p:spPr>
          <a:xfrm>
            <a:off x="3231842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9671B8-B9F5-A741-BFAA-26A3BFB7F8B5}"/>
              </a:ext>
            </a:extLst>
          </p:cNvPr>
          <p:cNvSpPr/>
          <p:nvPr/>
        </p:nvSpPr>
        <p:spPr>
          <a:xfrm>
            <a:off x="3374220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9FB51A-5011-384B-9633-43340289FD52}"/>
              </a:ext>
            </a:extLst>
          </p:cNvPr>
          <p:cNvSpPr/>
          <p:nvPr/>
        </p:nvSpPr>
        <p:spPr>
          <a:xfrm>
            <a:off x="3519496" y="985292"/>
            <a:ext cx="71894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0484D29-51C4-0946-8B86-0B089D27EB04}"/>
              </a:ext>
            </a:extLst>
          </p:cNvPr>
          <p:cNvSpPr/>
          <p:nvPr/>
        </p:nvSpPr>
        <p:spPr>
          <a:xfrm>
            <a:off x="3519496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FB7DD4-DBE3-614D-97CD-EF008ED8F4A3}"/>
              </a:ext>
            </a:extLst>
          </p:cNvPr>
          <p:cNvSpPr/>
          <p:nvPr/>
        </p:nvSpPr>
        <p:spPr>
          <a:xfrm>
            <a:off x="3661241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9EB193-F050-C447-9BA7-761DC848478D}"/>
              </a:ext>
            </a:extLst>
          </p:cNvPr>
          <p:cNvSpPr/>
          <p:nvPr/>
        </p:nvSpPr>
        <p:spPr>
          <a:xfrm>
            <a:off x="3951289" y="985292"/>
            <a:ext cx="144773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8CDF5E-E2F1-CA43-89BB-0A2B2614701D}"/>
              </a:ext>
            </a:extLst>
          </p:cNvPr>
          <p:cNvSpPr/>
          <p:nvPr/>
        </p:nvSpPr>
        <p:spPr>
          <a:xfrm>
            <a:off x="4093667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124AB1-29F6-5843-94C0-7B06FC7A8BBE}"/>
              </a:ext>
            </a:extLst>
          </p:cNvPr>
          <p:cNvSpPr/>
          <p:nvPr/>
        </p:nvSpPr>
        <p:spPr>
          <a:xfrm>
            <a:off x="5669006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block[2]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B20989-F81C-9547-A0B7-67E28188FA44}"/>
              </a:ext>
            </a:extLst>
          </p:cNvPr>
          <p:cNvSpPr/>
          <p:nvPr/>
        </p:nvSpPr>
        <p:spPr>
          <a:xfrm>
            <a:off x="6387950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block[3]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34DCE8-49C6-1B4B-93C4-36EFA357500B}"/>
              </a:ext>
            </a:extLst>
          </p:cNvPr>
          <p:cNvSpPr/>
          <p:nvPr/>
        </p:nvSpPr>
        <p:spPr>
          <a:xfrm>
            <a:off x="7103233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block[4]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386CE3-E904-F641-BFFC-558B6AE215C1}"/>
              </a:ext>
            </a:extLst>
          </p:cNvPr>
          <p:cNvSpPr/>
          <p:nvPr/>
        </p:nvSpPr>
        <p:spPr>
          <a:xfrm>
            <a:off x="643343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9F42E58-F200-A545-94AA-06FBA108580F}"/>
              </a:ext>
            </a:extLst>
          </p:cNvPr>
          <p:cNvSpPr txBox="1"/>
          <p:nvPr/>
        </p:nvSpPr>
        <p:spPr>
          <a:xfrm>
            <a:off x="649476" y="433182"/>
            <a:ext cx="707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484795-67FF-A543-9418-DE11E599EED8}"/>
              </a:ext>
            </a:extLst>
          </p:cNvPr>
          <p:cNvSpPr txBox="1"/>
          <p:nvPr/>
        </p:nvSpPr>
        <p:spPr>
          <a:xfrm>
            <a:off x="1359889" y="433181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bitmap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5BD2715-4C0A-9343-9703-FD30A53BDBAF}"/>
              </a:ext>
            </a:extLst>
          </p:cNvPr>
          <p:cNvSpPr txBox="1"/>
          <p:nvPr/>
        </p:nvSpPr>
        <p:spPr>
          <a:xfrm>
            <a:off x="2079969" y="429466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bitmap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3684-968B-CA47-874E-62B07298CB1F}"/>
              </a:ext>
            </a:extLst>
          </p:cNvPr>
          <p:cNvSpPr txBox="1"/>
          <p:nvPr/>
        </p:nvSpPr>
        <p:spPr>
          <a:xfrm>
            <a:off x="2800049" y="433181"/>
            <a:ext cx="1427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C62AE20-8B38-5A42-B005-9754B27CEF7A}"/>
              </a:ext>
            </a:extLst>
          </p:cNvPr>
          <p:cNvSpPr txBox="1"/>
          <p:nvPr/>
        </p:nvSpPr>
        <p:spPr>
          <a:xfrm>
            <a:off x="4234779" y="409228"/>
            <a:ext cx="3588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blocks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C776DBC8-0A63-CF4B-A877-CE57B8B388D9}"/>
              </a:ext>
            </a:extLst>
          </p:cNvPr>
          <p:cNvSpPr/>
          <p:nvPr/>
        </p:nvSpPr>
        <p:spPr>
          <a:xfrm rot="16200000">
            <a:off x="3440041" y="56133"/>
            <a:ext cx="144774" cy="1427029"/>
          </a:xfrm>
          <a:prstGeom prst="rightBrace">
            <a:avLst>
              <a:gd name="adj1" fmla="val 4777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CE4CF959-F11E-5745-9FE9-A3BDDEA1E0FA}"/>
              </a:ext>
            </a:extLst>
          </p:cNvPr>
          <p:cNvSpPr/>
          <p:nvPr/>
        </p:nvSpPr>
        <p:spPr>
          <a:xfrm rot="16200000">
            <a:off x="5956659" y="-1024619"/>
            <a:ext cx="144774" cy="3588534"/>
          </a:xfrm>
          <a:prstGeom prst="rightBrace">
            <a:avLst>
              <a:gd name="adj1" fmla="val 4777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25249E-F360-1C44-8B0F-5D5D34C06FF3}"/>
              </a:ext>
            </a:extLst>
          </p:cNvPr>
          <p:cNvSpPr txBox="1"/>
          <p:nvPr/>
        </p:nvSpPr>
        <p:spPr>
          <a:xfrm>
            <a:off x="2539503" y="1767442"/>
            <a:ext cx="665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E4D79-36A5-494C-B705-E7CBBC85760B}"/>
              </a:ext>
            </a:extLst>
          </p:cNvPr>
          <p:cNvSpPr txBox="1"/>
          <p:nvPr/>
        </p:nvSpPr>
        <p:spPr>
          <a:xfrm>
            <a:off x="3144005" y="1777380"/>
            <a:ext cx="6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1B2892-8F4C-B843-8F1D-BF4C7694949A}"/>
              </a:ext>
            </a:extLst>
          </p:cNvPr>
          <p:cNvSpPr txBox="1"/>
          <p:nvPr/>
        </p:nvSpPr>
        <p:spPr>
          <a:xfrm>
            <a:off x="3487602" y="1763780"/>
            <a:ext cx="1072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hosts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57088DF-603D-BF4C-B9B2-CAF3CD19E6AA}"/>
              </a:ext>
            </a:extLst>
          </p:cNvPr>
          <p:cNvSpPr txBox="1"/>
          <p:nvPr/>
        </p:nvSpPr>
        <p:spPr>
          <a:xfrm>
            <a:off x="1477612" y="264291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accent1"/>
                </a:solidFill>
                <a:highlight>
                  <a:srgbClr val="FFFF00"/>
                </a:highlight>
              </a:rPr>
              <a:t>write</a:t>
            </a:r>
            <a:endParaRPr kumimoji="1" lang="zh-CN" altLang="en-US" sz="12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F72BC3-9008-9044-BAC0-2BE79B0E080F}"/>
              </a:ext>
            </a:extLst>
          </p:cNvPr>
          <p:cNvSpPr txBox="1"/>
          <p:nvPr/>
        </p:nvSpPr>
        <p:spPr>
          <a:xfrm>
            <a:off x="7915122" y="264938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accent1"/>
                </a:solidFill>
                <a:highlight>
                  <a:srgbClr val="FFFF00"/>
                </a:highlight>
              </a:rPr>
              <a:t>write</a:t>
            </a:r>
            <a:endParaRPr kumimoji="1" lang="zh-CN" altLang="en-US" sz="12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704990-F5D6-A744-A077-EA9A03D6211D}"/>
              </a:ext>
            </a:extLst>
          </p:cNvPr>
          <p:cNvSpPr txBox="1"/>
          <p:nvPr/>
        </p:nvSpPr>
        <p:spPr>
          <a:xfrm>
            <a:off x="3710107" y="264147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accent1"/>
                </a:solidFill>
                <a:highlight>
                  <a:srgbClr val="FFFF00"/>
                </a:highlight>
              </a:rPr>
              <a:t>write</a:t>
            </a:r>
            <a:endParaRPr kumimoji="1" lang="zh-CN" altLang="en-US" sz="12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4A3AFC31-B83D-7F44-9CAD-3196211461FD}"/>
              </a:ext>
            </a:extLst>
          </p:cNvPr>
          <p:cNvCxnSpPr>
            <a:cxnSpLocks/>
          </p:cNvCxnSpPr>
          <p:nvPr/>
        </p:nvCxnSpPr>
        <p:spPr>
          <a:xfrm>
            <a:off x="643343" y="2342600"/>
            <a:ext cx="7898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170A87F-26FD-E243-8D23-45BD746E3EEC}"/>
              </a:ext>
            </a:extLst>
          </p:cNvPr>
          <p:cNvSpPr txBox="1"/>
          <p:nvPr/>
        </p:nvSpPr>
        <p:spPr>
          <a:xfrm>
            <a:off x="539552" y="2642916"/>
            <a:ext cx="83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append()</a:t>
            </a:r>
            <a:endParaRPr kumimoji="1" lang="zh-CN" altLang="en-US" sz="12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2AB00BD-1BBE-2140-9FBF-E6AA35BF266C}"/>
              </a:ext>
            </a:extLst>
          </p:cNvPr>
          <p:cNvSpPr/>
          <p:nvPr/>
        </p:nvSpPr>
        <p:spPr>
          <a:xfrm>
            <a:off x="7822177" y="985292"/>
            <a:ext cx="720080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block[5]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85" name="内容占位符 2">
            <a:extLst>
              <a:ext uri="{FF2B5EF4-FFF2-40B4-BE49-F238E27FC236}">
                <a16:creationId xmlns:a16="http://schemas.microsoft.com/office/drawing/2014/main" id="{AE07C1D7-CFCC-D045-B38A-5B7E2451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718" y="3203607"/>
            <a:ext cx="2629977" cy="180039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/>
              <a:t>inode 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/</a:t>
            </a:r>
            <a:r>
              <a:rPr kumimoji="1" lang="en-US" altLang="zh-CN" sz="1400" dirty="0" err="1"/>
              <a:t>etc</a:t>
            </a:r>
            <a:r>
              <a:rPr kumimoji="1" lang="en-US" altLang="zh-CN" sz="1400" dirty="0"/>
              <a:t>/hosts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(</a:t>
            </a:r>
            <a:r>
              <a:rPr kumimoji="1" lang="zh-CN" altLang="en-US" sz="1400" dirty="0"/>
              <a:t>旧</a:t>
            </a:r>
            <a:r>
              <a:rPr kumimoji="1" lang="en-US" altLang="zh-CN" sz="1400" dirty="0"/>
              <a:t>)</a:t>
            </a:r>
          </a:p>
          <a:p>
            <a:pPr indent="-285750">
              <a:spcBef>
                <a:spcPts val="0"/>
              </a:spcBef>
            </a:pPr>
            <a:r>
              <a:rPr kumimoji="1" lang="en-US" altLang="zh-CN" sz="1400" b="0" dirty="0"/>
              <a:t>size : 8000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/>
              <a:t>pointer : block[3]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/>
              <a:t>pointer : block[4]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/>
              <a:t>pointer : null</a:t>
            </a:r>
          </a:p>
        </p:txBody>
      </p:sp>
      <p:sp>
        <p:nvSpPr>
          <p:cNvPr id="86" name="内容占位符 2">
            <a:extLst>
              <a:ext uri="{FF2B5EF4-FFF2-40B4-BE49-F238E27FC236}">
                <a16:creationId xmlns:a16="http://schemas.microsoft.com/office/drawing/2014/main" id="{BA222CA1-9A55-F147-8370-F3248F49509D}"/>
              </a:ext>
            </a:extLst>
          </p:cNvPr>
          <p:cNvSpPr txBox="1">
            <a:spLocks/>
          </p:cNvSpPr>
          <p:nvPr/>
        </p:nvSpPr>
        <p:spPr>
          <a:xfrm>
            <a:off x="5102695" y="3209671"/>
            <a:ext cx="2133601" cy="180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400" dirty="0"/>
              <a:t>新的</a:t>
            </a:r>
            <a:r>
              <a:rPr kumimoji="1" lang="en-US" altLang="zh-CN" sz="1400" dirty="0"/>
              <a:t>inode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size : </a:t>
            </a:r>
            <a:r>
              <a:rPr kumimoji="1" lang="en-US" altLang="zh-CN" sz="1400" dirty="0">
                <a:solidFill>
                  <a:schemeClr val="accent1"/>
                </a:solidFill>
                <a:ea typeface="微软雅黑" panose="020B0503020204020204" pitchFamily="34" charset="-122"/>
              </a:rPr>
              <a:t>9000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pointer : block[3]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pointer :</a:t>
            </a:r>
            <a:r>
              <a:rPr kumimoji="1" lang="zh-CN" altLang="en-US" sz="1400" dirty="0">
                <a:ea typeface="微软雅黑" panose="020B0503020204020204" pitchFamily="34" charset="-122"/>
              </a:rPr>
              <a:t> </a:t>
            </a:r>
            <a:r>
              <a:rPr kumimoji="1" lang="en-US" altLang="zh-CN" sz="1400" dirty="0">
                <a:ea typeface="微软雅黑" panose="020B0503020204020204" pitchFamily="34" charset="-122"/>
              </a:rPr>
              <a:t>block[4]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pointer : </a:t>
            </a:r>
            <a:r>
              <a:rPr kumimoji="1" lang="en-US" altLang="zh-CN" sz="1400" dirty="0">
                <a:solidFill>
                  <a:schemeClr val="accent1"/>
                </a:solidFill>
                <a:ea typeface="微软雅黑" panose="020B0503020204020204" pitchFamily="34" charset="-122"/>
              </a:rPr>
              <a:t>block[5]</a:t>
            </a:r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ABD61CB0-2114-B744-873C-2401723FE92A}"/>
              </a:ext>
            </a:extLst>
          </p:cNvPr>
          <p:cNvSpPr/>
          <p:nvPr/>
        </p:nvSpPr>
        <p:spPr>
          <a:xfrm rot="16200000">
            <a:off x="4630675" y="979249"/>
            <a:ext cx="144774" cy="4202377"/>
          </a:xfrm>
          <a:prstGeom prst="rightBrace">
            <a:avLst>
              <a:gd name="adj1" fmla="val 47771"/>
              <a:gd name="adj2" fmla="val 331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7896A985-37E7-9840-9CD1-C09BF4B82C6C}"/>
              </a:ext>
            </a:extLst>
          </p:cNvPr>
          <p:cNvSpPr/>
          <p:nvPr/>
        </p:nvSpPr>
        <p:spPr>
          <a:xfrm rot="16200000">
            <a:off x="1498852" y="2543373"/>
            <a:ext cx="144774" cy="1067023"/>
          </a:xfrm>
          <a:prstGeom prst="rightBrace">
            <a:avLst>
              <a:gd name="adj1" fmla="val 47771"/>
              <a:gd name="adj2" fmla="val 73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8" name="右箭头 67">
            <a:extLst>
              <a:ext uri="{FF2B5EF4-FFF2-40B4-BE49-F238E27FC236}">
                <a16:creationId xmlns:a16="http://schemas.microsoft.com/office/drawing/2014/main" id="{91D78994-E437-8F4D-8AD8-0A91A68A9999}"/>
              </a:ext>
            </a:extLst>
          </p:cNvPr>
          <p:cNvSpPr/>
          <p:nvPr/>
        </p:nvSpPr>
        <p:spPr>
          <a:xfrm>
            <a:off x="4722653" y="3937305"/>
            <a:ext cx="317640" cy="216024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内容占位符 2">
            <a:extLst>
              <a:ext uri="{FF2B5EF4-FFF2-40B4-BE49-F238E27FC236}">
                <a16:creationId xmlns:a16="http://schemas.microsoft.com/office/drawing/2014/main" id="{EA6329FC-072F-E04B-94A4-37E6E4A26F5D}"/>
              </a:ext>
            </a:extLst>
          </p:cNvPr>
          <p:cNvSpPr txBox="1">
            <a:spLocks/>
          </p:cNvSpPr>
          <p:nvPr/>
        </p:nvSpPr>
        <p:spPr>
          <a:xfrm>
            <a:off x="956910" y="3203607"/>
            <a:ext cx="1349171" cy="67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1400" dirty="0"/>
              <a:t>bitmap[5]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7231DDF9-9D5B-0849-AB1F-C49A0365A2A9}"/>
              </a:ext>
            </a:extLst>
          </p:cNvPr>
          <p:cNvSpPr txBox="1">
            <a:spLocks/>
          </p:cNvSpPr>
          <p:nvPr/>
        </p:nvSpPr>
        <p:spPr>
          <a:xfrm>
            <a:off x="7537427" y="3209680"/>
            <a:ext cx="1163489" cy="151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1400" dirty="0"/>
              <a:t>block[5]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xxxxxxxxxxxxxxxxxxxxxxxxxxx</a:t>
            </a:r>
            <a:endParaRPr kumimoji="1"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93" name="右大括号 92">
            <a:extLst>
              <a:ext uri="{FF2B5EF4-FFF2-40B4-BE49-F238E27FC236}">
                <a16:creationId xmlns:a16="http://schemas.microsoft.com/office/drawing/2014/main" id="{114B0A3E-FE48-3241-920A-62919FB31043}"/>
              </a:ext>
            </a:extLst>
          </p:cNvPr>
          <p:cNvSpPr/>
          <p:nvPr/>
        </p:nvSpPr>
        <p:spPr>
          <a:xfrm rot="16200000">
            <a:off x="7998552" y="2540392"/>
            <a:ext cx="144774" cy="1067024"/>
          </a:xfrm>
          <a:prstGeom prst="rightBrace">
            <a:avLst>
              <a:gd name="adj1" fmla="val 47771"/>
              <a:gd name="adj2" fmla="val 67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311279C-19C0-1D44-8968-3DEB5E871B0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91180" y="1773643"/>
            <a:ext cx="0" cy="869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E221A35-6898-5B4F-845A-1A8FE12A548E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 flipH="1">
            <a:off x="4023675" y="2225445"/>
            <a:ext cx="1" cy="416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F0694101-5344-A74D-9484-05CE29F5CA1D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228690" y="1773643"/>
            <a:ext cx="0" cy="8757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EB613C3-6283-6443-8945-D0F475A6A9CD}"/>
              </a:ext>
            </a:extLst>
          </p:cNvPr>
          <p:cNvSpPr txBox="1"/>
          <p:nvPr/>
        </p:nvSpPr>
        <p:spPr>
          <a:xfrm>
            <a:off x="298917" y="4264157"/>
            <a:ext cx="2118322" cy="1184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b="1" dirty="0">
                <a:solidFill>
                  <a:schemeClr val="accent1"/>
                </a:solidFill>
              </a:rPr>
              <a:t>append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包含三个磁盘写</a:t>
            </a:r>
            <a:endParaRPr kumimoji="1" lang="en-US" altLang="zh-CN" sz="14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zh-CN" altLang="en-US" sz="1400" b="0" dirty="0"/>
              <a:t>写入新数据</a:t>
            </a:r>
            <a:endParaRPr kumimoji="1" lang="en-US" altLang="zh-CN" sz="1400" b="0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zh-CN" altLang="en-US" sz="1400" b="0" dirty="0"/>
              <a:t>写入新</a:t>
            </a:r>
            <a:r>
              <a:rPr kumimoji="1" lang="en-US" altLang="zh-CN" sz="1400" b="0" dirty="0"/>
              <a:t>inode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zh-CN" altLang="en-US" sz="1400" b="0" dirty="0"/>
              <a:t>更新</a:t>
            </a:r>
            <a:r>
              <a:rPr kumimoji="1" lang="en-US" altLang="zh-CN" sz="1400" b="0" dirty="0"/>
              <a:t>block</a:t>
            </a:r>
            <a:r>
              <a:rPr kumimoji="1" lang="zh-CN" altLang="en-US" sz="1400" b="0" dirty="0"/>
              <a:t>位图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D66E49F-78BF-F049-87CE-C7DF511DE2D9}"/>
              </a:ext>
            </a:extLst>
          </p:cNvPr>
          <p:cNvSpPr txBox="1"/>
          <p:nvPr/>
        </p:nvSpPr>
        <p:spPr>
          <a:xfrm>
            <a:off x="2539503" y="4731276"/>
            <a:ext cx="6397555" cy="623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</a:rPr>
              <a:t>若写入过程发生故障，有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6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种可能：仅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个写成功（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3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种），仅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个写成功（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3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种）</a:t>
            </a:r>
            <a:endParaRPr kumimoji="1" lang="en-US" altLang="zh-CN" sz="1400" b="1" dirty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</a:rPr>
              <a:t>可能的错误：数据错误、空间浪费</a:t>
            </a:r>
            <a:endParaRPr kumimoji="1" lang="en-US" altLang="zh-CN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59" grpId="2"/>
      <p:bldP spid="59" grpId="3"/>
      <p:bldP spid="60" grpId="0"/>
      <p:bldP spid="60" grpId="1"/>
      <p:bldP spid="60" grpId="2"/>
      <p:bldP spid="61" grpId="0"/>
      <p:bldP spid="61" grpId="1"/>
      <p:bldP spid="61" grpId="2"/>
      <p:bldP spid="61" grpId="3"/>
      <p:bldP spid="85" grpId="0" build="p"/>
      <p:bldP spid="86" grpId="0"/>
      <p:bldP spid="86" grpId="1"/>
      <p:bldP spid="86" grpId="2"/>
      <p:bldP spid="86" grpId="3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89" grpId="2" animBg="1"/>
      <p:bldP spid="89" grpId="3" animBg="1"/>
      <p:bldP spid="68" grpId="0" animBg="1"/>
      <p:bldP spid="90" grpId="0"/>
      <p:bldP spid="90" grpId="1"/>
      <p:bldP spid="90" grpId="2"/>
      <p:bldP spid="90" grpId="3"/>
      <p:bldP spid="92" grpId="0"/>
      <p:bldP spid="92" grpId="1"/>
      <p:bldP spid="92" grpId="2"/>
      <p:bldP spid="93" grpId="0" animBg="1"/>
      <p:bldP spid="93" grpId="1" animBg="1"/>
      <p:bldP spid="9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回顾：用户期望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重启并恢复后</a:t>
            </a:r>
            <a:r>
              <a:rPr lang="en-US" altLang="zh-CN" sz="2400" dirty="0"/>
              <a:t>… </a:t>
            </a:r>
          </a:p>
          <a:p>
            <a:pPr marL="380985" lvl="1" indent="0">
              <a:buNone/>
            </a:pPr>
            <a:r>
              <a:rPr lang="en-US" altLang="zh-CN" sz="2333" dirty="0"/>
              <a:t>1. </a:t>
            </a:r>
            <a:r>
              <a:rPr lang="zh-CN" altLang="en-US" sz="2333" dirty="0"/>
              <a:t>维护文件系统数据结构的内部的不变量</a:t>
            </a:r>
            <a:r>
              <a:rPr lang="en-US" altLang="zh-CN" sz="2333" dirty="0"/>
              <a:t> </a:t>
            </a:r>
          </a:p>
          <a:p>
            <a:pPr marL="761970" lvl="2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没有磁盘块既在</a:t>
            </a:r>
            <a:r>
              <a:rPr lang="en-US" altLang="zh-CN" dirty="0"/>
              <a:t>free list</a:t>
            </a:r>
            <a:r>
              <a:rPr lang="zh-CN" altLang="en-US" dirty="0"/>
              <a:t>中也在一个文件中</a:t>
            </a:r>
            <a:endParaRPr lang="en-US" altLang="zh-CN" dirty="0"/>
          </a:p>
          <a:p>
            <a:pPr marL="380985" lvl="1" indent="0">
              <a:buNone/>
            </a:pPr>
            <a:r>
              <a:rPr lang="en-US" altLang="zh-CN" sz="2333" dirty="0"/>
              <a:t>2. </a:t>
            </a:r>
            <a:r>
              <a:rPr lang="zh-CN" altLang="en-US" sz="2333" dirty="0"/>
              <a:t>仅有最近的一些操作没有被保存到磁盘中</a:t>
            </a:r>
            <a:endParaRPr lang="en-US" altLang="zh-CN" sz="2333" dirty="0"/>
          </a:p>
          <a:p>
            <a:pPr marL="761970" lvl="2" indent="0">
              <a:buNone/>
            </a:pPr>
            <a:r>
              <a:rPr lang="zh-CN" altLang="en-US" dirty="0"/>
              <a:t>例如：我昨天写的</a:t>
            </a:r>
            <a:r>
              <a:rPr lang="en-US" altLang="zh-CN" dirty="0"/>
              <a:t>OS Lab</a:t>
            </a:r>
            <a:r>
              <a:rPr lang="zh-CN" altLang="en-US" dirty="0"/>
              <a:t>的文件还存在</a:t>
            </a:r>
            <a:r>
              <a:rPr lang="en-US" altLang="zh-CN" dirty="0"/>
              <a:t> </a:t>
            </a:r>
          </a:p>
          <a:p>
            <a:pPr marL="761970" lvl="2" indent="0">
              <a:buNone/>
            </a:pPr>
            <a:r>
              <a:rPr lang="zh-CN" altLang="en-US" dirty="0"/>
              <a:t>用户只需要关心最近的几次修改还在不在</a:t>
            </a:r>
            <a:r>
              <a:rPr lang="en-US" altLang="zh-CN" dirty="0"/>
              <a:t> </a:t>
            </a:r>
          </a:p>
          <a:p>
            <a:pPr marL="380985" lvl="1" indent="0">
              <a:buNone/>
            </a:pPr>
            <a:r>
              <a:rPr lang="en-US" altLang="zh-CN" sz="2333" dirty="0"/>
              <a:t>3. </a:t>
            </a:r>
            <a:r>
              <a:rPr lang="zh-CN" altLang="en-US" sz="2333" dirty="0"/>
              <a:t>没有顺序的异常</a:t>
            </a:r>
            <a:r>
              <a:rPr lang="en-US" altLang="zh-CN" sz="2333" dirty="0"/>
              <a:t> </a:t>
            </a:r>
          </a:p>
          <a:p>
            <a:pPr marL="380985" lvl="1" indent="0">
              <a:buNone/>
            </a:pPr>
            <a:r>
              <a:rPr lang="en-US" altLang="zh-CN" sz="2333" dirty="0"/>
              <a:t>	$ echo 99 &gt; result ; echo done &gt; status </a:t>
            </a:r>
          </a:p>
        </p:txBody>
      </p:sp>
    </p:spTree>
    <p:extLst>
      <p:ext uri="{BB962C8B-B14F-4D97-AF65-F5344CB8AC3E}">
        <p14:creationId xmlns:p14="http://schemas.microsoft.com/office/powerpoint/2010/main" val="320237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B2BB4-69D0-1740-9BA6-50DAD84D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：同步元数据写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6779A-27E5-D24A-8981-1AD2F6B4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1800" dirty="0"/>
              <a:t>同步元数据写</a:t>
            </a:r>
            <a:endParaRPr kumimoji="1" lang="en-US" altLang="zh-CN" sz="1800" dirty="0"/>
          </a:p>
          <a:p>
            <a:r>
              <a:rPr kumimoji="1" lang="zh-CN" altLang="en-US" sz="1800" b="0" dirty="0"/>
              <a:t>每次元数据写入后，运行</a:t>
            </a:r>
            <a:r>
              <a:rPr kumimoji="1" lang="en-US" altLang="zh-CN" sz="1800" b="0" dirty="0"/>
              <a:t>sync()</a:t>
            </a:r>
            <a:r>
              <a:rPr kumimoji="1" lang="zh-CN" altLang="en-US" sz="1800" b="0" dirty="0"/>
              <a:t>保证更新后的元数据入盘</a:t>
            </a:r>
            <a:endParaRPr kumimoji="1" lang="en-US" altLang="zh-CN" sz="1800" b="0" dirty="0"/>
          </a:p>
          <a:p>
            <a:pPr marL="0" indent="0">
              <a:buNone/>
            </a:pPr>
            <a:r>
              <a:rPr kumimoji="1" lang="zh-CN" altLang="en-US" sz="1800" dirty="0"/>
              <a:t>若非正常重启，则运行</a:t>
            </a:r>
            <a:r>
              <a:rPr kumimoji="1" lang="en-US" altLang="zh-CN" sz="1800" dirty="0" err="1"/>
              <a:t>fsck</a:t>
            </a:r>
            <a:r>
              <a:rPr kumimoji="1" lang="zh-CN" altLang="en-US" sz="1800" dirty="0"/>
              <a:t>检查磁盘，具体步骤：</a:t>
            </a:r>
            <a:endParaRPr kumimoji="1" lang="en-US" altLang="zh-CN" sz="1800" dirty="0"/>
          </a:p>
          <a:p>
            <a:r>
              <a:rPr kumimoji="1" lang="en-US" altLang="zh-CN" sz="1800" dirty="0"/>
              <a:t>1.</a:t>
            </a:r>
            <a:r>
              <a:rPr kumimoji="1" lang="zh-CN" altLang="en-US" sz="1800" dirty="0"/>
              <a:t> 检查</a:t>
            </a:r>
            <a:r>
              <a:rPr kumimoji="1" lang="en-US" altLang="zh-CN" sz="1800" dirty="0"/>
              <a:t>superblock</a:t>
            </a:r>
          </a:p>
          <a:p>
            <a:pPr lvl="1"/>
            <a:r>
              <a:rPr kumimoji="1" lang="zh-CN" altLang="en-US" sz="1600" dirty="0"/>
              <a:t>例：保证文件系统大小大于已分配的磁盘块总和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如果出错，则尝试使用</a:t>
            </a:r>
            <a:r>
              <a:rPr kumimoji="1" lang="en-US" altLang="zh-CN" sz="1600" dirty="0"/>
              <a:t>superblock</a:t>
            </a:r>
            <a:r>
              <a:rPr kumimoji="1" lang="zh-CN" altLang="en-US" sz="1600" dirty="0"/>
              <a:t>的备份</a:t>
            </a:r>
            <a:endParaRPr kumimoji="1" lang="en-US" altLang="zh-CN" sz="1600" dirty="0"/>
          </a:p>
          <a:p>
            <a:r>
              <a:rPr kumimoji="1" lang="en-US" altLang="zh-CN" sz="1800" dirty="0"/>
              <a:t>2.</a:t>
            </a:r>
            <a:r>
              <a:rPr kumimoji="1" lang="zh-CN" altLang="en-US" sz="1800" dirty="0"/>
              <a:t> 检查空闲的</a:t>
            </a:r>
            <a:r>
              <a:rPr kumimoji="1" lang="en-US" altLang="zh-CN" sz="1800" dirty="0"/>
              <a:t>block</a:t>
            </a:r>
          </a:p>
          <a:p>
            <a:pPr lvl="1"/>
            <a:r>
              <a:rPr kumimoji="1" lang="zh-CN" altLang="en-US" sz="1600" dirty="0"/>
              <a:t>扫描所有</a:t>
            </a:r>
            <a:r>
              <a:rPr kumimoji="1" lang="en-US" altLang="zh-CN" sz="1600" dirty="0" err="1"/>
              <a:t>inode</a:t>
            </a:r>
            <a:r>
              <a:rPr kumimoji="1" lang="zh-CN" altLang="en-US" sz="1600" dirty="0"/>
              <a:t>的所有包含的磁盘块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用扫描结果来检验磁盘块的</a:t>
            </a:r>
            <a:r>
              <a:rPr kumimoji="1" lang="en-US" altLang="zh-CN" sz="1600" dirty="0"/>
              <a:t>bitmap</a:t>
            </a:r>
          </a:p>
          <a:p>
            <a:pPr lvl="1"/>
            <a:r>
              <a:rPr kumimoji="1" lang="zh-CN" altLang="en-US" sz="1600" dirty="0"/>
              <a:t>对</a:t>
            </a:r>
            <a:r>
              <a:rPr kumimoji="1" lang="en-US" altLang="zh-CN" sz="1600" dirty="0" err="1"/>
              <a:t>inode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bitmap</a:t>
            </a:r>
            <a:r>
              <a:rPr kumimoji="1" lang="zh-CN" altLang="en-US" sz="1600" dirty="0"/>
              <a:t>也用类似方法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53A25-414C-344A-9D09-E77AFB9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8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DF7E-C1B1-F44B-AAF4-1733C6D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：同步元数据写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499A-D8B6-CF49-B0AF-8FF31BA5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检查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的状态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检查类型：如普通文件、目录、符号链接等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若类型错误，则清除掉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以及对应的</a:t>
            </a:r>
            <a:r>
              <a:rPr kumimoji="1" lang="en-US" altLang="zh-CN" sz="1800" dirty="0"/>
              <a:t>bitmap</a:t>
            </a:r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检查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链接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扫描整个文件系统树，核对文件链接的数量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如果某个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存在但不在任何一个目录，则放到</a:t>
            </a:r>
            <a:r>
              <a:rPr kumimoji="1" lang="en-US" altLang="zh-CN" sz="1800" dirty="0"/>
              <a:t>/</a:t>
            </a:r>
            <a:r>
              <a:rPr kumimoji="1" lang="en-US" altLang="zh-CN" sz="1800" dirty="0" err="1"/>
              <a:t>lost+found</a:t>
            </a:r>
            <a:endParaRPr kumimoji="1" lang="en-US" altLang="zh-CN" sz="1800" dirty="0"/>
          </a:p>
          <a:p>
            <a:r>
              <a:rPr kumimoji="1" lang="en-US" altLang="zh-CN" sz="2000" dirty="0"/>
              <a:t>5.</a:t>
            </a:r>
            <a:r>
              <a:rPr kumimoji="1" lang="zh-CN" altLang="en-US" sz="2000" dirty="0"/>
              <a:t> 检查重复磁盘块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如：两个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指向同一个磁盘块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如果一个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明显有问题则删掉，否则复制磁盘块一边给一个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65324-2842-4943-9712-6D85BA28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9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DF7E-C1B1-F44B-AAF4-1733C6D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：同步元数据写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499A-D8B6-CF49-B0AF-8FF31BA5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/>
              <a:t>6.</a:t>
            </a:r>
            <a:r>
              <a:rPr kumimoji="1" lang="zh-CN" altLang="en-US" sz="2000" dirty="0"/>
              <a:t> 检查坏的磁盘块</a:t>
            </a:r>
            <a:r>
              <a:rPr kumimoji="1" lang="en-US" altLang="zh-CN" sz="2000" dirty="0"/>
              <a:t>ID</a:t>
            </a:r>
          </a:p>
          <a:p>
            <a:pPr lvl="1"/>
            <a:r>
              <a:rPr kumimoji="1" lang="zh-CN" altLang="en-US" sz="1800" dirty="0"/>
              <a:t>如：指向超出磁盘空间的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（不知道原来的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是多少，没法恢复）</a:t>
            </a:r>
            <a:endParaRPr kumimoji="1" lang="en-US" altLang="zh-CN" sz="2000" dirty="0"/>
          </a:p>
          <a:p>
            <a:r>
              <a:rPr kumimoji="1" lang="en-US" altLang="zh-CN" sz="2000" dirty="0"/>
              <a:t>7.</a:t>
            </a:r>
            <a:r>
              <a:rPr kumimoji="1" lang="zh-CN" altLang="en-US" sz="2000" dirty="0"/>
              <a:t> 检查目录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这是</a:t>
            </a:r>
            <a:r>
              <a:rPr kumimoji="1" lang="en-US" altLang="zh-CN" sz="1800" dirty="0" err="1"/>
              <a:t>fsck</a:t>
            </a:r>
            <a:r>
              <a:rPr kumimoji="1" lang="zh-CN" altLang="en-US" sz="1800" dirty="0"/>
              <a:t>对数据有更多语义的唯一的一种文件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保证 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..</a:t>
            </a:r>
            <a:r>
              <a:rPr kumimoji="1" lang="zh-CN" altLang="en-US" sz="1800" dirty="0"/>
              <a:t> 是位于头部的目录项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保证目录的链接数只能是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个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保证目录中不会有相同的文件名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65324-2842-4943-9712-6D85BA28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2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DF7E-C1B1-F44B-AAF4-1733C6D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的问题：太慢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499A-D8B6-CF49-B0AF-8FF31BA5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err="1"/>
              <a:t>fsck</a:t>
            </a:r>
            <a:r>
              <a:rPr kumimoji="1" lang="zh-CN" altLang="en-US" sz="2000" dirty="0"/>
              <a:t>需要用多长时间？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对于服务器</a:t>
            </a:r>
            <a:r>
              <a:rPr kumimoji="1" lang="en-US" altLang="zh-CN" sz="1800" dirty="0"/>
              <a:t>70GB</a:t>
            </a:r>
            <a:r>
              <a:rPr kumimoji="1" lang="zh-CN" altLang="en-US" sz="1800" dirty="0"/>
              <a:t>磁盘（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百万个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），需要</a:t>
            </a:r>
            <a:r>
              <a:rPr kumimoji="1" lang="en-US" altLang="zh-CN" sz="1800" dirty="0"/>
              <a:t>10</a:t>
            </a:r>
            <a:r>
              <a:rPr kumimoji="1" lang="zh-CN" altLang="en-US" sz="1800" dirty="0"/>
              <a:t>分钟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时间与磁盘的大小成比例增长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r>
              <a:rPr kumimoji="1" lang="zh-CN" altLang="en-US" sz="2000" dirty="0"/>
              <a:t>同步元数据写导致创建文件等操作非常慢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例：解压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内核源代码需要多久？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创建一个新文件需要</a:t>
            </a:r>
            <a:r>
              <a:rPr kumimoji="1" lang="en-US" altLang="zh-CN" sz="1600" dirty="0"/>
              <a:t>8</a:t>
            </a:r>
            <a:r>
              <a:rPr kumimoji="1" lang="zh-CN" altLang="en-US" sz="1600" dirty="0"/>
              <a:t>次磁盘写，每次</a:t>
            </a:r>
            <a:r>
              <a:rPr kumimoji="1" lang="en-US" altLang="zh-CN" sz="1600" dirty="0"/>
              <a:t>10ms</a:t>
            </a:r>
            <a:endParaRPr kumimoji="1" lang="en-US" altLang="zh-CN" sz="1800" dirty="0"/>
          </a:p>
          <a:p>
            <a:pPr lvl="2"/>
            <a:r>
              <a:rPr kumimoji="1" lang="en-US" altLang="zh-CN" sz="1600" dirty="0"/>
              <a:t>Linux</a:t>
            </a:r>
            <a:r>
              <a:rPr kumimoji="1" lang="zh-CN" altLang="en-US" sz="1600" dirty="0"/>
              <a:t>内核大概有</a:t>
            </a:r>
            <a:r>
              <a:rPr kumimoji="1" lang="en-US" altLang="zh-CN" sz="1600" dirty="0"/>
              <a:t>6</a:t>
            </a:r>
            <a:r>
              <a:rPr kumimoji="1" lang="zh-CN" altLang="en-US" sz="1600" dirty="0"/>
              <a:t>万个源文件</a:t>
            </a:r>
            <a:endParaRPr kumimoji="1" lang="en-US" altLang="zh-CN" sz="1600" dirty="0"/>
          </a:p>
          <a:p>
            <a:pPr lvl="2"/>
            <a:r>
              <a:rPr kumimoji="1" lang="en-US" altLang="zh-CN" sz="1600" dirty="0"/>
              <a:t>8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10ms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60000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1.3</a:t>
            </a:r>
            <a:r>
              <a:rPr kumimoji="1" lang="zh-CN" altLang="en-US" sz="1600" dirty="0"/>
              <a:t>小时</a:t>
            </a:r>
            <a:endParaRPr kumimoji="1" lang="en-US" altLang="zh-CN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65324-2842-4943-9712-6D85BA28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Picture 2" descr="http://i3.cpcache.com/product/132293746/fsck_it_tshirt.jpg?height=350&amp;width=350">
            <a:extLst>
              <a:ext uri="{FF2B5EF4-FFF2-40B4-BE49-F238E27FC236}">
                <a16:creationId xmlns:a16="http://schemas.microsoft.com/office/drawing/2014/main" id="{70C6E8C5-5B2C-5E4D-B0B6-BBE5E6C0D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" b="51163"/>
          <a:stretch/>
        </p:blipFill>
        <p:spPr bwMode="auto">
          <a:xfrm>
            <a:off x="6125863" y="3289548"/>
            <a:ext cx="2988273" cy="1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93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BB51-4540-774A-BAF5-8E17C0E5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  <a:r>
              <a:rPr lang="zh-CN" altLang="en-CN" dirty="0"/>
              <a:t>日志</a:t>
            </a:r>
            <a:r>
              <a:rPr lang="zh-CN" altLang="en-US" dirty="0"/>
              <a:t>（</a:t>
            </a:r>
            <a:r>
              <a:rPr lang="en-US" altLang="zh-CN" dirty="0"/>
              <a:t>Journaling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3509-F910-9847-A2B5-AF1A3164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sz="2400" dirty="0"/>
              <a:t>在</a:t>
            </a:r>
            <a:r>
              <a:rPr lang="zh-CN" altLang="en-US" sz="2400" dirty="0"/>
              <a:t>进行修改之前，先将修改记录到日志中</a:t>
            </a:r>
            <a:endParaRPr lang="en-US" altLang="zh-CN" sz="2400" dirty="0"/>
          </a:p>
          <a:p>
            <a:pPr lvl="1"/>
            <a:r>
              <a:rPr lang="zh-CN" altLang="en-US" sz="2200" dirty="0"/>
              <a:t>如：如何修改</a:t>
            </a:r>
            <a:r>
              <a:rPr lang="en-US" altLang="zh-CN" sz="2200" dirty="0"/>
              <a:t>block-bitmap</a:t>
            </a:r>
            <a:r>
              <a:rPr lang="zh-CN" altLang="en-US" sz="2200" dirty="0"/>
              <a:t>、如何修改</a:t>
            </a:r>
            <a:r>
              <a:rPr lang="en-US" altLang="zh-CN" sz="2200" dirty="0"/>
              <a:t>data</a:t>
            </a:r>
            <a:endParaRPr lang="en-US" altLang="zh-CN" sz="2200" b="0" dirty="0"/>
          </a:p>
          <a:p>
            <a:r>
              <a:rPr lang="zh-CN" altLang="en-US" sz="2400" dirty="0"/>
              <a:t>所有要进行的修改都记录完毕后，提交日志</a:t>
            </a:r>
            <a:endParaRPr lang="en-US" altLang="zh-CN" sz="2400" dirty="0"/>
          </a:p>
          <a:p>
            <a:r>
              <a:rPr lang="zh-CN" altLang="en-US" sz="2400" dirty="0">
                <a:highlight>
                  <a:srgbClr val="FFFF00"/>
                </a:highlight>
              </a:rPr>
              <a:t>确定日志落盘后</a:t>
            </a:r>
            <a:r>
              <a:rPr lang="zh-CN" altLang="en-US" sz="2400" dirty="0"/>
              <a:t>，再修改数据和元数据</a:t>
            </a:r>
            <a:endParaRPr lang="en-US" altLang="zh-CN" sz="2400" dirty="0"/>
          </a:p>
          <a:p>
            <a:r>
              <a:rPr lang="zh-CN" altLang="en-CN" sz="2400" dirty="0"/>
              <a:t>修改</a:t>
            </a:r>
            <a:r>
              <a:rPr lang="zh-CN" altLang="en-US" sz="2400" dirty="0"/>
              <a:t>完成后，删除日志</a:t>
            </a:r>
            <a:endParaRPr lang="en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C039-1425-4D45-9CCC-DFFC7715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9E51-9970-F047-A98C-D8F5031E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1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C0D01-EA3D-D247-B9BC-0C753E3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CN" altLang="zh-CN"/>
              <a:t>: Ext4</a:t>
            </a:r>
            <a:r>
              <a:rPr lang="zh-CN" altLang="en-US" dirty="0"/>
              <a:t>的日志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DD59D-A954-6D4B-BF89-F4AAD794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Data mode</a:t>
            </a:r>
            <a:r>
              <a:rPr kumimoji="1" lang="zh-CN" altLang="en-US" sz="2400" dirty="0"/>
              <a:t>（即 </a:t>
            </a:r>
            <a:r>
              <a:rPr kumimoji="1" lang="en-US" altLang="zh-CN" sz="2400" dirty="0"/>
              <a:t>full journaling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lang="zh-CN" altLang="en-US" sz="2000" dirty="0"/>
              <a:t>数据和元数据都写入日志区域</a:t>
            </a:r>
            <a:endParaRPr lang="en-US" altLang="zh-CN" sz="2000" dirty="0"/>
          </a:p>
          <a:p>
            <a:r>
              <a:rPr kumimoji="1" lang="en-US" altLang="zh-CN" sz="2400" dirty="0"/>
              <a:t>Ordered mode</a:t>
            </a:r>
          </a:p>
          <a:p>
            <a:pPr lvl="1"/>
            <a:r>
              <a:rPr lang="zh-CN" altLang="en" sz="2000" dirty="0"/>
              <a:t>先</a:t>
            </a:r>
            <a:r>
              <a:rPr lang="zh-CN" altLang="en-US" sz="2000" dirty="0"/>
              <a:t>写数据（原本的文件位置），再写元数据（日志）</a:t>
            </a:r>
            <a:endParaRPr kumimoji="1" lang="en-US" altLang="zh-CN" sz="2000" dirty="0"/>
          </a:p>
          <a:p>
            <a:r>
              <a:rPr kumimoji="1" lang="en-US" altLang="zh-CN" sz="2400" dirty="0"/>
              <a:t>Writeback mode</a:t>
            </a:r>
          </a:p>
          <a:p>
            <a:pPr lvl="1"/>
            <a:r>
              <a:rPr lang="zh-CN" altLang="en-US" sz="2000" dirty="0"/>
              <a:t>仅仅将元数据写入日志</a:t>
            </a:r>
            <a:endParaRPr lang="en" altLang="zh-CN" sz="2000" dirty="0"/>
          </a:p>
          <a:p>
            <a:pPr lvl="1"/>
            <a:r>
              <a:rPr lang="zh-CN" altLang="en-US" sz="2000" dirty="0"/>
              <a:t>数据依然写入原本的位置</a:t>
            </a:r>
            <a:endParaRPr lang="en-US" altLang="zh-CN" sz="2000" dirty="0"/>
          </a:p>
          <a:p>
            <a:pPr lvl="1"/>
            <a:r>
              <a:rPr kumimoji="1" lang="zh-CN" altLang="en-US" sz="2000" dirty="0"/>
              <a:t>日志和数据之间</a:t>
            </a:r>
            <a:r>
              <a:rPr kumimoji="1" lang="zh-CN" altLang="en-US" sz="2000" dirty="0">
                <a:highlight>
                  <a:srgbClr val="FFFF00"/>
                </a:highlight>
              </a:rPr>
              <a:t>没有顺序保证</a:t>
            </a:r>
            <a:endParaRPr kumimoji="1" lang="en-US" altLang="zh-CN" sz="2000" dirty="0">
              <a:highlight>
                <a:srgbClr val="FFFF00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CAC13-85CF-C646-BF35-336AEDDD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EEA168-0304-9143-B472-44F358E0754F}"/>
              </a:ext>
            </a:extLst>
          </p:cNvPr>
          <p:cNvSpPr/>
          <p:nvPr/>
        </p:nvSpPr>
        <p:spPr>
          <a:xfrm>
            <a:off x="457200" y="2330365"/>
            <a:ext cx="8568952" cy="1054270"/>
          </a:xfrm>
          <a:prstGeom prst="roundRect">
            <a:avLst>
              <a:gd name="adj" fmla="val 8604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3B364-CCB8-8E4C-ACC4-1B3852F784D9}"/>
              </a:ext>
            </a:extLst>
          </p:cNvPr>
          <p:cNvSpPr txBox="1"/>
          <p:nvPr/>
        </p:nvSpPr>
        <p:spPr>
          <a:xfrm>
            <a:off x="7815564" y="23765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默认配置</a:t>
            </a:r>
            <a:endParaRPr lang="en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C99B-3566-0F4E-BBD9-CFC5489C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Ordered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：两次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保证顺序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0EE32-7129-A048-86C6-DD4C7F06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8FF710-C1A9-C44D-A3E3-1105DF38863F}"/>
              </a:ext>
            </a:extLst>
          </p:cNvPr>
          <p:cNvSpPr txBox="1"/>
          <p:nvPr/>
        </p:nvSpPr>
        <p:spPr>
          <a:xfrm>
            <a:off x="251520" y="260140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7030A0"/>
                </a:solidFill>
              </a:rPr>
              <a:t>文件系统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D9F2E57-3389-7747-81F7-8C5B2CB17124}"/>
              </a:ext>
            </a:extLst>
          </p:cNvPr>
          <p:cNvCxnSpPr/>
          <p:nvPr/>
        </p:nvCxnSpPr>
        <p:spPr>
          <a:xfrm>
            <a:off x="611560" y="3330544"/>
            <a:ext cx="7776864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18BAFB-4D25-AD49-B09B-E1B92EF8620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71600" y="4163862"/>
            <a:ext cx="7377913" cy="30778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E34529B-F1EF-274B-B169-62139A4D2EAE}"/>
              </a:ext>
            </a:extLst>
          </p:cNvPr>
          <p:cNvSpPr txBox="1"/>
          <p:nvPr/>
        </p:nvSpPr>
        <p:spPr>
          <a:xfrm>
            <a:off x="251520" y="396380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7030A0"/>
                </a:solidFill>
              </a:rPr>
              <a:t>磁盘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5923BA-5C10-9B4B-B2E1-C8FCB028FA71}"/>
              </a:ext>
            </a:extLst>
          </p:cNvPr>
          <p:cNvSpPr txBox="1"/>
          <p:nvPr/>
        </p:nvSpPr>
        <p:spPr>
          <a:xfrm>
            <a:off x="755576" y="46549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盘片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C30AAA-4138-0F40-BFCC-3E4C25B4D237}"/>
              </a:ext>
            </a:extLst>
          </p:cNvPr>
          <p:cNvSpPr txBox="1"/>
          <p:nvPr/>
        </p:nvSpPr>
        <p:spPr>
          <a:xfrm>
            <a:off x="766324" y="35779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F7DF72-FA21-2A47-8E8F-85031D0CE200}"/>
              </a:ext>
            </a:extLst>
          </p:cNvPr>
          <p:cNvSpPr/>
          <p:nvPr/>
        </p:nvSpPr>
        <p:spPr>
          <a:xfrm>
            <a:off x="2228833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D11511-192E-0941-9F91-5BF5393C3247}"/>
              </a:ext>
            </a:extLst>
          </p:cNvPr>
          <p:cNvSpPr/>
          <p:nvPr/>
        </p:nvSpPr>
        <p:spPr>
          <a:xfrm>
            <a:off x="2372849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9A1939-AED9-504B-AFD4-32D86E7F6BE7}"/>
              </a:ext>
            </a:extLst>
          </p:cNvPr>
          <p:cNvSpPr/>
          <p:nvPr/>
        </p:nvSpPr>
        <p:spPr>
          <a:xfrm>
            <a:off x="2516865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885656-F0B3-9A4D-BD3F-CDA2B7B55B94}"/>
              </a:ext>
            </a:extLst>
          </p:cNvPr>
          <p:cNvSpPr/>
          <p:nvPr/>
        </p:nvSpPr>
        <p:spPr>
          <a:xfrm>
            <a:off x="2660881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2B24D3-3DD7-0B4A-8226-2134F4F79BCD}"/>
              </a:ext>
            </a:extLst>
          </p:cNvPr>
          <p:cNvSpPr/>
          <p:nvPr/>
        </p:nvSpPr>
        <p:spPr>
          <a:xfrm>
            <a:off x="2804547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21F8D2-6AEC-FF48-ACE0-A6EDE66CD4B7}"/>
              </a:ext>
            </a:extLst>
          </p:cNvPr>
          <p:cNvSpPr/>
          <p:nvPr/>
        </p:nvSpPr>
        <p:spPr>
          <a:xfrm>
            <a:off x="2948563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FE92D30-30FD-7F4A-BCA1-16ECCAFEB732}"/>
              </a:ext>
            </a:extLst>
          </p:cNvPr>
          <p:cNvSpPr/>
          <p:nvPr/>
        </p:nvSpPr>
        <p:spPr>
          <a:xfrm>
            <a:off x="3092579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D3ECF9-E4B9-0A48-A136-6F27DB793245}"/>
              </a:ext>
            </a:extLst>
          </p:cNvPr>
          <p:cNvSpPr/>
          <p:nvPr/>
        </p:nvSpPr>
        <p:spPr>
          <a:xfrm>
            <a:off x="3236595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358544-A02B-5347-B2EA-003A0672AEE1}"/>
              </a:ext>
            </a:extLst>
          </p:cNvPr>
          <p:cNvSpPr/>
          <p:nvPr/>
        </p:nvSpPr>
        <p:spPr>
          <a:xfrm>
            <a:off x="3380611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F20FB5-E948-8042-8940-581628509FE3}"/>
              </a:ext>
            </a:extLst>
          </p:cNvPr>
          <p:cNvSpPr/>
          <p:nvPr/>
        </p:nvSpPr>
        <p:spPr>
          <a:xfrm>
            <a:off x="3956325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246798-494A-624C-9332-9C8A08CF75E2}"/>
              </a:ext>
            </a:extLst>
          </p:cNvPr>
          <p:cNvSpPr/>
          <p:nvPr/>
        </p:nvSpPr>
        <p:spPr>
          <a:xfrm>
            <a:off x="4532739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A43D59B-3E68-A844-954B-4D6BF42470D6}"/>
              </a:ext>
            </a:extLst>
          </p:cNvPr>
          <p:cNvSpPr/>
          <p:nvPr/>
        </p:nvSpPr>
        <p:spPr>
          <a:xfrm>
            <a:off x="5108453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5FC8F4-484D-5E4B-A5FC-D413B2BE2260}"/>
              </a:ext>
            </a:extLst>
          </p:cNvPr>
          <p:cNvSpPr/>
          <p:nvPr/>
        </p:nvSpPr>
        <p:spPr>
          <a:xfrm>
            <a:off x="5684867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32E297-756D-E942-B05A-0C0F92061B38}"/>
              </a:ext>
            </a:extLst>
          </p:cNvPr>
          <p:cNvSpPr/>
          <p:nvPr/>
        </p:nvSpPr>
        <p:spPr>
          <a:xfrm>
            <a:off x="6260581" y="4574462"/>
            <a:ext cx="2088932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DD37A705-8A72-174B-B2A9-CE31D3A332B2}"/>
              </a:ext>
            </a:extLst>
          </p:cNvPr>
          <p:cNvSpPr/>
          <p:nvPr/>
        </p:nvSpPr>
        <p:spPr>
          <a:xfrm>
            <a:off x="5004048" y="2635207"/>
            <a:ext cx="1080121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BAA676-080B-2C4D-9CBC-3C78CDD066BD}"/>
              </a:ext>
            </a:extLst>
          </p:cNvPr>
          <p:cNvGrpSpPr/>
          <p:nvPr/>
        </p:nvGrpSpPr>
        <p:grpSpPr>
          <a:xfrm>
            <a:off x="6062873" y="2634644"/>
            <a:ext cx="762669" cy="366872"/>
            <a:chOff x="6062873" y="2639775"/>
            <a:chExt cx="762669" cy="303200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94EAE0B-5972-F24E-8635-7E18D5A65B94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8F81669-DB17-7442-873C-0AE34F95C51C}"/>
                </a:ext>
              </a:extLst>
            </p:cNvPr>
            <p:cNvSpPr txBox="1"/>
            <p:nvPr/>
          </p:nvSpPr>
          <p:spPr>
            <a:xfrm>
              <a:off x="6062873" y="2665976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5B43AC8-4361-4D45-9947-4A793B205CE4}"/>
              </a:ext>
            </a:extLst>
          </p:cNvPr>
          <p:cNvSpPr/>
          <p:nvPr/>
        </p:nvSpPr>
        <p:spPr>
          <a:xfrm>
            <a:off x="4067944" y="3581094"/>
            <a:ext cx="1049039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A89EC726-B688-BF40-8F25-56976CF5D9E6}"/>
              </a:ext>
            </a:extLst>
          </p:cNvPr>
          <p:cNvSpPr/>
          <p:nvPr/>
        </p:nvSpPr>
        <p:spPr>
          <a:xfrm>
            <a:off x="5201756" y="3581094"/>
            <a:ext cx="576064" cy="3485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82C962-17A7-0F49-908B-8505A520E5C1}"/>
              </a:ext>
            </a:extLst>
          </p:cNvPr>
          <p:cNvSpPr txBox="1"/>
          <p:nvPr/>
        </p:nvSpPr>
        <p:spPr>
          <a:xfrm>
            <a:off x="5108453" y="3587769"/>
            <a:ext cx="762669" cy="33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</a:rPr>
              <a:t>J</a:t>
            </a:r>
            <a:r>
              <a:rPr kumimoji="1" lang="zh-CN" altLang="en-US" sz="1400" b="1" baseline="-25000" dirty="0">
                <a:solidFill>
                  <a:schemeClr val="bg1"/>
                </a:solidFill>
              </a:rPr>
              <a:t>元数据</a:t>
            </a:r>
            <a:endParaRPr kumimoji="1" lang="zh-CN" altLang="en-US" sz="1200" b="1" baseline="-25000" dirty="0">
              <a:solidFill>
                <a:schemeClr val="bg1"/>
              </a:solidFill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5C4357D-0545-7C4D-8CF3-4C10DA9798DB}"/>
              </a:ext>
            </a:extLst>
          </p:cNvPr>
          <p:cNvSpPr/>
          <p:nvPr/>
        </p:nvSpPr>
        <p:spPr>
          <a:xfrm>
            <a:off x="4571651" y="4665348"/>
            <a:ext cx="1084892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329A18-B5FD-C24D-9A8F-11FF603AE577}"/>
              </a:ext>
            </a:extLst>
          </p:cNvPr>
          <p:cNvGrpSpPr/>
          <p:nvPr/>
        </p:nvGrpSpPr>
        <p:grpSpPr>
          <a:xfrm>
            <a:off x="6300192" y="4665671"/>
            <a:ext cx="762669" cy="358904"/>
            <a:chOff x="6062873" y="2639775"/>
            <a:chExt cx="762669" cy="296615"/>
          </a:xfrm>
        </p:grpSpPr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F5AE8F42-3A4C-D149-91CB-C166D88BEA2C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FF22F8F-C0E6-BC46-95A8-BB94F7730ADC}"/>
                </a:ext>
              </a:extLst>
            </p:cNvPr>
            <p:cNvSpPr txBox="1"/>
            <p:nvPr/>
          </p:nvSpPr>
          <p:spPr>
            <a:xfrm>
              <a:off x="6062873" y="2659391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J</a:t>
              </a:r>
              <a:r>
                <a:rPr kumimoji="1" lang="zh-CN" altLang="en-US" sz="1400" b="1" baseline="-25000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5DB24B6-162C-5340-8B9C-8F71590FE712}"/>
              </a:ext>
            </a:extLst>
          </p:cNvPr>
          <p:cNvGrpSpPr/>
          <p:nvPr/>
        </p:nvGrpSpPr>
        <p:grpSpPr>
          <a:xfrm>
            <a:off x="6375310" y="3599819"/>
            <a:ext cx="762669" cy="349644"/>
            <a:chOff x="6062873" y="2639775"/>
            <a:chExt cx="762669" cy="288962"/>
          </a:xfrm>
        </p:grpSpPr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06066DBE-D2CC-CD43-9176-7A388612B1BC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595263D-4371-F342-B9A6-DEBE7677DE6F}"/>
                </a:ext>
              </a:extLst>
            </p:cNvPr>
            <p:cNvSpPr txBox="1"/>
            <p:nvPr/>
          </p:nvSpPr>
          <p:spPr>
            <a:xfrm>
              <a:off x="6062873" y="2651738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 err="1">
                  <a:solidFill>
                    <a:schemeClr val="bg1"/>
                  </a:solidFill>
                </a:rPr>
                <a:t>J</a:t>
              </a:r>
              <a:r>
                <a:rPr kumimoji="1" lang="en-US" altLang="zh-CN" sz="1400" b="1" baseline="-25000" dirty="0" err="1">
                  <a:solidFill>
                    <a:schemeClr val="bg1"/>
                  </a:solidFill>
                </a:rPr>
                <a:t>Cmt</a:t>
              </a:r>
              <a:endParaRPr kumimoji="1" lang="zh-CN" altLang="en-US" sz="14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944380B-5AD7-134A-847B-C53ADDCBAED1}"/>
              </a:ext>
            </a:extLst>
          </p:cNvPr>
          <p:cNvGrpSpPr/>
          <p:nvPr/>
        </p:nvGrpSpPr>
        <p:grpSpPr>
          <a:xfrm>
            <a:off x="6943517" y="4658741"/>
            <a:ext cx="762669" cy="365830"/>
            <a:chOff x="6062873" y="2639775"/>
            <a:chExt cx="762669" cy="302339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DA797E53-6F48-DB4F-8A95-40B0A10CFB7F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E7AB302-5666-1246-9A06-8CBB5912E869}"/>
                </a:ext>
              </a:extLst>
            </p:cNvPr>
            <p:cNvSpPr txBox="1"/>
            <p:nvPr/>
          </p:nvSpPr>
          <p:spPr>
            <a:xfrm>
              <a:off x="6062873" y="2665115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 err="1">
                  <a:solidFill>
                    <a:schemeClr val="bg1"/>
                  </a:solidFill>
                </a:rPr>
                <a:t>J</a:t>
              </a:r>
              <a:r>
                <a:rPr kumimoji="1" lang="en-US" altLang="zh-CN" sz="1400" b="1" baseline="-25000" dirty="0" err="1">
                  <a:solidFill>
                    <a:schemeClr val="bg1"/>
                  </a:solidFill>
                </a:rPr>
                <a:t>Cmt</a:t>
              </a:r>
              <a:endParaRPr kumimoji="1" lang="zh-CN" altLang="en-US" sz="14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F732BFE-66E8-8C4A-9730-CF646BD6C3A5}"/>
              </a:ext>
            </a:extLst>
          </p:cNvPr>
          <p:cNvGrpSpPr/>
          <p:nvPr/>
        </p:nvGrpSpPr>
        <p:grpSpPr>
          <a:xfrm>
            <a:off x="7704126" y="3580531"/>
            <a:ext cx="762669" cy="349644"/>
            <a:chOff x="6062873" y="2639775"/>
            <a:chExt cx="762669" cy="288962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FCA1F94D-C1CE-A742-9F90-E00CC94EA5A4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65AA15F-48EC-B04C-929C-E69346341CCF}"/>
                </a:ext>
              </a:extLst>
            </p:cNvPr>
            <p:cNvSpPr txBox="1"/>
            <p:nvPr/>
          </p:nvSpPr>
          <p:spPr>
            <a:xfrm>
              <a:off x="6062873" y="2651738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EA0EF93-11A9-AF48-9754-8BAD563F6D04}"/>
              </a:ext>
            </a:extLst>
          </p:cNvPr>
          <p:cNvGrpSpPr/>
          <p:nvPr/>
        </p:nvGrpSpPr>
        <p:grpSpPr>
          <a:xfrm>
            <a:off x="3166200" y="4682164"/>
            <a:ext cx="762669" cy="349644"/>
            <a:chOff x="6062873" y="2639775"/>
            <a:chExt cx="762669" cy="288962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1EFC1954-80DB-C84B-B81B-E9EA5568CC30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5938D0-5A48-1F40-BEA2-3CBBCC27A8E9}"/>
                </a:ext>
              </a:extLst>
            </p:cNvPr>
            <p:cNvSpPr txBox="1"/>
            <p:nvPr/>
          </p:nvSpPr>
          <p:spPr>
            <a:xfrm>
              <a:off x="6062873" y="2651738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44F621-1297-3746-9E3C-7E920D43E5A7}"/>
              </a:ext>
            </a:extLst>
          </p:cNvPr>
          <p:cNvGrpSpPr/>
          <p:nvPr/>
        </p:nvGrpSpPr>
        <p:grpSpPr>
          <a:xfrm>
            <a:off x="5709638" y="3540818"/>
            <a:ext cx="762669" cy="429070"/>
            <a:chOff x="5709638" y="3530600"/>
            <a:chExt cx="762669" cy="429070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0C68EC8-DD46-0844-B7D2-9E43EA96EA55}"/>
                </a:ext>
              </a:extLst>
            </p:cNvPr>
            <p:cNvSpPr/>
            <p:nvPr/>
          </p:nvSpPr>
          <p:spPr>
            <a:xfrm>
              <a:off x="5871122" y="3530600"/>
              <a:ext cx="429070" cy="429070"/>
            </a:xfrm>
            <a:prstGeom prst="ellipse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D7FD1BE-7297-D941-8F09-D7629630787D}"/>
                </a:ext>
              </a:extLst>
            </p:cNvPr>
            <p:cNvSpPr txBox="1"/>
            <p:nvPr/>
          </p:nvSpPr>
          <p:spPr>
            <a:xfrm>
              <a:off x="5709638" y="3630125"/>
              <a:ext cx="76266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b="1" dirty="0">
                  <a:solidFill>
                    <a:schemeClr val="bg1"/>
                  </a:solidFill>
                </a:rPr>
                <a:t>Flush</a:t>
              </a:r>
              <a:endParaRPr kumimoji="1"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658119D-B86A-5A46-A7B4-A7F929ECE70D}"/>
              </a:ext>
            </a:extLst>
          </p:cNvPr>
          <p:cNvGrpSpPr/>
          <p:nvPr/>
        </p:nvGrpSpPr>
        <p:grpSpPr>
          <a:xfrm>
            <a:off x="7069797" y="3540818"/>
            <a:ext cx="762669" cy="429070"/>
            <a:chOff x="5709638" y="3530600"/>
            <a:chExt cx="762669" cy="429070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971041E-DBF5-EB40-8C9C-4A494AAFD8CF}"/>
                </a:ext>
              </a:extLst>
            </p:cNvPr>
            <p:cNvSpPr/>
            <p:nvPr/>
          </p:nvSpPr>
          <p:spPr>
            <a:xfrm>
              <a:off x="5871122" y="3530600"/>
              <a:ext cx="429070" cy="429070"/>
            </a:xfrm>
            <a:prstGeom prst="ellipse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83CA717-3A1B-6742-A6AD-3558177FDA32}"/>
                </a:ext>
              </a:extLst>
            </p:cNvPr>
            <p:cNvSpPr txBox="1"/>
            <p:nvPr/>
          </p:nvSpPr>
          <p:spPr>
            <a:xfrm>
              <a:off x="5709638" y="3630125"/>
              <a:ext cx="76266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b="1" dirty="0">
                  <a:solidFill>
                    <a:schemeClr val="bg1"/>
                  </a:solidFill>
                </a:rPr>
                <a:t>Flush</a:t>
              </a:r>
              <a:endParaRPr kumimoji="1" lang="zh-CN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09CCF53-74A3-B048-BD40-E710D44B6DD0}"/>
              </a:ext>
            </a:extLst>
          </p:cNvPr>
          <p:cNvSpPr/>
          <p:nvPr/>
        </p:nvSpPr>
        <p:spPr>
          <a:xfrm>
            <a:off x="6825543" y="2634646"/>
            <a:ext cx="576064" cy="3485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B2D55F5-DE46-6949-BDB2-767CA08294E0}"/>
              </a:ext>
            </a:extLst>
          </p:cNvPr>
          <p:cNvSpPr txBox="1"/>
          <p:nvPr/>
        </p:nvSpPr>
        <p:spPr>
          <a:xfrm>
            <a:off x="6732240" y="2641321"/>
            <a:ext cx="762669" cy="33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</a:rPr>
              <a:t>J</a:t>
            </a:r>
            <a:r>
              <a:rPr kumimoji="1" lang="zh-CN" altLang="en-US" sz="1400" b="1" baseline="-25000" dirty="0">
                <a:solidFill>
                  <a:schemeClr val="bg1"/>
                </a:solidFill>
              </a:rPr>
              <a:t>元数据</a:t>
            </a:r>
            <a:endParaRPr kumimoji="1" lang="zh-CN" altLang="en-US" sz="1200" b="1" baseline="-25000" dirty="0">
              <a:solidFill>
                <a:schemeClr val="bg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C0AB8A3-F6CC-9647-9AC7-8E8D9A413787}"/>
              </a:ext>
            </a:extLst>
          </p:cNvPr>
          <p:cNvGrpSpPr/>
          <p:nvPr/>
        </p:nvGrpSpPr>
        <p:grpSpPr>
          <a:xfrm>
            <a:off x="7401606" y="2633279"/>
            <a:ext cx="762669" cy="365830"/>
            <a:chOff x="6062873" y="2639775"/>
            <a:chExt cx="762669" cy="302339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410ADF22-E867-8343-B226-9826DA119E3F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8CC18A0-7857-CB47-B73D-EE77F15E4106}"/>
                </a:ext>
              </a:extLst>
            </p:cNvPr>
            <p:cNvSpPr txBox="1"/>
            <p:nvPr/>
          </p:nvSpPr>
          <p:spPr>
            <a:xfrm>
              <a:off x="6062873" y="2665115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 err="1">
                  <a:solidFill>
                    <a:schemeClr val="bg1"/>
                  </a:solidFill>
                </a:rPr>
                <a:t>J</a:t>
              </a:r>
              <a:r>
                <a:rPr kumimoji="1" lang="en-US" altLang="zh-CN" sz="1400" b="1" baseline="-25000" dirty="0" err="1">
                  <a:solidFill>
                    <a:schemeClr val="bg1"/>
                  </a:solidFill>
                </a:rPr>
                <a:t>Cmt</a:t>
              </a:r>
              <a:endParaRPr kumimoji="1" lang="zh-CN" altLang="en-US" sz="1400" b="1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75934526-6D83-8C46-9208-8CA4C98027CD}"/>
              </a:ext>
            </a:extLst>
          </p:cNvPr>
          <p:cNvCxnSpPr/>
          <p:nvPr/>
        </p:nvCxnSpPr>
        <p:spPr>
          <a:xfrm>
            <a:off x="763960" y="2281436"/>
            <a:ext cx="7776864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8592A58-7785-C344-8C57-091AF23E8038}"/>
              </a:ext>
            </a:extLst>
          </p:cNvPr>
          <p:cNvSpPr txBox="1"/>
          <p:nvPr/>
        </p:nvSpPr>
        <p:spPr>
          <a:xfrm>
            <a:off x="256637" y="162431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7030A0"/>
                </a:solidFill>
              </a:rPr>
              <a:t>应用程序</a:t>
            </a: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3041273C-55C6-9440-BCF4-AB89F0550563}"/>
              </a:ext>
            </a:extLst>
          </p:cNvPr>
          <p:cNvSpPr/>
          <p:nvPr/>
        </p:nvSpPr>
        <p:spPr>
          <a:xfrm>
            <a:off x="6969559" y="1619873"/>
            <a:ext cx="1080121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49000-4239-B09E-8A2D-7786F02F3AAE}"/>
              </a:ext>
            </a:extLst>
          </p:cNvPr>
          <p:cNvSpPr txBox="1"/>
          <p:nvPr/>
        </p:nvSpPr>
        <p:spPr>
          <a:xfrm>
            <a:off x="8727541" y="251686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标记操作完成</a:t>
            </a:r>
            <a:r>
              <a:rPr lang="zh-CN" altLang="en-US" dirty="0"/>
              <a:t>，</a:t>
            </a:r>
            <a:r>
              <a:rPr lang="en-US" altLang="zh-CN" dirty="0"/>
              <a:t>commit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7485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2" grpId="0" animBg="1"/>
      <p:bldP spid="76" grpId="0" animBg="1"/>
      <p:bldP spid="77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F19D0-E259-274B-84DA-B711046B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文件系统的存储布局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78F9C-0129-7A49-BA3A-45F87298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7A1C22B-B6CD-6F48-A4BE-5E047B46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" y="1185257"/>
            <a:ext cx="7432040" cy="43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CE5FE-5009-4F49-92A5-28365009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崩溃后，基于日志恢复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E65AE-5050-B04D-BDC3-6204112D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启动后首先检查</a:t>
            </a:r>
            <a:r>
              <a:rPr kumimoji="1" lang="zh-CN" altLang="en-US" sz="2400" dirty="0">
                <a:solidFill>
                  <a:srgbClr val="FF0000"/>
                </a:solidFill>
              </a:rPr>
              <a:t>日志区域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若没有任何日志记录，则无需恢复（所有操作都完成了）</a:t>
            </a:r>
            <a:endParaRPr kumimoji="1" lang="en-US" altLang="zh-CN" sz="2000" dirty="0"/>
          </a:p>
          <a:p>
            <a:r>
              <a:rPr kumimoji="1" lang="zh-CN" altLang="en-US" sz="2400" dirty="0"/>
              <a:t>扫描所有已经</a:t>
            </a:r>
            <a:r>
              <a:rPr kumimoji="1" lang="en-US" altLang="zh-CN" sz="2400" dirty="0"/>
              <a:t>COMMIT</a:t>
            </a:r>
            <a:r>
              <a:rPr kumimoji="1" lang="zh-CN" altLang="en-US" sz="2400" dirty="0"/>
              <a:t>的事务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若没有</a:t>
            </a:r>
            <a:r>
              <a:rPr kumimoji="1" lang="en-US" altLang="zh-CN" sz="2000" dirty="0"/>
              <a:t>COMMIT</a:t>
            </a:r>
            <a:r>
              <a:rPr kumimoji="1" lang="zh-CN" altLang="en-US" sz="2000" dirty="0"/>
              <a:t>的事务，则无需恢复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对已经</a:t>
            </a:r>
            <a:r>
              <a:rPr kumimoji="1" lang="en-US" altLang="zh-CN" sz="2000" dirty="0"/>
              <a:t>COMMIT</a:t>
            </a:r>
            <a:r>
              <a:rPr kumimoji="1" lang="zh-CN" altLang="en-US" sz="2000" dirty="0"/>
              <a:t>的事务，将元数据从日志区写到原本位置 </a:t>
            </a:r>
            <a:endParaRPr kumimoji="1" lang="en-US" altLang="zh-CN" sz="2000" dirty="0"/>
          </a:p>
          <a:p>
            <a:r>
              <a:rPr kumimoji="1" lang="zh-CN" altLang="en-US" sz="2400" dirty="0"/>
              <a:t>完成后清空日志区域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A39A0-96D6-A04F-B2FA-33CE29B5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6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设备管理与驱动</a:t>
            </a:r>
          </a:p>
        </p:txBody>
      </p:sp>
    </p:spTree>
    <p:extLst>
      <p:ext uri="{BB962C8B-B14F-4D97-AF65-F5344CB8AC3E}">
        <p14:creationId xmlns:p14="http://schemas.microsoft.com/office/powerpoint/2010/main" val="26297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8D149A8-9973-8543-A77F-3AE34E74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传统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流程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轮询，中断</a:t>
            </a:r>
            <a:endParaRPr kumimoji="1" lang="en-US" altLang="zh-CN" dirty="0"/>
          </a:p>
          <a:p>
            <a:r>
              <a:rPr kumimoji="1" lang="en-US" altLang="zh-CN" dirty="0"/>
              <a:t>I/O</a:t>
            </a:r>
            <a:r>
              <a:rPr kumimoji="1" lang="zh-CN" altLang="en-US" dirty="0"/>
              <a:t>设备的编程方式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PIO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MMIO</a:t>
            </a:r>
          </a:p>
          <a:p>
            <a:r>
              <a:rPr kumimoji="1" lang="en-US" altLang="zh-CN" dirty="0"/>
              <a:t>I/O</a:t>
            </a:r>
            <a:r>
              <a:rPr kumimoji="1" lang="zh-CN" altLang="en-US" dirty="0"/>
              <a:t>设备的数据交互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DMA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IOMMU</a:t>
            </a:r>
          </a:p>
          <a:p>
            <a:r>
              <a:rPr kumimoji="1" lang="en-US" altLang="zh-CN" dirty="0"/>
              <a:t>I/O</a:t>
            </a:r>
            <a:r>
              <a:rPr kumimoji="1" lang="zh-CN" altLang="en-US" dirty="0"/>
              <a:t>设备分类</a:t>
            </a:r>
            <a:endParaRPr kumimoji="1" lang="en-US" altLang="zh-CN" dirty="0"/>
          </a:p>
          <a:p>
            <a:r>
              <a:rPr kumimoji="1" lang="zh-CN" altLang="en-US" dirty="0"/>
              <a:t>复杂设备的驱动：以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为例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B5A8429-BCF6-164C-98F4-27E970C4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今天的课程大纲</a:t>
            </a:r>
          </a:p>
        </p:txBody>
      </p:sp>
    </p:spTree>
    <p:extLst>
      <p:ext uri="{BB962C8B-B14F-4D97-AF65-F5344CB8AC3E}">
        <p14:creationId xmlns:p14="http://schemas.microsoft.com/office/powerpoint/2010/main" val="58659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标准</a:t>
            </a:r>
            <a:r>
              <a:rPr lang="en-US" altLang="zh-CN" dirty="0"/>
              <a:t>I/O</a:t>
            </a:r>
            <a:r>
              <a:rPr lang="zh-CN" altLang="en-US" dirty="0"/>
              <a:t>协议</a:t>
            </a:r>
            <a:r>
              <a:rPr lang="en-US" altLang="zh-CN" dirty="0"/>
              <a:t>——</a:t>
            </a:r>
            <a:r>
              <a:rPr lang="zh-CN" altLang="en-US" dirty="0"/>
              <a:t>从读写磁盘说起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8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的分层设计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9348"/>
            <a:ext cx="761511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2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设备最基本的抽象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2051534"/>
            <a:ext cx="6855922" cy="24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70738" y="3073524"/>
            <a:ext cx="68407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38890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状态寄存器</a:t>
            </a:r>
          </a:p>
        </p:txBody>
      </p:sp>
      <p:sp>
        <p:nvSpPr>
          <p:cNvPr id="9" name="矩形 8"/>
          <p:cNvSpPr/>
          <p:nvPr/>
        </p:nvSpPr>
        <p:spPr>
          <a:xfrm>
            <a:off x="350704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地址寄存器</a:t>
            </a:r>
          </a:p>
        </p:txBody>
      </p:sp>
      <p:sp>
        <p:nvSpPr>
          <p:cNvPr id="10" name="矩形 9"/>
          <p:cNvSpPr/>
          <p:nvPr/>
        </p:nvSpPr>
        <p:spPr>
          <a:xfrm>
            <a:off x="4865558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数据寄存器</a:t>
            </a:r>
          </a:p>
        </p:txBody>
      </p:sp>
      <p:sp>
        <p:nvSpPr>
          <p:cNvPr id="11" name="矩形 10"/>
          <p:cNvSpPr/>
          <p:nvPr/>
        </p:nvSpPr>
        <p:spPr>
          <a:xfrm>
            <a:off x="622889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命令寄存器</a:t>
            </a:r>
          </a:p>
        </p:txBody>
      </p:sp>
      <p:sp>
        <p:nvSpPr>
          <p:cNvPr id="12" name="矩形 11"/>
          <p:cNvSpPr/>
          <p:nvPr/>
        </p:nvSpPr>
        <p:spPr>
          <a:xfrm>
            <a:off x="770738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96FF"/>
                </a:solidFill>
                <a:latin typeface="+mn-ea"/>
                <a:cs typeface="Arial" panose="020B0604020202020204" pitchFamily="34" charset="0"/>
              </a:rPr>
              <a:t>寄存器</a:t>
            </a:r>
          </a:p>
        </p:txBody>
      </p:sp>
      <p:sp>
        <p:nvSpPr>
          <p:cNvPr id="13" name="矩形 12"/>
          <p:cNvSpPr/>
          <p:nvPr/>
        </p:nvSpPr>
        <p:spPr>
          <a:xfrm>
            <a:off x="842746" y="3180308"/>
            <a:ext cx="6624736" cy="11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微控制器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(CPU)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内部存储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(DRAM/SRAM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或兼而有之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其他设备相关的硬件芯片</a:t>
            </a:r>
          </a:p>
        </p:txBody>
      </p:sp>
      <p:sp>
        <p:nvSpPr>
          <p:cNvPr id="15" name="矩形 14"/>
          <p:cNvSpPr/>
          <p:nvPr/>
        </p:nvSpPr>
        <p:spPr>
          <a:xfrm>
            <a:off x="7755514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对外接口</a:t>
            </a:r>
          </a:p>
        </p:txBody>
      </p:sp>
      <p:sp>
        <p:nvSpPr>
          <p:cNvPr id="16" name="矩形 15"/>
          <p:cNvSpPr/>
          <p:nvPr/>
        </p:nvSpPr>
        <p:spPr>
          <a:xfrm>
            <a:off x="7755514" y="3180308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内部组成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25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3689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 </a:t>
            </a:r>
            <a:r>
              <a:rPr lang="en-US" altLang="zh-CN" dirty="0"/>
              <a:t>I/O</a:t>
            </a:r>
            <a:r>
              <a:rPr lang="zh-CN" altLang="en-US" dirty="0"/>
              <a:t> 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不断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等待，直到设备不再忙碌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此时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设备开始工作，并执行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对应操作）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再次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等待，直到设备响应完请求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2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 </a:t>
            </a:r>
            <a:r>
              <a:rPr lang="en-US" altLang="zh-CN" dirty="0"/>
              <a:t>I/O</a:t>
            </a:r>
            <a:r>
              <a:rPr lang="zh-CN" altLang="en-US" dirty="0"/>
              <a:t> 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; //</a:t>
            </a:r>
            <a:r>
              <a:rPr lang="zh-CN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不断</a:t>
            </a:r>
            <a:r>
              <a:rPr lang="zh-CN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等待，直到设备不再忙碌</a:t>
            </a:r>
            <a:endParaRPr lang="pt-BR" altLang="zh-CN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此时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设备开始工作，并执行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对应操作）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再次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等待，直到设备响应完请求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4138255"/>
            <a:ext cx="8229600" cy="1239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轮询</a:t>
            </a:r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反复读取设备的状态寄存器，直到确认设备可以接受新的命令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207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 </a:t>
            </a:r>
            <a:r>
              <a:rPr lang="en-US" altLang="zh-CN" dirty="0"/>
              <a:t>I/O</a:t>
            </a:r>
            <a:r>
              <a:rPr lang="zh-CN" altLang="en-US" dirty="0"/>
              <a:t> 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不断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等待，直到设备不再忙碌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data </a:t>
            </a: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此时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设备开始工作，并执行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对应操作）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再次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等待，直到设备响应完请求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881158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如果设备是磁盘，则需要若干次写操作才能将磁盘块（如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512B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）传输到设备中</a:t>
            </a:r>
            <a:endParaRPr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当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参与数据的搬移时，我们称之为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programmed I/O (PIO)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539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 </a:t>
            </a:r>
            <a:r>
              <a:rPr lang="en-US" altLang="zh-CN" dirty="0"/>
              <a:t>I/O</a:t>
            </a:r>
            <a:r>
              <a:rPr lang="zh-CN" altLang="en-US" dirty="0"/>
              <a:t> 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不断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等待，直到设备不再忙碌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</a:t>
            </a: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pt-B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此时</a:t>
            </a:r>
            <a:r>
              <a:rPr lang="zh-CN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设备开始工作，并执行 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zh-CN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对应操作）</a:t>
            </a:r>
            <a:endParaRPr lang="en-US" altLang="zh-CN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再次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等待，直到设备响应完请求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945739"/>
            <a:ext cx="8229600" cy="143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OS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向设备的命令寄存器写入命令</a:t>
            </a:r>
            <a:endParaRPr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设备获悉数据已经就绪，随即设备开始工作，执行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OS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发送的命令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2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4EDC0-7066-804F-9EAC-8DC87A6E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回顾：多级</a:t>
            </a:r>
            <a:r>
              <a:rPr kumimoji="1" lang="en-US" altLang="zh-CN" dirty="0"/>
              <a:t>inode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48C18-941E-3743-B1B1-3D0ACA5B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30FF1D-FC8B-714B-AC5C-D4AE93C5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41347"/>
            <a:ext cx="5171600" cy="30151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8273C8-9606-A74B-976E-CE53F28D6B2E}"/>
              </a:ext>
            </a:extLst>
          </p:cNvPr>
          <p:cNvSpPr txBox="1"/>
          <p:nvPr/>
        </p:nvSpPr>
        <p:spPr>
          <a:xfrm>
            <a:off x="457200" y="1256164"/>
            <a:ext cx="8229600" cy="77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引入</a:t>
            </a:r>
            <a:r>
              <a:rPr kumimoji="1" lang="zh-CN" altLang="en-US" sz="1800" b="1" dirty="0">
                <a:solidFill>
                  <a:schemeClr val="accent1"/>
                </a:solidFill>
              </a:rPr>
              <a:t>索引块</a:t>
            </a:r>
            <a:r>
              <a:rPr kumimoji="1" lang="zh-CN" altLang="en-US" sz="1800" dirty="0"/>
              <a:t>：指向数据块</a:t>
            </a:r>
            <a:r>
              <a:rPr kumimoji="1" lang="zh-CN" altLang="en-US" dirty="0"/>
              <a:t>；以及</a:t>
            </a:r>
            <a:r>
              <a:rPr kumimoji="1" lang="zh-CN" altLang="en-US" b="1" dirty="0">
                <a:solidFill>
                  <a:schemeClr val="accent1"/>
                </a:solidFill>
              </a:rPr>
              <a:t>二级索引块</a:t>
            </a:r>
            <a:r>
              <a:rPr kumimoji="1" lang="zh-CN" altLang="en-US" dirty="0"/>
              <a:t>：指向索引块；</a:t>
            </a:r>
            <a:r>
              <a:rPr kumimoji="1" lang="en-US" altLang="zh-CN" dirty="0"/>
              <a:t>...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索引块（包括二级索引块）不在</a:t>
            </a:r>
            <a:r>
              <a:rPr lang="en-US" altLang="zh-CN" dirty="0"/>
              <a:t>inode</a:t>
            </a:r>
            <a:r>
              <a:rPr lang="zh-CN" altLang="en-US" dirty="0"/>
              <a:t>表的存储区域，而是在数据区域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E91291BB-2476-244F-AFB1-902E2CBA784E}"/>
              </a:ext>
            </a:extLst>
          </p:cNvPr>
          <p:cNvSpPr/>
          <p:nvPr/>
        </p:nvSpPr>
        <p:spPr>
          <a:xfrm rot="5400000">
            <a:off x="4735408" y="3308940"/>
            <a:ext cx="177240" cy="3672408"/>
          </a:xfrm>
          <a:prstGeom prst="rightBrace">
            <a:avLst>
              <a:gd name="adj1" fmla="val 56532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8C23E2-6C4E-FE4F-ADC8-99B91345C8C2}"/>
              </a:ext>
            </a:extLst>
          </p:cNvPr>
          <p:cNvSpPr txBox="1"/>
          <p:nvPr/>
        </p:nvSpPr>
        <p:spPr>
          <a:xfrm>
            <a:off x="3923928" y="5332245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磁盘的数据区域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29F3D2-862B-F84B-B6DE-C855A62FE802}"/>
              </a:ext>
            </a:extLst>
          </p:cNvPr>
          <p:cNvSpPr txBox="1"/>
          <p:nvPr/>
        </p:nvSpPr>
        <p:spPr>
          <a:xfrm>
            <a:off x="1272018" y="5304172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磁盘的</a:t>
            </a:r>
            <a:r>
              <a:rPr lang="en-US" altLang="zh-CN" sz="1400" b="1" dirty="0">
                <a:solidFill>
                  <a:schemeClr val="accent1"/>
                </a:solidFill>
              </a:rPr>
              <a:t>inode</a:t>
            </a:r>
            <a:r>
              <a:rPr lang="zh-CN" altLang="en-US" sz="1400" b="1" dirty="0">
                <a:solidFill>
                  <a:schemeClr val="accent1"/>
                </a:solidFill>
              </a:rPr>
              <a:t>表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E554F885-A208-0E47-A254-60051D00478E}"/>
              </a:ext>
            </a:extLst>
          </p:cNvPr>
          <p:cNvSpPr/>
          <p:nvPr/>
        </p:nvSpPr>
        <p:spPr>
          <a:xfrm rot="5400000">
            <a:off x="2155506" y="4699723"/>
            <a:ext cx="177240" cy="925016"/>
          </a:xfrm>
          <a:prstGeom prst="rightBrace">
            <a:avLst>
              <a:gd name="adj1" fmla="val 37890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335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 </a:t>
            </a:r>
            <a:r>
              <a:rPr lang="en-US" altLang="zh-CN" dirty="0"/>
              <a:t>I/O</a:t>
            </a:r>
            <a:r>
              <a:rPr lang="zh-CN" altLang="en-US" dirty="0"/>
              <a:t> 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不断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等待，直到设备不再忙碌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此时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设备开始工作，并执行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对应操作）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 //</a:t>
            </a:r>
            <a:r>
              <a:rPr lang="zh-CN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再次</a:t>
            </a:r>
            <a:r>
              <a:rPr lang="zh-CN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等待，直到设备响应完请求</a:t>
            </a:r>
            <a:endParaRPr lang="pt-BR" altLang="zh-CN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945739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OS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再次通过不断轮询状态寄存器，判断设备是否完成工作</a:t>
            </a:r>
            <a:endParaRPr lang="en-US" altLang="zh-CN" sz="20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最后，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OS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会收到设备返回的 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success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或 </a:t>
            </a: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failure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状态码</a:t>
            </a:r>
            <a:b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</a:br>
            <a:b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</a:b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131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 </a:t>
            </a:r>
            <a:r>
              <a:rPr lang="en-US" altLang="zh-CN" dirty="0"/>
              <a:t>I/O</a:t>
            </a:r>
            <a:r>
              <a:rPr lang="zh-CN" altLang="en-US" dirty="0"/>
              <a:t> 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不断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等待，直到设备不再忙碌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</a:t>
            </a: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此时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设备开始工作，并执行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对应操作）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再次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等待，直到设备响应完请求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945739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问题：轮询消耗太多</a:t>
            </a:r>
            <a:r>
              <a:rPr lang="en-US" altLang="zh-CN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时间</a:t>
            </a:r>
            <a:endParaRPr lang="en-US" altLang="zh-CN" sz="2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解法：使用</a:t>
            </a:r>
            <a:r>
              <a:rPr lang="zh-CN" altLang="en-US" sz="2400" dirty="0">
                <a:solidFill>
                  <a:srgbClr val="0096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中断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854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中断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提高 </a:t>
            </a:r>
            <a:r>
              <a:rPr lang="en-US" altLang="zh-CN" dirty="0"/>
              <a:t>CPU</a:t>
            </a:r>
            <a:r>
              <a:rPr lang="zh-CN" altLang="en-US" dirty="0"/>
              <a:t> 利用率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486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中断：提高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OS</a:t>
            </a:r>
            <a:r>
              <a:rPr lang="zh-CN" altLang="en-US" sz="2000" dirty="0"/>
              <a:t>向设备发送一个请求，随后令</a:t>
            </a:r>
            <a:r>
              <a:rPr lang="en-US" altLang="zh-CN" sz="2000" dirty="0"/>
              <a:t>I/O</a:t>
            </a:r>
            <a:r>
              <a:rPr lang="zh-CN" altLang="en-US" sz="2000" dirty="0"/>
              <a:t>进程睡眠，切换到其他任务</a:t>
            </a:r>
            <a:endParaRPr lang="en-US" altLang="zh-CN" sz="2000" dirty="0"/>
          </a:p>
          <a:p>
            <a:pPr lvl="1"/>
            <a:r>
              <a:rPr lang="zh-CN" altLang="en-US" sz="1800" dirty="0"/>
              <a:t>此时进程处于</a:t>
            </a:r>
            <a:r>
              <a:rPr lang="en-US" altLang="zh-CN" sz="1800" dirty="0"/>
              <a:t>WAITING</a:t>
            </a:r>
            <a:r>
              <a:rPr lang="zh-CN" altLang="en-US" sz="1800" dirty="0"/>
              <a:t>状态</a:t>
            </a:r>
            <a:endParaRPr lang="en-US" altLang="zh-CN" sz="1800" dirty="0"/>
          </a:p>
          <a:p>
            <a:r>
              <a:rPr lang="zh-CN" altLang="en-US" sz="2000" dirty="0"/>
              <a:t>设备完成</a:t>
            </a:r>
            <a:r>
              <a:rPr lang="en-US" altLang="zh-CN" sz="2000" dirty="0"/>
              <a:t>I/O</a:t>
            </a:r>
            <a:r>
              <a:rPr lang="zh-CN" altLang="en-US" sz="2000" dirty="0"/>
              <a:t>命令后，触发硬件中断</a:t>
            </a:r>
            <a:endParaRPr lang="en-US" altLang="zh-CN" sz="2000" dirty="0"/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跳转到</a:t>
            </a:r>
            <a:r>
              <a:rPr lang="en-US" altLang="zh-CN" sz="2000" dirty="0"/>
              <a:t>OS</a:t>
            </a:r>
            <a:r>
              <a:rPr lang="zh-CN" altLang="en-US" sz="2000" dirty="0"/>
              <a:t>预先注册好的中断处理程序</a:t>
            </a:r>
            <a:endParaRPr lang="en-US" altLang="zh-CN" sz="2000" dirty="0"/>
          </a:p>
          <a:p>
            <a:pPr lvl="1"/>
            <a:r>
              <a:rPr lang="en-US" altLang="zh-CN" sz="1800" dirty="0">
                <a:solidFill>
                  <a:srgbClr val="0096FF"/>
                </a:solidFill>
              </a:rPr>
              <a:t>Interrupt service routine /</a:t>
            </a:r>
            <a:r>
              <a:rPr lang="zh-CN" altLang="en-US" sz="1800" dirty="0">
                <a:solidFill>
                  <a:srgbClr val="0096FF"/>
                </a:solidFill>
              </a:rPr>
              <a:t> </a:t>
            </a:r>
            <a:r>
              <a:rPr lang="en-US" altLang="zh-CN" sz="1800" dirty="0">
                <a:solidFill>
                  <a:srgbClr val="0096FF"/>
                </a:solidFill>
              </a:rPr>
              <a:t>ISR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zh-CN" altLang="en-US" sz="1800" dirty="0"/>
              <a:t>或 </a:t>
            </a:r>
            <a:r>
              <a:rPr lang="en-US" altLang="zh-CN" sz="1800" dirty="0"/>
              <a:t>interrupt handler</a:t>
            </a:r>
          </a:p>
          <a:p>
            <a:r>
              <a:rPr lang="zh-CN" altLang="en-US" sz="2000" dirty="0"/>
              <a:t>中断处理程序是一段运行在内核态的代码，负责响应设备中断</a:t>
            </a:r>
            <a:endParaRPr lang="en-US" altLang="zh-CN" sz="2000" dirty="0"/>
          </a:p>
          <a:p>
            <a:pPr lvl="1"/>
            <a:r>
              <a:rPr lang="zh-CN" altLang="en-US" sz="1800" dirty="0"/>
              <a:t>例如，读取设备数据，亦或是读取设备返回的状态码，进而唤醒等待</a:t>
            </a:r>
            <a:r>
              <a:rPr lang="en-US" altLang="zh-CN" sz="1800" dirty="0"/>
              <a:t>I/O</a:t>
            </a:r>
            <a:r>
              <a:rPr lang="zh-CN" altLang="en-US" sz="1800" dirty="0"/>
              <a:t>的进程，完成后续工作</a:t>
            </a:r>
            <a:endParaRPr lang="en-US" altLang="zh-CN" sz="18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47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中断：提高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1800132"/>
            <a:ext cx="693420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29485"/>
            <a:ext cx="6896100" cy="1038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43808" y="2866932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96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轮询模式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2843808" y="4867710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96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中断模式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4355976" y="1345332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 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不断轮询，无法执行其他任务</a:t>
            </a: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4716016" y="1705372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36096" y="3361556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 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可以运行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5580112" y="3721596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95386" y="134533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 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运行线程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2267744" y="1705372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74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中断的例子：键盘</a:t>
            </a:r>
            <a:endParaRPr lang="en-US" altLang="zh-CN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当用户按下</a:t>
            </a:r>
            <a:r>
              <a:rPr lang="en-US" altLang="zh-CN" sz="2000" dirty="0"/>
              <a:t>/</a:t>
            </a:r>
            <a:r>
              <a:rPr lang="zh-CN" altLang="en-US" sz="2000" dirty="0"/>
              <a:t>释放某个键时，键盘设备向</a:t>
            </a:r>
            <a:r>
              <a:rPr lang="en-US" altLang="zh-CN" sz="2000" dirty="0"/>
              <a:t>CPU</a:t>
            </a:r>
            <a:r>
              <a:rPr lang="zh-CN" altLang="en-US" sz="2000" dirty="0"/>
              <a:t>发送包含该键值的信息</a:t>
            </a:r>
            <a:endParaRPr lang="en-US" altLang="zh-CN" sz="2000" dirty="0"/>
          </a:p>
          <a:p>
            <a:r>
              <a:rPr lang="zh-CN" altLang="en-US" sz="2000" dirty="0"/>
              <a:t>因为</a:t>
            </a:r>
            <a:r>
              <a:rPr lang="en-US" altLang="zh-CN" sz="2000" dirty="0"/>
              <a:t>CPU</a:t>
            </a:r>
            <a:r>
              <a:rPr lang="zh-CN" altLang="en-US" sz="2000" dirty="0"/>
              <a:t>没有准备好接收该数据（正在运行进程），此时：</a:t>
            </a:r>
            <a:endParaRPr lang="en-US" altLang="zh-CN" sz="2000" dirty="0"/>
          </a:p>
          <a:p>
            <a:pPr lvl="1"/>
            <a:r>
              <a:rPr lang="zh-CN" altLang="en-US" sz="1800" dirty="0"/>
              <a:t>将数据拷贝到临时寄存器</a:t>
            </a:r>
            <a:endParaRPr lang="en-US" altLang="zh-CN" sz="1800" dirty="0"/>
          </a:p>
          <a:p>
            <a:pPr lvl="1"/>
            <a:r>
              <a:rPr lang="zh-CN" altLang="en-US" sz="1800" dirty="0"/>
              <a:t>向键盘发送确认信号</a:t>
            </a:r>
            <a:endParaRPr lang="en-US" altLang="zh-CN" sz="1800" dirty="0"/>
          </a:p>
          <a:p>
            <a:pPr lvl="1"/>
            <a:r>
              <a:rPr lang="zh-CN" altLang="en-US" sz="1800" dirty="0"/>
              <a:t>向</a:t>
            </a:r>
            <a:r>
              <a:rPr lang="en-US" altLang="zh-CN" sz="1800" dirty="0"/>
              <a:t>CPU</a:t>
            </a:r>
            <a:r>
              <a:rPr lang="zh-CN" altLang="en-US" sz="1800" dirty="0"/>
              <a:t>发送</a:t>
            </a:r>
            <a:r>
              <a:rPr lang="zh-CN" altLang="en-US" sz="1800" dirty="0">
                <a:solidFill>
                  <a:srgbClr val="0096FF"/>
                </a:solidFill>
              </a:rPr>
              <a:t>中断</a:t>
            </a:r>
            <a:r>
              <a:rPr lang="zh-CN" altLang="en-US" sz="1800" dirty="0"/>
              <a:t>信号</a:t>
            </a:r>
            <a:endParaRPr lang="en-US" altLang="zh-CN" sz="1800" dirty="0"/>
          </a:p>
          <a:p>
            <a:r>
              <a:rPr lang="en-US" sz="2000" dirty="0" err="1"/>
              <a:t>CPU在下一个周期处理中断</a:t>
            </a:r>
            <a:r>
              <a:rPr lang="zh-CN" altLang="en-US" sz="2000" dirty="0"/>
              <a:t>：</a:t>
            </a:r>
            <a:endParaRPr lang="en-US" sz="2000" dirty="0"/>
          </a:p>
          <a:p>
            <a:pPr lvl="1"/>
            <a:r>
              <a:rPr lang="en-US" sz="1800" dirty="0" err="1"/>
              <a:t>总线将数据从临时寄存器发往内存模块</a:t>
            </a:r>
            <a:endParaRPr lang="en-US" sz="1800" dirty="0"/>
          </a:p>
          <a:p>
            <a:r>
              <a:rPr lang="en-US" sz="2000" dirty="0" err="1"/>
              <a:t>只适用于慢速设备</a:t>
            </a:r>
            <a:endParaRPr lang="en-US" sz="2000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2BC835-D558-A444-B6D4-FF61D51C0BEC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35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6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中断的问题：活锁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网络场景下的中断使用（网卡设备）</a:t>
            </a:r>
            <a:endParaRPr lang="en-US" altLang="zh-CN" sz="2000" dirty="0"/>
          </a:p>
          <a:p>
            <a:pPr lvl="1"/>
            <a:r>
              <a:rPr lang="zh-CN" altLang="en-US" sz="1800" dirty="0"/>
              <a:t>当每个网络包到来时都发送中断请求时，</a:t>
            </a:r>
            <a:r>
              <a:rPr lang="en-US" altLang="zh-CN" sz="1800" dirty="0"/>
              <a:t>OS</a:t>
            </a:r>
            <a:r>
              <a:rPr lang="zh-CN" altLang="en-US" sz="1800" dirty="0"/>
              <a:t>可能进入活锁</a:t>
            </a:r>
            <a:endParaRPr lang="en-US" altLang="zh-CN" sz="1800" dirty="0"/>
          </a:p>
          <a:p>
            <a:pPr lvl="1"/>
            <a:r>
              <a:rPr lang="zh-CN" altLang="en-US" sz="1800" b="1" dirty="0">
                <a:solidFill>
                  <a:srgbClr val="C00000"/>
                </a:solidFill>
              </a:rPr>
              <a:t>活锁</a:t>
            </a:r>
            <a:r>
              <a:rPr lang="zh-CN" altLang="en-US" sz="1800" dirty="0"/>
              <a:t>：</a:t>
            </a:r>
            <a:r>
              <a:rPr lang="en-US" altLang="zh-CN" sz="1800" dirty="0"/>
              <a:t>CPU</a:t>
            </a:r>
            <a:r>
              <a:rPr lang="zh-CN" altLang="en-US" sz="1800" dirty="0"/>
              <a:t>只顾着响应中断，无法调度用户进程和处理中断发来的数据</a:t>
            </a:r>
            <a:endParaRPr lang="en-US" altLang="zh-CN" sz="1800" dirty="0"/>
          </a:p>
          <a:p>
            <a:r>
              <a:rPr lang="zh-CN" altLang="en-US" sz="2000" dirty="0">
                <a:solidFill>
                  <a:schemeClr val="accent1"/>
                </a:solidFill>
              </a:rPr>
              <a:t>解决方案：合二为一（中断</a:t>
            </a:r>
            <a:r>
              <a:rPr lang="en-US" altLang="zh-CN" sz="2000" dirty="0">
                <a:solidFill>
                  <a:schemeClr val="accent1"/>
                </a:solidFill>
              </a:rPr>
              <a:t>+</a:t>
            </a:r>
            <a:r>
              <a:rPr lang="zh-CN" altLang="en-US" sz="2000" dirty="0">
                <a:solidFill>
                  <a:schemeClr val="accent1"/>
                </a:solidFill>
              </a:rPr>
              <a:t>轮询），兼顾各方优势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zh-CN" altLang="en-US" sz="1800" dirty="0"/>
              <a:t>默认使用中断</a:t>
            </a:r>
            <a:endParaRPr lang="en-US" altLang="zh-CN" sz="1800" dirty="0"/>
          </a:p>
          <a:p>
            <a:pPr lvl="1"/>
            <a:r>
              <a:rPr lang="zh-CN" altLang="en-US" sz="1800" dirty="0"/>
              <a:t>网络中断发生后，使用轮询处理后续达到的网络包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如果没有更多中断，或轮询中断超过时间限制，则回到中断模式</a:t>
            </a:r>
            <a:endParaRPr lang="en-US" altLang="zh-CN" sz="1800" dirty="0"/>
          </a:p>
          <a:p>
            <a:pPr lvl="1"/>
            <a:r>
              <a:rPr lang="zh-CN" altLang="en-US" sz="1800" dirty="0"/>
              <a:t>该方案在</a:t>
            </a:r>
            <a:r>
              <a:rPr lang="en-US" altLang="zh-CN" sz="1800" dirty="0"/>
              <a:t>Linux</a:t>
            </a:r>
            <a:r>
              <a:rPr lang="zh-CN" altLang="en-US" sz="1800" dirty="0"/>
              <a:t>网络驱动中称为 </a:t>
            </a:r>
            <a:r>
              <a:rPr lang="en-US" altLang="zh-CN" sz="1800" dirty="0">
                <a:solidFill>
                  <a:srgbClr val="0096FF"/>
                </a:solidFill>
              </a:rPr>
              <a:t>NAPI </a:t>
            </a:r>
            <a:r>
              <a:rPr lang="en-US" altLang="zh-CN" sz="1800" dirty="0"/>
              <a:t>(New API)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510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优化：中断合并（</a:t>
            </a:r>
            <a:r>
              <a:rPr lang="en" altLang="zh-CN" dirty="0"/>
              <a:t>Interrupt Coalescing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5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设备在发送中断前，需要</a:t>
            </a:r>
            <a:r>
              <a:rPr lang="zh-CN" altLang="en-US" sz="2000" dirty="0">
                <a:solidFill>
                  <a:srgbClr val="0096FF"/>
                </a:solidFill>
              </a:rPr>
              <a:t>等待一小段时间</a:t>
            </a:r>
            <a:endParaRPr lang="en-US" altLang="zh-CN" sz="2000" dirty="0">
              <a:solidFill>
                <a:srgbClr val="0096FF"/>
              </a:solidFill>
            </a:endParaRPr>
          </a:p>
          <a:p>
            <a:r>
              <a:rPr lang="zh-CN" altLang="en-US" sz="2000" dirty="0"/>
              <a:t>在等待期间，其他中断可能也会马上到来，</a:t>
            </a:r>
            <a:r>
              <a:rPr lang="zh-CN" altLang="en-US" sz="2000" dirty="0">
                <a:highlight>
                  <a:srgbClr val="FFFF00"/>
                </a:highlight>
              </a:rPr>
              <a:t>因此多个中断合并（</a:t>
            </a:r>
            <a:r>
              <a:rPr lang="en-US" altLang="zh-CN" sz="2000" dirty="0">
                <a:solidFill>
                  <a:srgbClr val="0096FF"/>
                </a:solidFill>
                <a:highlight>
                  <a:srgbClr val="FFFF00"/>
                </a:highlight>
              </a:rPr>
              <a:t>merged</a:t>
            </a:r>
            <a:r>
              <a:rPr lang="zh-CN" altLang="en-US" sz="2000" dirty="0">
                <a:highlight>
                  <a:srgbClr val="FFFF00"/>
                </a:highlight>
              </a:rPr>
              <a:t>）为同一个中断</a:t>
            </a:r>
            <a:r>
              <a:rPr lang="zh-CN" altLang="en-US" sz="2000" dirty="0"/>
              <a:t>，进而降低频繁中断带来的开销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注意：等待过长时间会导致中断响应时延增加，这是系统中常见的“折衷”（</a:t>
            </a:r>
            <a:r>
              <a:rPr lang="en-US" altLang="zh-CN" sz="2000" dirty="0">
                <a:solidFill>
                  <a:srgbClr val="0096FF"/>
                </a:solidFill>
              </a:rPr>
              <a:t>trade-off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633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PIO,</a:t>
            </a:r>
            <a:r>
              <a:rPr lang="zh-CN" altLang="en-US" dirty="0"/>
              <a:t> </a:t>
            </a:r>
            <a:r>
              <a:rPr lang="en-US" altLang="zh-CN" dirty="0"/>
              <a:t>MMIO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设备交互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42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设备交互方法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方法</a:t>
            </a:r>
            <a:r>
              <a:rPr lang="en-US" altLang="zh-CN" sz="2200" dirty="0"/>
              <a:t>1: </a:t>
            </a:r>
            <a:r>
              <a:rPr lang="zh-CN" altLang="en-US" sz="2200" dirty="0"/>
              <a:t>通过</a:t>
            </a:r>
            <a:r>
              <a:rPr lang="en-US" altLang="zh-CN" sz="2200" dirty="0"/>
              <a:t>I/O</a:t>
            </a:r>
            <a:r>
              <a:rPr lang="zh-CN" altLang="en-US" sz="2200" dirty="0"/>
              <a:t>指令进行</a:t>
            </a:r>
            <a:r>
              <a:rPr lang="en-US" altLang="zh-CN" sz="2200" dirty="0"/>
              <a:t>PIO (Port I/O)</a:t>
            </a:r>
          </a:p>
          <a:p>
            <a:pPr lvl="1"/>
            <a:r>
              <a:rPr lang="en-US" altLang="zh-CN" sz="2000" dirty="0"/>
              <a:t>x86</a:t>
            </a:r>
            <a:r>
              <a:rPr lang="zh-CN" altLang="en-US" sz="2000" dirty="0"/>
              <a:t>平台： </a:t>
            </a:r>
            <a:r>
              <a:rPr lang="en-US" altLang="zh-CN" sz="2000" dirty="0">
                <a:solidFill>
                  <a:srgbClr val="0096FF"/>
                </a:solidFill>
              </a:rPr>
              <a:t>IN</a:t>
            </a:r>
            <a:r>
              <a:rPr lang="en-US" altLang="zh-CN" sz="2000" dirty="0"/>
              <a:t> </a:t>
            </a:r>
            <a:r>
              <a:rPr lang="zh-CN" altLang="en-US" sz="2000" dirty="0"/>
              <a:t>和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96FF"/>
                </a:solidFill>
              </a:rPr>
              <a:t>OUT</a:t>
            </a:r>
            <a:r>
              <a:rPr lang="zh-CN" altLang="en-US" sz="2000" dirty="0"/>
              <a:t> 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必须以特权模式执行（内核态）</a:t>
            </a:r>
            <a:endParaRPr lang="en-US" altLang="zh-CN" sz="2000" dirty="0"/>
          </a:p>
          <a:p>
            <a:pPr lvl="1"/>
            <a:endParaRPr lang="en-US" altLang="zh-CN" sz="2200" dirty="0"/>
          </a:p>
          <a:p>
            <a:r>
              <a:rPr lang="zh-CN" altLang="en-US" sz="2200" dirty="0"/>
              <a:t>方法</a:t>
            </a:r>
            <a:r>
              <a:rPr lang="en-US" altLang="zh-CN" sz="2200" dirty="0"/>
              <a:t>2: </a:t>
            </a:r>
            <a:r>
              <a:rPr lang="zh-CN" altLang="en-US" sz="2200" dirty="0"/>
              <a:t>内存映射</a:t>
            </a:r>
            <a:r>
              <a:rPr lang="en-US" altLang="zh-CN" sz="2200" dirty="0"/>
              <a:t>I/O</a:t>
            </a:r>
            <a:r>
              <a:rPr lang="zh-CN" altLang="en-US" sz="2200" dirty="0"/>
              <a:t>（</a:t>
            </a:r>
            <a:r>
              <a:rPr lang="en-US" altLang="zh-CN" sz="2200" dirty="0"/>
              <a:t>Memory-mapped I/O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1"/>
            <a:r>
              <a:rPr lang="zh-CN" altLang="en-US" sz="2000" dirty="0"/>
              <a:t>使用访存的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96FF"/>
                </a:solidFill>
              </a:rPr>
              <a:t>LOAD </a:t>
            </a:r>
            <a:r>
              <a:rPr lang="zh-CN" altLang="en-US" sz="2000" dirty="0"/>
              <a:t>和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96FF"/>
                </a:solidFill>
              </a:rPr>
              <a:t>STORE</a:t>
            </a:r>
            <a:r>
              <a:rPr lang="zh-CN" altLang="en-US" sz="2000" dirty="0"/>
              <a:t> 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可以以非特权模式下执行（用户态）</a:t>
            </a:r>
            <a:endParaRPr lang="en-US" altLang="zh-CN" sz="2000" dirty="0"/>
          </a:p>
          <a:p>
            <a:pPr lvl="1"/>
            <a:r>
              <a:rPr lang="en-US" altLang="zh-CN" sz="2000" dirty="0"/>
              <a:t>ARM</a:t>
            </a:r>
            <a:r>
              <a:rPr lang="zh-CN" altLang="en-US" sz="2000" dirty="0"/>
              <a:t>和</a:t>
            </a:r>
            <a:r>
              <a:rPr lang="en-US" altLang="zh-CN" sz="2000" dirty="0"/>
              <a:t>x86</a:t>
            </a:r>
            <a:r>
              <a:rPr lang="zh-CN" altLang="en-US" sz="2000" dirty="0"/>
              <a:t>都支持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95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回顾：文件系统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与元数据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应用程序通过</a:t>
            </a:r>
            <a:r>
              <a:rPr lang="zh-CN" altLang="en-US" b="1" dirty="0">
                <a:solidFill>
                  <a:srgbClr val="CD2327"/>
                </a:solidFill>
              </a:rPr>
              <a:t>系统调用</a:t>
            </a:r>
            <a:r>
              <a:rPr lang="zh-CN" altLang="en-US" dirty="0"/>
              <a:t>使用这些 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CHDIR, MKDIR, RMDIR</a:t>
            </a:r>
          </a:p>
          <a:p>
            <a:pPr lvl="1"/>
            <a:r>
              <a:rPr lang="en-US" altLang="zh-CN" dirty="0"/>
              <a:t>CREAT, LINK, UNLINK, RENAME</a:t>
            </a:r>
          </a:p>
          <a:p>
            <a:pPr lvl="1"/>
            <a:r>
              <a:rPr lang="en-US" altLang="zh-CN" dirty="0"/>
              <a:t>SYMLINK</a:t>
            </a:r>
          </a:p>
          <a:p>
            <a:pPr lvl="1"/>
            <a:r>
              <a:rPr lang="en-US" altLang="zh-CN" dirty="0"/>
              <a:t>MOUNT, UNMOUNT</a:t>
            </a:r>
          </a:p>
          <a:p>
            <a:pPr lvl="1"/>
            <a:r>
              <a:rPr lang="en-US" altLang="zh-CN" dirty="0"/>
              <a:t>OPEN, READ, WRITE, CLOSE</a:t>
            </a:r>
          </a:p>
          <a:p>
            <a:pPr lvl="1"/>
            <a:r>
              <a:rPr lang="en-US" altLang="zh-CN" dirty="0"/>
              <a:t>SYNC</a:t>
            </a:r>
          </a:p>
          <a:p>
            <a:r>
              <a:rPr lang="zh-CN" altLang="en-US" dirty="0"/>
              <a:t>文件系统的两类元数据</a:t>
            </a:r>
            <a:endParaRPr lang="en-US" altLang="zh-CN" dirty="0"/>
          </a:p>
          <a:p>
            <a:pPr lvl="1"/>
            <a:r>
              <a:rPr lang="zh-CN" altLang="en-US" dirty="0"/>
              <a:t>磁盘上文件的元数据：静态的、在磁盘中</a:t>
            </a:r>
            <a:endParaRPr lang="en-US" altLang="zh-CN" dirty="0"/>
          </a:p>
          <a:p>
            <a:pPr lvl="1"/>
            <a:r>
              <a:rPr lang="zh-CN" altLang="en-US" dirty="0"/>
              <a:t>被打开文件的元数据：动态的、在内存中</a:t>
            </a:r>
            <a:endParaRPr lang="en-US" altLang="zh-CN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A038C7A-4AB2-0B47-9F6F-D1F5109ACEEA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13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案例：使用 </a:t>
            </a:r>
            <a:r>
              <a:rPr lang="en-US" altLang="zh-CN" dirty="0">
                <a:solidFill>
                  <a:srgbClr val="0096FF"/>
                </a:solidFill>
              </a:rPr>
              <a:t>OUT</a:t>
            </a:r>
            <a:r>
              <a:rPr lang="zh-CN" altLang="en-US" dirty="0"/>
              <a:t> 指令向设备发送数据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0x120, %</a:t>
            </a:r>
            <a:r>
              <a:rPr lang="en-US" altLang="zh-CN" b="1" dirty="0" err="1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CN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zh-CN" altLang="en-US" dirty="0"/>
              <a:t>指定数据寄存器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0096FF"/>
                </a:solidFill>
              </a:rPr>
              <a:t>%</a:t>
            </a:r>
            <a:r>
              <a:rPr lang="en-US" altLang="zh-CN" dirty="0" err="1">
                <a:solidFill>
                  <a:srgbClr val="0096FF"/>
                </a:solidFill>
              </a:rPr>
              <a:t>eax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指定设备对应的 </a:t>
            </a:r>
            <a:r>
              <a:rPr lang="en-US" altLang="zh-CN" dirty="0">
                <a:highlight>
                  <a:srgbClr val="FFFF00"/>
                </a:highlight>
              </a:rPr>
              <a:t>I/O </a:t>
            </a:r>
            <a:r>
              <a:rPr lang="zh-CN" altLang="en-US" dirty="0">
                <a:highlight>
                  <a:srgbClr val="FFFF00"/>
                </a:highlight>
              </a:rPr>
              <a:t>端口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96FF"/>
                </a:solidFill>
              </a:rPr>
              <a:t>0x120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端口：不同于物理内存空间的另一命名空间</a:t>
            </a:r>
            <a:endParaRPr lang="en-US" altLang="zh-CN" dirty="0"/>
          </a:p>
          <a:p>
            <a:r>
              <a:rPr lang="zh-CN" altLang="en-US" dirty="0"/>
              <a:t>特权指令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OS</a:t>
            </a:r>
            <a:r>
              <a:rPr lang="zh-CN" altLang="en-US" dirty="0"/>
              <a:t>可以和直接和设备交互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4434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内存映射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(MMIO)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96FF"/>
                </a:solidFill>
              </a:rPr>
              <a:t>LOAD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96FF"/>
                </a:solidFill>
              </a:rPr>
              <a:t>STORE </a:t>
            </a:r>
            <a:r>
              <a:rPr lang="zh-CN" altLang="en-US" sz="2400" dirty="0"/>
              <a:t>指令直接访问</a:t>
            </a:r>
            <a:r>
              <a:rPr lang="en-US" altLang="zh-CN" sz="2400" dirty="0"/>
              <a:t>I/O</a:t>
            </a:r>
            <a:r>
              <a:rPr lang="zh-CN" altLang="en-US" sz="2400" dirty="0"/>
              <a:t>模块的寄存器和缓冲区</a:t>
            </a:r>
            <a:endParaRPr lang="en-US" altLang="zh-CN" sz="2400" dirty="0"/>
          </a:p>
          <a:p>
            <a:pPr lvl="1"/>
            <a:r>
              <a:rPr lang="zh-CN" altLang="en-US" sz="2000" dirty="0"/>
              <a:t>和内存的读写访问相同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内存地址被</a:t>
            </a:r>
            <a:r>
              <a:rPr lang="en-US" altLang="zh-CN" sz="2000" dirty="0"/>
              <a:t>I/O</a:t>
            </a:r>
            <a:r>
              <a:rPr lang="zh-CN" altLang="en-US" sz="2000" dirty="0"/>
              <a:t>设备位置信息所重载</a:t>
            </a:r>
            <a:endParaRPr lang="en-US" altLang="zh-CN" sz="2000" dirty="0"/>
          </a:p>
          <a:p>
            <a:r>
              <a:rPr lang="zh-CN" altLang="en-US" sz="2400" dirty="0"/>
              <a:t>为总线模块提供 </a:t>
            </a:r>
            <a:r>
              <a:rPr lang="zh-CN" altLang="en-US" sz="2400" dirty="0">
                <a:solidFill>
                  <a:srgbClr val="0096FF"/>
                </a:solidFill>
              </a:rPr>
              <a:t>统一接口</a:t>
            </a:r>
            <a:endParaRPr lang="en-US" altLang="zh-CN" sz="2400" dirty="0">
              <a:solidFill>
                <a:srgbClr val="0096FF"/>
              </a:solidFill>
            </a:endParaRPr>
          </a:p>
          <a:p>
            <a:pPr lvl="1"/>
            <a:r>
              <a:rPr lang="en-US" altLang="zh-CN" sz="2000" dirty="0"/>
              <a:t>MMU</a:t>
            </a:r>
            <a:r>
              <a:rPr lang="zh-CN" altLang="en-US" sz="2000" dirty="0"/>
              <a:t>将物理地址转换为虚拟地址</a:t>
            </a:r>
            <a:endParaRPr lang="en-US" altLang="zh-CN" sz="2000" dirty="0"/>
          </a:p>
          <a:p>
            <a:pPr lvl="2"/>
            <a:r>
              <a:rPr lang="zh-CN" altLang="en-US" sz="1800" dirty="0"/>
              <a:t>物理地址就是总线地址</a:t>
            </a:r>
            <a:endParaRPr lang="en-US" altLang="zh-CN" sz="1800" dirty="0"/>
          </a:p>
          <a:p>
            <a:pPr lvl="1"/>
            <a:r>
              <a:rPr lang="en-US" altLang="zh-CN" sz="2000" dirty="0"/>
              <a:t>I/O</a:t>
            </a:r>
            <a:r>
              <a:rPr lang="zh-CN" altLang="en-US" sz="2000" dirty="0"/>
              <a:t>模块负责将总线地址转换为设备的寄存器地址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F39D5E8-5E2D-DC4A-B152-E605FD17831B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41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02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内存映射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(MMIO)</a:t>
            </a: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9D40B8F-C72D-7742-A37E-5449E511622E}" type="slidenum">
              <a:rPr lang="zh-CN" altLang="en-US" sz="1400" b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pPr/>
              <a:t>42</a:t>
            </a:fld>
            <a:endParaRPr lang="en-US" altLang="zh-CN" sz="1400" b="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43075" y="1479021"/>
            <a:ext cx="1752600" cy="571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Processor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989" name="直接连接符 6"/>
          <p:cNvCxnSpPr>
            <a:cxnSpLocks noChangeShapeType="1"/>
          </p:cNvCxnSpPr>
          <p:nvPr/>
        </p:nvCxnSpPr>
        <p:spPr bwMode="auto">
          <a:xfrm>
            <a:off x="1219200" y="36830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2087563" y="2667000"/>
            <a:ext cx="1066800" cy="3810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MMU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991" name="直接箭头连接符 9"/>
          <p:cNvCxnSpPr>
            <a:cxnSpLocks noChangeShapeType="1"/>
            <a:stCxn id="5" idx="2"/>
            <a:endCxn id="8" idx="0"/>
          </p:cNvCxnSpPr>
          <p:nvPr/>
        </p:nvCxnSpPr>
        <p:spPr bwMode="auto">
          <a:xfrm>
            <a:off x="2619375" y="2050521"/>
            <a:ext cx="1588" cy="616479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992" name="直接箭头连接符 11"/>
          <p:cNvCxnSpPr>
            <a:cxnSpLocks noChangeShapeType="1"/>
            <a:stCxn id="8" idx="2"/>
          </p:cNvCxnSpPr>
          <p:nvPr/>
        </p:nvCxnSpPr>
        <p:spPr bwMode="auto">
          <a:xfrm>
            <a:off x="2620963" y="3048000"/>
            <a:ext cx="0" cy="63500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993" name="TextBox 14"/>
          <p:cNvSpPr txBox="1">
            <a:spLocks noChangeArrowheads="1"/>
          </p:cNvSpPr>
          <p:nvPr/>
        </p:nvSpPr>
        <p:spPr bwMode="auto">
          <a:xfrm>
            <a:off x="2917404" y="2189189"/>
            <a:ext cx="1891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b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虚拟地址</a:t>
            </a:r>
          </a:p>
        </p:txBody>
      </p:sp>
      <p:sp>
        <p:nvSpPr>
          <p:cNvPr id="41994" name="TextBox 17"/>
          <p:cNvSpPr txBox="1">
            <a:spLocks noChangeArrowheads="1"/>
          </p:cNvSpPr>
          <p:nvPr/>
        </p:nvSpPr>
        <p:spPr bwMode="auto">
          <a:xfrm>
            <a:off x="2871788" y="3175000"/>
            <a:ext cx="444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b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物理地址（系统总线地址）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1371601" y="4429125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Memory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4429125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Disk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08713" y="4429125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Keyboard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1998" name="直接箭头连接符 25"/>
          <p:cNvCxnSpPr>
            <a:cxnSpLocks noChangeShapeType="1"/>
            <a:endCxn id="24" idx="0"/>
          </p:cNvCxnSpPr>
          <p:nvPr/>
        </p:nvCxnSpPr>
        <p:spPr bwMode="auto">
          <a:xfrm flipH="1">
            <a:off x="4416426" y="3683000"/>
            <a:ext cx="4763" cy="74612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999" name="直接箭头连接符 28"/>
          <p:cNvCxnSpPr>
            <a:cxnSpLocks noChangeShapeType="1"/>
            <a:endCxn id="25" idx="0"/>
          </p:cNvCxnSpPr>
          <p:nvPr/>
        </p:nvCxnSpPr>
        <p:spPr bwMode="auto">
          <a:xfrm>
            <a:off x="6913563" y="3683000"/>
            <a:ext cx="0" cy="74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0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3683000"/>
            <a:ext cx="11113" cy="74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1" name="TextBox 35"/>
          <p:cNvSpPr txBox="1">
            <a:spLocks noChangeArrowheads="1"/>
          </p:cNvSpPr>
          <p:nvPr/>
        </p:nvSpPr>
        <p:spPr bwMode="auto">
          <a:xfrm>
            <a:off x="4483100" y="3746500"/>
            <a:ext cx="2222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b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翻译为寄存器地址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1524001" y="1333500"/>
            <a:ext cx="2189163" cy="1841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29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MMIO</a:t>
            </a:r>
            <a:r>
              <a:rPr lang="zh-CN" altLang="en-US" dirty="0"/>
              <a:t>地址应使用</a:t>
            </a:r>
            <a:r>
              <a:rPr lang="en-US" altLang="zh-CN" dirty="0"/>
              <a:t>Volatile</a:t>
            </a:r>
            <a:r>
              <a:rPr lang="zh-CN" altLang="en-US" dirty="0"/>
              <a:t>关键字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579296" cy="39722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        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(void *) 0x40400000;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(1024*1024);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*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base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size, PROT_READ|PROT_WRITE,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MAP_ANONYMOUS|MAP_PRIVATE, -1,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 == MAP_FAILED)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(1, 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failure");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*) (((void *) base) + 0xf0704);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(base, size);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995116" y="4279861"/>
            <a:ext cx="46805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若不加</a:t>
            </a:r>
            <a:r>
              <a:rPr lang="en-US" altLang="zh-CN" dirty="0">
                <a:solidFill>
                  <a:srgbClr val="0096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volatile</a:t>
            </a:r>
            <a:r>
              <a:rPr lang="zh-CN" altLang="e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编译器会认为这两个</a:t>
            </a:r>
            <a:r>
              <a:rPr lang="en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printf</a:t>
            </a:r>
            <a:r>
              <a:rPr lang="en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多余，并消除第二个内存加载操作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9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MMIO</a:t>
            </a:r>
            <a:r>
              <a:rPr lang="zh-CN" altLang="en-US" dirty="0"/>
              <a:t>地址应使用</a:t>
            </a:r>
            <a:r>
              <a:rPr lang="en-US" altLang="zh-CN" dirty="0"/>
              <a:t>Volatile</a:t>
            </a:r>
            <a:r>
              <a:rPr lang="zh-CN" altLang="en-US" dirty="0"/>
              <a:t>关键字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#include &lt;</a:t>
            </a:r>
            <a:r>
              <a:rPr lang="en-US" dirty="0" err="1">
                <a:latin typeface="Courier New"/>
                <a:cs typeface="Courier New"/>
              </a:rPr>
              <a:t>stdio.h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dirty="0" err="1">
                <a:latin typeface="Courier New"/>
                <a:cs typeface="Courier New"/>
              </a:rPr>
              <a:t>void</a:t>
            </a:r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dirty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fi-FI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dirty="0" err="1">
                <a:latin typeface="Courier New"/>
                <a:cs typeface="Courier New"/>
              </a:rPr>
              <a:t>int</a:t>
            </a:r>
            <a:r>
              <a:rPr lang="fr-FR" dirty="0">
                <a:latin typeface="Courier New"/>
                <a:cs typeface="Courier New"/>
              </a:rPr>
              <a:t> i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>
                <a:latin typeface="Courier New"/>
                <a:cs typeface="Courier New"/>
              </a:rPr>
              <a:t>    int a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dirty="0">
                <a:latin typeface="Courier New"/>
                <a:cs typeface="Courier New"/>
              </a:rPr>
              <a:t>    printf("i= %d\n",a);</a:t>
            </a:r>
          </a:p>
          <a:p>
            <a:pPr marL="0" indent="0">
              <a:spcBef>
                <a:spcPts val="0"/>
              </a:spcBef>
              <a:buNone/>
            </a:pPr>
            <a:endParaRPr lang="ro-RO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dirty="0">
                <a:latin typeface="Courier New"/>
                <a:cs typeface="Courier New"/>
              </a:rPr>
              <a:t>   </a:t>
            </a:r>
            <a:r>
              <a:rPr lang="en-US" altLang="zh-TW" dirty="0">
                <a:latin typeface="Courier New"/>
                <a:cs typeface="Courier New"/>
              </a:rPr>
              <a:t> </a:t>
            </a:r>
            <a:r>
              <a:rPr lang="en-US" altLang="zh-TW" dirty="0">
                <a:solidFill>
                  <a:srgbClr val="0096FF"/>
                </a:solidFill>
                <a:latin typeface="Courier New"/>
                <a:cs typeface="Courier New"/>
              </a:rPr>
              <a:t>// Change value of </a:t>
            </a:r>
            <a:r>
              <a:rPr lang="en-US" altLang="zh-TW" dirty="0" err="1">
                <a:solidFill>
                  <a:srgbClr val="0096FF"/>
                </a:solidFill>
                <a:latin typeface="Courier New"/>
                <a:cs typeface="Courier New"/>
              </a:rPr>
              <a:t>i</a:t>
            </a:r>
            <a:endParaRPr lang="zh-TW" altLang="en-US" dirty="0">
              <a:solidFill>
                <a:srgbClr val="0096FF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__</a:t>
            </a:r>
            <a:r>
              <a:rPr lang="en-US" dirty="0" err="1">
                <a:latin typeface="Courier New"/>
                <a:cs typeface="Courier New"/>
              </a:rPr>
              <a:t>asm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dirty="0">
                <a:latin typeface="Courier New"/>
                <a:cs typeface="Courier New"/>
              </a:rPr>
              <a:t>          </a:t>
            </a:r>
            <a:r>
              <a:rPr lang="nl-NL" dirty="0" err="1">
                <a:latin typeface="Courier New"/>
                <a:cs typeface="Courier New"/>
              </a:rPr>
              <a:t>mov</a:t>
            </a:r>
            <a:r>
              <a:rPr lang="nl-NL" dirty="0">
                <a:latin typeface="Courier New"/>
                <a:cs typeface="Courier New"/>
              </a:rPr>
              <a:t> </a:t>
            </a:r>
            <a:r>
              <a:rPr lang="nl-NL" dirty="0" err="1">
                <a:latin typeface="Courier New"/>
                <a:cs typeface="Courier New"/>
              </a:rPr>
              <a:t>dword</a:t>
            </a:r>
            <a:r>
              <a:rPr lang="nl-NL" dirty="0">
                <a:latin typeface="Courier New"/>
                <a:cs typeface="Courier New"/>
              </a:rPr>
              <a:t> </a:t>
            </a:r>
            <a:r>
              <a:rPr lang="nl-NL" dirty="0" err="1">
                <a:latin typeface="Courier New"/>
                <a:cs typeface="Courier New"/>
              </a:rPr>
              <a:t>ptr</a:t>
            </a:r>
            <a:r>
              <a:rPr lang="nl-NL" dirty="0">
                <a:latin typeface="Courier New"/>
                <a:cs typeface="Courier New"/>
              </a:rPr>
              <a:t> [ebp-4], 20h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    </a:t>
            </a:r>
            <a:r>
              <a:rPr lang="fr-FR" dirty="0" err="1">
                <a:latin typeface="Courier New"/>
                <a:cs typeface="Courier New"/>
              </a:rPr>
              <a:t>int</a:t>
            </a:r>
            <a:r>
              <a:rPr lang="fr-FR" dirty="0">
                <a:latin typeface="Courier New"/>
                <a:cs typeface="Courier New"/>
              </a:rPr>
              <a:t> b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dirty="0">
                <a:latin typeface="Courier New"/>
                <a:cs typeface="Courier New"/>
              </a:rPr>
              <a:t>    printf("i= %d\n",b);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     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08201" y="4516666"/>
            <a:ext cx="377859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本例子中，需要</a:t>
            </a:r>
            <a:r>
              <a:rPr lang="en-US" altLang="zh-CN" sz="2400" dirty="0">
                <a:solidFill>
                  <a:srgbClr val="0096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volatile</a:t>
            </a:r>
            <a:r>
              <a:rPr lang="zh-CN" altLang="en-US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吗</a:t>
            </a:r>
            <a:r>
              <a:rPr lang="en-US" altLang="zh-CN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114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DPDK</a:t>
            </a:r>
            <a:r>
              <a:rPr lang="zh-CN" altLang="en-US" dirty="0"/>
              <a:t>：用户态网络栈</a:t>
            </a:r>
            <a:endParaRPr lang="en-US" altLang="zh-CN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用户态网络设备管理</a:t>
            </a:r>
            <a:endParaRPr lang="en-US" altLang="zh-CN" sz="2400" dirty="0"/>
          </a:p>
          <a:p>
            <a:pPr lvl="1"/>
            <a:r>
              <a:rPr lang="zh-CN" altLang="en-US" sz="2200" dirty="0"/>
              <a:t>内核将网卡</a:t>
            </a:r>
            <a:r>
              <a:rPr lang="en-US" altLang="zh-CN" sz="2200" dirty="0"/>
              <a:t>MMIO</a:t>
            </a:r>
            <a:r>
              <a:rPr lang="zh-CN" altLang="en-US" sz="2200" dirty="0"/>
              <a:t>区域映射至用户虚拟地址空间</a:t>
            </a:r>
            <a:endParaRPr lang="en-US" altLang="zh-CN" sz="2200" dirty="0"/>
          </a:p>
          <a:p>
            <a:pPr lvl="1"/>
            <a:r>
              <a:rPr lang="zh-CN" altLang="en-US" sz="2200" dirty="0"/>
              <a:t>用户态运行网卡驱动与网络栈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400" dirty="0"/>
              <a:t>显著提升网络性能</a:t>
            </a:r>
            <a:endParaRPr lang="en-US" altLang="zh-CN" sz="2400" dirty="0"/>
          </a:p>
          <a:p>
            <a:pPr lvl="1"/>
            <a:r>
              <a:rPr lang="zh-CN" altLang="en-US" sz="2200" dirty="0"/>
              <a:t>减少数据拷贝</a:t>
            </a:r>
            <a:endParaRPr lang="en-US" altLang="zh-CN" sz="2200" dirty="0"/>
          </a:p>
          <a:p>
            <a:pPr lvl="1"/>
            <a:r>
              <a:rPr lang="zh-CN" altLang="en-US" sz="2200" dirty="0"/>
              <a:t>去除特权级切换</a:t>
            </a:r>
            <a:endParaRPr lang="en-US" altLang="zh-CN" sz="2200" dirty="0"/>
          </a:p>
          <a:p>
            <a:pPr lvl="1"/>
            <a:endParaRPr lang="en-US" altLang="zh-CN" sz="200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F39D5E8-5E2D-DC4A-B152-E605FD17831B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45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C575AC1-15E2-1686-070D-AA83AFBC07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CAF4A7F-A5DC-F942-E057-26A579A287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85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826B09-FBDA-6B33-0FC7-3E1D104D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874660"/>
            <a:ext cx="4246240" cy="2429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199AC-B2C0-CF04-FADC-2913D7E200DD}"/>
              </a:ext>
            </a:extLst>
          </p:cNvPr>
          <p:cNvSpPr txBox="1"/>
          <p:nvPr/>
        </p:nvSpPr>
        <p:spPr>
          <a:xfrm>
            <a:off x="7991018" y="3709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轮询</a:t>
            </a:r>
          </a:p>
        </p:txBody>
      </p:sp>
    </p:spTree>
    <p:extLst>
      <p:ext uri="{BB962C8B-B14F-4D97-AF65-F5344CB8AC3E}">
        <p14:creationId xmlns:p14="http://schemas.microsoft.com/office/powerpoint/2010/main" val="3129582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DMA,</a:t>
            </a:r>
            <a:r>
              <a:rPr lang="zh-CN" altLang="en-US" dirty="0"/>
              <a:t> </a:t>
            </a:r>
            <a:r>
              <a:rPr lang="en-US" altLang="zh-CN" dirty="0"/>
              <a:t>IOMMU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更高效的数据移动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907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磁盘设备的</a:t>
            </a:r>
            <a:r>
              <a:rPr lang="en-US" altLang="zh-CN" dirty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直接内存访问</a:t>
            </a:r>
            <a:r>
              <a:rPr lang="zh-CN" altLang="en-US" sz="2400" dirty="0"/>
              <a:t>：</a:t>
            </a:r>
            <a:r>
              <a:rPr lang="en-US" sz="2400" dirty="0"/>
              <a:t>DMA</a:t>
            </a:r>
            <a:r>
              <a:rPr lang="zh-CN" altLang="en-US" sz="2400" dirty="0"/>
              <a:t>（</a:t>
            </a:r>
            <a:r>
              <a:rPr lang="en-US" sz="2400" dirty="0"/>
              <a:t>Direct Memory Access</a:t>
            </a:r>
            <a:r>
              <a:rPr lang="zh-CN" altLang="en-US" sz="2400" dirty="0"/>
              <a:t>）</a:t>
            </a:r>
            <a:endParaRPr lang="en-US" sz="2400" dirty="0"/>
          </a:p>
          <a:p>
            <a:pPr lvl="1"/>
            <a:r>
              <a:rPr lang="en-US" sz="2000" dirty="0" err="1"/>
              <a:t>CPU向磁盘控制器发送</a:t>
            </a:r>
            <a:r>
              <a:rPr lang="zh-CN" altLang="en-US" sz="2000" dirty="0"/>
              <a:t>“读”指令，一次读取一大块数据</a:t>
            </a:r>
            <a:endParaRPr lang="en-US" sz="2000" dirty="0"/>
          </a:p>
          <a:p>
            <a:pPr lvl="1"/>
            <a:r>
              <a:rPr lang="zh-CN" altLang="en-US" sz="2000" dirty="0"/>
              <a:t>“读”指令中包含了目标数据在内存中的地址</a:t>
            </a:r>
            <a:endParaRPr lang="en-US" altLang="zh-CN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磁盘控制器将数据直接读取到磁盘的内存缓冲区</a:t>
            </a:r>
            <a:endParaRPr lang="en-US" sz="2400" dirty="0"/>
          </a:p>
          <a:p>
            <a:pPr lvl="1"/>
            <a:r>
              <a:rPr lang="en-US" sz="2000" dirty="0" err="1"/>
              <a:t>直接读取物理内存中的目标数据</a:t>
            </a:r>
            <a:endParaRPr lang="en-US" sz="2000" dirty="0"/>
          </a:p>
          <a:p>
            <a:pPr lvl="1"/>
            <a:r>
              <a:rPr lang="en-US" sz="2000" dirty="0" err="1"/>
              <a:t>不需要CPU的参与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011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磁盘设备的</a:t>
            </a:r>
            <a:r>
              <a:rPr lang="en-US" altLang="zh-CN" dirty="0"/>
              <a:t>DMA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489348"/>
            <a:ext cx="6896100" cy="100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231" y="3573469"/>
            <a:ext cx="6877050" cy="1409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602465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DMA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2843808" y="5089748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DMA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3851920" y="835262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将数据拷贝到磁盘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60032" y="1287946"/>
            <a:ext cx="288032" cy="27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49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DMA的</a:t>
            </a:r>
            <a:r>
              <a:rPr lang="zh-CN" altLang="en-US" dirty="0"/>
              <a:t>优点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减轻CPU负载</a:t>
            </a:r>
            <a:endParaRPr lang="en-US" sz="2400" dirty="0"/>
          </a:p>
          <a:p>
            <a:pPr lvl="1"/>
            <a:r>
              <a:rPr lang="zh-CN" altLang="en-US" sz="2000" dirty="0"/>
              <a:t>执行其他程序</a:t>
            </a:r>
            <a:endParaRPr lang="en-US" altLang="zh-CN" sz="2000" dirty="0"/>
          </a:p>
          <a:p>
            <a:r>
              <a:rPr lang="zh-CN" altLang="en-US" sz="2400" dirty="0"/>
              <a:t>减少传输次数</a:t>
            </a:r>
            <a:endParaRPr lang="en-US" altLang="zh-CN" sz="2400" dirty="0"/>
          </a:p>
          <a:p>
            <a:pPr lvl="1"/>
            <a:r>
              <a:rPr lang="zh-CN" altLang="en-US" sz="2000" dirty="0"/>
              <a:t>原先有</a:t>
            </a:r>
            <a:r>
              <a:rPr lang="en-US" altLang="zh-CN" sz="2000" dirty="0"/>
              <a:t>2</a:t>
            </a:r>
            <a:r>
              <a:rPr lang="zh-CN" altLang="en-US" sz="2000" dirty="0"/>
              <a:t>次：设备</a:t>
            </a:r>
            <a:r>
              <a:rPr lang="en-US" altLang="zh-CN" sz="2000" dirty="0"/>
              <a:t>→CPU</a:t>
            </a:r>
            <a:r>
              <a:rPr lang="zh-CN" altLang="en-US" sz="2000" dirty="0"/>
              <a:t>，</a:t>
            </a:r>
            <a:r>
              <a:rPr lang="en-US" altLang="zh-CN" sz="2000" dirty="0"/>
              <a:t>CPU→</a:t>
            </a:r>
            <a:r>
              <a:rPr lang="zh-CN" altLang="en-US" sz="2000" dirty="0"/>
              <a:t>内存；现在：设备</a:t>
            </a:r>
            <a:r>
              <a:rPr lang="en-US" altLang="zh-CN" sz="2000" dirty="0"/>
              <a:t>→</a:t>
            </a:r>
            <a:r>
              <a:rPr lang="zh-CN" altLang="en-US" sz="2000" dirty="0"/>
              <a:t>内存</a:t>
            </a:r>
            <a:endParaRPr lang="en-US" altLang="zh-CN" sz="2000" dirty="0"/>
          </a:p>
          <a:p>
            <a:r>
              <a:rPr lang="en-US" sz="2400" dirty="0" err="1"/>
              <a:t>可以更好地支持</a:t>
            </a:r>
            <a:r>
              <a:rPr lang="zh-CN" altLang="en-US" sz="2400" dirty="0"/>
              <a:t>“长消息”</a:t>
            </a:r>
            <a:endParaRPr lang="en-US" altLang="zh-CN" sz="2400" dirty="0"/>
          </a:p>
          <a:p>
            <a:pPr lvl="1"/>
            <a:r>
              <a:rPr lang="zh-CN" altLang="en-US" sz="2000" dirty="0"/>
              <a:t>需要总线支持</a:t>
            </a:r>
            <a:endParaRPr lang="en-US" sz="2000" dirty="0"/>
          </a:p>
          <a:p>
            <a:r>
              <a:rPr lang="en-US" sz="2400" dirty="0" err="1"/>
              <a:t>分摊总线协议开销</a:t>
            </a:r>
            <a:endParaRPr lang="en-US" sz="2400" dirty="0"/>
          </a:p>
          <a:p>
            <a:pPr lvl="1"/>
            <a:r>
              <a:rPr lang="zh-CN" altLang="en-US" sz="2000" dirty="0"/>
              <a:t>单次操作包括：获取总线，传输，释放总线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BB4BAF-27C5-FD48-9CC6-317F9C28F3BC}"/>
              </a:ext>
            </a:extLst>
          </p:cNvPr>
          <p:cNvSpPr txBox="1"/>
          <p:nvPr/>
        </p:nvSpPr>
        <p:spPr>
          <a:xfrm>
            <a:off x="5286704" y="1333499"/>
            <a:ext cx="466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DMA</a:t>
            </a:r>
            <a:r>
              <a:rPr lang="zh-CN" altLang="en-US" sz="1800" dirty="0">
                <a:solidFill>
                  <a:srgbClr val="C00000"/>
                </a:solidFill>
              </a:rPr>
              <a:t>有什么缺点（不适合的操作）？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回顾：文件的元数据 （磁盘中）</a:t>
            </a:r>
          </a:p>
        </p:txBody>
      </p:sp>
      <p:sp>
        <p:nvSpPr>
          <p:cNvPr id="50180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拥有者</a:t>
            </a:r>
            <a:r>
              <a:rPr lang="en-US" altLang="zh-CN" sz="2000" dirty="0"/>
              <a:t>/</a:t>
            </a:r>
            <a:r>
              <a:rPr lang="zh-CN" altLang="en-US" sz="2000" dirty="0"/>
              <a:t>所在组</a:t>
            </a:r>
            <a:r>
              <a:rPr lang="en-US" altLang="zh-CN" sz="2000" dirty="0"/>
              <a:t> ID</a:t>
            </a:r>
          </a:p>
          <a:p>
            <a:pPr lvl="1"/>
            <a:r>
              <a:rPr lang="zh-CN" altLang="en-US" sz="1800" dirty="0"/>
              <a:t>拥有该 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 的 用户</a:t>
            </a:r>
            <a:r>
              <a:rPr lang="en-US" altLang="zh-CN" sz="1800" dirty="0"/>
              <a:t> ID </a:t>
            </a:r>
            <a:r>
              <a:rPr lang="zh-CN" altLang="en-US" sz="1800" dirty="0"/>
              <a:t>和 组</a:t>
            </a:r>
            <a:r>
              <a:rPr lang="en-US" altLang="zh-CN" sz="1800" dirty="0"/>
              <a:t> ID</a:t>
            </a:r>
          </a:p>
          <a:p>
            <a:r>
              <a:rPr lang="zh-CN" altLang="en-US" sz="2000" dirty="0"/>
              <a:t>权限的类型</a:t>
            </a:r>
            <a:endParaRPr lang="en-US" altLang="zh-CN" sz="2000" dirty="0"/>
          </a:p>
          <a:p>
            <a:pPr lvl="1"/>
            <a:r>
              <a:rPr lang="zh-CN" altLang="en-US" sz="1800" dirty="0"/>
              <a:t>拥有者、所在组、其他</a:t>
            </a:r>
            <a:endParaRPr lang="en-US" altLang="zh-CN" sz="1800" dirty="0"/>
          </a:p>
          <a:p>
            <a:pPr lvl="1"/>
            <a:r>
              <a:rPr lang="zh-CN" altLang="en-US" sz="1800" dirty="0"/>
              <a:t>读、写、执行</a:t>
            </a:r>
            <a:endParaRPr lang="en-US" altLang="zh-CN" sz="1800" dirty="0"/>
          </a:p>
          <a:p>
            <a:r>
              <a:rPr lang="zh-CN" altLang="en-US" sz="2000" dirty="0"/>
              <a:t>时间戳</a:t>
            </a:r>
            <a:endParaRPr lang="en-US" altLang="zh-CN" sz="2000" dirty="0"/>
          </a:p>
          <a:p>
            <a:pPr lvl="1"/>
            <a:r>
              <a:rPr lang="zh-CN" altLang="en-US" sz="1800" dirty="0"/>
              <a:t>最后一次访问 </a:t>
            </a:r>
            <a:r>
              <a:rPr lang="en-US" altLang="zh-CN" sz="1800" dirty="0"/>
              <a:t> (</a:t>
            </a:r>
            <a:r>
              <a:rPr lang="zh-CN" altLang="en-US" sz="1800" dirty="0"/>
              <a:t>如：</a:t>
            </a:r>
            <a:r>
              <a:rPr lang="en-US" altLang="zh-CN" sz="1800" dirty="0"/>
              <a:t>READ</a:t>
            </a:r>
            <a:r>
              <a:rPr lang="zh-CN" altLang="en-US" sz="1800" dirty="0"/>
              <a:t> 操作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最后一次修改</a:t>
            </a:r>
            <a:r>
              <a:rPr lang="en-US" altLang="zh-CN" sz="1800" dirty="0"/>
              <a:t> (</a:t>
            </a:r>
            <a:r>
              <a:rPr lang="zh-CN" altLang="en-US" sz="1800" dirty="0"/>
              <a:t>如：</a:t>
            </a:r>
            <a:r>
              <a:rPr lang="en-US" altLang="zh-CN" sz="1800" dirty="0"/>
              <a:t>WRITE</a:t>
            </a:r>
            <a:r>
              <a:rPr lang="zh-CN" altLang="en-US" sz="1800" dirty="0"/>
              <a:t> 操作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最后一次 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 更新</a:t>
            </a:r>
            <a:r>
              <a:rPr lang="en-US" altLang="zh-CN" sz="1800" dirty="0"/>
              <a:t> (</a:t>
            </a:r>
            <a:r>
              <a:rPr lang="zh-CN" altLang="en-US" sz="1800" dirty="0"/>
              <a:t>如：</a:t>
            </a:r>
            <a:r>
              <a:rPr lang="en-US" altLang="zh-CN" sz="1800" dirty="0"/>
              <a:t>LINK</a:t>
            </a:r>
            <a:r>
              <a:rPr lang="zh-CN" altLang="en-US" sz="1800" dirty="0"/>
              <a:t> 操作</a:t>
            </a:r>
            <a:r>
              <a:rPr lang="en-US" altLang="zh-CN" sz="1800" dirty="0"/>
              <a:t>)</a:t>
            </a:r>
          </a:p>
          <a:p>
            <a:pPr lvl="1"/>
            <a:endParaRPr lang="zh-CN" altLang="en-US" sz="1800" dirty="0"/>
          </a:p>
        </p:txBody>
      </p:sp>
      <p:sp>
        <p:nvSpPr>
          <p:cNvPr id="501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53C3BC-E2E4-5345-BAE8-9F86872ADFE7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5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3C0305-FF2D-9849-A804-06EB2F85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569468"/>
            <a:ext cx="3994987" cy="25416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94BD00-9B38-9447-A259-6A1CD3013C29}"/>
              </a:ext>
            </a:extLst>
          </p:cNvPr>
          <p:cNvSpPr txBox="1"/>
          <p:nvPr/>
        </p:nvSpPr>
        <p:spPr>
          <a:xfrm>
            <a:off x="4953803" y="2180609"/>
            <a:ext cx="4239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D2327"/>
                </a:solidFill>
              </a:rPr>
              <a:t>POSIX</a:t>
            </a:r>
            <a:r>
              <a:rPr lang="zh-CN" altLang="en-US" sz="1600" b="1" dirty="0">
                <a:solidFill>
                  <a:srgbClr val="CD2327"/>
                </a:solidFill>
              </a:rPr>
              <a:t>定义的部分文件元数据（</a:t>
            </a:r>
            <a:r>
              <a:rPr lang="en-US" altLang="zh-CN" sz="1600" b="1" dirty="0">
                <a:solidFill>
                  <a:srgbClr val="CD2327"/>
                </a:solidFill>
              </a:rPr>
              <a:t>inode</a:t>
            </a:r>
            <a:r>
              <a:rPr lang="zh-CN" altLang="en-US" sz="1600" b="1" dirty="0">
                <a:solidFill>
                  <a:srgbClr val="CD2327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96385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访问物理内存与访问设备的对比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如何与物理内存交互：</a:t>
            </a:r>
            <a:endParaRPr lang="en-US" altLang="zh-CN" dirty="0"/>
          </a:p>
          <a:p>
            <a:pPr lvl="1"/>
            <a:r>
              <a:rPr lang="zh-CN" altLang="en-US" dirty="0"/>
              <a:t>通过系统总线与物理内存连接</a:t>
            </a:r>
            <a:endParaRPr lang="en-US" altLang="zh-CN" dirty="0"/>
          </a:p>
          <a:p>
            <a:pPr lvl="1"/>
            <a:r>
              <a:rPr lang="zh-CN" altLang="en-US" dirty="0"/>
              <a:t>使用物理地址寻址内存内容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如何与设备交互：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同样使用总线地址（也即物理地址）</a:t>
            </a:r>
            <a:endParaRPr lang="en-US" altLang="zh-CN" dirty="0"/>
          </a:p>
          <a:p>
            <a:pPr lvl="1"/>
            <a:r>
              <a:rPr lang="zh-CN" altLang="en-US" dirty="0"/>
              <a:t>轮询 </a:t>
            </a:r>
            <a:r>
              <a:rPr lang="en-US" altLang="zh-CN" dirty="0"/>
              <a:t>vs.</a:t>
            </a:r>
            <a:r>
              <a:rPr lang="zh-CN" altLang="en-US" dirty="0"/>
              <a:t> 中断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DMA</a:t>
            </a:r>
          </a:p>
          <a:p>
            <a:pPr lvl="1"/>
            <a:r>
              <a:rPr lang="en-US" altLang="zh-CN" dirty="0"/>
              <a:t>PIO</a:t>
            </a:r>
            <a:r>
              <a:rPr lang="zh-CN" altLang="en-US" dirty="0"/>
              <a:t>和</a:t>
            </a:r>
            <a:r>
              <a:rPr lang="en-US" altLang="zh-CN" dirty="0"/>
              <a:t>MMIO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719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CPU访问设备的方式小结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6" name="矩形 36"/>
          <p:cNvSpPr/>
          <p:nvPr/>
        </p:nvSpPr>
        <p:spPr bwMode="auto">
          <a:xfrm>
            <a:off x="6012864" y="1777380"/>
            <a:ext cx="1368747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36"/>
          <p:cNvSpPr/>
          <p:nvPr/>
        </p:nvSpPr>
        <p:spPr bwMode="auto">
          <a:xfrm>
            <a:off x="4788728" y="3637586"/>
            <a:ext cx="1368747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内存</a:t>
            </a:r>
          </a:p>
        </p:txBody>
      </p:sp>
      <p:sp>
        <p:nvSpPr>
          <p:cNvPr id="8" name="矩形 36"/>
          <p:cNvSpPr/>
          <p:nvPr/>
        </p:nvSpPr>
        <p:spPr bwMode="auto">
          <a:xfrm>
            <a:off x="7237000" y="3637586"/>
            <a:ext cx="1368747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5473102" y="2437456"/>
            <a:ext cx="972107" cy="1200130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6949265" y="2437454"/>
            <a:ext cx="972109" cy="1200132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157475" y="3967623"/>
            <a:ext cx="1079525" cy="0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33041" y="2641476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load/store</a:t>
            </a:r>
            <a:endParaRPr lang="en-US" sz="16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18618" y="2552820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PIO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(in/out)</a:t>
            </a:r>
            <a:endParaRPr lang="zh-CN" altLang="en-US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/MMIO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(load/store)</a:t>
            </a:r>
            <a:endParaRPr lang="en-US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63671" y="3637586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DMA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3980314" cy="4047836"/>
          </a:xfrm>
        </p:spPr>
        <p:txBody>
          <a:bodyPr>
            <a:noAutofit/>
          </a:bodyPr>
          <a:lstStyle/>
          <a:p>
            <a:r>
              <a:rPr lang="en-US" sz="2000" dirty="0"/>
              <a:t>Load/Store</a:t>
            </a:r>
            <a:r>
              <a:rPr lang="zh-CN" altLang="en-US" sz="2000" dirty="0"/>
              <a:t> 指令（</a:t>
            </a:r>
            <a:r>
              <a:rPr lang="en-US" altLang="zh-CN" sz="2000" dirty="0"/>
              <a:t>ARM</a:t>
            </a:r>
            <a:r>
              <a:rPr lang="zh-CN" altLang="en-US" sz="2000" dirty="0"/>
              <a:t>）</a:t>
            </a:r>
            <a:endParaRPr lang="en-US" sz="2000" dirty="0"/>
          </a:p>
          <a:p>
            <a:pPr lvl="1"/>
            <a:r>
              <a:rPr lang="en-US" sz="1600" dirty="0" err="1"/>
              <a:t>用于CPU读写内存</a:t>
            </a:r>
            <a:endParaRPr lang="en-US" sz="1600" dirty="0"/>
          </a:p>
          <a:p>
            <a:pPr lvl="1"/>
            <a:r>
              <a:rPr lang="en-US" sz="1600" dirty="0" err="1"/>
              <a:t>作用于物理地址空间</a:t>
            </a:r>
            <a:endParaRPr lang="en-US" sz="1600" dirty="0"/>
          </a:p>
          <a:p>
            <a:r>
              <a:rPr lang="en-US" altLang="zh-CN" sz="2000" dirty="0"/>
              <a:t>MMIO</a:t>
            </a:r>
            <a:r>
              <a:rPr lang="en-US" sz="2000" dirty="0"/>
              <a:t> </a:t>
            </a:r>
            <a:r>
              <a:rPr lang="en-US" sz="2000" dirty="0" err="1"/>
              <a:t>操作</a:t>
            </a:r>
            <a:r>
              <a:rPr lang="zh-CN" altLang="en-US" sz="2000" dirty="0"/>
              <a:t>（</a:t>
            </a:r>
            <a:r>
              <a:rPr lang="en-US" altLang="zh-CN" sz="2000" dirty="0"/>
              <a:t>x86/ARM</a:t>
            </a:r>
            <a:r>
              <a:rPr lang="zh-CN" altLang="en-US" sz="2000" dirty="0"/>
              <a:t>等）</a:t>
            </a:r>
            <a:endParaRPr lang="en-US" sz="2000" dirty="0"/>
          </a:p>
          <a:p>
            <a:pPr lvl="1"/>
            <a:r>
              <a:rPr lang="zh-CN" altLang="en-US" sz="1600" dirty="0"/>
              <a:t>将设备寄存器映射到物理地址空间</a:t>
            </a:r>
            <a:endParaRPr lang="en-US" altLang="zh-CN" sz="1600" dirty="0"/>
          </a:p>
          <a:p>
            <a:pPr lvl="1"/>
            <a:r>
              <a:rPr lang="en-US" sz="1600" dirty="0" err="1"/>
              <a:t>页表再将物理地址映射为虚拟地址</a:t>
            </a:r>
            <a:endParaRPr lang="en-US" sz="1600" dirty="0"/>
          </a:p>
          <a:p>
            <a:r>
              <a:rPr lang="en-US" sz="2000" dirty="0"/>
              <a:t>DMA</a:t>
            </a:r>
          </a:p>
          <a:p>
            <a:pPr lvl="1"/>
            <a:r>
              <a:rPr lang="en-US" sz="1600" dirty="0" err="1"/>
              <a:t>设备使用物理地址访问内存</a:t>
            </a:r>
            <a:endParaRPr lang="en-US" sz="1600" dirty="0"/>
          </a:p>
          <a:p>
            <a:pPr lvl="1"/>
            <a:r>
              <a:rPr lang="en-US" sz="1600" b="1" dirty="0" err="1">
                <a:solidFill>
                  <a:srgbClr val="C00000"/>
                </a:solidFill>
              </a:rPr>
              <a:t>问</a:t>
            </a:r>
            <a:r>
              <a:rPr lang="zh-CN" altLang="en-US" sz="1600" b="1" dirty="0">
                <a:solidFill>
                  <a:srgbClr val="C00000"/>
                </a:solidFill>
              </a:rPr>
              <a:t>：安全性如何保证？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63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DMA的安全性问题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7427168" cy="4047836"/>
          </a:xfrm>
        </p:spPr>
        <p:txBody>
          <a:bodyPr>
            <a:noAutofit/>
          </a:bodyPr>
          <a:lstStyle/>
          <a:p>
            <a:r>
              <a:rPr lang="en-US" sz="2000" dirty="0" err="1"/>
              <a:t>问题</a:t>
            </a:r>
            <a:r>
              <a:rPr lang="zh-CN" altLang="en-US" sz="2000" dirty="0"/>
              <a:t>：</a:t>
            </a:r>
            <a:r>
              <a:rPr lang="en-US" sz="2000" dirty="0" err="1"/>
              <a:t>设备可通过DMA访问任意物理内存</a:t>
            </a:r>
            <a:endParaRPr lang="en-US" sz="2000" dirty="0"/>
          </a:p>
          <a:p>
            <a:r>
              <a:rPr lang="en-US" sz="2000" dirty="0" err="1"/>
              <a:t>错误地址访问</a:t>
            </a:r>
            <a:endParaRPr lang="en-US" sz="2000" dirty="0"/>
          </a:p>
          <a:p>
            <a:pPr lvl="1"/>
            <a:r>
              <a:rPr lang="en-US" sz="1800" dirty="0" err="1"/>
              <a:t>误读</a:t>
            </a:r>
            <a:r>
              <a:rPr lang="zh-CN" altLang="en-US" sz="1800" dirty="0"/>
              <a:t>：设备操作出错、数据泄露等</a:t>
            </a:r>
            <a:endParaRPr lang="en-US" altLang="zh-CN" sz="1800" dirty="0"/>
          </a:p>
          <a:p>
            <a:pPr lvl="1"/>
            <a:r>
              <a:rPr lang="zh-CN" altLang="en-US" sz="1800" dirty="0"/>
              <a:t>误写：系统崩溃，关键数据丢失等</a:t>
            </a:r>
            <a:endParaRPr lang="en-US" altLang="zh-CN" sz="1800" dirty="0"/>
          </a:p>
          <a:p>
            <a:r>
              <a:rPr lang="zh-CN" altLang="en-US" sz="2000" dirty="0"/>
              <a:t>恶意地址访问</a:t>
            </a:r>
            <a:endParaRPr lang="en-US" altLang="zh-CN" sz="2000" dirty="0"/>
          </a:p>
          <a:p>
            <a:pPr lvl="1"/>
            <a:r>
              <a:rPr lang="zh-CN" altLang="en-US" sz="1800" dirty="0"/>
              <a:t>恶意设备、恶意用户态驱动</a:t>
            </a:r>
            <a:endParaRPr lang="en-US" altLang="zh-CN" sz="1800" dirty="0"/>
          </a:p>
          <a:p>
            <a:pPr lvl="2"/>
            <a:r>
              <a:rPr lang="zh-CN" altLang="en-US" sz="1400" dirty="0"/>
              <a:t>可发起任意</a:t>
            </a:r>
            <a:r>
              <a:rPr lang="en-US" altLang="zh-CN" sz="1400" dirty="0"/>
              <a:t>DMA</a:t>
            </a:r>
            <a:r>
              <a:rPr lang="zh-CN" altLang="en-US" sz="1400" dirty="0"/>
              <a:t>请求</a:t>
            </a:r>
            <a:endParaRPr lang="en-US" altLang="zh-CN" sz="1400" dirty="0"/>
          </a:p>
          <a:p>
            <a:pPr lvl="1"/>
            <a:r>
              <a:rPr lang="zh-CN" altLang="en-US" sz="1800" dirty="0"/>
              <a:t>应用攻击：应用挟持、应用数据窃取等</a:t>
            </a:r>
            <a:endParaRPr lang="en-US" altLang="zh-CN" sz="1800" dirty="0"/>
          </a:p>
          <a:p>
            <a:pPr lvl="1"/>
            <a:r>
              <a:rPr lang="zh-CN" altLang="en-US" sz="1800" dirty="0"/>
              <a:t>内核攻击：内核代码注入，内核数据窃取等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497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84C2D-D69F-2944-8B87-7A87A010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IOMMU</a:t>
            </a:r>
            <a:r>
              <a:rPr kumimoji="1" lang="zh-CN" altLang="en-US" dirty="0"/>
              <a:t>：为</a:t>
            </a:r>
            <a:r>
              <a:rPr kumimoji="1" lang="en-US" altLang="zh-CN" dirty="0"/>
              <a:t>I/O</a:t>
            </a:r>
            <a:r>
              <a:rPr kumimoji="1" lang="zh-CN" altLang="en-US" dirty="0"/>
              <a:t>设备做地址翻译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91762-70D2-1340-9592-FB36FE44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避免设备直接使用物理地址访问内存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设备</a:t>
            </a:r>
            <a:r>
              <a:rPr kumimoji="1" lang="en-US" altLang="zh-CN" sz="1800" dirty="0"/>
              <a:t>DMA</a:t>
            </a:r>
            <a:r>
              <a:rPr kumimoji="1" lang="zh-CN" altLang="en-US" sz="1800" dirty="0"/>
              <a:t>使用</a:t>
            </a:r>
            <a:r>
              <a:rPr kumimoji="1" lang="en-US" altLang="zh-CN" sz="1800" dirty="0"/>
              <a:t>IOVA</a:t>
            </a:r>
            <a:r>
              <a:rPr kumimoji="1" lang="zh-CN" altLang="en-US" sz="1800" dirty="0"/>
              <a:t>，由</a:t>
            </a:r>
            <a:r>
              <a:rPr kumimoji="1" lang="en-US" altLang="zh-CN" sz="1800" dirty="0"/>
              <a:t>IOMMU</a:t>
            </a:r>
            <a:r>
              <a:rPr kumimoji="1" lang="zh-CN" altLang="en-US" sz="1800" dirty="0"/>
              <a:t>翻译为</a:t>
            </a:r>
            <a:r>
              <a:rPr kumimoji="1" lang="en-US" altLang="zh-CN" sz="1800" dirty="0"/>
              <a:t>PA</a:t>
            </a:r>
            <a:r>
              <a:rPr kumimoji="1" lang="zh-CN" altLang="en-US" sz="1800" dirty="0"/>
              <a:t>（实际的物理地址）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使用</a:t>
            </a:r>
            <a:r>
              <a:rPr kumimoji="1" lang="en-US" altLang="zh-CN" sz="1800" dirty="0"/>
              <a:t>IOTLB</a:t>
            </a:r>
            <a:r>
              <a:rPr kumimoji="1" lang="zh-CN" altLang="en-US" sz="1800" dirty="0"/>
              <a:t>优化</a:t>
            </a:r>
            <a:r>
              <a:rPr kumimoji="1" lang="en-US" altLang="zh-CN" sz="1800" dirty="0"/>
              <a:t>IOMMU</a:t>
            </a:r>
            <a:r>
              <a:rPr kumimoji="1" lang="zh-CN" altLang="en-US" sz="1800" dirty="0"/>
              <a:t>地址翻译流程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广泛用于</a:t>
            </a:r>
            <a:r>
              <a:rPr kumimoji="1" lang="en-US" altLang="zh-CN" sz="1800" dirty="0"/>
              <a:t>DMA</a:t>
            </a:r>
            <a:r>
              <a:rPr kumimoji="1" lang="zh-CN" altLang="en-US" sz="1800" dirty="0"/>
              <a:t>隔离</a:t>
            </a:r>
            <a:endParaRPr kumimoji="1" lang="en-US" altLang="zh-CN" sz="1800" dirty="0"/>
          </a:p>
          <a:p>
            <a:pPr lvl="2"/>
            <a:r>
              <a:rPr kumimoji="1" lang="zh-CN" altLang="en-US" sz="1400" dirty="0"/>
              <a:t>用户态驱动、虚拟化等</a:t>
            </a:r>
            <a:endParaRPr kumimoji="1" lang="en-US" altLang="zh-CN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DD9F4-A0C5-0946-BAB2-DA791CD6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E37883-16D3-404E-9F5B-ABEBB9D6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44" y="3200208"/>
            <a:ext cx="5814711" cy="24350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C66739-7CB2-6508-FB90-0286611161FD}"/>
              </a:ext>
            </a:extLst>
          </p:cNvPr>
          <p:cNvSpPr txBox="1"/>
          <p:nvPr/>
        </p:nvSpPr>
        <p:spPr>
          <a:xfrm>
            <a:off x="1835696" y="3505572"/>
            <a:ext cx="747116" cy="29732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CN" sz="1200" dirty="0"/>
              <a:t>VA</a:t>
            </a:r>
            <a:endParaRPr kumimoji="1"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A6BF33-2A40-4A44-39A4-1B3B2403B57A}"/>
              </a:ext>
            </a:extLst>
          </p:cNvPr>
          <p:cNvSpPr txBox="1"/>
          <p:nvPr/>
        </p:nvSpPr>
        <p:spPr>
          <a:xfrm>
            <a:off x="5724128" y="4729708"/>
            <a:ext cx="720080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CN" sz="1200" dirty="0"/>
              <a:t>IOVA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1753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I/O</a:t>
            </a:r>
            <a:r>
              <a:rPr kumimoji="1" lang="zh-CN" altLang="en-US" dirty="0"/>
              <a:t>子系统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450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我们为什么需要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子系统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  <a:ea typeface="+mn-ea"/>
              </a:rPr>
              <a:t>数以千计的设备类型，个性千差万别：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如何标准化设备接口？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设备的不可靠性：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介质失效或传输错误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如何提供可靠性保证？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  <a:ea typeface="+mn-ea"/>
              </a:rPr>
              <a:t>设备的不可预测性和慢速：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如果不清楚设备的具体表现，该如何管理它们？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2611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851" name="Picture 3"/>
          <p:cNvPicPr>
            <a:picLocks noChangeAspect="1" noChangeArrowheads="1"/>
          </p:cNvPicPr>
          <p:nvPr/>
        </p:nvPicPr>
        <p:blipFill>
          <a:blip r:embed="rId3"/>
          <a:srcRect l="7227" t="577" r="7658" b="882"/>
          <a:stretch>
            <a:fillRect/>
          </a:stretch>
        </p:blipFill>
        <p:spPr bwMode="auto">
          <a:xfrm>
            <a:off x="4139952" y="1385523"/>
            <a:ext cx="4299579" cy="373375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816" y="193204"/>
            <a:ext cx="8351598" cy="9525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不同设备的响应效率和处理性能千差万别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46852" name="Rectangle 4"/>
          <p:cNvSpPr>
            <a:spLocks noGrp="1" noChangeArrowheads="1"/>
          </p:cNvSpPr>
          <p:nvPr>
            <p:ph idx="1"/>
          </p:nvPr>
        </p:nvSpPr>
        <p:spPr>
          <a:xfrm>
            <a:off x="372993" y="1385523"/>
            <a:ext cx="6858000" cy="227855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I/O </a:t>
            </a:r>
            <a:r>
              <a:rPr lang="zh-CN" altLang="en-US" sz="2400" dirty="0">
                <a:latin typeface="+mn-ea"/>
                <a:ea typeface="+mn-ea"/>
              </a:rPr>
              <a:t>子系统必须能</a:t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处理好这些差别</a:t>
            </a:r>
            <a:endParaRPr lang="en-US" altLang="zh-CN" sz="2400" dirty="0">
              <a:latin typeface="+mn-ea"/>
              <a:ea typeface="+mn-ea"/>
            </a:endParaRPr>
          </a:p>
          <a:p>
            <a:pPr lvl="1"/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高速设备</a:t>
            </a:r>
            <a:r>
              <a:rPr lang="zh-CN" altLang="en-US" sz="1800" dirty="0">
                <a:latin typeface="+mn-ea"/>
              </a:rPr>
              <a:t>：</a:t>
            </a:r>
            <a:r>
              <a:rPr lang="zh-CN" altLang="en-US" sz="1800" dirty="0">
                <a:latin typeface="+mn-ea"/>
                <a:ea typeface="+mn-ea"/>
              </a:rPr>
              <a:t>最小化开销</a:t>
            </a:r>
            <a:endParaRPr lang="en-US" altLang="zh-CN" sz="1800" dirty="0">
              <a:latin typeface="+mn-ea"/>
              <a:ea typeface="+mn-ea"/>
            </a:endParaRPr>
          </a:p>
          <a:p>
            <a:pPr lvl="1"/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慢速设备</a:t>
            </a:r>
            <a:r>
              <a:rPr lang="zh-CN" altLang="en-US" sz="1800" dirty="0">
                <a:latin typeface="+mn-ea"/>
              </a:rPr>
              <a:t>：</a:t>
            </a:r>
            <a:r>
              <a:rPr lang="zh-CN" altLang="en-US" sz="1800" dirty="0">
                <a:latin typeface="+mn-ea"/>
                <a:ea typeface="+mn-ea"/>
              </a:rPr>
              <a:t>避免浪费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CPU</a:t>
            </a:r>
            <a:r>
              <a:rPr lang="zh-CN" altLang="en-US" sz="1800" dirty="0">
                <a:latin typeface="+mn-ea"/>
                <a:ea typeface="+mn-ea"/>
              </a:rPr>
              <a:t>时间盲目等待</a:t>
            </a:r>
            <a:endParaRPr lang="en-US" altLang="zh-CN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3031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子系统的目标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3743"/>
            <a:ext cx="7816787" cy="44648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ea"/>
                <a:ea typeface="+mn-ea"/>
              </a:rPr>
              <a:t>提供统一接口，涵盖不同设备：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如下代码对各种设备通用：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FILE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fopen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(“/dev/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something”,”rw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”);</a:t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for 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0;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&lt; 10;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++) {</a:t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fprintf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fd,”Count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%d\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n”,i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}</a:t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close(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dirty="0">
                <a:latin typeface="+mn-ea"/>
                <a:ea typeface="+mn-ea"/>
              </a:rPr>
              <a:t>原因：设备代码（即“</a:t>
            </a:r>
            <a:r>
              <a:rPr lang="zh-CN" altLang="en-US" sz="2500" dirty="0">
                <a:solidFill>
                  <a:srgbClr val="C00000"/>
                </a:solidFill>
                <a:latin typeface="+mn-ea"/>
                <a:ea typeface="+mn-ea"/>
              </a:rPr>
              <a:t>驱动程序</a:t>
            </a:r>
            <a:r>
              <a:rPr lang="zh-CN" altLang="en-US" dirty="0">
                <a:latin typeface="+mn-ea"/>
                <a:ea typeface="+mn-ea"/>
              </a:rPr>
              <a:t>”）实现了标准接口</a:t>
            </a:r>
            <a:endParaRPr lang="en-US" altLang="zh-CN" dirty="0">
              <a:latin typeface="+mn-ea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+mn-ea"/>
                <a:ea typeface="+mn-ea"/>
              </a:rPr>
              <a:t>提供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硬件的抽象层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管理硬件资源；隐藏硬件细节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064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37C39-AECB-084E-B847-2DA29714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三类设备接口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397AE-F094-7346-9489-ED6608D8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三类常见的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设备接口：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字符设备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块设备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网络设备</a:t>
            </a:r>
            <a:endParaRPr lang="en-US" altLang="zh-CN" dirty="0">
              <a:latin typeface="+mn-ea"/>
              <a:ea typeface="+mn-ea"/>
            </a:endParaRPr>
          </a:p>
          <a:p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686E8-9DFD-E440-AED0-410AFCE0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58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Picture 3" descr="I_O-ARCH.jpg">
            <a:extLst>
              <a:ext uri="{FF2B5EF4-FFF2-40B4-BE49-F238E27FC236}">
                <a16:creationId xmlns:a16="http://schemas.microsoft.com/office/drawing/2014/main" id="{73A3C3FD-26B9-D045-8CD2-66C1EE92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97" y="1318112"/>
            <a:ext cx="6253491" cy="37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90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字符设备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例子：键盘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en-US" dirty="0">
                <a:latin typeface="+mn-ea"/>
                <a:ea typeface="+mn-ea"/>
              </a:rPr>
              <a:t>鼠标，串口，部分</a:t>
            </a:r>
            <a:r>
              <a:rPr lang="en-US" altLang="zh-CN" dirty="0">
                <a:latin typeface="+mn-ea"/>
                <a:ea typeface="+mn-ea"/>
              </a:rPr>
              <a:t>USB</a:t>
            </a:r>
            <a:r>
              <a:rPr lang="zh-CN" altLang="en-US" dirty="0">
                <a:latin typeface="+mn-ea"/>
                <a:ea typeface="+mn-ea"/>
              </a:rPr>
              <a:t>设备等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串行访问，每次一个字符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命令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</a:rPr>
              <a:t>get(),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put()</a:t>
            </a:r>
            <a:r>
              <a:rPr lang="zh-CN" altLang="en-US" dirty="0">
                <a:latin typeface="+mn-ea"/>
                <a:ea typeface="+mn-ea"/>
              </a:rPr>
              <a:t>等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通常使用文件系统接口进行交互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</a:rPr>
              <a:t>open(),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read(),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write(),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close()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41958-E1E3-1B7F-1236-F1AB9481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59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03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回顾：被打开文件的元数据（内存中）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/>
          </a:bodyPr>
          <a:lstStyle/>
          <a:p>
            <a:r>
              <a:rPr lang="zh-CN" altLang="en-US" dirty="0"/>
              <a:t>整个系统维护了一个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endParaRPr lang="en-US" altLang="zh-CN" dirty="0"/>
          </a:p>
          <a:p>
            <a:pPr lvl="1"/>
            <a:r>
              <a:rPr lang="zh-CN" altLang="en-US" dirty="0"/>
              <a:t>记录了所有打开的文件的信息</a:t>
            </a:r>
            <a:endParaRPr lang="en-US" altLang="zh-CN" dirty="0"/>
          </a:p>
          <a:p>
            <a:pPr lvl="1"/>
            <a:r>
              <a:rPr lang="zh-CN" altLang="en-US" dirty="0"/>
              <a:t>包括：文件游标（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cursor</a:t>
            </a:r>
            <a:r>
              <a:rPr lang="zh-CN" altLang="en-US" dirty="0"/>
              <a:t>）、引用数（</a:t>
            </a:r>
            <a:r>
              <a:rPr lang="en-US" altLang="zh-CN" dirty="0" err="1"/>
              <a:t>ref_count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父子进程间可以共享文件游标</a:t>
            </a:r>
            <a:endParaRPr lang="en-US" altLang="zh-CN" dirty="0"/>
          </a:p>
          <a:p>
            <a:r>
              <a:rPr lang="zh-CN" altLang="en-US" dirty="0"/>
              <a:t>每个进程维护了一个 </a:t>
            </a:r>
            <a:r>
              <a:rPr lang="en-US" altLang="zh-CN" b="1" dirty="0" err="1">
                <a:solidFill>
                  <a:srgbClr val="0096FF"/>
                </a:solidFill>
              </a:rPr>
              <a:t>fd_table</a:t>
            </a:r>
            <a:endParaRPr lang="en-US" altLang="zh-CN" dirty="0"/>
          </a:p>
          <a:p>
            <a:pPr lvl="1"/>
            <a:r>
              <a:rPr lang="zh-CN" altLang="en-US" dirty="0"/>
              <a:t>记录了该进程每个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96FF"/>
                </a:solidFill>
              </a:rPr>
              <a:t>fd</a:t>
            </a:r>
            <a:r>
              <a:rPr lang="zh-CN" altLang="en-US" b="1" dirty="0">
                <a:solidFill>
                  <a:srgbClr val="0096FF"/>
                </a:solidFill>
              </a:rPr>
              <a:t> </a:t>
            </a:r>
            <a:r>
              <a:rPr lang="zh-CN" altLang="en-US" dirty="0"/>
              <a:t>所对应文件在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r>
              <a:rPr lang="en-US" altLang="zh-CN" b="1" dirty="0">
                <a:solidFill>
                  <a:srgbClr val="0096FF"/>
                </a:solidFill>
              </a:rPr>
              <a:t> </a:t>
            </a:r>
            <a:r>
              <a:rPr lang="zh-CN" altLang="en-US" dirty="0"/>
              <a:t>中的索引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8D140E2-2B87-B74B-B26F-2DA50DAEC8AA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6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10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块设备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277815"/>
            <a:ext cx="7519864" cy="419907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例子：磁盘、磁带、</a:t>
            </a:r>
            <a:r>
              <a:rPr lang="en-US" altLang="zh-CN" dirty="0">
                <a:latin typeface="+mn-ea"/>
                <a:ea typeface="+mn-ea"/>
              </a:rPr>
              <a:t>DVD</a:t>
            </a:r>
          </a:p>
          <a:p>
            <a:r>
              <a:rPr lang="zh-CN" altLang="en-US" dirty="0">
                <a:latin typeface="+mn-ea"/>
                <a:ea typeface="+mn-ea"/>
              </a:rPr>
              <a:t>统一的块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接口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以块为粒度访问数据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提供原始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接口（</a:t>
            </a:r>
            <a:r>
              <a:rPr lang="en-US" altLang="zh-CN" dirty="0">
                <a:latin typeface="+mn-ea"/>
                <a:ea typeface="+mn-ea"/>
              </a:rPr>
              <a:t>Raw I/O</a:t>
            </a:r>
            <a:r>
              <a:rPr lang="zh-CN" altLang="en-US" dirty="0">
                <a:latin typeface="+mn-ea"/>
                <a:ea typeface="+mn-ea"/>
              </a:rPr>
              <a:t>）或文件形式访问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原始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：字节流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允许以内存映射文件的方式访问文件内容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</a:rPr>
              <a:t>即 </a:t>
            </a:r>
            <a:r>
              <a:rPr lang="en-US" altLang="zh-CN" dirty="0">
                <a:latin typeface="+mn-ea"/>
              </a:rPr>
              <a:t>Memory-Mapped File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pPr lvl="1"/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8DB90623-32E7-6D9B-4C95-AFB58192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60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24825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网络设备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例子：以太网卡、无线网络、蓝牙等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不同于块设备、字符设备，网络设备有自己的接口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提供特殊网络接口，支持各类网络协议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负责网络包的收发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A642F-48A3-91A7-A806-88D97D72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61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723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设备驱动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内核中设备特定代码，和硬件设备直接交互：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提供标准的文件系统接口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内核</a:t>
            </a:r>
            <a:r>
              <a:rPr lang="en-US" altLang="zh-CN" sz="2000" dirty="0">
                <a:ea typeface="+mn-ea"/>
              </a:rPr>
              <a:t>I/O</a:t>
            </a:r>
            <a:r>
              <a:rPr lang="zh-CN" altLang="en-US" sz="2000" dirty="0">
                <a:ea typeface="+mn-ea"/>
              </a:rPr>
              <a:t>子系统可以和内核不同驱动交互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可借助</a:t>
            </a:r>
            <a:r>
              <a:rPr lang="en-US" altLang="zh-CN" sz="2000" dirty="0" err="1">
                <a:ea typeface="+mn-ea"/>
              </a:rPr>
              <a:t>ioctl</a:t>
            </a:r>
            <a:r>
              <a:rPr lang="en-US" altLang="zh-CN" sz="2000" dirty="0">
                <a:ea typeface="+mn-ea"/>
              </a:rPr>
              <a:t>()</a:t>
            </a:r>
            <a:r>
              <a:rPr lang="zh-CN" altLang="en-US" sz="2000" dirty="0">
                <a:ea typeface="+mn-ea"/>
              </a:rPr>
              <a:t>系统调用进行设备相关配置</a:t>
            </a:r>
            <a:endParaRPr lang="en-US" altLang="zh-CN" sz="20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Linux</a:t>
            </a:r>
            <a:r>
              <a:rPr lang="zh-CN" altLang="en-US" sz="2400" dirty="0">
                <a:ea typeface="+mn-ea"/>
              </a:rPr>
              <a:t>的设备驱动通常分为两部分：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上半部：迅速处理；此时中断处于关闭状态，没有嵌套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下半部：延后处理；此时中断处于打开状态，可能发生嵌套</a:t>
            </a:r>
            <a:endParaRPr lang="en-US" altLang="zh-CN" sz="20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1446E2BB-44DF-9E45-0E06-E4CD3600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62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262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复杂设备管理</a:t>
            </a:r>
          </a:p>
        </p:txBody>
      </p:sp>
    </p:spTree>
    <p:extLst>
      <p:ext uri="{BB962C8B-B14F-4D97-AF65-F5344CB8AC3E}">
        <p14:creationId xmlns:p14="http://schemas.microsoft.com/office/powerpoint/2010/main" val="4222049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为什么需要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等专用加速器？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415263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+mn-ea"/>
              </a:rPr>
              <a:t>CPU</a:t>
            </a:r>
            <a:r>
              <a:rPr lang="zh-CN" altLang="en-US" sz="2400" dirty="0">
                <a:ea typeface="+mn-ea"/>
              </a:rPr>
              <a:t>无法满足复杂计算任务的性能要求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摩尔定律逐渐失效</a:t>
            </a:r>
            <a:endParaRPr lang="en-US" altLang="zh-CN" sz="2000" dirty="0">
              <a:ea typeface="+mn-ea"/>
            </a:endParaRPr>
          </a:p>
          <a:p>
            <a:pPr lvl="1"/>
            <a:r>
              <a:rPr lang="en-US" altLang="zh-CN" sz="2000" dirty="0">
                <a:ea typeface="+mn-ea"/>
              </a:rPr>
              <a:t>CPU</a:t>
            </a:r>
            <a:r>
              <a:rPr lang="zh-CN" altLang="en-US" sz="2000" dirty="0">
                <a:ea typeface="+mn-ea"/>
              </a:rPr>
              <a:t>性能提升缓慢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应用算力需求提升迅速</a:t>
            </a:r>
            <a:endParaRPr lang="en-US" altLang="zh-CN" sz="16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解决方案：为特定计算任务设计专用加速器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密码学加速器：</a:t>
            </a:r>
            <a:r>
              <a:rPr lang="en-US" altLang="zh-CN" sz="2200" dirty="0">
                <a:ea typeface="+mn-ea"/>
              </a:rPr>
              <a:t>AES</a:t>
            </a:r>
            <a:r>
              <a:rPr lang="zh-CN" altLang="en-US" sz="2200" dirty="0">
                <a:ea typeface="+mn-ea"/>
              </a:rPr>
              <a:t>、哈希、同态加密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AI</a:t>
            </a:r>
            <a:r>
              <a:rPr lang="zh-CN" altLang="en-US" sz="2200" dirty="0">
                <a:ea typeface="+mn-ea"/>
              </a:rPr>
              <a:t>加速器：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、</a:t>
            </a:r>
            <a:r>
              <a:rPr lang="en-US" altLang="zh-CN" sz="2200" dirty="0">
                <a:ea typeface="+mn-ea"/>
              </a:rPr>
              <a:t>NPU</a:t>
            </a:r>
            <a:r>
              <a:rPr lang="zh-CN" altLang="en-US" sz="2200" dirty="0">
                <a:ea typeface="+mn-ea"/>
              </a:rPr>
              <a:t>、</a:t>
            </a:r>
            <a:r>
              <a:rPr lang="en-US" altLang="zh-CN" sz="2200" dirty="0">
                <a:ea typeface="+mn-ea"/>
              </a:rPr>
              <a:t>TPU</a:t>
            </a:r>
          </a:p>
          <a:p>
            <a:pPr lvl="1"/>
            <a:r>
              <a:rPr lang="en-US" altLang="zh-CN" sz="2200" dirty="0">
                <a:ea typeface="+mn-ea"/>
              </a:rPr>
              <a:t>FPGA</a:t>
            </a:r>
            <a:r>
              <a:rPr lang="zh-CN" altLang="en-US" sz="2200" dirty="0">
                <a:ea typeface="+mn-ea"/>
              </a:rPr>
              <a:t>：可实现各类硬件加速逻辑</a:t>
            </a:r>
            <a:endParaRPr lang="en-US" altLang="zh-CN" sz="22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4B3C6B4A-4E24-C244-15BE-9CEBDFAE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64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990158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为什么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能够加速</a:t>
            </a:r>
            <a:r>
              <a:rPr lang="en-US" altLang="zh-CN" dirty="0">
                <a:latin typeface="+mn-ea"/>
                <a:ea typeface="+mn-ea"/>
              </a:rPr>
              <a:t>AI</a:t>
            </a:r>
            <a:r>
              <a:rPr lang="zh-CN" altLang="en-US" dirty="0">
                <a:latin typeface="+mn-ea"/>
                <a:ea typeface="+mn-ea"/>
              </a:rPr>
              <a:t>任务？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ea typeface="+mn-ea"/>
              </a:rPr>
              <a:t>善于处理高并发计算任务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拥有大量计算单元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u="sng" dirty="0">
                <a:ea typeface="+mn-ea"/>
              </a:rPr>
              <a:t>S</a:t>
            </a:r>
            <a:r>
              <a:rPr lang="en-US" altLang="zh-CN" sz="2200" dirty="0">
                <a:ea typeface="+mn-ea"/>
              </a:rPr>
              <a:t>ingle-</a:t>
            </a:r>
            <a:r>
              <a:rPr lang="en-US" altLang="zh-CN" sz="2200" u="sng" dirty="0">
                <a:ea typeface="+mn-ea"/>
              </a:rPr>
              <a:t>I</a:t>
            </a:r>
            <a:r>
              <a:rPr lang="en-US" altLang="zh-CN" sz="2200" dirty="0">
                <a:ea typeface="+mn-ea"/>
              </a:rPr>
              <a:t>nstruction-</a:t>
            </a:r>
            <a:r>
              <a:rPr lang="en-US" altLang="zh-CN" sz="2200" u="sng" dirty="0">
                <a:ea typeface="+mn-ea"/>
              </a:rPr>
              <a:t>M</a:t>
            </a:r>
            <a:r>
              <a:rPr lang="en-US" altLang="zh-CN" sz="2200" dirty="0">
                <a:ea typeface="+mn-ea"/>
              </a:rPr>
              <a:t>ultiple-</a:t>
            </a:r>
            <a:r>
              <a:rPr lang="en-US" altLang="zh-CN" sz="2200" u="sng" dirty="0">
                <a:ea typeface="+mn-ea"/>
              </a:rPr>
              <a:t>T</a:t>
            </a:r>
            <a:r>
              <a:rPr lang="en-US" altLang="zh-CN" sz="2200" dirty="0">
                <a:ea typeface="+mn-ea"/>
              </a:rPr>
              <a:t>hread</a:t>
            </a:r>
            <a:r>
              <a:rPr lang="zh-CN" altLang="en-US" sz="2200" dirty="0">
                <a:ea typeface="+mn-ea"/>
              </a:rPr>
              <a:t>（</a:t>
            </a:r>
            <a:r>
              <a:rPr lang="en-US" altLang="zh-CN" sz="2200" dirty="0">
                <a:ea typeface="+mn-ea"/>
              </a:rPr>
              <a:t>SIMT</a:t>
            </a:r>
            <a:r>
              <a:rPr lang="zh-CN" altLang="en-US" sz="2200" dirty="0">
                <a:ea typeface="+mn-ea"/>
              </a:rPr>
              <a:t>）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针对特定</a:t>
            </a:r>
            <a:r>
              <a:rPr lang="en-US" altLang="zh-CN" sz="2400" dirty="0">
                <a:ea typeface="+mn-ea"/>
              </a:rPr>
              <a:t>AI</a:t>
            </a:r>
            <a:r>
              <a:rPr lang="zh-CN" altLang="en-US" sz="2400" dirty="0">
                <a:ea typeface="+mn-ea"/>
              </a:rPr>
              <a:t>算子进行硬件优化</a:t>
            </a:r>
            <a:endParaRPr lang="en-US" altLang="zh-CN" sz="24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Tensor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Core</a:t>
            </a:r>
            <a:r>
              <a:rPr lang="zh-CN" altLang="en-US" sz="2200" dirty="0">
                <a:ea typeface="+mn-ea"/>
              </a:rPr>
              <a:t>：加速矩阵乘法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SFU</a:t>
            </a:r>
            <a:r>
              <a:rPr lang="zh-CN" altLang="en-US" sz="2200" dirty="0">
                <a:ea typeface="+mn-ea"/>
              </a:rPr>
              <a:t>：加速特定函数计算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高内存带宽 </a:t>
            </a:r>
            <a:endParaRPr lang="en-US" altLang="zh-CN" sz="24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H100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HBM</a:t>
            </a:r>
            <a:r>
              <a:rPr lang="zh-CN" altLang="en-US" sz="2200" dirty="0">
                <a:ea typeface="+mn-ea"/>
              </a:rPr>
              <a:t>：</a:t>
            </a:r>
            <a:r>
              <a:rPr lang="en-US" altLang="zh-CN" sz="2200" dirty="0">
                <a:ea typeface="+mn-ea"/>
              </a:rPr>
              <a:t>3.35TB/s</a:t>
            </a: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4A8A89-6968-52EF-B8C7-4412582E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65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365185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架构下的软件栈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28318" y="4081636"/>
            <a:ext cx="8464161" cy="151216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Runtime</a:t>
            </a:r>
            <a:r>
              <a:rPr lang="zh-CN" altLang="en-US" sz="2400" dirty="0">
                <a:ea typeface="+mn-ea"/>
              </a:rPr>
              <a:t>（如</a:t>
            </a:r>
            <a:r>
              <a:rPr lang="en-US" altLang="zh-CN" sz="2400" dirty="0">
                <a:ea typeface="+mn-ea"/>
              </a:rPr>
              <a:t>CUDA</a:t>
            </a:r>
            <a:r>
              <a:rPr lang="zh-CN" altLang="en-US" sz="2400" dirty="0">
                <a:ea typeface="+mn-ea"/>
              </a:rPr>
              <a:t>）将</a:t>
            </a:r>
            <a:r>
              <a:rPr lang="en-US" altLang="zh-CN" sz="2400" dirty="0">
                <a:ea typeface="+mn-ea"/>
              </a:rPr>
              <a:t>API</a:t>
            </a:r>
            <a:r>
              <a:rPr lang="zh-CN" altLang="en-US" sz="2400" dirty="0">
                <a:ea typeface="+mn-ea"/>
              </a:rPr>
              <a:t>调用转化为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指令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操作系统驱动管理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，将指令加载至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运行</a:t>
            </a:r>
            <a:endParaRPr lang="en-US" altLang="zh-CN" sz="2400" dirty="0"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A6F769-46E9-B316-5681-7FAD289A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1316"/>
            <a:ext cx="8649415" cy="2520280"/>
          </a:xfrm>
          <a:prstGeom prst="rect">
            <a:avLst/>
          </a:prstGeom>
        </p:spPr>
      </p:pic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36221D3D-C8B6-8840-2B78-F73447F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66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38968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296415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目的：帮助应用将计算任务下发到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上执行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理论方法：</a:t>
            </a:r>
            <a:endParaRPr lang="en-US" altLang="zh-CN" sz="240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1.</a:t>
            </a:r>
            <a:r>
              <a:rPr lang="zh-CN" altLang="en-US" sz="2400" b="0" dirty="0">
                <a:ea typeface="+mn-ea"/>
              </a:rPr>
              <a:t> 把数据和代码拷贝到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内存中（</a:t>
            </a:r>
            <a:r>
              <a:rPr lang="en-US" altLang="zh-CN" sz="2400" b="0" dirty="0">
                <a:ea typeface="+mn-ea"/>
              </a:rPr>
              <a:t>DMA</a:t>
            </a:r>
            <a:r>
              <a:rPr lang="zh-CN" altLang="en-US" sz="2400" b="0" dirty="0">
                <a:ea typeface="+mn-ea"/>
              </a:rPr>
              <a:t>）</a:t>
            </a:r>
            <a:endParaRPr lang="en-US" altLang="zh-CN" sz="2400" b="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2.</a:t>
            </a:r>
            <a:r>
              <a:rPr lang="zh-CN" altLang="en-US" sz="2400" b="0" dirty="0">
                <a:ea typeface="+mn-ea"/>
              </a:rPr>
              <a:t> 告知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开始运行计算任务（</a:t>
            </a:r>
            <a:r>
              <a:rPr lang="en-US" altLang="zh-CN" sz="2400" b="0" dirty="0">
                <a:ea typeface="+mn-ea"/>
              </a:rPr>
              <a:t>MMIO</a:t>
            </a:r>
            <a:r>
              <a:rPr lang="zh-CN" altLang="en-US" sz="2400" b="0" dirty="0">
                <a:ea typeface="+mn-ea"/>
              </a:rPr>
              <a:t>）</a:t>
            </a:r>
            <a:endParaRPr lang="en-US" altLang="zh-CN" sz="2400" b="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3.</a:t>
            </a:r>
            <a:r>
              <a:rPr lang="zh-CN" altLang="en-US" sz="2400" b="0" dirty="0">
                <a:ea typeface="+mn-ea"/>
              </a:rPr>
              <a:t> 将计算结果拷贝回</a:t>
            </a:r>
            <a:r>
              <a:rPr lang="en-US" altLang="zh-CN" sz="2400" b="0" dirty="0">
                <a:ea typeface="+mn-ea"/>
              </a:rPr>
              <a:t>CPU</a:t>
            </a:r>
            <a:r>
              <a:rPr lang="zh-CN" altLang="en-US" sz="2400" b="0" dirty="0">
                <a:ea typeface="+mn-ea"/>
              </a:rPr>
              <a:t>内存中（</a:t>
            </a:r>
            <a:r>
              <a:rPr lang="en-US" altLang="zh-CN" sz="2400" b="0" dirty="0">
                <a:ea typeface="+mn-ea"/>
              </a:rPr>
              <a:t>DMA</a:t>
            </a:r>
            <a:r>
              <a:rPr lang="zh-CN" altLang="en-US" sz="2400" b="0" dirty="0">
                <a:ea typeface="+mn-ea"/>
              </a:rPr>
              <a:t>）</a:t>
            </a:r>
            <a:endParaRPr lang="en-US" altLang="zh-CN" sz="2400" b="0" dirty="0"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D3A629-CB77-B7DB-6EDA-E640710DFBFF}"/>
              </a:ext>
            </a:extLst>
          </p:cNvPr>
          <p:cNvSpPr txBox="1"/>
          <p:nvPr/>
        </p:nvSpPr>
        <p:spPr>
          <a:xfrm>
            <a:off x="827584" y="4501853"/>
            <a:ext cx="466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如何把大象放进冰箱里？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72A87A7C-67D2-3489-2B9B-30A191FA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67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578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296415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目的：帮助应用将计算任务下发到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上执行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方法：</a:t>
            </a:r>
            <a:endParaRPr lang="en-US" altLang="zh-CN" sz="2400" dirty="0">
              <a:ea typeface="+mn-ea"/>
            </a:endParaRPr>
          </a:p>
          <a:p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1.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 如何操控</a:t>
            </a:r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GPU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？</a:t>
            </a:r>
            <a:endParaRPr lang="en-US" altLang="zh-CN" sz="2200" b="0" dirty="0">
              <a:solidFill>
                <a:srgbClr val="C00000"/>
              </a:solidFill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发起</a:t>
            </a:r>
            <a:r>
              <a:rPr lang="en-US" altLang="zh-CN" sz="2200" dirty="0">
                <a:ea typeface="+mn-ea"/>
              </a:rPr>
              <a:t>DMA</a:t>
            </a:r>
            <a:r>
              <a:rPr lang="zh-CN" altLang="en-US" sz="2200" dirty="0">
                <a:ea typeface="+mn-ea"/>
              </a:rPr>
              <a:t>、发起任务执行</a:t>
            </a:r>
            <a:endParaRPr lang="en-US" altLang="zh-CN" sz="2200" b="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E35425EE-D7A6-BD8F-3009-818E2D51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68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08851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Processor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接受</a:t>
            </a:r>
            <a:r>
              <a:rPr lang="en-US" altLang="zh-CN" sz="2400" dirty="0">
                <a:ea typeface="+mn-ea"/>
              </a:rPr>
              <a:t>CPU</a:t>
            </a:r>
            <a:r>
              <a:rPr lang="zh-CN" altLang="en-US" sz="2400" dirty="0">
                <a:ea typeface="+mn-ea"/>
              </a:rPr>
              <a:t>发送的控制指令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内存拷贝指令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任务启动指令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其他指令</a:t>
            </a:r>
            <a:endParaRPr lang="en-US" altLang="zh-CN" sz="2200" dirty="0">
              <a:ea typeface="+mn-ea"/>
            </a:endParaRPr>
          </a:p>
          <a:p>
            <a:pPr lvl="1"/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处理控制指令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调用</a:t>
            </a:r>
            <a:r>
              <a:rPr lang="en-US" altLang="zh-CN" sz="2200" dirty="0">
                <a:ea typeface="+mn-ea"/>
              </a:rPr>
              <a:t>Copy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Engine</a:t>
            </a:r>
            <a:r>
              <a:rPr lang="zh-CN" altLang="en-US" sz="2200" dirty="0">
                <a:ea typeface="+mn-ea"/>
              </a:rPr>
              <a:t>完成内存传输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将任务加载到</a:t>
            </a:r>
            <a:r>
              <a:rPr lang="en-US" altLang="zh-CN" sz="2200" dirty="0">
                <a:ea typeface="+mn-ea"/>
              </a:rPr>
              <a:t>Compute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Engine</a:t>
            </a:r>
            <a:r>
              <a:rPr lang="zh-CN" altLang="en-US" sz="2200" dirty="0">
                <a:ea typeface="+mn-ea"/>
              </a:rPr>
              <a:t>指令</a:t>
            </a:r>
            <a:endParaRPr lang="en-US" altLang="zh-CN" sz="2200" dirty="0"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CF5314-36D8-789B-0250-0B255B81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777380"/>
            <a:ext cx="3478467" cy="28575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21F88C-A4D0-545A-F384-817AFFB8D9EB}"/>
              </a:ext>
            </a:extLst>
          </p:cNvPr>
          <p:cNvSpPr/>
          <p:nvPr/>
        </p:nvSpPr>
        <p:spPr>
          <a:xfrm>
            <a:off x="5796136" y="3361556"/>
            <a:ext cx="1440160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D786F-D388-52B9-8357-CCEF8FE8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69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61142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</a:t>
            </a:r>
            <a:r>
              <a:rPr kumimoji="1" lang="en-US" altLang="zh-CN" dirty="0" err="1"/>
              <a:t>fsync</a:t>
            </a:r>
            <a:endParaRPr kumimoji="1"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Block cache</a:t>
            </a:r>
          </a:p>
          <a:p>
            <a:pPr lvl="1"/>
            <a:r>
              <a:rPr lang="zh-CN" altLang="en-US" sz="2000" dirty="0"/>
              <a:t>缓存了最近被使用的磁盘块</a:t>
            </a:r>
            <a:endParaRPr lang="en-US" altLang="zh-CN" sz="2000" dirty="0"/>
          </a:p>
          <a:p>
            <a:pPr lvl="1"/>
            <a:r>
              <a:rPr lang="zh-CN" altLang="en-US" sz="2000" dirty="0"/>
              <a:t>缓存缺失时，从磁盘中读取</a:t>
            </a:r>
            <a:endParaRPr lang="en-US" altLang="zh-CN" sz="2000" dirty="0"/>
          </a:p>
          <a:p>
            <a:pPr lvl="1"/>
            <a:r>
              <a:rPr lang="zh-CN" altLang="en-US" sz="2000" dirty="0"/>
              <a:t>推迟数据向磁盘的写入</a:t>
            </a:r>
            <a:endParaRPr lang="en-US" altLang="zh-CN" sz="2000" dirty="0"/>
          </a:p>
          <a:p>
            <a:pPr lvl="1"/>
            <a:r>
              <a:rPr lang="zh-CN" altLang="en-US" sz="2000" dirty="0"/>
              <a:t>寻求机会批量写入，提升性能</a:t>
            </a:r>
            <a:endParaRPr lang="en-US" altLang="zh-CN" sz="2000" dirty="0"/>
          </a:p>
          <a:p>
            <a:pPr lvl="1"/>
            <a:r>
              <a:rPr lang="zh-CN" altLang="en-US" sz="2000" dirty="0"/>
              <a:t>问题：如果在写入前发生故障，可能会造成不一致</a:t>
            </a:r>
            <a:endParaRPr lang="en-US" altLang="zh-CN" sz="2000" dirty="0"/>
          </a:p>
          <a:p>
            <a:r>
              <a:rPr lang="en-US" altLang="zh-CN" sz="2400" dirty="0"/>
              <a:t>SYNC</a:t>
            </a:r>
          </a:p>
          <a:p>
            <a:pPr lvl="1"/>
            <a:r>
              <a:rPr lang="zh-CN" altLang="en-US" sz="2000" dirty="0"/>
              <a:t>保证对文件的所有修改被写入到存储设备</a:t>
            </a: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DF509B4-1C50-AC4A-BAEF-4C232081326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16C425-56B7-F34A-B97D-EF61C9326FD2}"/>
              </a:ext>
            </a:extLst>
          </p:cNvPr>
          <p:cNvSpPr/>
          <p:nvPr/>
        </p:nvSpPr>
        <p:spPr>
          <a:xfrm>
            <a:off x="6619468" y="2857500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磁盘盘面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065686-A247-0A41-B5B9-437E6E97A276}"/>
              </a:ext>
            </a:extLst>
          </p:cNvPr>
          <p:cNvSpPr/>
          <p:nvPr/>
        </p:nvSpPr>
        <p:spPr>
          <a:xfrm>
            <a:off x="6619468" y="1828853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磁盘驱动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5C819-8892-9140-A0AB-D8306072134B}"/>
              </a:ext>
            </a:extLst>
          </p:cNvPr>
          <p:cNvSpPr/>
          <p:nvPr/>
        </p:nvSpPr>
        <p:spPr>
          <a:xfrm>
            <a:off x="6619468" y="1331642"/>
            <a:ext cx="197924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DE1F1C-BB67-824F-9C3D-1F17DF1D641C}"/>
              </a:ext>
            </a:extLst>
          </p:cNvPr>
          <p:cNvSpPr/>
          <p:nvPr/>
        </p:nvSpPr>
        <p:spPr>
          <a:xfrm>
            <a:off x="6619468" y="834431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FA8053-2ED4-514B-8915-035EEBAAB097}"/>
              </a:ext>
            </a:extLst>
          </p:cNvPr>
          <p:cNvSpPr/>
          <p:nvPr/>
        </p:nvSpPr>
        <p:spPr>
          <a:xfrm>
            <a:off x="6619468" y="265212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应用程序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2F78907-D4AE-B94C-B818-BF87C3D826A3}"/>
              </a:ext>
            </a:extLst>
          </p:cNvPr>
          <p:cNvCxnSpPr/>
          <p:nvPr/>
        </p:nvCxnSpPr>
        <p:spPr>
          <a:xfrm>
            <a:off x="6444208" y="769268"/>
            <a:ext cx="2314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4EB9C84-E442-B14C-95A4-2A3FE999DFD9}"/>
              </a:ext>
            </a:extLst>
          </p:cNvPr>
          <p:cNvCxnSpPr>
            <a:cxnSpLocks/>
          </p:cNvCxnSpPr>
          <p:nvPr/>
        </p:nvCxnSpPr>
        <p:spPr>
          <a:xfrm>
            <a:off x="6444208" y="2281436"/>
            <a:ext cx="2314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1EF79F-5BBB-4641-A1B3-78F132FC119D}"/>
              </a:ext>
            </a:extLst>
          </p:cNvPr>
          <p:cNvSpPr/>
          <p:nvPr/>
        </p:nvSpPr>
        <p:spPr>
          <a:xfrm>
            <a:off x="6619468" y="2360289"/>
            <a:ext cx="197924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磁盘内存（硬件）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9E97C0-DA5C-A04D-AD63-91F6B6F6D1C3}"/>
              </a:ext>
            </a:extLst>
          </p:cNvPr>
          <p:cNvSpPr/>
          <p:nvPr/>
        </p:nvSpPr>
        <p:spPr>
          <a:xfrm>
            <a:off x="4408606" y="58460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fsync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（系统调用）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42158B-BC34-1F49-82A8-1E08C570C9BD}"/>
              </a:ext>
            </a:extLst>
          </p:cNvPr>
          <p:cNvSpPr/>
          <p:nvPr/>
        </p:nvSpPr>
        <p:spPr>
          <a:xfrm>
            <a:off x="4442724" y="20967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（磁盘操作）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8ABAF-0801-49FF-07FD-19409E2D7F4E}"/>
              </a:ext>
            </a:extLst>
          </p:cNvPr>
          <p:cNvSpPr txBox="1"/>
          <p:nvPr/>
        </p:nvSpPr>
        <p:spPr>
          <a:xfrm>
            <a:off x="3521840" y="1247309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断电会丢失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fsync</a:t>
            </a:r>
            <a:r>
              <a:rPr lang="zh-CN" altLang="en-US" sz="1400" dirty="0"/>
              <a:t>显示操作避免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238090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Buffer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+mn-ea"/>
              </a:rPr>
              <a:t>CPU</a:t>
            </a:r>
            <a:r>
              <a:rPr lang="zh-CN" altLang="en-US" sz="2400" dirty="0">
                <a:ea typeface="+mn-ea"/>
              </a:rPr>
              <a:t>通过</a:t>
            </a:r>
            <a:r>
              <a:rPr lang="en-US" altLang="zh-CN" sz="2400" dirty="0">
                <a:ea typeface="+mn-ea"/>
              </a:rPr>
              <a:t>Command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Buffer</a:t>
            </a:r>
            <a:r>
              <a:rPr lang="zh-CN" altLang="en-US" sz="2400" dirty="0">
                <a:ea typeface="+mn-ea"/>
              </a:rPr>
              <a:t>发送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管理指令</a:t>
            </a:r>
            <a:endParaRPr lang="en-US" altLang="zh-CN" sz="24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内存中的一块区域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由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驱动申请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采用生产者消费者模式</a:t>
            </a:r>
            <a:endParaRPr lang="en-US" altLang="zh-CN" sz="24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Buffer</a:t>
            </a:r>
            <a:r>
              <a:rPr lang="zh-CN" altLang="en-US" sz="2200" dirty="0">
                <a:ea typeface="+mn-ea"/>
              </a:rPr>
              <a:t>为一内存队列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GET</a:t>
            </a:r>
            <a:r>
              <a:rPr lang="zh-CN" altLang="en-US" sz="2200" dirty="0">
                <a:ea typeface="+mn-ea"/>
              </a:rPr>
              <a:t>寄存器指向下一个被处理的指令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PUT</a:t>
            </a:r>
            <a:r>
              <a:rPr lang="zh-CN" altLang="en-US" sz="2200" dirty="0">
                <a:ea typeface="+mn-ea"/>
              </a:rPr>
              <a:t>寄存器指向上一个放入队列的指令</a:t>
            </a:r>
            <a:endParaRPr lang="en-US" altLang="zh-CN" sz="22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649435F2-BDC0-D3AF-B48A-C5E18747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70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25966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Buffer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98D659-440A-9358-0B1F-F455559ED130}"/>
              </a:ext>
            </a:extLst>
          </p:cNvPr>
          <p:cNvSpPr/>
          <p:nvPr/>
        </p:nvSpPr>
        <p:spPr>
          <a:xfrm>
            <a:off x="737737" y="2464058"/>
            <a:ext cx="79208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E869B3-B8D3-0224-6FE9-980F1499563E}"/>
              </a:ext>
            </a:extLst>
          </p:cNvPr>
          <p:cNvSpPr/>
          <p:nvPr/>
        </p:nvSpPr>
        <p:spPr>
          <a:xfrm>
            <a:off x="737737" y="3777217"/>
            <a:ext cx="79208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3C5D96-C2E0-BFF6-A006-259631993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79149"/>
              </p:ext>
            </p:extLst>
          </p:nvPr>
        </p:nvGraphicFramePr>
        <p:xfrm>
          <a:off x="2483768" y="2198732"/>
          <a:ext cx="32403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49783365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59883685"/>
                    </a:ext>
                  </a:extLst>
                </a:gridCol>
              </a:tblGrid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16851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87010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36363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04734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609250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7E59261-D069-00E8-3C6A-7EAB354CA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68487"/>
              </p:ext>
            </p:extLst>
          </p:nvPr>
        </p:nvGraphicFramePr>
        <p:xfrm>
          <a:off x="6228184" y="2198732"/>
          <a:ext cx="25922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9377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1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2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49443"/>
                  </a:ext>
                </a:extLst>
              </a:tr>
            </a:tbl>
          </a:graphicData>
        </a:graphic>
      </p:graphicFrame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24530AD-ED70-99B7-4860-89599457BFA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29825" y="2608074"/>
            <a:ext cx="953943" cy="1552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85B8169-B8E5-710C-1B93-C417332E7BC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529825" y="3489185"/>
            <a:ext cx="953943" cy="4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BEDCD90-AB56-B223-9D33-A1E60A6C9885}"/>
              </a:ext>
            </a:extLst>
          </p:cNvPr>
          <p:cNvSpPr txBox="1"/>
          <p:nvPr/>
        </p:nvSpPr>
        <p:spPr>
          <a:xfrm>
            <a:off x="2483768" y="168898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96D075-6FDA-0296-E4A2-2A967B8AA15E}"/>
              </a:ext>
            </a:extLst>
          </p:cNvPr>
          <p:cNvSpPr txBox="1"/>
          <p:nvPr/>
        </p:nvSpPr>
        <p:spPr>
          <a:xfrm>
            <a:off x="6408204" y="168898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AB9DF22-66EB-B21A-BECD-B39D8C9EB70F}"/>
              </a:ext>
            </a:extLst>
          </p:cNvPr>
          <p:cNvCxnSpPr/>
          <p:nvPr/>
        </p:nvCxnSpPr>
        <p:spPr>
          <a:xfrm flipV="1">
            <a:off x="5724128" y="2198732"/>
            <a:ext cx="504056" cy="409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1EEB3789-C6C8-F7DD-9D84-DA406867798A}"/>
              </a:ext>
            </a:extLst>
          </p:cNvPr>
          <p:cNvCxnSpPr>
            <a:cxnSpLocks/>
          </p:cNvCxnSpPr>
          <p:nvPr/>
        </p:nvCxnSpPr>
        <p:spPr>
          <a:xfrm flipV="1">
            <a:off x="5724128" y="2560920"/>
            <a:ext cx="504056" cy="368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FE49CDC-D4BD-2299-08D2-2815FB6BB15D}"/>
              </a:ext>
            </a:extLst>
          </p:cNvPr>
          <p:cNvCxnSpPr>
            <a:cxnSpLocks/>
          </p:cNvCxnSpPr>
          <p:nvPr/>
        </p:nvCxnSpPr>
        <p:spPr>
          <a:xfrm>
            <a:off x="5724128" y="3311153"/>
            <a:ext cx="504056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D2575BD-BC8D-F23A-222E-0E162D0AD86C}"/>
              </a:ext>
            </a:extLst>
          </p:cNvPr>
          <p:cNvSpPr txBox="1"/>
          <p:nvPr/>
        </p:nvSpPr>
        <p:spPr>
          <a:xfrm>
            <a:off x="107504" y="464274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</a:p>
          <a:p>
            <a:pPr algn="ctr"/>
            <a:r>
              <a:rPr kumimoji="1" lang="en-US" altLang="zh-CN" sz="1400" dirty="0"/>
              <a:t>(accessed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w/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MMIO)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AD4E74-E668-829F-1BA3-22BF7E7DABD7}"/>
              </a:ext>
            </a:extLst>
          </p:cNvPr>
          <p:cNvSpPr txBox="1"/>
          <p:nvPr/>
        </p:nvSpPr>
        <p:spPr>
          <a:xfrm>
            <a:off x="2555776" y="469057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4DB109-D1E4-1CB8-FCF6-BCB313A63F47}"/>
              </a:ext>
            </a:extLst>
          </p:cNvPr>
          <p:cNvSpPr txBox="1"/>
          <p:nvPr/>
        </p:nvSpPr>
        <p:spPr>
          <a:xfrm>
            <a:off x="4520598" y="1025943"/>
            <a:ext cx="291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allocated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by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GPU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driver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A017997E-B6D2-5B81-ABE4-6E49F7FC99D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292080" y="1364497"/>
            <a:ext cx="684076" cy="49089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654CA04F-0237-8159-7707-F0585151A66F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5976156" y="1364497"/>
            <a:ext cx="612068" cy="49089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BDF108E-30D4-E4E4-708F-784836B24202}"/>
              </a:ext>
            </a:extLst>
          </p:cNvPr>
          <p:cNvSpPr txBox="1"/>
          <p:nvPr/>
        </p:nvSpPr>
        <p:spPr>
          <a:xfrm>
            <a:off x="130007" y="296291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configured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by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GPU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driver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33DFC49E-CAF5-3182-2577-7A9884BDEBE2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 flipH="1">
            <a:off x="922095" y="2752090"/>
            <a:ext cx="211686" cy="2108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37C9CBE8-411E-25C1-07B3-26C3329BA188}"/>
              </a:ext>
            </a:extLst>
          </p:cNvPr>
          <p:cNvCxnSpPr>
            <a:cxnSpLocks/>
            <a:stCxn id="3" idx="0"/>
            <a:endCxn id="42" idx="2"/>
          </p:cNvCxnSpPr>
          <p:nvPr/>
        </p:nvCxnSpPr>
        <p:spPr>
          <a:xfrm flipH="1" flipV="1">
            <a:off x="922095" y="3547686"/>
            <a:ext cx="211686" cy="22953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8C7F1A6-60B1-77ED-FC4F-5B257A9C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71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30371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Buffer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98D659-440A-9358-0B1F-F455559ED130}"/>
              </a:ext>
            </a:extLst>
          </p:cNvPr>
          <p:cNvSpPr/>
          <p:nvPr/>
        </p:nvSpPr>
        <p:spPr>
          <a:xfrm>
            <a:off x="737737" y="2464058"/>
            <a:ext cx="79208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E869B3-B8D3-0224-6FE9-980F1499563E}"/>
              </a:ext>
            </a:extLst>
          </p:cNvPr>
          <p:cNvSpPr/>
          <p:nvPr/>
        </p:nvSpPr>
        <p:spPr>
          <a:xfrm>
            <a:off x="737737" y="3777217"/>
            <a:ext cx="79208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3C5D96-C2E0-BFF6-A006-259631993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80911"/>
              </p:ext>
            </p:extLst>
          </p:nvPr>
        </p:nvGraphicFramePr>
        <p:xfrm>
          <a:off x="2483768" y="2198732"/>
          <a:ext cx="32403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49783365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59883685"/>
                    </a:ext>
                  </a:extLst>
                </a:gridCol>
              </a:tblGrid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16851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87010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36363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04734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groupn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groupn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369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7E59261-D069-00E8-3C6A-7EAB354CA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69066"/>
              </p:ext>
            </p:extLst>
          </p:nvPr>
        </p:nvGraphicFramePr>
        <p:xfrm>
          <a:off x="6228184" y="2198732"/>
          <a:ext cx="25922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9377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1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2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49443"/>
                  </a:ext>
                </a:extLst>
              </a:tr>
            </a:tbl>
          </a:graphicData>
        </a:graphic>
      </p:graphicFrame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24530AD-ED70-99B7-4860-89599457BFA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29825" y="2608074"/>
            <a:ext cx="953943" cy="1552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85B8169-B8E5-710C-1B93-C417332E7BC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529825" y="3849225"/>
            <a:ext cx="953943" cy="72008"/>
          </a:xfrm>
          <a:prstGeom prst="bentConnector3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24FB929-72E2-6392-2CEF-E4D739E68AED}"/>
              </a:ext>
            </a:extLst>
          </p:cNvPr>
          <p:cNvSpPr txBox="1"/>
          <p:nvPr/>
        </p:nvSpPr>
        <p:spPr>
          <a:xfrm>
            <a:off x="2555776" y="469057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EDCD90-AB56-B223-9D33-A1E60A6C9885}"/>
              </a:ext>
            </a:extLst>
          </p:cNvPr>
          <p:cNvSpPr txBox="1"/>
          <p:nvPr/>
        </p:nvSpPr>
        <p:spPr>
          <a:xfrm>
            <a:off x="2483768" y="168898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96D075-6FDA-0296-E4A2-2A967B8AA15E}"/>
              </a:ext>
            </a:extLst>
          </p:cNvPr>
          <p:cNvSpPr txBox="1"/>
          <p:nvPr/>
        </p:nvSpPr>
        <p:spPr>
          <a:xfrm>
            <a:off x="6408204" y="168898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AB9DF22-66EB-B21A-BECD-B39D8C9EB70F}"/>
              </a:ext>
            </a:extLst>
          </p:cNvPr>
          <p:cNvCxnSpPr/>
          <p:nvPr/>
        </p:nvCxnSpPr>
        <p:spPr>
          <a:xfrm flipV="1">
            <a:off x="5724128" y="2198732"/>
            <a:ext cx="504056" cy="409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1EEB3789-C6C8-F7DD-9D84-DA406867798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24128" y="2560920"/>
            <a:ext cx="504056" cy="5522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FE49CDC-D4BD-2299-08D2-2815FB6BB15D}"/>
              </a:ext>
            </a:extLst>
          </p:cNvPr>
          <p:cNvCxnSpPr>
            <a:cxnSpLocks/>
          </p:cNvCxnSpPr>
          <p:nvPr/>
        </p:nvCxnSpPr>
        <p:spPr>
          <a:xfrm>
            <a:off x="5724128" y="3311153"/>
            <a:ext cx="504056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9B8E4BD-BAC5-66DC-9A99-9A88CF002810}"/>
              </a:ext>
            </a:extLst>
          </p:cNvPr>
          <p:cNvSpPr txBox="1"/>
          <p:nvPr/>
        </p:nvSpPr>
        <p:spPr>
          <a:xfrm>
            <a:off x="6876256" y="939996"/>
            <a:ext cx="232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Command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Push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C1858C-1AB9-D6B0-F590-3B7F6554FDEC}"/>
              </a:ext>
            </a:extLst>
          </p:cNvPr>
          <p:cNvSpPr txBox="1"/>
          <p:nvPr/>
        </p:nvSpPr>
        <p:spPr>
          <a:xfrm>
            <a:off x="107504" y="464274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</a:p>
          <a:p>
            <a:pPr algn="ctr"/>
            <a:r>
              <a:rPr kumimoji="1" lang="en-US" altLang="zh-CN" sz="1400" dirty="0"/>
              <a:t>(accessed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w/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MMIO)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A37E35-AC74-5B04-F306-437275BA8D2A}"/>
              </a:ext>
            </a:extLst>
          </p:cNvPr>
          <p:cNvSpPr txBox="1"/>
          <p:nvPr/>
        </p:nvSpPr>
        <p:spPr>
          <a:xfrm>
            <a:off x="1435887" y="4209761"/>
            <a:ext cx="24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updated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by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GPU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driver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CAE4CE-982D-2502-48B7-954E29E5787A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>
            <a:off x="1133781" y="4065249"/>
            <a:ext cx="302106" cy="31378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3A74DB5-C01D-6A79-C0CF-D979AAF7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72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2315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Buffer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98D659-440A-9358-0B1F-F455559ED130}"/>
              </a:ext>
            </a:extLst>
          </p:cNvPr>
          <p:cNvSpPr/>
          <p:nvPr/>
        </p:nvSpPr>
        <p:spPr>
          <a:xfrm>
            <a:off x="737737" y="2464058"/>
            <a:ext cx="79208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E869B3-B8D3-0224-6FE9-980F1499563E}"/>
              </a:ext>
            </a:extLst>
          </p:cNvPr>
          <p:cNvSpPr/>
          <p:nvPr/>
        </p:nvSpPr>
        <p:spPr>
          <a:xfrm>
            <a:off x="737737" y="3777217"/>
            <a:ext cx="79208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3C5D96-C2E0-BFF6-A006-259631993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34043"/>
              </p:ext>
            </p:extLst>
          </p:nvPr>
        </p:nvGraphicFramePr>
        <p:xfrm>
          <a:off x="2483768" y="2198732"/>
          <a:ext cx="32403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49783365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59883685"/>
                    </a:ext>
                  </a:extLst>
                </a:gridCol>
              </a:tblGrid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16851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87010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36363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04734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groupn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group2n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78472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7E59261-D069-00E8-3C6A-7EAB354CA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66278"/>
              </p:ext>
            </p:extLst>
          </p:nvPr>
        </p:nvGraphicFramePr>
        <p:xfrm>
          <a:off x="6228184" y="2198732"/>
          <a:ext cx="25922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9377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1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2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49443"/>
                  </a:ext>
                </a:extLst>
              </a:tr>
            </a:tbl>
          </a:graphicData>
        </a:graphic>
      </p:graphicFrame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24530AD-ED70-99B7-4860-89599457BFA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29825" y="2608074"/>
            <a:ext cx="953943" cy="521071"/>
          </a:xfrm>
          <a:prstGeom prst="bentConnector3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85B8169-B8E5-710C-1B93-C417332E7BC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529825" y="3865612"/>
            <a:ext cx="953943" cy="556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BEDCD90-AB56-B223-9D33-A1E60A6C9885}"/>
              </a:ext>
            </a:extLst>
          </p:cNvPr>
          <p:cNvSpPr txBox="1"/>
          <p:nvPr/>
        </p:nvSpPr>
        <p:spPr>
          <a:xfrm>
            <a:off x="2483768" y="168898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96D075-6FDA-0296-E4A2-2A967B8AA15E}"/>
              </a:ext>
            </a:extLst>
          </p:cNvPr>
          <p:cNvSpPr txBox="1"/>
          <p:nvPr/>
        </p:nvSpPr>
        <p:spPr>
          <a:xfrm>
            <a:off x="6408204" y="168898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AB9DF22-66EB-B21A-BECD-B39D8C9EB70F}"/>
              </a:ext>
            </a:extLst>
          </p:cNvPr>
          <p:cNvCxnSpPr/>
          <p:nvPr/>
        </p:nvCxnSpPr>
        <p:spPr>
          <a:xfrm flipV="1">
            <a:off x="5724128" y="2198732"/>
            <a:ext cx="504056" cy="409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1EEB3789-C6C8-F7DD-9D84-DA406867798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24128" y="2560920"/>
            <a:ext cx="504056" cy="5522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FE49CDC-D4BD-2299-08D2-2815FB6BB15D}"/>
              </a:ext>
            </a:extLst>
          </p:cNvPr>
          <p:cNvCxnSpPr>
            <a:cxnSpLocks/>
          </p:cNvCxnSpPr>
          <p:nvPr/>
        </p:nvCxnSpPr>
        <p:spPr>
          <a:xfrm>
            <a:off x="5724128" y="3311153"/>
            <a:ext cx="504056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F43C8D6-296A-6590-6C75-F83A933ED4BD}"/>
              </a:ext>
            </a:extLst>
          </p:cNvPr>
          <p:cNvSpPr txBox="1"/>
          <p:nvPr/>
        </p:nvSpPr>
        <p:spPr>
          <a:xfrm>
            <a:off x="2555776" y="469057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199D82-51BF-5749-FDF7-CE8B5C2E7F1A}"/>
              </a:ext>
            </a:extLst>
          </p:cNvPr>
          <p:cNvSpPr txBox="1"/>
          <p:nvPr/>
        </p:nvSpPr>
        <p:spPr>
          <a:xfrm>
            <a:off x="6876256" y="939996"/>
            <a:ext cx="232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Command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Fetch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0C7470-FEA8-E450-A006-E8AA05BCB183}"/>
              </a:ext>
            </a:extLst>
          </p:cNvPr>
          <p:cNvSpPr txBox="1"/>
          <p:nvPr/>
        </p:nvSpPr>
        <p:spPr>
          <a:xfrm>
            <a:off x="107504" y="464274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</a:p>
          <a:p>
            <a:pPr algn="ctr"/>
            <a:r>
              <a:rPr kumimoji="1" lang="en-US" altLang="zh-CN" sz="1400" dirty="0"/>
              <a:t>(accessed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w/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MMIO)</a:t>
            </a:r>
            <a:endParaRPr kumimoji="1"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1E14A6-4F74-E268-2550-0DD32EB68EBC}"/>
              </a:ext>
            </a:extLst>
          </p:cNvPr>
          <p:cNvSpPr txBox="1"/>
          <p:nvPr/>
        </p:nvSpPr>
        <p:spPr>
          <a:xfrm>
            <a:off x="25116" y="183668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updated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by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GPU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4612F74-C151-60FD-9894-07AEB468A005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flipH="1" flipV="1">
            <a:off x="925216" y="2175238"/>
            <a:ext cx="208565" cy="28882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497A079-F168-326C-B4E6-FC693791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73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72980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82825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目的：帮助应用将计算任务下发到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上执行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方法：</a:t>
            </a:r>
            <a:endParaRPr lang="en-US" altLang="zh-CN" sz="240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1.</a:t>
            </a:r>
            <a:r>
              <a:rPr lang="zh-CN" altLang="en-US" sz="2400" b="0" dirty="0">
                <a:ea typeface="+mn-ea"/>
              </a:rPr>
              <a:t> 如何操控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？</a:t>
            </a:r>
            <a:endParaRPr lang="en-US" altLang="zh-CN" sz="2200" b="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Processor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+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Buffer</a:t>
            </a:r>
          </a:p>
          <a:p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2.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 如何管理</a:t>
            </a:r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GPU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计算任务？</a:t>
            </a:r>
            <a:endParaRPr lang="en-US" altLang="zh-CN" sz="2400" b="0" dirty="0">
              <a:solidFill>
                <a:srgbClr val="C00000"/>
              </a:solidFill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运行环境、隔离机制</a:t>
            </a:r>
            <a:endParaRPr lang="en-US" altLang="zh-CN" sz="2200" dirty="0">
              <a:ea typeface="+mn-ea"/>
            </a:endParaRPr>
          </a:p>
          <a:p>
            <a:pPr marL="0" indent="0">
              <a:buNone/>
            </a:pPr>
            <a:r>
              <a:rPr lang="zh-CN" altLang="en-US" sz="2400" b="0" dirty="0">
                <a:ea typeface="+mn-ea"/>
              </a:rPr>
              <a:t> </a:t>
            </a:r>
            <a:endParaRPr lang="en-US" altLang="zh-CN" sz="2400" b="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583D55C4-39A5-57BB-FCE9-EF2F34D8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74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919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Context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39002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Context</a:t>
            </a:r>
            <a:r>
              <a:rPr lang="zh-CN" altLang="en-US" sz="2400" dirty="0">
                <a:ea typeface="+mn-ea"/>
              </a:rPr>
              <a:t>：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任务运行抽象</a:t>
            </a:r>
            <a:endParaRPr lang="en-US" altLang="zh-CN" sz="18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拥有自己的</a:t>
            </a:r>
            <a:r>
              <a:rPr lang="zh-CN" altLang="en-US" sz="2000" b="1" dirty="0">
                <a:ea typeface="+mn-ea"/>
              </a:rPr>
              <a:t>虚拟地址空间</a:t>
            </a:r>
            <a:endParaRPr lang="en-US" altLang="zh-CN" sz="2000" b="1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包含计算代码、数据、可用内存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类似</a:t>
            </a:r>
            <a:r>
              <a:rPr lang="en-US" altLang="zh-CN" sz="2000" dirty="0">
                <a:ea typeface="+mn-ea"/>
              </a:rPr>
              <a:t>CPU</a:t>
            </a:r>
            <a:r>
              <a:rPr lang="zh-CN" altLang="en-US" sz="2000" dirty="0">
                <a:ea typeface="+mn-ea"/>
              </a:rPr>
              <a:t>进程</a:t>
            </a:r>
            <a:endParaRPr lang="en-US" altLang="zh-CN" sz="20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Channel</a:t>
            </a:r>
            <a:r>
              <a:rPr lang="zh-CN" altLang="en-US" sz="2400" dirty="0">
                <a:ea typeface="+mn-ea"/>
              </a:rPr>
              <a:t>：构建</a:t>
            </a:r>
            <a:r>
              <a:rPr lang="en-US" altLang="zh-CN" sz="2400" dirty="0">
                <a:ea typeface="+mn-ea"/>
              </a:rPr>
              <a:t>Context</a:t>
            </a:r>
            <a:r>
              <a:rPr lang="zh-CN" altLang="en-US" sz="2400" dirty="0">
                <a:ea typeface="+mn-ea"/>
              </a:rPr>
              <a:t>的硬件单元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拥有自己的</a:t>
            </a:r>
            <a:r>
              <a:rPr lang="zh-CN" altLang="en-US" sz="2000" b="1" dirty="0">
                <a:ea typeface="+mn-ea"/>
              </a:rPr>
              <a:t>页表与控制域</a:t>
            </a:r>
            <a:endParaRPr lang="en-US" altLang="zh-CN" sz="2000" b="1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向</a:t>
            </a:r>
            <a:r>
              <a:rPr lang="en-US" altLang="zh-CN" sz="2000" dirty="0">
                <a:ea typeface="+mn-ea"/>
              </a:rPr>
              <a:t>channel</a:t>
            </a:r>
            <a:r>
              <a:rPr lang="zh-CN" altLang="en-US" sz="2000" dirty="0">
                <a:ea typeface="+mn-ea"/>
              </a:rPr>
              <a:t>发送指令将数据、计算任务加载至一个</a:t>
            </a:r>
            <a:r>
              <a:rPr lang="en-US" altLang="zh-CN" sz="2000" dirty="0">
                <a:ea typeface="+mn-ea"/>
              </a:rPr>
              <a:t>GPU</a:t>
            </a:r>
            <a:r>
              <a:rPr lang="zh-CN" altLang="en-US" sz="2000" dirty="0"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Context</a:t>
            </a:r>
          </a:p>
          <a:p>
            <a:pPr lvl="1"/>
            <a:r>
              <a:rPr lang="zh-CN" altLang="en-US" sz="2000" dirty="0">
                <a:ea typeface="+mn-ea"/>
              </a:rPr>
              <a:t>一个</a:t>
            </a:r>
            <a:r>
              <a:rPr lang="en-US" altLang="zh-CN" sz="2000" dirty="0">
                <a:ea typeface="+mn-ea"/>
              </a:rPr>
              <a:t>GPU</a:t>
            </a:r>
            <a:r>
              <a:rPr lang="zh-CN" altLang="en-US" sz="2000" dirty="0"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Context</a:t>
            </a:r>
            <a:r>
              <a:rPr lang="zh-CN" altLang="en-US" sz="2000" dirty="0">
                <a:ea typeface="+mn-ea"/>
              </a:rPr>
              <a:t>可对应多个</a:t>
            </a:r>
            <a:r>
              <a:rPr lang="en-US" altLang="zh-CN" sz="2000" dirty="0">
                <a:ea typeface="+mn-ea"/>
              </a:rPr>
              <a:t>GPU</a:t>
            </a:r>
            <a:r>
              <a:rPr lang="zh-CN" altLang="en-US" sz="2000" dirty="0"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Channel</a:t>
            </a:r>
          </a:p>
          <a:p>
            <a:pPr lvl="2"/>
            <a:r>
              <a:rPr lang="zh-CN" altLang="en-US" sz="1600" dirty="0">
                <a:ea typeface="+mn-ea"/>
              </a:rPr>
              <a:t>类似一个多线程进程可在多个</a:t>
            </a:r>
            <a:r>
              <a:rPr lang="en-US" altLang="zh-CN" sz="1600" dirty="0">
                <a:ea typeface="+mn-ea"/>
              </a:rPr>
              <a:t>CPU</a:t>
            </a:r>
            <a:r>
              <a:rPr lang="zh-CN" altLang="en-US" sz="1600" dirty="0">
                <a:ea typeface="+mn-ea"/>
              </a:rPr>
              <a:t> </a:t>
            </a:r>
            <a:r>
              <a:rPr lang="en-US" altLang="zh-CN" sz="1600" dirty="0">
                <a:ea typeface="+mn-ea"/>
              </a:rPr>
              <a:t>core</a:t>
            </a:r>
            <a:r>
              <a:rPr lang="zh-CN" altLang="en-US" sz="1600" dirty="0">
                <a:ea typeface="+mn-ea"/>
              </a:rPr>
              <a:t>上运行</a:t>
            </a:r>
            <a:endParaRPr lang="en-US" altLang="zh-CN" dirty="0">
              <a:ea typeface="+mn-ea"/>
            </a:endParaRPr>
          </a:p>
          <a:p>
            <a:pPr lvl="2"/>
            <a:r>
              <a:rPr lang="en-US" altLang="zh-CN" sz="1600" dirty="0">
                <a:solidFill>
                  <a:srgbClr val="C00000"/>
                </a:solidFill>
                <a:ea typeface="+mn-ea"/>
              </a:rPr>
              <a:t>GPU</a:t>
            </a:r>
            <a:r>
              <a:rPr lang="zh-CN" altLang="en-US" sz="1600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ea typeface="+mn-ea"/>
              </a:rPr>
              <a:t>Channel</a:t>
            </a:r>
            <a:r>
              <a:rPr lang="zh-CN" altLang="en-US" sz="1600" dirty="0">
                <a:solidFill>
                  <a:srgbClr val="C00000"/>
                </a:solidFill>
                <a:ea typeface="+mn-ea"/>
              </a:rPr>
              <a:t>不是</a:t>
            </a:r>
            <a:r>
              <a:rPr lang="en-US" altLang="zh-CN" sz="1600" dirty="0">
                <a:solidFill>
                  <a:srgbClr val="C00000"/>
                </a:solidFill>
                <a:ea typeface="+mn-ea"/>
              </a:rPr>
              <a:t>GPU</a:t>
            </a:r>
            <a:r>
              <a:rPr lang="zh-CN" altLang="en-US" sz="1600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ea typeface="+mn-ea"/>
              </a:rPr>
              <a:t>core</a:t>
            </a: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B305EBB0-5EE7-6807-4209-1FE1ED0E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75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9818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6C3ACD6E-B377-8A33-BA07-A71C85C8F185}"/>
              </a:ext>
            </a:extLst>
          </p:cNvPr>
          <p:cNvSpPr/>
          <p:nvPr/>
        </p:nvSpPr>
        <p:spPr>
          <a:xfrm>
            <a:off x="1737790" y="1129309"/>
            <a:ext cx="4994450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84C964-023E-E1D1-9BE7-9E0D8C63D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98398"/>
              </p:ext>
            </p:extLst>
          </p:nvPr>
        </p:nvGraphicFramePr>
        <p:xfrm>
          <a:off x="2025118" y="2607938"/>
          <a:ext cx="936104" cy="90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755448802"/>
                    </a:ext>
                  </a:extLst>
                </a:gridCol>
              </a:tblGrid>
              <a:tr h="90044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83275"/>
                  </a:ext>
                </a:extLst>
              </a:tr>
            </a:tbl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Channel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28355" y="4505184"/>
            <a:ext cx="8229600" cy="116062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b="0" dirty="0">
                <a:ea typeface="+mn-ea"/>
              </a:rPr>
              <a:t>驱动通过</a:t>
            </a:r>
            <a:r>
              <a:rPr lang="en-US" altLang="zh-CN" sz="2400" dirty="0">
                <a:ea typeface="+mn-ea"/>
              </a:rPr>
              <a:t>channel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descriptor</a:t>
            </a:r>
            <a:r>
              <a:rPr lang="zh-CN" altLang="en-US" sz="2400" b="0" dirty="0">
                <a:ea typeface="+mn-ea"/>
              </a:rPr>
              <a:t>管理一个</a:t>
            </a:r>
            <a:r>
              <a:rPr lang="en-US" altLang="zh-CN" sz="2400" b="0" dirty="0">
                <a:ea typeface="+mn-ea"/>
              </a:rPr>
              <a:t>channel</a:t>
            </a:r>
          </a:p>
          <a:p>
            <a:r>
              <a:rPr lang="zh-CN" altLang="en-US" sz="2400" b="0" dirty="0">
                <a:ea typeface="+mn-ea"/>
              </a:rPr>
              <a:t>驱动可直接修改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页表</a:t>
            </a:r>
            <a:r>
              <a:rPr lang="zh-CN" altLang="en-US" sz="2400" b="0" dirty="0">
                <a:ea typeface="+mn-ea"/>
              </a:rPr>
              <a:t>配置</a:t>
            </a:r>
            <a:r>
              <a:rPr lang="en-US" altLang="zh-CN" sz="2400" b="0" dirty="0">
                <a:ea typeface="+mn-ea"/>
              </a:rPr>
              <a:t>channel</a:t>
            </a:r>
            <a:r>
              <a:rPr lang="zh-CN" altLang="en-US" sz="2400" b="0" dirty="0">
                <a:ea typeface="+mn-ea"/>
              </a:rPr>
              <a:t>地址空间</a:t>
            </a:r>
            <a:endParaRPr lang="en-US" altLang="zh-CN" sz="2400" b="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可映射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物理内存或</a:t>
            </a:r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物理内存</a:t>
            </a:r>
            <a:endParaRPr lang="en-US" altLang="zh-CN" sz="2200" dirty="0">
              <a:ea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A029C0C-1420-4357-E5EA-68D5F055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08955"/>
              </p:ext>
            </p:extLst>
          </p:nvPr>
        </p:nvGraphicFramePr>
        <p:xfrm>
          <a:off x="454760" y="1849388"/>
          <a:ext cx="9361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</a:tbl>
          </a:graphicData>
        </a:graphic>
      </p:graphicFrame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2E6AD1F4-DF5B-2E31-2C65-2E54B1E41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59602"/>
              </p:ext>
            </p:extLst>
          </p:nvPr>
        </p:nvGraphicFramePr>
        <p:xfrm>
          <a:off x="2182435" y="2228663"/>
          <a:ext cx="936104" cy="90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90044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</a:tbl>
          </a:graphicData>
        </a:graphic>
      </p:graphicFrame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3A38ED6F-986A-59B2-65E7-0DE0B05F5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27056"/>
              </p:ext>
            </p:extLst>
          </p:nvPr>
        </p:nvGraphicFramePr>
        <p:xfrm>
          <a:off x="5376688" y="2084990"/>
          <a:ext cx="783622" cy="208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08823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</a:tbl>
          </a:graphicData>
        </a:graphic>
      </p:graphicFrame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B726821-BB09-4D47-3077-19DFDB8E6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33682"/>
              </p:ext>
            </p:extLst>
          </p:nvPr>
        </p:nvGraphicFramePr>
        <p:xfrm>
          <a:off x="2339752" y="1849388"/>
          <a:ext cx="936104" cy="90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3417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16976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3417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A97837C9-0230-93E0-67A4-14AD2A566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48741"/>
              </p:ext>
            </p:extLst>
          </p:nvPr>
        </p:nvGraphicFramePr>
        <p:xfrm>
          <a:off x="3950538" y="1849388"/>
          <a:ext cx="783622" cy="208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6586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797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126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307537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24A63E3F-4188-9E7D-37CB-64C204DA7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92881"/>
              </p:ext>
            </p:extLst>
          </p:nvPr>
        </p:nvGraphicFramePr>
        <p:xfrm>
          <a:off x="5545946" y="1849388"/>
          <a:ext cx="783622" cy="208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6586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797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126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307537"/>
                  </a:ext>
                </a:extLst>
              </a:tr>
            </a:tbl>
          </a:graphicData>
        </a:graphic>
      </p:graphicFrame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42F15451-D69B-1353-DAE0-CA0933BC3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9237"/>
              </p:ext>
            </p:extLst>
          </p:nvPr>
        </p:nvGraphicFramePr>
        <p:xfrm>
          <a:off x="7363906" y="1849388"/>
          <a:ext cx="783622" cy="103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33486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67434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502302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1BC639A6-6564-B265-8DC0-AD5C12688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28750"/>
              </p:ext>
            </p:extLst>
          </p:nvPr>
        </p:nvGraphicFramePr>
        <p:xfrm>
          <a:off x="7363906" y="3414955"/>
          <a:ext cx="783622" cy="83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D2E6BE9-4682-5BDE-627F-7262AFF8C67D}"/>
              </a:ext>
            </a:extLst>
          </p:cNvPr>
          <p:cNvCxnSpPr>
            <a:cxnSpLocks/>
          </p:cNvCxnSpPr>
          <p:nvPr/>
        </p:nvCxnSpPr>
        <p:spPr>
          <a:xfrm>
            <a:off x="1390864" y="2065412"/>
            <a:ext cx="948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44EECA0-830A-BF69-02A9-047F7279F595}"/>
              </a:ext>
            </a:extLst>
          </p:cNvPr>
          <p:cNvCxnSpPr>
            <a:cxnSpLocks/>
          </p:cNvCxnSpPr>
          <p:nvPr/>
        </p:nvCxnSpPr>
        <p:spPr>
          <a:xfrm>
            <a:off x="1390863" y="2416954"/>
            <a:ext cx="791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C5A32D6-D25D-01C0-348E-7D05E3120EC5}"/>
              </a:ext>
            </a:extLst>
          </p:cNvPr>
          <p:cNvCxnSpPr>
            <a:cxnSpLocks/>
          </p:cNvCxnSpPr>
          <p:nvPr/>
        </p:nvCxnSpPr>
        <p:spPr>
          <a:xfrm>
            <a:off x="1390863" y="2763788"/>
            <a:ext cx="634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7984968E-C41F-F222-B642-3FA222106BB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75856" y="1849388"/>
            <a:ext cx="674682" cy="4502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A5BEB13-580E-AD16-8FBF-82810EA43A54}"/>
              </a:ext>
            </a:extLst>
          </p:cNvPr>
          <p:cNvCxnSpPr>
            <a:cxnSpLocks/>
          </p:cNvCxnSpPr>
          <p:nvPr/>
        </p:nvCxnSpPr>
        <p:spPr>
          <a:xfrm>
            <a:off x="4734160" y="1921396"/>
            <a:ext cx="811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74A5E4C-6392-FABE-3242-B24E1EF07E1C}"/>
              </a:ext>
            </a:extLst>
          </p:cNvPr>
          <p:cNvCxnSpPr>
            <a:cxnSpLocks/>
          </p:cNvCxnSpPr>
          <p:nvPr/>
        </p:nvCxnSpPr>
        <p:spPr>
          <a:xfrm>
            <a:off x="4734159" y="2137420"/>
            <a:ext cx="642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0AF7C75E-8882-EB33-2C24-98D0961EFCCC}"/>
              </a:ext>
            </a:extLst>
          </p:cNvPr>
          <p:cNvCxnSpPr>
            <a:cxnSpLocks/>
          </p:cNvCxnSpPr>
          <p:nvPr/>
        </p:nvCxnSpPr>
        <p:spPr>
          <a:xfrm flipV="1">
            <a:off x="6329567" y="2353444"/>
            <a:ext cx="1034342" cy="2544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715C03E3-9EEB-7276-97ED-5AEDFFDD1BFA}"/>
              </a:ext>
            </a:extLst>
          </p:cNvPr>
          <p:cNvCxnSpPr>
            <a:cxnSpLocks/>
          </p:cNvCxnSpPr>
          <p:nvPr/>
        </p:nvCxnSpPr>
        <p:spPr>
          <a:xfrm>
            <a:off x="6329567" y="3002356"/>
            <a:ext cx="1034340" cy="709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7D1D6D1-D53F-EED7-E560-D305DD65D75A}"/>
              </a:ext>
            </a:extLst>
          </p:cNvPr>
          <p:cNvSpPr txBox="1"/>
          <p:nvPr/>
        </p:nvSpPr>
        <p:spPr>
          <a:xfrm>
            <a:off x="107833" y="1264613"/>
            <a:ext cx="162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Channel</a:t>
            </a:r>
          </a:p>
          <a:p>
            <a:pPr algn="ctr"/>
            <a:r>
              <a:rPr kumimoji="1" lang="en-US" altLang="zh-CN" sz="1600" dirty="0"/>
              <a:t>Control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area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6899A8-7B43-7A03-63F2-C3D25FE162C9}"/>
              </a:ext>
            </a:extLst>
          </p:cNvPr>
          <p:cNvSpPr txBox="1"/>
          <p:nvPr/>
        </p:nvSpPr>
        <p:spPr>
          <a:xfrm>
            <a:off x="1907704" y="1264613"/>
            <a:ext cx="162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Channel</a:t>
            </a:r>
          </a:p>
          <a:p>
            <a:pPr algn="ctr"/>
            <a:r>
              <a:rPr kumimoji="1" lang="en-US" altLang="zh-CN" sz="1600" dirty="0"/>
              <a:t>descriptors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A8AF93-98F2-4434-29CA-0AC6553C2145}"/>
              </a:ext>
            </a:extLst>
          </p:cNvPr>
          <p:cNvSpPr txBox="1"/>
          <p:nvPr/>
        </p:nvSpPr>
        <p:spPr>
          <a:xfrm>
            <a:off x="3510095" y="1264613"/>
            <a:ext cx="162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Page</a:t>
            </a:r>
          </a:p>
          <a:p>
            <a:pPr algn="ctr"/>
            <a:r>
              <a:rPr kumimoji="1" lang="en-US" altLang="zh-CN" sz="1600" dirty="0"/>
              <a:t>directory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2B5D5AB-75F5-80D1-538A-4F12AA1780DC}"/>
              </a:ext>
            </a:extLst>
          </p:cNvPr>
          <p:cNvSpPr txBox="1"/>
          <p:nvPr/>
        </p:nvSpPr>
        <p:spPr>
          <a:xfrm>
            <a:off x="5127235" y="1264613"/>
            <a:ext cx="162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Page</a:t>
            </a:r>
          </a:p>
          <a:p>
            <a:pPr algn="ctr"/>
            <a:r>
              <a:rPr kumimoji="1" lang="en-US" altLang="zh-CN" sz="1600" dirty="0"/>
              <a:t>tables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0DF17D0-B388-12B4-4BAA-447817CCC71E}"/>
              </a:ext>
            </a:extLst>
          </p:cNvPr>
          <p:cNvSpPr txBox="1"/>
          <p:nvPr/>
        </p:nvSpPr>
        <p:spPr>
          <a:xfrm>
            <a:off x="6940739" y="1510834"/>
            <a:ext cx="162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GPU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memory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A4F170-A20A-2FD6-F744-CDD04D57CB7B}"/>
              </a:ext>
            </a:extLst>
          </p:cNvPr>
          <p:cNvSpPr txBox="1"/>
          <p:nvPr/>
        </p:nvSpPr>
        <p:spPr>
          <a:xfrm>
            <a:off x="6940739" y="3020537"/>
            <a:ext cx="162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CPU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memory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DD354D3-F29F-94D9-71F5-02434767A8D5}"/>
              </a:ext>
            </a:extLst>
          </p:cNvPr>
          <p:cNvSpPr txBox="1"/>
          <p:nvPr/>
        </p:nvSpPr>
        <p:spPr>
          <a:xfrm>
            <a:off x="1737789" y="3959107"/>
            <a:ext cx="162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GPU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memory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632AE4A6-0104-9172-A6C0-C162CA03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76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2634539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78AAF5-9FED-538C-BA57-D29C46126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341"/>
            <a:ext cx="9144000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05F285-EC30-748D-24FF-668076B61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341"/>
            <a:ext cx="9144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5EF199-93B0-3F14-A858-C2D93743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341"/>
            <a:ext cx="9144000" cy="32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任务隔离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28355" y="4406228"/>
            <a:ext cx="8229600" cy="12595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b="0" dirty="0">
                <a:ea typeface="+mn-ea"/>
              </a:rPr>
              <a:t>为不同进程的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任务创建对应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 </a:t>
            </a:r>
            <a:r>
              <a:rPr lang="en-US" altLang="zh-CN" sz="2400" b="0" dirty="0">
                <a:ea typeface="+mn-ea"/>
              </a:rPr>
              <a:t>Context</a:t>
            </a:r>
          </a:p>
          <a:p>
            <a:r>
              <a:rPr lang="en-US" altLang="zh-CN" sz="2400" b="0" dirty="0">
                <a:ea typeface="+mn-ea"/>
              </a:rPr>
              <a:t>Context</a:t>
            </a:r>
            <a:r>
              <a:rPr lang="zh-CN" altLang="en-US" sz="2400" b="0" dirty="0">
                <a:ea typeface="+mn-ea"/>
              </a:rPr>
              <a:t>执行时只能访问自己的虚拟地址空间</a:t>
            </a:r>
            <a:endParaRPr lang="en-US" altLang="zh-CN" sz="2400" b="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隔离代码、数据</a:t>
            </a:r>
            <a:endParaRPr lang="en-US" altLang="zh-CN" sz="2200" b="0" dirty="0">
              <a:ea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43D26D1-F32A-32CD-14B2-6B679EB2A9B7}"/>
              </a:ext>
            </a:extLst>
          </p:cNvPr>
          <p:cNvSpPr/>
          <p:nvPr/>
        </p:nvSpPr>
        <p:spPr>
          <a:xfrm>
            <a:off x="8028384" y="1115341"/>
            <a:ext cx="1115616" cy="30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18B75D6-60AC-C432-D6C4-B47AE435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77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6404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82825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目的：帮助应用将计算任务下发到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上执行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方法：</a:t>
            </a:r>
            <a:endParaRPr lang="en-US" altLang="zh-CN" sz="240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1.</a:t>
            </a:r>
            <a:r>
              <a:rPr lang="zh-CN" altLang="en-US" sz="2400" b="0" dirty="0">
                <a:ea typeface="+mn-ea"/>
              </a:rPr>
              <a:t> 如何操控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？</a:t>
            </a:r>
            <a:endParaRPr lang="en-US" altLang="zh-CN" sz="2200" b="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Processor</a:t>
            </a:r>
          </a:p>
          <a:p>
            <a:r>
              <a:rPr lang="en-US" altLang="zh-CN" sz="2400" b="0" dirty="0">
                <a:ea typeface="+mn-ea"/>
              </a:rPr>
              <a:t>2.</a:t>
            </a:r>
            <a:r>
              <a:rPr lang="zh-CN" altLang="en-US" sz="2400" b="0" dirty="0">
                <a:ea typeface="+mn-ea"/>
              </a:rPr>
              <a:t> 如何管理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计算任务？</a:t>
            </a:r>
            <a:endParaRPr lang="en-US" altLang="zh-CN" sz="2400" b="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 err="1">
                <a:ea typeface="+mn-ea"/>
              </a:rPr>
              <a:t>Context&amp;Channel</a:t>
            </a:r>
            <a:endParaRPr lang="en-US" altLang="zh-CN" sz="2200" dirty="0">
              <a:ea typeface="+mn-ea"/>
            </a:endParaRPr>
          </a:p>
          <a:p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3.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 如何获得返回结果？</a:t>
            </a:r>
            <a:endParaRPr lang="en-US" altLang="zh-CN" sz="2400" b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F4D804DF-E3FA-A9AF-4ED8-ED5B0A3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78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099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结果返回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完成事件捕获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计算完成后，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向</a:t>
            </a:r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发送任务完成中断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结果位于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内存中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计算结果获取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应用调用</a:t>
            </a:r>
            <a:r>
              <a:rPr lang="en-US" altLang="zh-CN" sz="2200" dirty="0">
                <a:ea typeface="+mn-ea"/>
              </a:rPr>
              <a:t>Runtime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API</a:t>
            </a:r>
            <a:r>
              <a:rPr lang="zh-CN" altLang="en-US" sz="2200" dirty="0">
                <a:ea typeface="+mn-ea"/>
              </a:rPr>
              <a:t>将结果数据拷贝至</a:t>
            </a:r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内存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 err="1">
                <a:ea typeface="+mn-ea"/>
              </a:rPr>
              <a:t>cudaMemcpy</a:t>
            </a:r>
            <a:endParaRPr lang="en-US" altLang="zh-CN" sz="18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通过</a:t>
            </a:r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buffer</a:t>
            </a:r>
            <a:r>
              <a:rPr lang="zh-CN" altLang="en-US" sz="2200" dirty="0">
                <a:ea typeface="+mn-ea"/>
              </a:rPr>
              <a:t>发送</a:t>
            </a:r>
            <a:r>
              <a:rPr lang="en-US" altLang="zh-CN" sz="2200" dirty="0">
                <a:ea typeface="+mn-ea"/>
              </a:rPr>
              <a:t>DMA</a:t>
            </a:r>
            <a:r>
              <a:rPr lang="zh-CN" altLang="en-US" sz="2200" dirty="0">
                <a:ea typeface="+mn-ea"/>
              </a:rPr>
              <a:t>请求</a:t>
            </a:r>
            <a:endParaRPr lang="en-US" altLang="zh-CN" sz="22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047369B-BB90-391A-9C5C-F3FAB5F5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79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71622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D2324D9-9D04-C14A-BCB5-533FD464FA5B}"/>
              </a:ext>
            </a:extLst>
          </p:cNvPr>
          <p:cNvSpPr/>
          <p:nvPr/>
        </p:nvSpPr>
        <p:spPr>
          <a:xfrm>
            <a:off x="3144972" y="985292"/>
            <a:ext cx="71894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E6633-D493-C34C-B5EA-0BC284ED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234AA-231E-9046-9CB3-4CFF809027B5}"/>
              </a:ext>
            </a:extLst>
          </p:cNvPr>
          <p:cNvSpPr/>
          <p:nvPr/>
        </p:nvSpPr>
        <p:spPr>
          <a:xfrm>
            <a:off x="1704812" y="985292"/>
            <a:ext cx="72008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E3348E-5039-F146-923F-37DE1E2E8516}"/>
              </a:ext>
            </a:extLst>
          </p:cNvPr>
          <p:cNvSpPr/>
          <p:nvPr/>
        </p:nvSpPr>
        <p:spPr>
          <a:xfrm>
            <a:off x="2424892" y="98529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47635-E0DC-6C41-8D50-A80A6BFE01ED}"/>
              </a:ext>
            </a:extLst>
          </p:cNvPr>
          <p:cNvSpPr/>
          <p:nvPr/>
        </p:nvSpPr>
        <p:spPr>
          <a:xfrm>
            <a:off x="4579702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root</a:t>
            </a:r>
            <a:endParaRPr kumimoji="1" lang="en-US" altLang="zh-CN" sz="1100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block[0]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36B429-8AC8-1C45-9E7E-154A442F479A}"/>
              </a:ext>
            </a:extLst>
          </p:cNvPr>
          <p:cNvSpPr/>
          <p:nvPr/>
        </p:nvSpPr>
        <p:spPr>
          <a:xfrm>
            <a:off x="5298646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etc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block[1]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82C892-0E9D-624B-8195-D6D357CE5BFA}"/>
              </a:ext>
            </a:extLst>
          </p:cNvPr>
          <p:cNvSpPr/>
          <p:nvPr/>
        </p:nvSpPr>
        <p:spPr>
          <a:xfrm>
            <a:off x="1992087" y="105647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0987CC-AF8A-9F43-A4B4-2C669AF75EE0}"/>
              </a:ext>
            </a:extLst>
          </p:cNvPr>
          <p:cNvSpPr/>
          <p:nvPr/>
        </p:nvSpPr>
        <p:spPr>
          <a:xfrm>
            <a:off x="1793155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111752C-F299-4B47-B9A5-8F986F6A6777}"/>
              </a:ext>
            </a:extLst>
          </p:cNvPr>
          <p:cNvSpPr/>
          <p:nvPr/>
        </p:nvSpPr>
        <p:spPr>
          <a:xfrm>
            <a:off x="2190262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190B7F-B084-844E-BFB5-F1AC6FE79802}"/>
              </a:ext>
            </a:extLst>
          </p:cNvPr>
          <p:cNvSpPr/>
          <p:nvPr/>
        </p:nvSpPr>
        <p:spPr>
          <a:xfrm>
            <a:off x="1992844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ADCBD3-3E9C-FB42-9480-9D91D3300B73}"/>
              </a:ext>
            </a:extLst>
          </p:cNvPr>
          <p:cNvSpPr/>
          <p:nvPr/>
        </p:nvSpPr>
        <p:spPr>
          <a:xfrm>
            <a:off x="1793912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3066841-D833-4D42-BCC6-35843D3C5536}"/>
              </a:ext>
            </a:extLst>
          </p:cNvPr>
          <p:cNvSpPr/>
          <p:nvPr/>
        </p:nvSpPr>
        <p:spPr>
          <a:xfrm>
            <a:off x="2191019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11204CE-F6F3-1242-ABB7-AD9243ABFAB5}"/>
              </a:ext>
            </a:extLst>
          </p:cNvPr>
          <p:cNvSpPr/>
          <p:nvPr/>
        </p:nvSpPr>
        <p:spPr>
          <a:xfrm>
            <a:off x="1992087" y="148852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6F09AD-E0BB-7140-8386-681006FA252A}"/>
              </a:ext>
            </a:extLst>
          </p:cNvPr>
          <p:cNvSpPr/>
          <p:nvPr/>
        </p:nvSpPr>
        <p:spPr>
          <a:xfrm>
            <a:off x="1793155" y="148852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78BCEF-7BAD-134E-B729-BE9CFCFAED7A}"/>
              </a:ext>
            </a:extLst>
          </p:cNvPr>
          <p:cNvSpPr/>
          <p:nvPr/>
        </p:nvSpPr>
        <p:spPr>
          <a:xfrm>
            <a:off x="2190262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CC76E9-1C21-2444-BEAD-A59E09995007}"/>
              </a:ext>
            </a:extLst>
          </p:cNvPr>
          <p:cNvSpPr/>
          <p:nvPr/>
        </p:nvSpPr>
        <p:spPr>
          <a:xfrm>
            <a:off x="2713681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C75939-6D32-9347-92DE-6F90E96C8F03}"/>
              </a:ext>
            </a:extLst>
          </p:cNvPr>
          <p:cNvSpPr/>
          <p:nvPr/>
        </p:nvSpPr>
        <p:spPr>
          <a:xfrm>
            <a:off x="2514749" y="1061737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9545507-3058-5A46-BD66-719A4A915701}"/>
              </a:ext>
            </a:extLst>
          </p:cNvPr>
          <p:cNvSpPr/>
          <p:nvPr/>
        </p:nvSpPr>
        <p:spPr>
          <a:xfrm>
            <a:off x="2911856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EAD467-2D18-D248-9EAE-76AB7AFD36D5}"/>
              </a:ext>
            </a:extLst>
          </p:cNvPr>
          <p:cNvSpPr/>
          <p:nvPr/>
        </p:nvSpPr>
        <p:spPr>
          <a:xfrm>
            <a:off x="2714438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A0E3A3-ACC3-AD48-B0AC-D3FC39524F22}"/>
              </a:ext>
            </a:extLst>
          </p:cNvPr>
          <p:cNvSpPr/>
          <p:nvPr/>
        </p:nvSpPr>
        <p:spPr>
          <a:xfrm>
            <a:off x="2515506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83DF57-BCE2-6646-AC19-B8EDE600B63E}"/>
              </a:ext>
            </a:extLst>
          </p:cNvPr>
          <p:cNvSpPr/>
          <p:nvPr/>
        </p:nvSpPr>
        <p:spPr>
          <a:xfrm>
            <a:off x="2912613" y="1277761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85EF043-AE95-6542-99D5-D432B049DD73}"/>
              </a:ext>
            </a:extLst>
          </p:cNvPr>
          <p:cNvSpPr/>
          <p:nvPr/>
        </p:nvSpPr>
        <p:spPr>
          <a:xfrm>
            <a:off x="2713681" y="149378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D642AFC-12E4-F746-99CD-BDFF5A72342B}"/>
              </a:ext>
            </a:extLst>
          </p:cNvPr>
          <p:cNvSpPr/>
          <p:nvPr/>
        </p:nvSpPr>
        <p:spPr>
          <a:xfrm>
            <a:off x="2514749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158321E-899E-344A-BD77-E24C2CAC702F}"/>
              </a:ext>
            </a:extLst>
          </p:cNvPr>
          <p:cNvSpPr/>
          <p:nvPr/>
        </p:nvSpPr>
        <p:spPr>
          <a:xfrm>
            <a:off x="2911856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AB322F-B29A-284F-A50D-F621BD091865}"/>
              </a:ext>
            </a:extLst>
          </p:cNvPr>
          <p:cNvSpPr/>
          <p:nvPr/>
        </p:nvSpPr>
        <p:spPr>
          <a:xfrm>
            <a:off x="3144972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5F398E-BC3B-0241-9261-FBAC76A5EF60}"/>
              </a:ext>
            </a:extLst>
          </p:cNvPr>
          <p:cNvSpPr/>
          <p:nvPr/>
        </p:nvSpPr>
        <p:spPr>
          <a:xfrm>
            <a:off x="3286717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E639C3-285C-8243-92DE-0C0EA82E0861}"/>
              </a:ext>
            </a:extLst>
          </p:cNvPr>
          <p:cNvSpPr/>
          <p:nvPr/>
        </p:nvSpPr>
        <p:spPr>
          <a:xfrm>
            <a:off x="3576765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9671B8-B9F5-A741-BFAA-26A3BFB7F8B5}"/>
              </a:ext>
            </a:extLst>
          </p:cNvPr>
          <p:cNvSpPr/>
          <p:nvPr/>
        </p:nvSpPr>
        <p:spPr>
          <a:xfrm>
            <a:off x="3719143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9FB51A-5011-384B-9633-43340289FD52}"/>
              </a:ext>
            </a:extLst>
          </p:cNvPr>
          <p:cNvSpPr/>
          <p:nvPr/>
        </p:nvSpPr>
        <p:spPr>
          <a:xfrm>
            <a:off x="3864419" y="985292"/>
            <a:ext cx="71894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0484D29-51C4-0946-8B86-0B089D27EB04}"/>
              </a:ext>
            </a:extLst>
          </p:cNvPr>
          <p:cNvSpPr/>
          <p:nvPr/>
        </p:nvSpPr>
        <p:spPr>
          <a:xfrm>
            <a:off x="3864419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FB7DD4-DBE3-614D-97CD-EF008ED8F4A3}"/>
              </a:ext>
            </a:extLst>
          </p:cNvPr>
          <p:cNvSpPr/>
          <p:nvPr/>
        </p:nvSpPr>
        <p:spPr>
          <a:xfrm>
            <a:off x="4006164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9EB193-F050-C447-9BA7-761DC848478D}"/>
              </a:ext>
            </a:extLst>
          </p:cNvPr>
          <p:cNvSpPr/>
          <p:nvPr/>
        </p:nvSpPr>
        <p:spPr>
          <a:xfrm>
            <a:off x="4296212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8CDF5E-E2F1-CA43-89BB-0A2B2614701D}"/>
              </a:ext>
            </a:extLst>
          </p:cNvPr>
          <p:cNvSpPr/>
          <p:nvPr/>
        </p:nvSpPr>
        <p:spPr>
          <a:xfrm>
            <a:off x="4438590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124AB1-29F6-5843-94C0-7B06FC7A8BBE}"/>
              </a:ext>
            </a:extLst>
          </p:cNvPr>
          <p:cNvSpPr/>
          <p:nvPr/>
        </p:nvSpPr>
        <p:spPr>
          <a:xfrm>
            <a:off x="6013929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block[2]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B20989-F81C-9547-A0B7-67E28188FA44}"/>
              </a:ext>
            </a:extLst>
          </p:cNvPr>
          <p:cNvSpPr/>
          <p:nvPr/>
        </p:nvSpPr>
        <p:spPr>
          <a:xfrm>
            <a:off x="6732873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block[3]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34DCE8-49C6-1B4B-93C4-36EFA357500B}"/>
              </a:ext>
            </a:extLst>
          </p:cNvPr>
          <p:cNvSpPr/>
          <p:nvPr/>
        </p:nvSpPr>
        <p:spPr>
          <a:xfrm>
            <a:off x="7448156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block[4]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386CE3-E904-F641-BFFC-558B6AE215C1}"/>
              </a:ext>
            </a:extLst>
          </p:cNvPr>
          <p:cNvSpPr/>
          <p:nvPr/>
        </p:nvSpPr>
        <p:spPr>
          <a:xfrm>
            <a:off x="988266" y="985292"/>
            <a:ext cx="72008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9F42E58-F200-A545-94AA-06FBA108580F}"/>
              </a:ext>
            </a:extLst>
          </p:cNvPr>
          <p:cNvSpPr txBox="1"/>
          <p:nvPr/>
        </p:nvSpPr>
        <p:spPr>
          <a:xfrm>
            <a:off x="994399" y="433182"/>
            <a:ext cx="707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Super</a:t>
            </a: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Block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484795-67FF-A543-9418-DE11E599EED8}"/>
              </a:ext>
            </a:extLst>
          </p:cNvPr>
          <p:cNvSpPr txBox="1"/>
          <p:nvPr/>
        </p:nvSpPr>
        <p:spPr>
          <a:xfrm>
            <a:off x="1704812" y="433181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block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endParaRPr lang="en-US" altLang="zh-CN" sz="1200" dirty="0">
              <a:solidFill>
                <a:srgbClr val="CD2327"/>
              </a:solidFill>
            </a:endParaRP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bitmap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5BD2715-4C0A-9343-9703-FD30A53BDBAF}"/>
              </a:ext>
            </a:extLst>
          </p:cNvPr>
          <p:cNvSpPr txBox="1"/>
          <p:nvPr/>
        </p:nvSpPr>
        <p:spPr>
          <a:xfrm>
            <a:off x="2424892" y="429466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inode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endParaRPr lang="en-US" altLang="zh-CN" sz="1200" dirty="0">
              <a:solidFill>
                <a:srgbClr val="CD2327"/>
              </a:solidFill>
            </a:endParaRP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bitmap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3684-968B-CA47-874E-62B07298CB1F}"/>
              </a:ext>
            </a:extLst>
          </p:cNvPr>
          <p:cNvSpPr txBox="1"/>
          <p:nvPr/>
        </p:nvSpPr>
        <p:spPr>
          <a:xfrm>
            <a:off x="3144972" y="433181"/>
            <a:ext cx="1427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inode</a:t>
            </a:r>
            <a:r>
              <a:rPr lang="zh-CN" altLang="en-US" sz="1200" dirty="0">
                <a:solidFill>
                  <a:srgbClr val="CD2327"/>
                </a:solidFill>
              </a:rPr>
              <a:t>  </a:t>
            </a:r>
            <a:r>
              <a:rPr lang="en-US" altLang="zh-CN" sz="1200" dirty="0">
                <a:solidFill>
                  <a:srgbClr val="CD2327"/>
                </a:solidFill>
              </a:rPr>
              <a:t>table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C62AE20-8B38-5A42-B005-9754B27CEF7A}"/>
              </a:ext>
            </a:extLst>
          </p:cNvPr>
          <p:cNvSpPr txBox="1"/>
          <p:nvPr/>
        </p:nvSpPr>
        <p:spPr>
          <a:xfrm>
            <a:off x="4579702" y="409228"/>
            <a:ext cx="3588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data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r>
              <a:rPr lang="en-US" altLang="zh-CN" sz="1200" dirty="0">
                <a:solidFill>
                  <a:srgbClr val="CD2327"/>
                </a:solidFill>
              </a:rPr>
              <a:t>blocks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C776DBC8-0A63-CF4B-A877-CE57B8B388D9}"/>
              </a:ext>
            </a:extLst>
          </p:cNvPr>
          <p:cNvSpPr/>
          <p:nvPr/>
        </p:nvSpPr>
        <p:spPr>
          <a:xfrm rot="16200000">
            <a:off x="3784964" y="56133"/>
            <a:ext cx="144774" cy="1427029"/>
          </a:xfrm>
          <a:prstGeom prst="rightBrace">
            <a:avLst>
              <a:gd name="adj1" fmla="val 477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CE4CF959-F11E-5745-9FE9-A3BDDEA1E0FA}"/>
              </a:ext>
            </a:extLst>
          </p:cNvPr>
          <p:cNvSpPr/>
          <p:nvPr/>
        </p:nvSpPr>
        <p:spPr>
          <a:xfrm rot="16200000">
            <a:off x="6301582" y="-1024619"/>
            <a:ext cx="144774" cy="3588534"/>
          </a:xfrm>
          <a:prstGeom prst="rightBrace">
            <a:avLst>
              <a:gd name="adj1" fmla="val 477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25249E-F360-1C44-8B0F-5D5D34C06FF3}"/>
              </a:ext>
            </a:extLst>
          </p:cNvPr>
          <p:cNvSpPr txBox="1"/>
          <p:nvPr/>
        </p:nvSpPr>
        <p:spPr>
          <a:xfrm>
            <a:off x="2884426" y="1767442"/>
            <a:ext cx="665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root</a:t>
            </a: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E4D79-36A5-494C-B705-E7CBBC85760B}"/>
              </a:ext>
            </a:extLst>
          </p:cNvPr>
          <p:cNvSpPr txBox="1"/>
          <p:nvPr/>
        </p:nvSpPr>
        <p:spPr>
          <a:xfrm>
            <a:off x="3488928" y="1777380"/>
            <a:ext cx="6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accent4">
                    <a:lumMod val="50000"/>
                  </a:schemeClr>
                </a:solidFill>
              </a:rPr>
              <a:t>etc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1B2892-8F4C-B843-8F1D-BF4C7694949A}"/>
              </a:ext>
            </a:extLst>
          </p:cNvPr>
          <p:cNvSpPr txBox="1"/>
          <p:nvPr/>
        </p:nvSpPr>
        <p:spPr>
          <a:xfrm>
            <a:off x="3832525" y="1763780"/>
            <a:ext cx="1072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hosts</a:t>
            </a: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481178-64A1-2344-BA2C-E188C48C95C8}"/>
              </a:ext>
            </a:extLst>
          </p:cNvPr>
          <p:cNvSpPr txBox="1"/>
          <p:nvPr/>
        </p:nvSpPr>
        <p:spPr>
          <a:xfrm>
            <a:off x="2884426" y="2342600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4005EF7-BC86-6844-BDEC-076C7BEAB1E3}"/>
              </a:ext>
            </a:extLst>
          </p:cNvPr>
          <p:cNvSpPr txBox="1"/>
          <p:nvPr/>
        </p:nvSpPr>
        <p:spPr>
          <a:xfrm>
            <a:off x="4626174" y="259681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57088DF-603D-BF4C-B9B2-CAF3CD19E6AA}"/>
              </a:ext>
            </a:extLst>
          </p:cNvPr>
          <p:cNvSpPr txBox="1"/>
          <p:nvPr/>
        </p:nvSpPr>
        <p:spPr>
          <a:xfrm>
            <a:off x="3511561" y="285103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F72BC3-9008-9044-BAC0-2BE79B0E080F}"/>
              </a:ext>
            </a:extLst>
          </p:cNvPr>
          <p:cNvSpPr txBox="1"/>
          <p:nvPr/>
        </p:nvSpPr>
        <p:spPr>
          <a:xfrm>
            <a:off x="5345118" y="3105248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704990-F5D6-A744-A077-EA9A03D6211D}"/>
              </a:ext>
            </a:extLst>
          </p:cNvPr>
          <p:cNvSpPr txBox="1"/>
          <p:nvPr/>
        </p:nvSpPr>
        <p:spPr>
          <a:xfrm>
            <a:off x="4055030" y="335946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D544488-C616-6D44-B23C-549D67C08DE2}"/>
              </a:ext>
            </a:extLst>
          </p:cNvPr>
          <p:cNvSpPr txBox="1"/>
          <p:nvPr/>
        </p:nvSpPr>
        <p:spPr>
          <a:xfrm>
            <a:off x="4055029" y="3613680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881A94B-BFE9-1646-9706-DB5D1B8BF606}"/>
              </a:ext>
            </a:extLst>
          </p:cNvPr>
          <p:cNvSpPr txBox="1"/>
          <p:nvPr/>
        </p:nvSpPr>
        <p:spPr>
          <a:xfrm>
            <a:off x="6060401" y="386789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EE50BD-25D9-354A-A2DB-ECE5EF08BDE6}"/>
              </a:ext>
            </a:extLst>
          </p:cNvPr>
          <p:cNvSpPr txBox="1"/>
          <p:nvPr/>
        </p:nvSpPr>
        <p:spPr>
          <a:xfrm>
            <a:off x="4055028" y="412211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1"/>
                </a:solidFill>
              </a:rPr>
              <a:t>write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B5CFA37-EC49-5E44-946F-87810B2B06B8}"/>
              </a:ext>
            </a:extLst>
          </p:cNvPr>
          <p:cNvSpPr txBox="1"/>
          <p:nvPr/>
        </p:nvSpPr>
        <p:spPr>
          <a:xfrm>
            <a:off x="4055028" y="4376328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43538DC-0525-EE45-9DDB-6ABF27F0C528}"/>
              </a:ext>
            </a:extLst>
          </p:cNvPr>
          <p:cNvSpPr txBox="1"/>
          <p:nvPr/>
        </p:nvSpPr>
        <p:spPr>
          <a:xfrm>
            <a:off x="6779345" y="463054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1ED3B2E-BEE0-5941-9CD1-918F31B5EB93}"/>
              </a:ext>
            </a:extLst>
          </p:cNvPr>
          <p:cNvSpPr txBox="1"/>
          <p:nvPr/>
        </p:nvSpPr>
        <p:spPr>
          <a:xfrm>
            <a:off x="4055028" y="4884757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1"/>
                </a:solidFill>
              </a:rPr>
              <a:t>write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4A3AFC31-B83D-7F44-9CAD-3196211461FD}"/>
              </a:ext>
            </a:extLst>
          </p:cNvPr>
          <p:cNvCxnSpPr/>
          <p:nvPr/>
        </p:nvCxnSpPr>
        <p:spPr>
          <a:xfrm>
            <a:off x="988266" y="2342600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57ED0CA-0D48-DA44-B02C-326069C3DB6E}"/>
              </a:ext>
            </a:extLst>
          </p:cNvPr>
          <p:cNvCxnSpPr/>
          <p:nvPr/>
        </p:nvCxnSpPr>
        <p:spPr>
          <a:xfrm>
            <a:off x="1036189" y="3636463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697E2FB-1A07-EA40-99C6-671D1082C8BC}"/>
              </a:ext>
            </a:extLst>
          </p:cNvPr>
          <p:cNvCxnSpPr/>
          <p:nvPr/>
        </p:nvCxnSpPr>
        <p:spPr>
          <a:xfrm>
            <a:off x="1036189" y="4399111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C22573D-6650-F74C-AFA9-55780FB893AE}"/>
              </a:ext>
            </a:extLst>
          </p:cNvPr>
          <p:cNvCxnSpPr/>
          <p:nvPr/>
        </p:nvCxnSpPr>
        <p:spPr>
          <a:xfrm>
            <a:off x="1036189" y="5137577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170A87F-26FD-E243-8D23-45BD746E3EEC}"/>
              </a:ext>
            </a:extLst>
          </p:cNvPr>
          <p:cNvSpPr txBox="1"/>
          <p:nvPr/>
        </p:nvSpPr>
        <p:spPr>
          <a:xfrm>
            <a:off x="988266" y="285103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open()</a:t>
            </a:r>
            <a:endParaRPr kumimoji="1" lang="zh-CN" altLang="en-US" sz="12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1CDCA2A-DB13-E947-B9C4-E2CCF72EAA23}"/>
              </a:ext>
            </a:extLst>
          </p:cNvPr>
          <p:cNvSpPr txBox="1"/>
          <p:nvPr/>
        </p:nvSpPr>
        <p:spPr>
          <a:xfrm>
            <a:off x="988266" y="386789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read()</a:t>
            </a:r>
            <a:endParaRPr kumimoji="1" lang="zh-CN" altLang="en-US" sz="12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6F791A4-DF6D-1344-85AB-2773883D35DA}"/>
              </a:ext>
            </a:extLst>
          </p:cNvPr>
          <p:cNvSpPr txBox="1"/>
          <p:nvPr/>
        </p:nvSpPr>
        <p:spPr>
          <a:xfrm>
            <a:off x="988266" y="4618453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read()</a:t>
            </a:r>
            <a:endParaRPr kumimoji="1" lang="zh-CN" altLang="en-US" sz="1200" b="1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8171775-3B98-254D-855F-49C69C691BB9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3511561" y="2481100"/>
            <a:ext cx="1114613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1B483-D8B4-5F46-B376-997B8D64C825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4138696" y="2735316"/>
            <a:ext cx="487478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00E2329-D015-F14A-A077-62CFF0F63E6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138696" y="2989532"/>
            <a:ext cx="1206422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E9D5D22-98BC-8140-9895-075959C5DB6A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 flipH="1">
            <a:off x="4682165" y="3243748"/>
            <a:ext cx="662953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39C01DAB-A25A-D345-A905-865E7C8D9A88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4682164" y="3752180"/>
            <a:ext cx="1378237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29830DCD-FAB1-5745-8025-E28F9E5B5319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>
            <a:off x="4682163" y="4006396"/>
            <a:ext cx="1378238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94B032C9-E114-2A43-8031-B3006938349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4682163" y="4514828"/>
            <a:ext cx="2097182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A9F5BC02-B2BD-BF4F-8B8B-3C407AF3C879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>
            <a:off x="4682163" y="4769044"/>
            <a:ext cx="2097182" cy="2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6267C6-8BB6-F301-50C0-81AD2A25F092}"/>
              </a:ext>
            </a:extLst>
          </p:cNvPr>
          <p:cNvSpPr txBox="1"/>
          <p:nvPr/>
        </p:nvSpPr>
        <p:spPr>
          <a:xfrm>
            <a:off x="-30397" y="3894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改元数据</a:t>
            </a:r>
          </a:p>
        </p:txBody>
      </p:sp>
    </p:spTree>
    <p:extLst>
      <p:ext uri="{BB962C8B-B14F-4D97-AF65-F5344CB8AC3E}">
        <p14:creationId xmlns:p14="http://schemas.microsoft.com/office/powerpoint/2010/main" val="3123165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E7938-0D3D-2F72-A6A3-013A2BC0B79C}"/>
              </a:ext>
            </a:extLst>
          </p:cNvPr>
          <p:cNvSpPr/>
          <p:nvPr/>
        </p:nvSpPr>
        <p:spPr>
          <a:xfrm>
            <a:off x="472758" y="3771112"/>
            <a:ext cx="1296144" cy="360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CPU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1F97F-982B-ABC1-3248-7F5F8768B40D}"/>
              </a:ext>
            </a:extLst>
          </p:cNvPr>
          <p:cNvSpPr/>
          <p:nvPr/>
        </p:nvSpPr>
        <p:spPr>
          <a:xfrm>
            <a:off x="3342650" y="3771565"/>
            <a:ext cx="1656184" cy="360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GPU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D2D407AC-96B7-F6B2-0D15-9C92DD7D636D}"/>
              </a:ext>
            </a:extLst>
          </p:cNvPr>
          <p:cNvSpPr/>
          <p:nvPr/>
        </p:nvSpPr>
        <p:spPr>
          <a:xfrm>
            <a:off x="1979712" y="3843573"/>
            <a:ext cx="1152128" cy="2880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+mn-ea"/>
              </a:rPr>
              <a:t>PCI</a:t>
            </a:r>
            <a:r>
              <a:rPr kumimoji="1" lang="zh-CN" altLang="en-US" sz="1200" dirty="0">
                <a:latin typeface="+mn-ea"/>
              </a:rPr>
              <a:t> </a:t>
            </a:r>
            <a:r>
              <a:rPr kumimoji="1" lang="en-US" altLang="zh-CN" sz="1200" dirty="0">
                <a:latin typeface="+mn-ea"/>
              </a:rPr>
              <a:t>Bus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621229-D212-CDA1-9439-C59DA8C7FB43}"/>
              </a:ext>
            </a:extLst>
          </p:cNvPr>
          <p:cNvSpPr/>
          <p:nvPr/>
        </p:nvSpPr>
        <p:spPr>
          <a:xfrm>
            <a:off x="472758" y="3315062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OS/Driver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204DDC-47A6-7743-0628-3B9887C06053}"/>
              </a:ext>
            </a:extLst>
          </p:cNvPr>
          <p:cNvSpPr/>
          <p:nvPr/>
        </p:nvSpPr>
        <p:spPr>
          <a:xfrm>
            <a:off x="472758" y="2859011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Runtime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E5C4E6-32EE-9547-F6E4-2D18583950A6}"/>
              </a:ext>
            </a:extLst>
          </p:cNvPr>
          <p:cNvSpPr/>
          <p:nvPr/>
        </p:nvSpPr>
        <p:spPr>
          <a:xfrm>
            <a:off x="472758" y="2402960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APP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2DA744-32CD-D559-8124-C2BE87041E5D}"/>
              </a:ext>
            </a:extLst>
          </p:cNvPr>
          <p:cNvSpPr txBox="1"/>
          <p:nvPr/>
        </p:nvSpPr>
        <p:spPr>
          <a:xfrm>
            <a:off x="1656980" y="4654206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MMIO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6" name="左弧形箭头 15">
            <a:extLst>
              <a:ext uri="{FF2B5EF4-FFF2-40B4-BE49-F238E27FC236}">
                <a16:creationId xmlns:a16="http://schemas.microsoft.com/office/drawing/2014/main" id="{B2922164-7D5C-4923-10F0-13C5C5491E12}"/>
              </a:ext>
            </a:extLst>
          </p:cNvPr>
          <p:cNvSpPr/>
          <p:nvPr/>
        </p:nvSpPr>
        <p:spPr>
          <a:xfrm>
            <a:off x="1830482" y="2565997"/>
            <a:ext cx="149230" cy="538928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>
            <a:extLst>
              <a:ext uri="{FF2B5EF4-FFF2-40B4-BE49-F238E27FC236}">
                <a16:creationId xmlns:a16="http://schemas.microsoft.com/office/drawing/2014/main" id="{258FF514-6F51-B0C2-CA48-B4C63C898172}"/>
              </a:ext>
            </a:extLst>
          </p:cNvPr>
          <p:cNvSpPr/>
          <p:nvPr/>
        </p:nvSpPr>
        <p:spPr>
          <a:xfrm>
            <a:off x="174298" y="3495308"/>
            <a:ext cx="205680" cy="576064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F54A6E-8AB9-1602-B2D7-99471E3FDCAF}"/>
              </a:ext>
            </a:extLst>
          </p:cNvPr>
          <p:cNvSpPr/>
          <p:nvPr/>
        </p:nvSpPr>
        <p:spPr>
          <a:xfrm>
            <a:off x="3342650" y="3315062"/>
            <a:ext cx="792088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Code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27658E-821B-AF57-8F88-BC920A9A90CF}"/>
              </a:ext>
            </a:extLst>
          </p:cNvPr>
          <p:cNvSpPr/>
          <p:nvPr/>
        </p:nvSpPr>
        <p:spPr>
          <a:xfrm>
            <a:off x="4206746" y="3315062"/>
            <a:ext cx="792088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右弧形箭头 19">
            <a:extLst>
              <a:ext uri="{FF2B5EF4-FFF2-40B4-BE49-F238E27FC236}">
                <a16:creationId xmlns:a16="http://schemas.microsoft.com/office/drawing/2014/main" id="{DCB01DBA-B342-D3A7-D106-E4BEA9B21F03}"/>
              </a:ext>
            </a:extLst>
          </p:cNvPr>
          <p:cNvSpPr/>
          <p:nvPr/>
        </p:nvSpPr>
        <p:spPr>
          <a:xfrm rot="16200000">
            <a:off x="2449068" y="3410067"/>
            <a:ext cx="288031" cy="194682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8DA55DC-BFD8-B961-7F85-8241D100E409}"/>
              </a:ext>
            </a:extLst>
          </p:cNvPr>
          <p:cNvSpPr/>
          <p:nvPr/>
        </p:nvSpPr>
        <p:spPr>
          <a:xfrm>
            <a:off x="6012160" y="1273330"/>
            <a:ext cx="2376264" cy="3110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15F4580A-BC3A-64D7-0051-17920FD8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44424"/>
              </p:ext>
            </p:extLst>
          </p:nvPr>
        </p:nvGraphicFramePr>
        <p:xfrm>
          <a:off x="6345928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25738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  <a:tr h="30566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17964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52183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15588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26C66273-BB17-DC17-E06A-0C142FB12427}"/>
              </a:ext>
            </a:extLst>
          </p:cNvPr>
          <p:cNvSpPr txBox="1"/>
          <p:nvPr/>
        </p:nvSpPr>
        <p:spPr>
          <a:xfrm>
            <a:off x="6088870" y="2685024"/>
            <a:ext cx="122413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Command</a:t>
            </a:r>
            <a:r>
              <a:rPr kumimoji="1" lang="zh-CN" altLang="en-US" sz="1100" dirty="0">
                <a:latin typeface="+mn-ea"/>
              </a:rPr>
              <a:t> </a:t>
            </a:r>
            <a:r>
              <a:rPr kumimoji="1" lang="en-US" altLang="zh-CN" sz="1100" dirty="0">
                <a:latin typeface="+mn-ea"/>
              </a:rPr>
              <a:t>buffer</a:t>
            </a:r>
            <a:endParaRPr kumimoji="1" lang="zh-CN" altLang="en-US" sz="1100" dirty="0">
              <a:latin typeface="+mn-ea"/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6AC625F-5FC6-4E52-19E4-4D87048C569B}"/>
              </a:ext>
            </a:extLst>
          </p:cNvPr>
          <p:cNvCxnSpPr>
            <a:cxnSpLocks/>
          </p:cNvCxnSpPr>
          <p:nvPr/>
        </p:nvCxnSpPr>
        <p:spPr>
          <a:xfrm>
            <a:off x="5436096" y="3039257"/>
            <a:ext cx="316835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0">
            <a:extLst>
              <a:ext uri="{FF2B5EF4-FFF2-40B4-BE49-F238E27FC236}">
                <a16:creationId xmlns:a16="http://schemas.microsoft.com/office/drawing/2014/main" id="{6B3A4B9F-8782-F99E-64D1-29BDCA4DC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43030"/>
              </p:ext>
            </p:extLst>
          </p:nvPr>
        </p:nvGraphicFramePr>
        <p:xfrm>
          <a:off x="7566235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970708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C8F985B0-7D87-D468-4EED-EC0A48DB3C87}"/>
              </a:ext>
            </a:extLst>
          </p:cNvPr>
          <p:cNvSpPr txBox="1"/>
          <p:nvPr/>
        </p:nvSpPr>
        <p:spPr>
          <a:xfrm>
            <a:off x="7362643" y="2685024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DMA</a:t>
            </a:r>
            <a:r>
              <a:rPr kumimoji="1" lang="zh-CN" altLang="en-US" sz="1100" dirty="0">
                <a:latin typeface="+mn-ea"/>
              </a:rPr>
              <a:t> </a:t>
            </a:r>
            <a:r>
              <a:rPr kumimoji="1" lang="en-US" altLang="zh-CN" sz="1100" dirty="0">
                <a:latin typeface="+mn-ea"/>
              </a:rPr>
              <a:t>buffer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625EF39-C7E9-A005-BE41-961B750F5865}"/>
              </a:ext>
            </a:extLst>
          </p:cNvPr>
          <p:cNvSpPr txBox="1"/>
          <p:nvPr/>
        </p:nvSpPr>
        <p:spPr>
          <a:xfrm>
            <a:off x="6156176" y="1331060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>
                <a:latin typeface="+mn-ea"/>
              </a:rPr>
              <a:t>Context</a:t>
            </a:r>
            <a:endParaRPr kumimoji="1" lang="zh-CN" altLang="en-US" sz="1600" dirty="0">
              <a:latin typeface="+mn-ea"/>
            </a:endParaRPr>
          </a:p>
        </p:txBody>
      </p:sp>
      <p:graphicFrame>
        <p:nvGraphicFramePr>
          <p:cNvPr id="37" name="表格 2">
            <a:extLst>
              <a:ext uri="{FF2B5EF4-FFF2-40B4-BE49-F238E27FC236}">
                <a16:creationId xmlns:a16="http://schemas.microsoft.com/office/drawing/2014/main" id="{03C52610-EDDB-6E2C-178C-E5C7690D7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02026"/>
              </p:ext>
            </p:extLst>
          </p:nvPr>
        </p:nvGraphicFramePr>
        <p:xfrm>
          <a:off x="6890188" y="3215069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graphicFrame>
        <p:nvGraphicFramePr>
          <p:cNvPr id="38" name="表格 2">
            <a:extLst>
              <a:ext uri="{FF2B5EF4-FFF2-40B4-BE49-F238E27FC236}">
                <a16:creationId xmlns:a16="http://schemas.microsoft.com/office/drawing/2014/main" id="{2BFB5EE5-90D4-C346-D147-2AAA93569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06898"/>
              </p:ext>
            </p:extLst>
          </p:nvPr>
        </p:nvGraphicFramePr>
        <p:xfrm>
          <a:off x="5932853" y="4653941"/>
          <a:ext cx="2760305" cy="590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27832153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53912242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428066352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140454576"/>
                    </a:ext>
                  </a:extLst>
                </a:gridCol>
              </a:tblGrid>
              <a:tr h="590531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</a:tbl>
          </a:graphicData>
        </a:graphic>
      </p:graphicFrame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E26376FA-BB61-6351-BFD0-7CE396DC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93140"/>
              </p:ext>
            </p:extLst>
          </p:nvPr>
        </p:nvGraphicFramePr>
        <p:xfrm>
          <a:off x="6169033" y="3219504"/>
          <a:ext cx="484363" cy="31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63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5547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5547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</a:tbl>
          </a:graphicData>
        </a:graphic>
      </p:graphicFrame>
      <p:graphicFrame>
        <p:nvGraphicFramePr>
          <p:cNvPr id="40" name="表格 2">
            <a:extLst>
              <a:ext uri="{FF2B5EF4-FFF2-40B4-BE49-F238E27FC236}">
                <a16:creationId xmlns:a16="http://schemas.microsoft.com/office/drawing/2014/main" id="{07B1A2F6-F259-8B6E-590F-0FD90B8E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5575"/>
              </p:ext>
            </p:extLst>
          </p:nvPr>
        </p:nvGraphicFramePr>
        <p:xfrm>
          <a:off x="7670923" y="3215069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E7890DC4-5833-A726-5879-54649CFE93EF}"/>
              </a:ext>
            </a:extLst>
          </p:cNvPr>
          <p:cNvSpPr txBox="1"/>
          <p:nvPr/>
        </p:nvSpPr>
        <p:spPr>
          <a:xfrm rot="16200000">
            <a:off x="5094354" y="1951338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Host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DA53E3-ED8E-BB0F-963E-F6374CEEB4C1}"/>
              </a:ext>
            </a:extLst>
          </p:cNvPr>
          <p:cNvSpPr txBox="1"/>
          <p:nvPr/>
        </p:nvSpPr>
        <p:spPr>
          <a:xfrm rot="16200000">
            <a:off x="5094354" y="3552444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Device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8897B-5928-D528-C47D-075DF64636C7}"/>
              </a:ext>
            </a:extLst>
          </p:cNvPr>
          <p:cNvSpPr txBox="1"/>
          <p:nvPr/>
        </p:nvSpPr>
        <p:spPr>
          <a:xfrm rot="16200000">
            <a:off x="5094354" y="4826096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Memory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D680A91-512B-AFF7-9E13-5597759A9C35}"/>
              </a:ext>
            </a:extLst>
          </p:cNvPr>
          <p:cNvSpPr txBox="1"/>
          <p:nvPr/>
        </p:nvSpPr>
        <p:spPr>
          <a:xfrm>
            <a:off x="6002527" y="3615476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Channel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descriptor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C9E50AC-69F1-7285-797A-72E9D5C111EF}"/>
              </a:ext>
            </a:extLst>
          </p:cNvPr>
          <p:cNvSpPr txBox="1"/>
          <p:nvPr/>
        </p:nvSpPr>
        <p:spPr>
          <a:xfrm>
            <a:off x="6732240" y="4087435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Page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directory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66CD73-0D30-62FA-70F5-FDD04F5FAD99}"/>
              </a:ext>
            </a:extLst>
          </p:cNvPr>
          <p:cNvSpPr txBox="1"/>
          <p:nvPr/>
        </p:nvSpPr>
        <p:spPr>
          <a:xfrm>
            <a:off x="7512974" y="4087434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Page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tables</a:t>
            </a:r>
            <a:endParaRPr kumimoji="1" lang="zh-CN" altLang="en-US" sz="1100" dirty="0">
              <a:latin typeface="+mn-ea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85948EC-5E3A-C94F-7D18-B72EB754C2ED}"/>
              </a:ext>
            </a:extLst>
          </p:cNvPr>
          <p:cNvCxnSpPr/>
          <p:nvPr/>
        </p:nvCxnSpPr>
        <p:spPr>
          <a:xfrm>
            <a:off x="6647096" y="3289548"/>
            <a:ext cx="243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237042A-FC9C-F45B-D04D-C5884AD56313}"/>
              </a:ext>
            </a:extLst>
          </p:cNvPr>
          <p:cNvCxnSpPr/>
          <p:nvPr/>
        </p:nvCxnSpPr>
        <p:spPr>
          <a:xfrm>
            <a:off x="7420479" y="3289548"/>
            <a:ext cx="243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695" name="文本框 839694">
            <a:extLst>
              <a:ext uri="{FF2B5EF4-FFF2-40B4-BE49-F238E27FC236}">
                <a16:creationId xmlns:a16="http://schemas.microsoft.com/office/drawing/2014/main" id="{0B6F9243-26D8-3874-CD6F-28393D6485C8}"/>
              </a:ext>
            </a:extLst>
          </p:cNvPr>
          <p:cNvSpPr txBox="1"/>
          <p:nvPr/>
        </p:nvSpPr>
        <p:spPr>
          <a:xfrm>
            <a:off x="7036509" y="870900"/>
            <a:ext cx="213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Init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context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metadata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C1C4A74D-80B3-72E8-EA55-8F565BAD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80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065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3" grpId="0"/>
      <p:bldP spid="35" grpId="0"/>
      <p:bldP spid="48" grpId="0"/>
      <p:bldP spid="49" grpId="0"/>
      <p:bldP spid="50" grpId="0"/>
      <p:bldP spid="83969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A8DA55DC-BFD8-B961-7F85-8241D100E409}"/>
              </a:ext>
            </a:extLst>
          </p:cNvPr>
          <p:cNvSpPr/>
          <p:nvPr/>
        </p:nvSpPr>
        <p:spPr>
          <a:xfrm>
            <a:off x="6012160" y="1273330"/>
            <a:ext cx="2376264" cy="3110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E38DB8D7-A521-5722-7171-CD83E33DE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36811"/>
              </p:ext>
            </p:extLst>
          </p:nvPr>
        </p:nvGraphicFramePr>
        <p:xfrm>
          <a:off x="7673292" y="3210637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graphicFrame>
        <p:nvGraphicFramePr>
          <p:cNvPr id="25" name="表格 30">
            <a:extLst>
              <a:ext uri="{FF2B5EF4-FFF2-40B4-BE49-F238E27FC236}">
                <a16:creationId xmlns:a16="http://schemas.microsoft.com/office/drawing/2014/main" id="{854E5018-0BCC-58AD-CA4A-AD40B2B1C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89406"/>
              </p:ext>
            </p:extLst>
          </p:nvPr>
        </p:nvGraphicFramePr>
        <p:xfrm>
          <a:off x="6347309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25738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  <a:tr h="30566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17964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52183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15588"/>
                  </a:ext>
                </a:extLst>
              </a:tr>
            </a:tbl>
          </a:graphicData>
        </a:graphic>
      </p:graphicFrame>
      <p:graphicFrame>
        <p:nvGraphicFramePr>
          <p:cNvPr id="2" name="表格 30">
            <a:extLst>
              <a:ext uri="{FF2B5EF4-FFF2-40B4-BE49-F238E27FC236}">
                <a16:creationId xmlns:a16="http://schemas.microsoft.com/office/drawing/2014/main" id="{BAD0CA72-9BB2-EC75-52A0-D75B872CF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2535"/>
              </p:ext>
            </p:extLst>
          </p:nvPr>
        </p:nvGraphicFramePr>
        <p:xfrm>
          <a:off x="6347309" y="1696065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25738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  <a:tr h="30566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17964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52183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1558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3BFFC5F-44AA-5B03-AF93-803108CFB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3663"/>
              </p:ext>
            </p:extLst>
          </p:nvPr>
        </p:nvGraphicFramePr>
        <p:xfrm>
          <a:off x="7672213" y="3210638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E7938-0D3D-2F72-A6A3-013A2BC0B79C}"/>
              </a:ext>
            </a:extLst>
          </p:cNvPr>
          <p:cNvSpPr/>
          <p:nvPr/>
        </p:nvSpPr>
        <p:spPr>
          <a:xfrm>
            <a:off x="472758" y="3771112"/>
            <a:ext cx="1296144" cy="360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CPU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1F97F-982B-ABC1-3248-7F5F8768B40D}"/>
              </a:ext>
            </a:extLst>
          </p:cNvPr>
          <p:cNvSpPr/>
          <p:nvPr/>
        </p:nvSpPr>
        <p:spPr>
          <a:xfrm>
            <a:off x="3342650" y="3771565"/>
            <a:ext cx="1656184" cy="360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GPU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D2D407AC-96B7-F6B2-0D15-9C92DD7D636D}"/>
              </a:ext>
            </a:extLst>
          </p:cNvPr>
          <p:cNvSpPr/>
          <p:nvPr/>
        </p:nvSpPr>
        <p:spPr>
          <a:xfrm>
            <a:off x="1979712" y="3843573"/>
            <a:ext cx="1152128" cy="2880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+mn-ea"/>
              </a:rPr>
              <a:t>PCI</a:t>
            </a:r>
            <a:r>
              <a:rPr kumimoji="1" lang="zh-CN" altLang="en-US" sz="1200" dirty="0">
                <a:latin typeface="+mn-ea"/>
              </a:rPr>
              <a:t> </a:t>
            </a:r>
            <a:r>
              <a:rPr kumimoji="1" lang="en-US" altLang="zh-CN" sz="1200" dirty="0">
                <a:latin typeface="+mn-ea"/>
              </a:rPr>
              <a:t>Bus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621229-D212-CDA1-9439-C59DA8C7FB43}"/>
              </a:ext>
            </a:extLst>
          </p:cNvPr>
          <p:cNvSpPr/>
          <p:nvPr/>
        </p:nvSpPr>
        <p:spPr>
          <a:xfrm>
            <a:off x="472758" y="3315062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OS/Driver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204DDC-47A6-7743-0628-3B9887C06053}"/>
              </a:ext>
            </a:extLst>
          </p:cNvPr>
          <p:cNvSpPr/>
          <p:nvPr/>
        </p:nvSpPr>
        <p:spPr>
          <a:xfrm>
            <a:off x="472758" y="2859011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Runtime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E5C4E6-32EE-9547-F6E4-2D18583950A6}"/>
              </a:ext>
            </a:extLst>
          </p:cNvPr>
          <p:cNvSpPr/>
          <p:nvPr/>
        </p:nvSpPr>
        <p:spPr>
          <a:xfrm>
            <a:off x="472758" y="2402960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APP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D4878B-BCBA-D105-446C-FBEA4F327B8A}"/>
              </a:ext>
            </a:extLst>
          </p:cNvPr>
          <p:cNvSpPr txBox="1"/>
          <p:nvPr/>
        </p:nvSpPr>
        <p:spPr>
          <a:xfrm>
            <a:off x="2555776" y="1955040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 err="1">
                <a:latin typeface="+mn-ea"/>
              </a:rPr>
              <a:t>cudaMalloc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782600-F640-DAF2-1CFF-D726E35CFBF8}"/>
              </a:ext>
            </a:extLst>
          </p:cNvPr>
          <p:cNvSpPr txBox="1"/>
          <p:nvPr/>
        </p:nvSpPr>
        <p:spPr>
          <a:xfrm>
            <a:off x="2555776" y="2353444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cudaMemcpy</a:t>
            </a:r>
            <a:endParaRPr kumimoji="1" lang="zh-CN" alt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2DA744-32CD-D559-8124-C2BE87041E5D}"/>
              </a:ext>
            </a:extLst>
          </p:cNvPr>
          <p:cNvSpPr txBox="1"/>
          <p:nvPr/>
        </p:nvSpPr>
        <p:spPr>
          <a:xfrm>
            <a:off x="1656980" y="4654206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MMIO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656EDA5-F772-FDA5-DD03-98D59A96E5FE}"/>
              </a:ext>
            </a:extLst>
          </p:cNvPr>
          <p:cNvSpPr/>
          <p:nvPr/>
        </p:nvSpPr>
        <p:spPr>
          <a:xfrm>
            <a:off x="2267744" y="1970138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01EB0C6-822C-8D15-3C82-4DEB53EBDB9C}"/>
              </a:ext>
            </a:extLst>
          </p:cNvPr>
          <p:cNvSpPr/>
          <p:nvPr/>
        </p:nvSpPr>
        <p:spPr>
          <a:xfrm>
            <a:off x="2267744" y="2368541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B2D41F-769B-87F5-F629-C8B12A85AD86}"/>
              </a:ext>
            </a:extLst>
          </p:cNvPr>
          <p:cNvSpPr/>
          <p:nvPr/>
        </p:nvSpPr>
        <p:spPr>
          <a:xfrm>
            <a:off x="2267744" y="2766945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左弧形箭头 15">
            <a:extLst>
              <a:ext uri="{FF2B5EF4-FFF2-40B4-BE49-F238E27FC236}">
                <a16:creationId xmlns:a16="http://schemas.microsoft.com/office/drawing/2014/main" id="{B2922164-7D5C-4923-10F0-13C5C5491E12}"/>
              </a:ext>
            </a:extLst>
          </p:cNvPr>
          <p:cNvSpPr/>
          <p:nvPr/>
        </p:nvSpPr>
        <p:spPr>
          <a:xfrm>
            <a:off x="1830482" y="2565997"/>
            <a:ext cx="149230" cy="538928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>
            <a:extLst>
              <a:ext uri="{FF2B5EF4-FFF2-40B4-BE49-F238E27FC236}">
                <a16:creationId xmlns:a16="http://schemas.microsoft.com/office/drawing/2014/main" id="{258FF514-6F51-B0C2-CA48-B4C63C898172}"/>
              </a:ext>
            </a:extLst>
          </p:cNvPr>
          <p:cNvSpPr/>
          <p:nvPr/>
        </p:nvSpPr>
        <p:spPr>
          <a:xfrm>
            <a:off x="174298" y="3495308"/>
            <a:ext cx="205680" cy="576064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F54A6E-8AB9-1602-B2D7-99471E3FDCAF}"/>
              </a:ext>
            </a:extLst>
          </p:cNvPr>
          <p:cNvSpPr/>
          <p:nvPr/>
        </p:nvSpPr>
        <p:spPr>
          <a:xfrm>
            <a:off x="3342650" y="3315062"/>
            <a:ext cx="792088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Code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27658E-821B-AF57-8F88-BC920A9A90CF}"/>
              </a:ext>
            </a:extLst>
          </p:cNvPr>
          <p:cNvSpPr/>
          <p:nvPr/>
        </p:nvSpPr>
        <p:spPr>
          <a:xfrm>
            <a:off x="4206746" y="3315062"/>
            <a:ext cx="792088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右弧形箭头 19">
            <a:extLst>
              <a:ext uri="{FF2B5EF4-FFF2-40B4-BE49-F238E27FC236}">
                <a16:creationId xmlns:a16="http://schemas.microsoft.com/office/drawing/2014/main" id="{DCB01DBA-B342-D3A7-D106-E4BEA9B21F03}"/>
              </a:ext>
            </a:extLst>
          </p:cNvPr>
          <p:cNvSpPr/>
          <p:nvPr/>
        </p:nvSpPr>
        <p:spPr>
          <a:xfrm rot="16200000">
            <a:off x="2449068" y="3410067"/>
            <a:ext cx="288031" cy="194682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E56CE6-4DC6-BCED-C4DD-40B65AE8DBD4}"/>
              </a:ext>
            </a:extLst>
          </p:cNvPr>
          <p:cNvSpPr txBox="1"/>
          <p:nvPr/>
        </p:nvSpPr>
        <p:spPr>
          <a:xfrm>
            <a:off x="2560478" y="2736237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 err="1">
                <a:solidFill>
                  <a:schemeClr val="accent4">
                    <a:lumMod val="75000"/>
                  </a:schemeClr>
                </a:solidFill>
                <a:latin typeface="+mn-ea"/>
              </a:rPr>
              <a:t>cudaLaunch</a:t>
            </a:r>
            <a:endParaRPr kumimoji="1" lang="zh-CN" altLang="en-US" sz="16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3" name="图形 22" descr="文档 纯色填充">
            <a:extLst>
              <a:ext uri="{FF2B5EF4-FFF2-40B4-BE49-F238E27FC236}">
                <a16:creationId xmlns:a16="http://schemas.microsoft.com/office/drawing/2014/main" id="{081AFC2F-9D78-FBCA-33D9-BE35FE041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0341" y="4130717"/>
            <a:ext cx="360040" cy="360040"/>
          </a:xfrm>
          <a:prstGeom prst="rect">
            <a:avLst/>
          </a:prstGeom>
        </p:spPr>
      </p:pic>
      <p:pic>
        <p:nvPicPr>
          <p:cNvPr id="24" name="图形 23" descr="文档 纯色填充">
            <a:extLst>
              <a:ext uri="{FF2B5EF4-FFF2-40B4-BE49-F238E27FC236}">
                <a16:creationId xmlns:a16="http://schemas.microsoft.com/office/drawing/2014/main" id="{3AB81F3A-AD77-E78E-E6DC-455CB3646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7784" y="4130717"/>
            <a:ext cx="360040" cy="360040"/>
          </a:xfrm>
          <a:prstGeom prst="rect">
            <a:avLst/>
          </a:prstGeom>
        </p:spPr>
      </p:pic>
      <p:pic>
        <p:nvPicPr>
          <p:cNvPr id="26" name="图形 25" descr="图像 纯色填充">
            <a:extLst>
              <a:ext uri="{FF2B5EF4-FFF2-40B4-BE49-F238E27FC236}">
                <a16:creationId xmlns:a16="http://schemas.microsoft.com/office/drawing/2014/main" id="{B84115CE-D186-768C-604F-623A491B12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2660" y="3533865"/>
            <a:ext cx="346191" cy="346191"/>
          </a:xfrm>
          <a:prstGeom prst="rect">
            <a:avLst/>
          </a:prstGeom>
        </p:spPr>
      </p:pic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15F4580A-BC3A-64D7-0051-17920FD8FEC6}"/>
              </a:ext>
            </a:extLst>
          </p:cNvPr>
          <p:cNvGraphicFramePr>
            <a:graphicFrameLocks noGrp="1"/>
          </p:cNvGraphicFramePr>
          <p:nvPr/>
        </p:nvGraphicFramePr>
        <p:xfrm>
          <a:off x="6345928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25738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  <a:tr h="30566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17964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52183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15588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26C66273-BB17-DC17-E06A-0C142FB12427}"/>
              </a:ext>
            </a:extLst>
          </p:cNvPr>
          <p:cNvSpPr txBox="1"/>
          <p:nvPr/>
        </p:nvSpPr>
        <p:spPr>
          <a:xfrm>
            <a:off x="6088870" y="2685024"/>
            <a:ext cx="122413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Command</a:t>
            </a:r>
            <a:r>
              <a:rPr kumimoji="1" lang="zh-CN" altLang="en-US" sz="1100" dirty="0">
                <a:latin typeface="+mn-ea"/>
              </a:rPr>
              <a:t> </a:t>
            </a:r>
            <a:r>
              <a:rPr kumimoji="1" lang="en-US" altLang="zh-CN" sz="1100" dirty="0">
                <a:latin typeface="+mn-ea"/>
              </a:rPr>
              <a:t>buffer</a:t>
            </a:r>
            <a:endParaRPr kumimoji="1" lang="zh-CN" altLang="en-US" sz="1100" dirty="0">
              <a:latin typeface="+mn-ea"/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6AC625F-5FC6-4E52-19E4-4D87048C569B}"/>
              </a:ext>
            </a:extLst>
          </p:cNvPr>
          <p:cNvCxnSpPr>
            <a:cxnSpLocks/>
          </p:cNvCxnSpPr>
          <p:nvPr/>
        </p:nvCxnSpPr>
        <p:spPr>
          <a:xfrm>
            <a:off x="5436096" y="3039257"/>
            <a:ext cx="316835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0">
            <a:extLst>
              <a:ext uri="{FF2B5EF4-FFF2-40B4-BE49-F238E27FC236}">
                <a16:creationId xmlns:a16="http://schemas.microsoft.com/office/drawing/2014/main" id="{6B3A4B9F-8782-F99E-64D1-29BDCA4DCE9E}"/>
              </a:ext>
            </a:extLst>
          </p:cNvPr>
          <p:cNvGraphicFramePr>
            <a:graphicFrameLocks noGrp="1"/>
          </p:cNvGraphicFramePr>
          <p:nvPr/>
        </p:nvGraphicFramePr>
        <p:xfrm>
          <a:off x="7566235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970708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C8F985B0-7D87-D468-4EED-EC0A48DB3C87}"/>
              </a:ext>
            </a:extLst>
          </p:cNvPr>
          <p:cNvSpPr txBox="1"/>
          <p:nvPr/>
        </p:nvSpPr>
        <p:spPr>
          <a:xfrm>
            <a:off x="7362643" y="2685024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DMA</a:t>
            </a:r>
            <a:r>
              <a:rPr kumimoji="1" lang="zh-CN" altLang="en-US" sz="1100" dirty="0">
                <a:latin typeface="+mn-ea"/>
              </a:rPr>
              <a:t> </a:t>
            </a:r>
            <a:r>
              <a:rPr kumimoji="1" lang="en-US" altLang="zh-CN" sz="1100" dirty="0">
                <a:latin typeface="+mn-ea"/>
              </a:rPr>
              <a:t>buffer</a:t>
            </a:r>
            <a:endParaRPr kumimoji="1" lang="zh-CN" altLang="en-US" sz="1100" dirty="0">
              <a:latin typeface="+mn-ea"/>
            </a:endParaRPr>
          </a:p>
        </p:txBody>
      </p:sp>
      <p:pic>
        <p:nvPicPr>
          <p:cNvPr id="34" name="图形 33" descr="图像 纯色填充">
            <a:extLst>
              <a:ext uri="{FF2B5EF4-FFF2-40B4-BE49-F238E27FC236}">
                <a16:creationId xmlns:a16="http://schemas.microsoft.com/office/drawing/2014/main" id="{9E11E266-67A5-E416-E2E7-588B2D0D5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8607" y="1912618"/>
            <a:ext cx="537592" cy="53759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625EF39-C7E9-A005-BE41-961B750F5865}"/>
              </a:ext>
            </a:extLst>
          </p:cNvPr>
          <p:cNvSpPr txBox="1"/>
          <p:nvPr/>
        </p:nvSpPr>
        <p:spPr>
          <a:xfrm>
            <a:off x="6156176" y="1331060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>
                <a:latin typeface="+mn-ea"/>
              </a:rPr>
              <a:t>Context</a:t>
            </a:r>
            <a:endParaRPr kumimoji="1" lang="zh-CN" altLang="en-US" sz="1600" dirty="0">
              <a:latin typeface="+mn-ea"/>
            </a:endParaRPr>
          </a:p>
        </p:txBody>
      </p:sp>
      <p:graphicFrame>
        <p:nvGraphicFramePr>
          <p:cNvPr id="37" name="表格 2">
            <a:extLst>
              <a:ext uri="{FF2B5EF4-FFF2-40B4-BE49-F238E27FC236}">
                <a16:creationId xmlns:a16="http://schemas.microsoft.com/office/drawing/2014/main" id="{03C52610-EDDB-6E2C-178C-E5C7690D7BE7}"/>
              </a:ext>
            </a:extLst>
          </p:cNvPr>
          <p:cNvGraphicFramePr>
            <a:graphicFrameLocks noGrp="1"/>
          </p:cNvGraphicFramePr>
          <p:nvPr/>
        </p:nvGraphicFramePr>
        <p:xfrm>
          <a:off x="6890188" y="3215069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graphicFrame>
        <p:nvGraphicFramePr>
          <p:cNvPr id="38" name="表格 2">
            <a:extLst>
              <a:ext uri="{FF2B5EF4-FFF2-40B4-BE49-F238E27FC236}">
                <a16:creationId xmlns:a16="http://schemas.microsoft.com/office/drawing/2014/main" id="{2BFB5EE5-90D4-C346-D147-2AAA935690BF}"/>
              </a:ext>
            </a:extLst>
          </p:cNvPr>
          <p:cNvGraphicFramePr>
            <a:graphicFrameLocks noGrp="1"/>
          </p:cNvGraphicFramePr>
          <p:nvPr/>
        </p:nvGraphicFramePr>
        <p:xfrm>
          <a:off x="5932853" y="4653941"/>
          <a:ext cx="2760305" cy="590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27832153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53912242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428066352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140454576"/>
                    </a:ext>
                  </a:extLst>
                </a:gridCol>
              </a:tblGrid>
              <a:tr h="590531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</a:tbl>
          </a:graphicData>
        </a:graphic>
      </p:graphicFrame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E26376FA-BB61-6351-BFD0-7CE396DCF382}"/>
              </a:ext>
            </a:extLst>
          </p:cNvPr>
          <p:cNvGraphicFramePr>
            <a:graphicFrameLocks noGrp="1"/>
          </p:cNvGraphicFramePr>
          <p:nvPr/>
        </p:nvGraphicFramePr>
        <p:xfrm>
          <a:off x="6169033" y="3219504"/>
          <a:ext cx="484363" cy="31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63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5547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5547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</a:tbl>
          </a:graphicData>
        </a:graphic>
      </p:graphicFrame>
      <p:graphicFrame>
        <p:nvGraphicFramePr>
          <p:cNvPr id="40" name="表格 2">
            <a:extLst>
              <a:ext uri="{FF2B5EF4-FFF2-40B4-BE49-F238E27FC236}">
                <a16:creationId xmlns:a16="http://schemas.microsoft.com/office/drawing/2014/main" id="{07B1A2F6-F259-8B6E-590F-0FD90B8E6F84}"/>
              </a:ext>
            </a:extLst>
          </p:cNvPr>
          <p:cNvGraphicFramePr>
            <a:graphicFrameLocks noGrp="1"/>
          </p:cNvGraphicFramePr>
          <p:nvPr/>
        </p:nvGraphicFramePr>
        <p:xfrm>
          <a:off x="7670923" y="3215069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E7890DC4-5833-A726-5879-54649CFE93EF}"/>
              </a:ext>
            </a:extLst>
          </p:cNvPr>
          <p:cNvSpPr txBox="1"/>
          <p:nvPr/>
        </p:nvSpPr>
        <p:spPr>
          <a:xfrm rot="16200000">
            <a:off x="5094354" y="1951338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Host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DA53E3-ED8E-BB0F-963E-F6374CEEB4C1}"/>
              </a:ext>
            </a:extLst>
          </p:cNvPr>
          <p:cNvSpPr txBox="1"/>
          <p:nvPr/>
        </p:nvSpPr>
        <p:spPr>
          <a:xfrm rot="16200000">
            <a:off x="5094354" y="3552444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Device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8897B-5928-D528-C47D-075DF64636C7}"/>
              </a:ext>
            </a:extLst>
          </p:cNvPr>
          <p:cNvSpPr txBox="1"/>
          <p:nvPr/>
        </p:nvSpPr>
        <p:spPr>
          <a:xfrm rot="16200000">
            <a:off x="5094354" y="4826096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Memory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DC2528A-17A2-C384-B422-55476687BDA6}"/>
              </a:ext>
            </a:extLst>
          </p:cNvPr>
          <p:cNvSpPr/>
          <p:nvPr/>
        </p:nvSpPr>
        <p:spPr>
          <a:xfrm>
            <a:off x="6084168" y="1705372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BE55D81-0D8A-BF5B-73AE-0BA44477D60D}"/>
              </a:ext>
            </a:extLst>
          </p:cNvPr>
          <p:cNvSpPr/>
          <p:nvPr/>
        </p:nvSpPr>
        <p:spPr>
          <a:xfrm>
            <a:off x="7992508" y="1918575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5A083F9-02B7-C8A0-113B-E306964F734E}"/>
              </a:ext>
            </a:extLst>
          </p:cNvPr>
          <p:cNvSpPr/>
          <p:nvPr/>
        </p:nvSpPr>
        <p:spPr>
          <a:xfrm>
            <a:off x="6088870" y="2025954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D680A91-512B-AFF7-9E13-5597759A9C35}"/>
              </a:ext>
            </a:extLst>
          </p:cNvPr>
          <p:cNvSpPr txBox="1"/>
          <p:nvPr/>
        </p:nvSpPr>
        <p:spPr>
          <a:xfrm>
            <a:off x="6002527" y="3615476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Channel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descriptor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C9E50AC-69F1-7285-797A-72E9D5C111EF}"/>
              </a:ext>
            </a:extLst>
          </p:cNvPr>
          <p:cNvSpPr txBox="1"/>
          <p:nvPr/>
        </p:nvSpPr>
        <p:spPr>
          <a:xfrm>
            <a:off x="6732240" y="4087435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Page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directory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66CD73-0D30-62FA-70F5-FDD04F5FAD99}"/>
              </a:ext>
            </a:extLst>
          </p:cNvPr>
          <p:cNvSpPr txBox="1"/>
          <p:nvPr/>
        </p:nvSpPr>
        <p:spPr>
          <a:xfrm>
            <a:off x="7512974" y="4087434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Page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tables</a:t>
            </a:r>
            <a:endParaRPr kumimoji="1" lang="zh-CN" altLang="en-US" sz="1100" dirty="0">
              <a:latin typeface="+mn-ea"/>
            </a:endParaRPr>
          </a:p>
        </p:txBody>
      </p:sp>
      <p:pic>
        <p:nvPicPr>
          <p:cNvPr id="52" name="图形 51" descr="齿轮 纯色填充">
            <a:extLst>
              <a:ext uri="{FF2B5EF4-FFF2-40B4-BE49-F238E27FC236}">
                <a16:creationId xmlns:a16="http://schemas.microsoft.com/office/drawing/2014/main" id="{A401A235-CD4C-E11C-98A2-D00898EC4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6513" y="3471560"/>
            <a:ext cx="457200" cy="4572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85948EC-5E3A-C94F-7D18-B72EB754C2ED}"/>
              </a:ext>
            </a:extLst>
          </p:cNvPr>
          <p:cNvCxnSpPr/>
          <p:nvPr/>
        </p:nvCxnSpPr>
        <p:spPr>
          <a:xfrm>
            <a:off x="6647096" y="3289548"/>
            <a:ext cx="243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237042A-FC9C-F45B-D04D-C5884AD56313}"/>
              </a:ext>
            </a:extLst>
          </p:cNvPr>
          <p:cNvCxnSpPr/>
          <p:nvPr/>
        </p:nvCxnSpPr>
        <p:spPr>
          <a:xfrm>
            <a:off x="7420479" y="3289548"/>
            <a:ext cx="243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0664251-89B4-76D3-1306-928AD932B04F}"/>
              </a:ext>
            </a:extLst>
          </p:cNvPr>
          <p:cNvCxnSpPr/>
          <p:nvPr/>
        </p:nvCxnSpPr>
        <p:spPr>
          <a:xfrm rot="16200000" flipH="1">
            <a:off x="7632305" y="3825813"/>
            <a:ext cx="1364393" cy="291861"/>
          </a:xfrm>
          <a:prstGeom prst="bentConnector3">
            <a:avLst>
              <a:gd name="adj1" fmla="val -6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783AE121-63D3-6587-91A5-64EDF0C6DB24}"/>
              </a:ext>
            </a:extLst>
          </p:cNvPr>
          <p:cNvCxnSpPr>
            <a:cxnSpLocks/>
          </p:cNvCxnSpPr>
          <p:nvPr/>
        </p:nvCxnSpPr>
        <p:spPr>
          <a:xfrm rot="5400000">
            <a:off x="7026233" y="3996166"/>
            <a:ext cx="1081231" cy="193973"/>
          </a:xfrm>
          <a:prstGeom prst="bentConnector3">
            <a:avLst>
              <a:gd name="adj1" fmla="val 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9681" name="图形 839680" descr="齿轮 纯色填充">
            <a:extLst>
              <a:ext uri="{FF2B5EF4-FFF2-40B4-BE49-F238E27FC236}">
                <a16:creationId xmlns:a16="http://schemas.microsoft.com/office/drawing/2014/main" id="{0DC1BAA5-ED76-D69D-ACA2-3CFD78895E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90432" y="4720606"/>
            <a:ext cx="457200" cy="457200"/>
          </a:xfrm>
          <a:prstGeom prst="rect">
            <a:avLst/>
          </a:prstGeom>
        </p:spPr>
      </p:pic>
      <p:pic>
        <p:nvPicPr>
          <p:cNvPr id="839684" name="图形 839683" descr="图像 纯色填充">
            <a:extLst>
              <a:ext uri="{FF2B5EF4-FFF2-40B4-BE49-F238E27FC236}">
                <a16:creationId xmlns:a16="http://schemas.microsoft.com/office/drawing/2014/main" id="{F67033BF-B140-F3FB-4698-3FC74E947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7965" y="4779708"/>
            <a:ext cx="346191" cy="346191"/>
          </a:xfrm>
          <a:prstGeom prst="rect">
            <a:avLst/>
          </a:prstGeom>
        </p:spPr>
      </p:pic>
      <p:sp>
        <p:nvSpPr>
          <p:cNvPr id="839685" name="椭圆 839684">
            <a:extLst>
              <a:ext uri="{FF2B5EF4-FFF2-40B4-BE49-F238E27FC236}">
                <a16:creationId xmlns:a16="http://schemas.microsoft.com/office/drawing/2014/main" id="{E491E919-428A-F7C4-C89A-739F3B4218FD}"/>
              </a:ext>
            </a:extLst>
          </p:cNvPr>
          <p:cNvSpPr/>
          <p:nvPr/>
        </p:nvSpPr>
        <p:spPr>
          <a:xfrm>
            <a:off x="8496144" y="4720606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39686" name="椭圆 839685">
            <a:extLst>
              <a:ext uri="{FF2B5EF4-FFF2-40B4-BE49-F238E27FC236}">
                <a16:creationId xmlns:a16="http://schemas.microsoft.com/office/drawing/2014/main" id="{DDC2528A-17A2-C384-B422-55476687BDA6}"/>
              </a:ext>
            </a:extLst>
          </p:cNvPr>
          <p:cNvSpPr/>
          <p:nvPr/>
        </p:nvSpPr>
        <p:spPr>
          <a:xfrm>
            <a:off x="2429403" y="3490936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39688" name="椭圆 839687">
            <a:extLst>
              <a:ext uri="{FF2B5EF4-FFF2-40B4-BE49-F238E27FC236}">
                <a16:creationId xmlns:a16="http://schemas.microsoft.com/office/drawing/2014/main" id="{E679B496-C1ED-611F-1DC8-F36B2E4057A7}"/>
              </a:ext>
            </a:extLst>
          </p:cNvPr>
          <p:cNvSpPr/>
          <p:nvPr/>
        </p:nvSpPr>
        <p:spPr>
          <a:xfrm>
            <a:off x="2411760" y="4129911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39689" name="椭圆 839688">
            <a:extLst>
              <a:ext uri="{FF2B5EF4-FFF2-40B4-BE49-F238E27FC236}">
                <a16:creationId xmlns:a16="http://schemas.microsoft.com/office/drawing/2014/main" id="{EADF6575-F7DD-F77B-A53D-116F8040EF63}"/>
              </a:ext>
            </a:extLst>
          </p:cNvPr>
          <p:cNvSpPr/>
          <p:nvPr/>
        </p:nvSpPr>
        <p:spPr>
          <a:xfrm>
            <a:off x="2874258" y="3500837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9690" name="椭圆 839689">
            <a:extLst>
              <a:ext uri="{FF2B5EF4-FFF2-40B4-BE49-F238E27FC236}">
                <a16:creationId xmlns:a16="http://schemas.microsoft.com/office/drawing/2014/main" id="{5ACF3335-2EC1-63D6-0EF0-55F2B7BBC148}"/>
              </a:ext>
            </a:extLst>
          </p:cNvPr>
          <p:cNvSpPr/>
          <p:nvPr/>
        </p:nvSpPr>
        <p:spPr>
          <a:xfrm>
            <a:off x="2872536" y="4129911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9691" name="椭圆 839690">
            <a:extLst>
              <a:ext uri="{FF2B5EF4-FFF2-40B4-BE49-F238E27FC236}">
                <a16:creationId xmlns:a16="http://schemas.microsoft.com/office/drawing/2014/main" id="{F14009A7-9B40-F7D4-3031-3F1594DE6C9F}"/>
              </a:ext>
            </a:extLst>
          </p:cNvPr>
          <p:cNvSpPr/>
          <p:nvPr/>
        </p:nvSpPr>
        <p:spPr>
          <a:xfrm>
            <a:off x="7366348" y="4714554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9693" name="椭圆 839692">
            <a:extLst>
              <a:ext uri="{FF2B5EF4-FFF2-40B4-BE49-F238E27FC236}">
                <a16:creationId xmlns:a16="http://schemas.microsoft.com/office/drawing/2014/main" id="{C6E2EE57-CE10-A620-4296-8FC896ABFA97}"/>
              </a:ext>
            </a:extLst>
          </p:cNvPr>
          <p:cNvSpPr/>
          <p:nvPr/>
        </p:nvSpPr>
        <p:spPr>
          <a:xfrm>
            <a:off x="7410156" y="3468333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9694" name="椭圆 839693">
            <a:extLst>
              <a:ext uri="{FF2B5EF4-FFF2-40B4-BE49-F238E27FC236}">
                <a16:creationId xmlns:a16="http://schemas.microsoft.com/office/drawing/2014/main" id="{C8AF55CB-711A-0765-FABB-3894A0BFDDA5}"/>
              </a:ext>
            </a:extLst>
          </p:cNvPr>
          <p:cNvSpPr/>
          <p:nvPr/>
        </p:nvSpPr>
        <p:spPr>
          <a:xfrm>
            <a:off x="8375969" y="3180966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7" name="图形 26" descr="图像 纯色填充">
            <a:extLst>
              <a:ext uri="{FF2B5EF4-FFF2-40B4-BE49-F238E27FC236}">
                <a16:creationId xmlns:a16="http://schemas.microsoft.com/office/drawing/2014/main" id="{46B794AC-805E-390C-9AFC-D3EAEDC8C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8607" y="1905685"/>
            <a:ext cx="537592" cy="537592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1D0A4045-A531-A7EA-7EFF-EB32FD6089F8}"/>
              </a:ext>
            </a:extLst>
          </p:cNvPr>
          <p:cNvSpPr/>
          <p:nvPr/>
        </p:nvSpPr>
        <p:spPr>
          <a:xfrm>
            <a:off x="7992508" y="1911642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4" name="灯片编号占位符 3">
            <a:extLst>
              <a:ext uri="{FF2B5EF4-FFF2-40B4-BE49-F238E27FC236}">
                <a16:creationId xmlns:a16="http://schemas.microsoft.com/office/drawing/2014/main" id="{572612E9-28D3-546A-2664-74C8A765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81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1499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592 0.484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2422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0592 0.4844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24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21" grpId="0"/>
      <p:bldP spid="45" grpId="0" animBg="1"/>
      <p:bldP spid="46" grpId="0" animBg="1"/>
      <p:bldP spid="47" grpId="0" animBg="1"/>
      <p:bldP spid="839685" grpId="0" animBg="1"/>
      <p:bldP spid="839686" grpId="0" animBg="1"/>
      <p:bldP spid="839688" grpId="0" animBg="1"/>
      <p:bldP spid="839689" grpId="0" animBg="1"/>
      <p:bldP spid="839690" grpId="0" animBg="1"/>
      <p:bldP spid="839691" grpId="0" animBg="1"/>
      <p:bldP spid="839693" grpId="0" animBg="1"/>
      <p:bldP spid="839694" grpId="0" animBg="1"/>
      <p:bldP spid="36" grpId="1" animBg="1"/>
      <p:bldP spid="36" grpId="2" animBg="1"/>
      <p:bldP spid="36" grpId="3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纯内核态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管理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426030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Runtime</a:t>
            </a:r>
          </a:p>
          <a:p>
            <a:pPr lvl="1"/>
            <a:r>
              <a:rPr lang="zh-CN" altLang="en-US" sz="2200" dirty="0">
                <a:ea typeface="+mn-ea"/>
              </a:rPr>
              <a:t>提供上层开发接口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生成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</a:p>
          <a:p>
            <a:pPr lvl="1"/>
            <a:r>
              <a:rPr lang="zh-CN" altLang="en-US" sz="2200" dirty="0">
                <a:ea typeface="+mn-ea"/>
              </a:rPr>
              <a:t>调用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驱动</a:t>
            </a:r>
            <a:endParaRPr lang="en-US" altLang="zh-CN" sz="22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内核驱动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提供驱动接口（如</a:t>
            </a:r>
            <a:r>
              <a:rPr lang="en-US" altLang="zh-CN" sz="2200" dirty="0" err="1">
                <a:ea typeface="+mn-ea"/>
              </a:rPr>
              <a:t>ioctl</a:t>
            </a:r>
            <a:r>
              <a:rPr lang="zh-CN" altLang="en-US" sz="2200" dirty="0">
                <a:ea typeface="+mn-ea"/>
              </a:rPr>
              <a:t>）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创建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Context</a:t>
            </a:r>
            <a:r>
              <a:rPr lang="zh-CN" altLang="en-US" sz="2200" dirty="0">
                <a:ea typeface="+mn-ea"/>
              </a:rPr>
              <a:t>，配置</a:t>
            </a:r>
            <a:r>
              <a:rPr lang="en-US" altLang="zh-CN" sz="2200" dirty="0">
                <a:ea typeface="+mn-ea"/>
              </a:rPr>
              <a:t>IOMMU</a:t>
            </a:r>
          </a:p>
          <a:p>
            <a:pPr lvl="1"/>
            <a:r>
              <a:rPr lang="zh-CN" altLang="en-US" sz="2200" dirty="0">
                <a:ea typeface="+mn-ea"/>
              </a:rPr>
              <a:t>发送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</a:p>
          <a:p>
            <a:pPr lvl="2"/>
            <a:r>
              <a:rPr lang="en-US" altLang="zh-CN" sz="1800" dirty="0">
                <a:ea typeface="+mn-ea"/>
              </a:rPr>
              <a:t>DMA</a:t>
            </a:r>
            <a:r>
              <a:rPr lang="zh-CN" altLang="en-US" sz="1800" dirty="0">
                <a:ea typeface="+mn-ea"/>
              </a:rPr>
              <a:t>，</a:t>
            </a:r>
            <a:r>
              <a:rPr lang="en-US" altLang="zh-CN" sz="1800" dirty="0">
                <a:ea typeface="+mn-ea"/>
              </a:rPr>
              <a:t>Kernel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Launch</a:t>
            </a:r>
            <a:r>
              <a:rPr lang="zh-CN" altLang="en-US" sz="1800" dirty="0">
                <a:ea typeface="+mn-ea"/>
              </a:rPr>
              <a:t>等</a:t>
            </a:r>
            <a:endParaRPr lang="en-US" altLang="zh-CN" sz="1800" dirty="0">
              <a:ea typeface="+mn-ea"/>
            </a:endParaRPr>
          </a:p>
          <a:p>
            <a:endParaRPr lang="en-US" altLang="zh-CN" sz="2400" dirty="0">
              <a:ea typeface="+mn-ea"/>
            </a:endParaRPr>
          </a:p>
          <a:p>
            <a:endParaRPr lang="en-US" altLang="zh-CN" sz="2400" b="0" dirty="0"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ABAC6F-C914-2A3B-38B0-C53A2C96F05D}"/>
              </a:ext>
            </a:extLst>
          </p:cNvPr>
          <p:cNvSpPr/>
          <p:nvPr/>
        </p:nvSpPr>
        <p:spPr>
          <a:xfrm>
            <a:off x="5524031" y="3258110"/>
            <a:ext cx="1138579" cy="316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+mn-ea"/>
              </a:rPr>
              <a:t>CPU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A0E254-BA40-EFEF-98C3-7698994199FF}"/>
              </a:ext>
            </a:extLst>
          </p:cNvPr>
          <p:cNvSpPr/>
          <p:nvPr/>
        </p:nvSpPr>
        <p:spPr>
          <a:xfrm>
            <a:off x="8045046" y="3258508"/>
            <a:ext cx="673192" cy="316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+mn-ea"/>
              </a:rPr>
              <a:t>GPU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4" name="左右箭头 3">
            <a:extLst>
              <a:ext uri="{FF2B5EF4-FFF2-40B4-BE49-F238E27FC236}">
                <a16:creationId xmlns:a16="http://schemas.microsoft.com/office/drawing/2014/main" id="{CC1B943E-81E9-74FA-0097-4038B814E055}"/>
              </a:ext>
            </a:extLst>
          </p:cNvPr>
          <p:cNvSpPr/>
          <p:nvPr/>
        </p:nvSpPr>
        <p:spPr>
          <a:xfrm>
            <a:off x="6847792" y="3321762"/>
            <a:ext cx="1012070" cy="25301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+mn-ea"/>
              </a:rPr>
              <a:t>PCI</a:t>
            </a:r>
            <a:r>
              <a:rPr kumimoji="1" lang="zh-CN" altLang="en-US" sz="1050" dirty="0">
                <a:latin typeface="+mn-ea"/>
              </a:rPr>
              <a:t> </a:t>
            </a:r>
            <a:r>
              <a:rPr kumimoji="1" lang="en-US" altLang="zh-CN" sz="1050" dirty="0">
                <a:latin typeface="+mn-ea"/>
              </a:rPr>
              <a:t>Bus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7BA2F-9604-E0A3-B973-07CCC07A967E}"/>
              </a:ext>
            </a:extLst>
          </p:cNvPr>
          <p:cNvSpPr/>
          <p:nvPr/>
        </p:nvSpPr>
        <p:spPr>
          <a:xfrm>
            <a:off x="5524031" y="2857500"/>
            <a:ext cx="1138579" cy="316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OS/Driver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72C23-1A1E-BE9E-A33B-5D728A4A7657}"/>
              </a:ext>
            </a:extLst>
          </p:cNvPr>
          <p:cNvSpPr/>
          <p:nvPr/>
        </p:nvSpPr>
        <p:spPr>
          <a:xfrm>
            <a:off x="5524031" y="2456888"/>
            <a:ext cx="1138579" cy="316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Runtime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CAB401-3352-335E-A914-43CF23523462}"/>
              </a:ext>
            </a:extLst>
          </p:cNvPr>
          <p:cNvSpPr/>
          <p:nvPr/>
        </p:nvSpPr>
        <p:spPr>
          <a:xfrm>
            <a:off x="5524031" y="2056277"/>
            <a:ext cx="1138579" cy="316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APP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8EA3C9-6FFE-FB14-8A42-E297D6325E77}"/>
              </a:ext>
            </a:extLst>
          </p:cNvPr>
          <p:cNvSpPr txBox="1"/>
          <p:nvPr/>
        </p:nvSpPr>
        <p:spPr>
          <a:xfrm>
            <a:off x="6940223" y="2857005"/>
            <a:ext cx="713784" cy="216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kumimoji="1" lang="en-US" altLang="zh-CN" sz="1200" dirty="0">
                <a:latin typeface="+mn-ea"/>
              </a:rPr>
              <a:t>MMIO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9" name="左弧形箭头 8">
            <a:extLst>
              <a:ext uri="{FF2B5EF4-FFF2-40B4-BE49-F238E27FC236}">
                <a16:creationId xmlns:a16="http://schemas.microsoft.com/office/drawing/2014/main" id="{0076C6E1-0097-D238-4132-4D0A9D2C737B}"/>
              </a:ext>
            </a:extLst>
          </p:cNvPr>
          <p:cNvSpPr/>
          <p:nvPr/>
        </p:nvSpPr>
        <p:spPr>
          <a:xfrm>
            <a:off x="6716704" y="2199494"/>
            <a:ext cx="131089" cy="473413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右弧形箭头 9">
            <a:extLst>
              <a:ext uri="{FF2B5EF4-FFF2-40B4-BE49-F238E27FC236}">
                <a16:creationId xmlns:a16="http://schemas.microsoft.com/office/drawing/2014/main" id="{C15B24C5-B25E-19B9-1961-24D88524CEB6}"/>
              </a:ext>
            </a:extLst>
          </p:cNvPr>
          <p:cNvSpPr/>
          <p:nvPr/>
        </p:nvSpPr>
        <p:spPr>
          <a:xfrm>
            <a:off x="5263060" y="2615223"/>
            <a:ext cx="180677" cy="506035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E5DFFF-6636-2318-B20B-51BDD83779A5}"/>
              </a:ext>
            </a:extLst>
          </p:cNvPr>
          <p:cNvSpPr txBox="1"/>
          <p:nvPr/>
        </p:nvSpPr>
        <p:spPr>
          <a:xfrm>
            <a:off x="6997723" y="2316783"/>
            <a:ext cx="1644614" cy="216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zh-CN" sz="1200" dirty="0">
                <a:latin typeface="+mn-ea"/>
              </a:rPr>
              <a:t>Runtime</a:t>
            </a:r>
            <a:r>
              <a:rPr kumimoji="1" lang="zh-CN" altLang="en-US" sz="1200" dirty="0">
                <a:latin typeface="+mn-ea"/>
              </a:rPr>
              <a:t> </a:t>
            </a:r>
            <a:r>
              <a:rPr kumimoji="1" lang="en-US" altLang="zh-CN" sz="1200" dirty="0">
                <a:latin typeface="+mn-ea"/>
              </a:rPr>
              <a:t>API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7736E-A73E-9F15-7A94-1946CB2502B7}"/>
              </a:ext>
            </a:extLst>
          </p:cNvPr>
          <p:cNvSpPr txBox="1"/>
          <p:nvPr/>
        </p:nvSpPr>
        <p:spPr>
          <a:xfrm>
            <a:off x="4613781" y="2773558"/>
            <a:ext cx="567708" cy="216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1" lang="en-US" altLang="zh-CN" sz="1200" dirty="0" err="1">
                <a:latin typeface="+mn-ea"/>
              </a:rPr>
              <a:t>syscall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B691E2BF-FF7B-329E-1E1F-60EA06602225}"/>
              </a:ext>
            </a:extLst>
          </p:cNvPr>
          <p:cNvSpPr/>
          <p:nvPr/>
        </p:nvSpPr>
        <p:spPr>
          <a:xfrm>
            <a:off x="6880140" y="3033576"/>
            <a:ext cx="901993" cy="13141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900A5465-2798-CDC2-B362-3D60985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82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5374856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性能问题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411628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ea typeface="+mn-ea"/>
              </a:rPr>
              <a:t>用户</a:t>
            </a:r>
            <a:r>
              <a:rPr lang="en-US" altLang="zh-CN" sz="2400" dirty="0">
                <a:ea typeface="+mn-ea"/>
              </a:rPr>
              <a:t>-</a:t>
            </a:r>
            <a:r>
              <a:rPr lang="zh-CN" altLang="en-US" sz="2400" dirty="0">
                <a:ea typeface="+mn-ea"/>
              </a:rPr>
              <a:t>内核特权切换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数据拷贝，发送指令等操作均需调用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驱动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频繁特权级切换造成性能下降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用户</a:t>
            </a:r>
            <a:r>
              <a:rPr lang="en-US" altLang="zh-CN" sz="2400" dirty="0">
                <a:ea typeface="+mn-ea"/>
              </a:rPr>
              <a:t>-</a:t>
            </a:r>
            <a:r>
              <a:rPr lang="zh-CN" altLang="en-US" sz="2400" dirty="0">
                <a:ea typeface="+mn-ea"/>
              </a:rPr>
              <a:t>内核数据拷贝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</a:p>
          <a:p>
            <a:pPr lvl="1"/>
            <a:r>
              <a:rPr lang="zh-CN" altLang="en-US" sz="2200" dirty="0">
                <a:ea typeface="+mn-ea"/>
              </a:rPr>
              <a:t>训练数据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模型参数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kernel</a:t>
            </a:r>
            <a:r>
              <a:rPr lang="zh-CN" altLang="en-US" sz="2200" dirty="0">
                <a:ea typeface="+mn-ea"/>
              </a:rPr>
              <a:t>代码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结果数据</a:t>
            </a:r>
            <a:endParaRPr lang="en-US" altLang="zh-CN" sz="2400" dirty="0">
              <a:ea typeface="+mn-ea"/>
            </a:endParaRPr>
          </a:p>
          <a:p>
            <a:endParaRPr lang="en-US" altLang="zh-CN" sz="2400" b="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17DD855C-4C62-6353-32F2-365BAEB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83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935545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混合管理模式：</a:t>
            </a:r>
            <a:r>
              <a:rPr lang="en-US" altLang="zh-CN" dirty="0">
                <a:latin typeface="+mn-ea"/>
                <a:ea typeface="+mn-ea"/>
              </a:rPr>
              <a:t>CUDA+GPU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Driver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82825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Driver</a:t>
            </a:r>
            <a:r>
              <a:rPr lang="zh-CN" altLang="en-US" sz="2400" dirty="0">
                <a:ea typeface="+mn-ea"/>
              </a:rPr>
              <a:t>负责控制面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关键结构初始化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>
                <a:ea typeface="+mn-ea"/>
              </a:rPr>
              <a:t>GPU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Context</a:t>
            </a:r>
            <a:r>
              <a:rPr lang="zh-CN" altLang="en-US" sz="1800" dirty="0">
                <a:ea typeface="+mn-ea"/>
              </a:rPr>
              <a:t>创建，</a:t>
            </a:r>
            <a:r>
              <a:rPr lang="en-US" altLang="zh-CN" sz="1800" dirty="0">
                <a:ea typeface="+mn-ea"/>
              </a:rPr>
              <a:t>Channel</a:t>
            </a:r>
            <a:r>
              <a:rPr lang="zh-CN" altLang="en-US" sz="1800" dirty="0">
                <a:ea typeface="+mn-ea"/>
              </a:rPr>
              <a:t>初始化，</a:t>
            </a:r>
            <a:r>
              <a:rPr lang="en-US" altLang="zh-CN" sz="1800" dirty="0">
                <a:ea typeface="+mn-ea"/>
              </a:rPr>
              <a:t>Command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buffer</a:t>
            </a:r>
            <a:r>
              <a:rPr lang="zh-CN" altLang="en-US" sz="1800" dirty="0">
                <a:ea typeface="+mn-ea"/>
              </a:rPr>
              <a:t>初始化，</a:t>
            </a:r>
            <a:r>
              <a:rPr lang="en-US" altLang="zh-CN" sz="1800" dirty="0">
                <a:ea typeface="+mn-ea"/>
              </a:rPr>
              <a:t>DMA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buffer</a:t>
            </a:r>
            <a:r>
              <a:rPr lang="zh-CN" altLang="en-US" sz="1800" dirty="0">
                <a:ea typeface="+mn-ea"/>
              </a:rPr>
              <a:t>初始化</a:t>
            </a:r>
            <a:endParaRPr lang="en-US" altLang="zh-CN" sz="18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隔离配置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>
                <a:ea typeface="+mn-ea"/>
              </a:rPr>
              <a:t>Channel</a:t>
            </a:r>
            <a:r>
              <a:rPr lang="zh-CN" altLang="en-US" sz="1800" dirty="0">
                <a:ea typeface="+mn-ea"/>
              </a:rPr>
              <a:t>页表，</a:t>
            </a:r>
            <a:r>
              <a:rPr lang="en-US" altLang="zh-CN" sz="1800" dirty="0">
                <a:ea typeface="+mn-ea"/>
              </a:rPr>
              <a:t>IOMMU</a:t>
            </a:r>
            <a:r>
              <a:rPr lang="zh-CN" altLang="en-US" sz="1800" dirty="0">
                <a:ea typeface="+mn-ea"/>
              </a:rPr>
              <a:t>，</a:t>
            </a:r>
            <a:r>
              <a:rPr lang="en-US" altLang="zh-CN" sz="1800" dirty="0">
                <a:ea typeface="+mn-ea"/>
              </a:rPr>
              <a:t>MMIO</a:t>
            </a:r>
            <a:r>
              <a:rPr lang="zh-CN" altLang="en-US" sz="1800" dirty="0">
                <a:ea typeface="+mn-ea"/>
              </a:rPr>
              <a:t>映射</a:t>
            </a:r>
            <a:endParaRPr lang="en-US" altLang="zh-CN" sz="18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CUDA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Runtime</a:t>
            </a:r>
            <a:r>
              <a:rPr lang="zh-CN" altLang="en-US" sz="2400" dirty="0">
                <a:ea typeface="+mn-ea"/>
              </a:rPr>
              <a:t>负责数据面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生成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</a:p>
          <a:p>
            <a:pPr lvl="1"/>
            <a:r>
              <a:rPr lang="zh-CN" altLang="en-US" sz="2200" b="0" dirty="0">
                <a:ea typeface="+mn-ea"/>
              </a:rPr>
              <a:t>向</a:t>
            </a:r>
            <a:r>
              <a:rPr lang="en-US" altLang="zh-CN" sz="2200" b="0" dirty="0">
                <a:ea typeface="+mn-ea"/>
              </a:rPr>
              <a:t>GPU</a:t>
            </a:r>
            <a:r>
              <a:rPr lang="zh-CN" altLang="en-US" sz="2200" b="0" dirty="0">
                <a:ea typeface="+mn-ea"/>
              </a:rPr>
              <a:t>发送</a:t>
            </a:r>
            <a:r>
              <a:rPr lang="en-US" altLang="zh-CN" sz="2200" b="0" dirty="0">
                <a:ea typeface="+mn-ea"/>
              </a:rPr>
              <a:t>Command</a:t>
            </a:r>
          </a:p>
          <a:p>
            <a:pPr lvl="2"/>
            <a:r>
              <a:rPr lang="en-US" altLang="zh-CN" sz="1800" dirty="0">
                <a:ea typeface="+mn-ea"/>
              </a:rPr>
              <a:t>DMA</a:t>
            </a:r>
            <a:r>
              <a:rPr lang="zh-CN" altLang="en-US" sz="1800" dirty="0">
                <a:ea typeface="+mn-ea"/>
              </a:rPr>
              <a:t>，</a:t>
            </a:r>
            <a:r>
              <a:rPr lang="en-US" altLang="zh-CN" sz="1800" dirty="0">
                <a:ea typeface="+mn-ea"/>
              </a:rPr>
              <a:t>kernel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launch</a:t>
            </a:r>
            <a:r>
              <a:rPr lang="zh-CN" altLang="en-US" sz="1800" dirty="0">
                <a:ea typeface="+mn-ea"/>
              </a:rPr>
              <a:t>等</a:t>
            </a:r>
            <a:endParaRPr lang="en-US" altLang="zh-CN" sz="1800" b="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5BF0B37D-01BF-A50A-CBDC-2AA38AA1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84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588786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其他专用加速器的管理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41526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ea typeface="+mn-ea"/>
              </a:rPr>
              <a:t>数据加载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拥有独立内存：使用</a:t>
            </a:r>
            <a:r>
              <a:rPr lang="en-US" altLang="zh-CN" sz="2200" dirty="0">
                <a:ea typeface="+mn-ea"/>
              </a:rPr>
              <a:t>DMA</a:t>
            </a:r>
            <a:r>
              <a:rPr lang="zh-CN" altLang="en-US" sz="2200" dirty="0">
                <a:ea typeface="+mn-ea"/>
              </a:rPr>
              <a:t>拷贝代码</a:t>
            </a:r>
            <a:r>
              <a:rPr lang="en-US" altLang="zh-CN" sz="2200" dirty="0">
                <a:ea typeface="+mn-ea"/>
              </a:rPr>
              <a:t>/</a:t>
            </a:r>
            <a:r>
              <a:rPr lang="zh-CN" altLang="en-US" sz="2200" dirty="0">
                <a:ea typeface="+mn-ea"/>
              </a:rPr>
              <a:t>数据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共享</a:t>
            </a:r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内存：直接配置</a:t>
            </a:r>
            <a:r>
              <a:rPr lang="en-US" altLang="zh-CN" sz="2200" dirty="0">
                <a:ea typeface="+mn-ea"/>
              </a:rPr>
              <a:t>IOMMU</a:t>
            </a:r>
            <a:r>
              <a:rPr lang="zh-CN" altLang="en-US" sz="2200" dirty="0">
                <a:ea typeface="+mn-ea"/>
              </a:rPr>
              <a:t>允许内存访问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设备控制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使用</a:t>
            </a:r>
            <a:r>
              <a:rPr lang="en-US" altLang="zh-CN" sz="2200" dirty="0">
                <a:ea typeface="+mn-ea"/>
              </a:rPr>
              <a:t>MMIO</a:t>
            </a:r>
            <a:r>
              <a:rPr lang="zh-CN" altLang="en-US" sz="2200" dirty="0">
                <a:ea typeface="+mn-ea"/>
              </a:rPr>
              <a:t>控制加速设备</a:t>
            </a:r>
            <a:endParaRPr lang="en-US" altLang="zh-CN" sz="18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Runtime</a:t>
            </a:r>
            <a:r>
              <a:rPr lang="zh-CN" altLang="en-US" sz="2400" dirty="0">
                <a:ea typeface="+mn-ea"/>
              </a:rPr>
              <a:t>支持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简单加速器：提供调用接口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>
                <a:ea typeface="+mn-ea"/>
              </a:rPr>
              <a:t>AES</a:t>
            </a:r>
            <a:r>
              <a:rPr lang="zh-CN" altLang="en-US" sz="1800" dirty="0">
                <a:ea typeface="+mn-ea"/>
              </a:rPr>
              <a:t>加速器、</a:t>
            </a:r>
            <a:r>
              <a:rPr lang="en-US" altLang="zh-CN" sz="1800" dirty="0">
                <a:ea typeface="+mn-ea"/>
              </a:rPr>
              <a:t>HASH</a:t>
            </a:r>
            <a:r>
              <a:rPr lang="zh-CN" altLang="en-US" sz="1800" dirty="0">
                <a:ea typeface="+mn-ea"/>
              </a:rPr>
              <a:t>加速器、同态加密加速器</a:t>
            </a:r>
            <a:endParaRPr lang="en-US" altLang="zh-CN" sz="18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复杂加速器：提供开发库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>
                <a:ea typeface="+mn-ea"/>
              </a:rPr>
              <a:t>GPU</a:t>
            </a:r>
            <a:r>
              <a:rPr lang="zh-CN" altLang="en-US" sz="1800" dirty="0">
                <a:ea typeface="+mn-ea"/>
              </a:rPr>
              <a:t>、</a:t>
            </a:r>
            <a:r>
              <a:rPr lang="en-US" altLang="zh-CN" sz="1800" dirty="0">
                <a:ea typeface="+mn-ea"/>
              </a:rPr>
              <a:t>NPU</a:t>
            </a:r>
            <a:r>
              <a:rPr lang="zh-CN" altLang="en-US" sz="1800" dirty="0">
                <a:ea typeface="+mn-ea"/>
              </a:rPr>
              <a:t>、</a:t>
            </a:r>
            <a:r>
              <a:rPr lang="en-US" altLang="zh-CN" sz="1800" dirty="0">
                <a:ea typeface="+mn-ea"/>
              </a:rPr>
              <a:t>TPU</a:t>
            </a:r>
          </a:p>
          <a:p>
            <a:pPr lvl="2"/>
            <a:endParaRPr lang="en-US" altLang="zh-CN" sz="18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CAE12DB7-CE0D-C060-EB3E-EBB70DC2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85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2047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0EFE-19C6-C84A-9F9E-4304AFAC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文件系统的崩溃一致性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C185A-41DA-D340-B972-C3B15D8C7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40119</TotalTime>
  <Words>5348</Words>
  <Application>Microsoft Macintosh PowerPoint</Application>
  <PresentationFormat>On-screen Show (16:10)</PresentationFormat>
  <Paragraphs>1012</Paragraphs>
  <Slides>85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DengXian</vt:lpstr>
      <vt:lpstr>Microsoft YaHei</vt:lpstr>
      <vt:lpstr>Microsoft YaHei</vt:lpstr>
      <vt:lpstr>Arial</vt:lpstr>
      <vt:lpstr>Calibri</vt:lpstr>
      <vt:lpstr>Consolas</vt:lpstr>
      <vt:lpstr>Courier New</vt:lpstr>
      <vt:lpstr>Wingdings</vt:lpstr>
      <vt:lpstr>Office 主题​​</vt:lpstr>
      <vt:lpstr>1_Office 主题​​</vt:lpstr>
      <vt:lpstr>设备管理与驱动</vt:lpstr>
      <vt:lpstr>回顾：inode文件系统的存储布局</vt:lpstr>
      <vt:lpstr>回顾：多级inode</vt:lpstr>
      <vt:lpstr>回顾：文件系统API与元数据</vt:lpstr>
      <vt:lpstr>回顾：文件的元数据 （磁盘中）</vt:lpstr>
      <vt:lpstr>回顾：被打开文件的元数据（内存中）</vt:lpstr>
      <vt:lpstr>回顾：fsync</vt:lpstr>
      <vt:lpstr>PowerPoint Presentation</vt:lpstr>
      <vt:lpstr>文件系统的崩溃一致性</vt:lpstr>
      <vt:lpstr>回顾：文件系统的崩溃一致性</vt:lpstr>
      <vt:lpstr>PowerPoint Presentation</vt:lpstr>
      <vt:lpstr>回顾：用户期望</vt:lpstr>
      <vt:lpstr>方法-1：同步元数据写+fsck</vt:lpstr>
      <vt:lpstr>方法-1：同步元数据写+fsck</vt:lpstr>
      <vt:lpstr>方法-1：同步元数据写+fsck</vt:lpstr>
      <vt:lpstr>方法-1的问题：太慢</vt:lpstr>
      <vt:lpstr>方法-2：日志（Journaling）</vt:lpstr>
      <vt:lpstr>例: Ext4的日志</vt:lpstr>
      <vt:lpstr>Ordered Mode：两次Flush保证顺序</vt:lpstr>
      <vt:lpstr>崩溃后，基于日志恢复</vt:lpstr>
      <vt:lpstr>设备管理与驱动</vt:lpstr>
      <vt:lpstr>今天的课程大纲</vt:lpstr>
      <vt:lpstr>标准I/O协议——从读写磁盘说起</vt:lpstr>
      <vt:lpstr>OS的分层设计</vt:lpstr>
      <vt:lpstr>设备最基本的抽象</vt:lpstr>
      <vt:lpstr>传统 I/O 流程</vt:lpstr>
      <vt:lpstr>传统 I/O 流程</vt:lpstr>
      <vt:lpstr>传统 I/O 流程</vt:lpstr>
      <vt:lpstr>传统 I/O 流程</vt:lpstr>
      <vt:lpstr>传统 I/O 流程</vt:lpstr>
      <vt:lpstr>传统 I/O 流程</vt:lpstr>
      <vt:lpstr>中断</vt:lpstr>
      <vt:lpstr>中断：提高CPU利用率</vt:lpstr>
      <vt:lpstr>中断：提高CPU利用率</vt:lpstr>
      <vt:lpstr>中断的例子：键盘</vt:lpstr>
      <vt:lpstr>中断的问题：活锁</vt:lpstr>
      <vt:lpstr>优化：中断合并（Interrupt Coalescing）</vt:lpstr>
      <vt:lpstr>PIO, MMIO</vt:lpstr>
      <vt:lpstr>设备交互方法</vt:lpstr>
      <vt:lpstr>I/O 指令</vt:lpstr>
      <vt:lpstr>内存映射 I/O (MMIO)</vt:lpstr>
      <vt:lpstr>内存映射 I/O (MMIO)</vt:lpstr>
      <vt:lpstr>MMIO地址应使用Volatile关键字</vt:lpstr>
      <vt:lpstr>MMIO地址应使用Volatile关键字</vt:lpstr>
      <vt:lpstr>DPDK：用户态网络栈</vt:lpstr>
      <vt:lpstr>DMA, IOMMU</vt:lpstr>
      <vt:lpstr>磁盘设备的DMA</vt:lpstr>
      <vt:lpstr>磁盘设备的DMA</vt:lpstr>
      <vt:lpstr>DMA的优点</vt:lpstr>
      <vt:lpstr>CPU访问物理内存与访问设备的对比</vt:lpstr>
      <vt:lpstr>CPU访问设备的方式小结</vt:lpstr>
      <vt:lpstr>DMA的安全性问题</vt:lpstr>
      <vt:lpstr>IOMMU：为I/O设备做地址翻译</vt:lpstr>
      <vt:lpstr>I/O子系统</vt:lpstr>
      <vt:lpstr>我们为什么需要I/O子系统</vt:lpstr>
      <vt:lpstr>不同设备的响应效率和处理性能千差万别</vt:lpstr>
      <vt:lpstr>I/O 子系统的目标</vt:lpstr>
      <vt:lpstr>三类设备接口</vt:lpstr>
      <vt:lpstr>字符设备</vt:lpstr>
      <vt:lpstr>块设备</vt:lpstr>
      <vt:lpstr>网络设备</vt:lpstr>
      <vt:lpstr>设备驱动</vt:lpstr>
      <vt:lpstr>GPU</vt:lpstr>
      <vt:lpstr>为什么需要GPU等专用加速器？</vt:lpstr>
      <vt:lpstr>为什么GPU能够加速AI任务？</vt:lpstr>
      <vt:lpstr>GPU架构下的软件栈</vt:lpstr>
      <vt:lpstr>操作系统如何管理GPU？</vt:lpstr>
      <vt:lpstr>操作系统如何管理GPU？</vt:lpstr>
      <vt:lpstr>Command Processor</vt:lpstr>
      <vt:lpstr>Command Buffer</vt:lpstr>
      <vt:lpstr>Command Buffer</vt:lpstr>
      <vt:lpstr>Command Buffer</vt:lpstr>
      <vt:lpstr>Command Buffer</vt:lpstr>
      <vt:lpstr>操作系统如何管理GPU？</vt:lpstr>
      <vt:lpstr>GPU Context</vt:lpstr>
      <vt:lpstr>GPU Channel</vt:lpstr>
      <vt:lpstr>GPU任务隔离</vt:lpstr>
      <vt:lpstr>操作系统如何管理GPU？</vt:lpstr>
      <vt:lpstr>GPU结果返回</vt:lpstr>
      <vt:lpstr>操作系统如何管理GPU？</vt:lpstr>
      <vt:lpstr>操作系统如何管理GPU？</vt:lpstr>
      <vt:lpstr>纯内核态GPU管理</vt:lpstr>
      <vt:lpstr>性能问题</vt:lpstr>
      <vt:lpstr>混合管理模式：CUDA+GPU Driver</vt:lpstr>
      <vt:lpstr>其他专用加速器的管理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奔皓 黄</cp:lastModifiedBy>
  <cp:revision>1970</cp:revision>
  <cp:lastPrinted>2020-03-02T13:38:09Z</cp:lastPrinted>
  <dcterms:created xsi:type="dcterms:W3CDTF">2017-11-24T09:35:45Z</dcterms:created>
  <dcterms:modified xsi:type="dcterms:W3CDTF">2023-12-19T01:58:22Z</dcterms:modified>
</cp:coreProperties>
</file>