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2" r:id="rId2"/>
  </p:sldMasterIdLst>
  <p:notesMasterIdLst>
    <p:notesMasterId r:id="rId65"/>
  </p:notesMasterIdLst>
  <p:handoutMasterIdLst>
    <p:handoutMasterId r:id="rId66"/>
  </p:handoutMasterIdLst>
  <p:sldIdLst>
    <p:sldId id="2242" r:id="rId3"/>
    <p:sldId id="387" r:id="rId4"/>
    <p:sldId id="272" r:id="rId5"/>
    <p:sldId id="273" r:id="rId6"/>
    <p:sldId id="280" r:id="rId7"/>
    <p:sldId id="303" r:id="rId8"/>
    <p:sldId id="289" r:id="rId9"/>
    <p:sldId id="291" r:id="rId10"/>
    <p:sldId id="285" r:id="rId11"/>
    <p:sldId id="286" r:id="rId12"/>
    <p:sldId id="287" r:id="rId13"/>
    <p:sldId id="297" r:id="rId14"/>
    <p:sldId id="300" r:id="rId15"/>
    <p:sldId id="2271" r:id="rId16"/>
    <p:sldId id="2244" r:id="rId17"/>
    <p:sldId id="788" r:id="rId18"/>
    <p:sldId id="836" r:id="rId19"/>
    <p:sldId id="837" r:id="rId20"/>
    <p:sldId id="838" r:id="rId21"/>
    <p:sldId id="2243" r:id="rId22"/>
    <p:sldId id="840" r:id="rId23"/>
    <p:sldId id="794" r:id="rId24"/>
    <p:sldId id="846" r:id="rId25"/>
    <p:sldId id="811" r:id="rId26"/>
    <p:sldId id="2245" r:id="rId27"/>
    <p:sldId id="2249" r:id="rId28"/>
    <p:sldId id="2246" r:id="rId29"/>
    <p:sldId id="2247" r:id="rId30"/>
    <p:sldId id="2248" r:id="rId31"/>
    <p:sldId id="2255" r:id="rId32"/>
    <p:sldId id="2250" r:id="rId33"/>
    <p:sldId id="2252" r:id="rId34"/>
    <p:sldId id="2253" r:id="rId35"/>
    <p:sldId id="2263" r:id="rId36"/>
    <p:sldId id="2262" r:id="rId37"/>
    <p:sldId id="2256" r:id="rId38"/>
    <p:sldId id="2251" r:id="rId39"/>
    <p:sldId id="2264" r:id="rId40"/>
    <p:sldId id="2265" r:id="rId41"/>
    <p:sldId id="2257" r:id="rId42"/>
    <p:sldId id="2254" r:id="rId43"/>
    <p:sldId id="2258" r:id="rId44"/>
    <p:sldId id="2267" r:id="rId45"/>
    <p:sldId id="2259" r:id="rId46"/>
    <p:sldId id="2270" r:id="rId47"/>
    <p:sldId id="2260" r:id="rId48"/>
    <p:sldId id="2272" r:id="rId49"/>
    <p:sldId id="2584" r:id="rId50"/>
    <p:sldId id="2570" r:id="rId51"/>
    <p:sldId id="1363" r:id="rId52"/>
    <p:sldId id="2572" r:id="rId53"/>
    <p:sldId id="2575" r:id="rId54"/>
    <p:sldId id="2576" r:id="rId55"/>
    <p:sldId id="2577" r:id="rId56"/>
    <p:sldId id="2578" r:id="rId57"/>
    <p:sldId id="2574" r:id="rId58"/>
    <p:sldId id="2579" r:id="rId59"/>
    <p:sldId id="2580" r:id="rId60"/>
    <p:sldId id="2582" r:id="rId61"/>
    <p:sldId id="2581" r:id="rId62"/>
    <p:sldId id="2583" r:id="rId63"/>
    <p:sldId id="2585" r:id="rId6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80" userDrawn="1">
          <p15:clr>
            <a:srgbClr val="A4A3A4"/>
          </p15:clr>
        </p15:guide>
        <p15:guide id="2" pos="34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8F00"/>
    <a:srgbClr val="73FEFF"/>
    <a:srgbClr val="941100"/>
    <a:srgbClr val="212121"/>
    <a:srgbClr val="005493"/>
    <a:srgbClr val="FF2F92"/>
    <a:srgbClr val="9437FF"/>
    <a:srgbClr val="ED3C64"/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4" autoAdjust="0"/>
    <p:restoredTop sz="76259" autoAdjust="0"/>
  </p:normalViewPr>
  <p:slideViewPr>
    <p:cSldViewPr>
      <p:cViewPr varScale="1">
        <p:scale>
          <a:sx n="115" d="100"/>
          <a:sy n="115" d="100"/>
        </p:scale>
        <p:origin x="2368" y="192"/>
      </p:cViewPr>
      <p:guideLst>
        <p:guide orient="horz" pos="2480"/>
        <p:guide pos="340"/>
        <p:guide pos="2880"/>
      </p:guideLst>
    </p:cSldViewPr>
  </p:slideViewPr>
  <p:outlineViewPr>
    <p:cViewPr>
      <p:scale>
        <a:sx n="33" d="100"/>
        <a:sy n="33" d="100"/>
      </p:scale>
      <p:origin x="0" y="-572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84E5B-0B7C-A143-A087-04B582FC4BEF}" type="datetimeFigureOut">
              <a:rPr kumimoji="1" lang="zh-CN" altLang="en-US" smtClean="0"/>
              <a:t>2023/12/19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370ED-3FEA-E543-9D41-DF20FAD761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191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D7DB94-E0DE-4F0F-A9B7-54654CD8C8B1}" type="datetimeFigureOut">
              <a:rPr lang="zh-CN" altLang="en-US" smtClean="0"/>
              <a:t>2023/12/19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4A077-83E9-49A7-9F59-234D78BD6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65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84A077-83E9-49A7-9F59-234D78BD694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7982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402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962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186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20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和</a:t>
            </a:r>
            <a:r>
              <a:rPr lang="en-US" altLang="zh-CN" dirty="0"/>
              <a:t>PUT</a:t>
            </a:r>
            <a:r>
              <a:rPr lang="zh-CN" altLang="en-US" dirty="0"/>
              <a:t>是</a:t>
            </a:r>
            <a:r>
              <a:rPr lang="zh-CN" altLang="en-CN" dirty="0"/>
              <a:t>写死</a:t>
            </a:r>
            <a:r>
              <a:rPr lang="zh-CN" altLang="en-US" dirty="0"/>
              <a:t>的两个寄存器，由</a:t>
            </a:r>
          </a:p>
        </p:txBody>
      </p:sp>
    </p:spTree>
    <p:extLst>
      <p:ext uri="{BB962C8B-B14F-4D97-AF65-F5344CB8AC3E}">
        <p14:creationId xmlns:p14="http://schemas.microsoft.com/office/powerpoint/2010/main" val="2230283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61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508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3687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9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写的东西搬运到磁盘上会很耗时</a:t>
            </a:r>
            <a:r>
              <a:rPr lang="zh-CN" altLang="en-US" dirty="0"/>
              <a:t>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71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代码可以直接访问</a:t>
            </a:r>
            <a:r>
              <a:rPr lang="en-US" altLang="zh-CN" dirty="0"/>
              <a:t>CPU</a:t>
            </a:r>
            <a:r>
              <a:rPr lang="zh-CN" altLang="en-US" dirty="0"/>
              <a:t>内存，通过</a:t>
            </a:r>
            <a:r>
              <a:rPr lang="en-US" altLang="zh-CN" dirty="0"/>
              <a:t>DMA</a:t>
            </a:r>
            <a:r>
              <a:rPr lang="zh-CN" altLang="en-US" dirty="0"/>
              <a:t>的逻辑，但是全部</a:t>
            </a:r>
            <a:r>
              <a:rPr lang="zh-CN" altLang="en-CN" dirty="0"/>
              <a:t>硬件化了</a:t>
            </a:r>
            <a:r>
              <a:rPr lang="zh-CN" altLang="en-US" dirty="0"/>
              <a:t>，不需要额外</a:t>
            </a:r>
            <a:r>
              <a:rPr lang="en-US" altLang="zh-CN"/>
              <a:t>DMA</a:t>
            </a:r>
            <a:r>
              <a:rPr lang="zh-CN" altLang="en-US"/>
              <a:t>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4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817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26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9032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虹桥十米附近，挖坑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吊车入侵，倒下，</a:t>
            </a:r>
            <a:r>
              <a:rPr lang="en-US" altLang="zh-CN" dirty="0"/>
              <a:t>200+</a:t>
            </a:r>
            <a:r>
              <a:rPr lang="zh-CN" altLang="en-US" dirty="0"/>
              <a:t>火车</a:t>
            </a:r>
            <a:r>
              <a:rPr lang="en-US" altLang="zh-CN" dirty="0"/>
              <a:t>GG</a:t>
            </a:r>
            <a:r>
              <a:rPr lang="zh-CN" altLang="en-US" dirty="0"/>
              <a:t>；施工安全</a:t>
            </a:r>
            <a:endParaRPr lang="en-US" altLang="zh-CN" dirty="0"/>
          </a:p>
          <a:p>
            <a:r>
              <a:rPr lang="zh-CN" altLang="en-US" dirty="0"/>
              <a:t>工作地点分散：难以高效检测；</a:t>
            </a:r>
            <a:endParaRPr lang="en-US" altLang="zh-CN" dirty="0"/>
          </a:p>
          <a:p>
            <a:r>
              <a:rPr lang="zh-CN" altLang="en-US" dirty="0"/>
              <a:t>监管男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高尖端技术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同济设计院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33481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虹桥十米附近，挖坑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吊车入侵，倒下，</a:t>
            </a:r>
            <a:r>
              <a:rPr lang="en-US" altLang="zh-CN" dirty="0"/>
              <a:t>200+</a:t>
            </a:r>
            <a:r>
              <a:rPr lang="zh-CN" altLang="en-US" dirty="0"/>
              <a:t>火车</a:t>
            </a:r>
            <a:r>
              <a:rPr lang="en-US" altLang="zh-CN" dirty="0"/>
              <a:t>GG</a:t>
            </a:r>
            <a:r>
              <a:rPr lang="zh-CN" altLang="en-US" dirty="0"/>
              <a:t>；施工安全</a:t>
            </a:r>
            <a:endParaRPr lang="en-US" altLang="zh-CN" dirty="0"/>
          </a:p>
          <a:p>
            <a:r>
              <a:rPr lang="zh-CN" altLang="en-US" dirty="0"/>
              <a:t>工作地点分散：难以高效检测；</a:t>
            </a:r>
            <a:endParaRPr lang="en-US" altLang="zh-CN" dirty="0"/>
          </a:p>
          <a:p>
            <a:r>
              <a:rPr lang="zh-CN" altLang="en-US" dirty="0"/>
              <a:t>监管男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高尖端技术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同济设计院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4694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6708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4024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本来的话，是要先把设备的东西写到内核</a:t>
            </a:r>
            <a:r>
              <a:rPr lang="en-US" altLang="zh-CN" dirty="0"/>
              <a:t>DMA</a:t>
            </a:r>
            <a:r>
              <a:rPr lang="zh-CN" altLang="en-US" dirty="0"/>
              <a:t>，然后</a:t>
            </a:r>
            <a:r>
              <a:rPr lang="en-US" altLang="zh-CN" dirty="0"/>
              <a:t>OS</a:t>
            </a:r>
            <a:r>
              <a:rPr lang="zh-CN" altLang="en-US" dirty="0"/>
              <a:t>在把</a:t>
            </a:r>
            <a:r>
              <a:rPr lang="en-US" altLang="zh-CN" dirty="0"/>
              <a:t>command</a:t>
            </a:r>
            <a:r>
              <a:rPr lang="zh-CN" altLang="en-US" dirty="0"/>
              <a:t>写到</a:t>
            </a:r>
            <a:r>
              <a:rPr lang="en-US" altLang="zh-CN" dirty="0"/>
              <a:t>GPU</a:t>
            </a:r>
            <a:r>
              <a:rPr lang="zh-CN" altLang="en-US" dirty="0"/>
              <a:t>，又要切换内核又要系统调用中断。</a:t>
            </a:r>
          </a:p>
        </p:txBody>
      </p:sp>
    </p:spTree>
    <p:extLst>
      <p:ext uri="{BB962C8B-B14F-4D97-AF65-F5344CB8AC3E}">
        <p14:creationId xmlns:p14="http://schemas.microsoft.com/office/powerpoint/2010/main" val="2746221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919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缺点：对于很小的数据，开销过大。发起</a:t>
            </a:r>
            <a:r>
              <a:rPr kumimoji="1" lang="en-US" altLang="zh-CN" dirty="0"/>
              <a:t>DMA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</a:t>
            </a:r>
            <a:r>
              <a:rPr kumimoji="1" lang="zh-CN" altLang="en-US" dirty="0"/>
              <a:t>也要发起一些控制请求到硬件设备，要有一个固定的</a:t>
            </a:r>
            <a:r>
              <a:rPr kumimoji="1" lang="en-US" altLang="zh-CN" dirty="0"/>
              <a:t>cost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93700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89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5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2467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8648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829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9435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42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4586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1209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43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IOMMU限制网卡</a:t>
            </a:r>
            <a:r>
              <a:rPr lang="zh-CN" altLang="en-US" dirty="0"/>
              <a:t>，能访问哪些物理地址。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4A077-83E9-49A7-9F59-234D78BD694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080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750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键盘、显示器、</a:t>
            </a:r>
            <a:r>
              <a:rPr lang="en-US" altLang="zh-CN" dirty="0"/>
              <a:t>U</a:t>
            </a:r>
            <a:r>
              <a:rPr lang="zh-CN" altLang="en-US" dirty="0"/>
              <a:t>盘为什么是文件？</a:t>
            </a:r>
            <a:endParaRPr lang="en-US" altLang="zh-CN" dirty="0"/>
          </a:p>
          <a:p>
            <a:r>
              <a:rPr lang="zh-CN" altLang="en-US" dirty="0"/>
              <a:t>游戏手柄？</a:t>
            </a:r>
            <a:endParaRPr lang="en-US" altLang="zh-CN" dirty="0"/>
          </a:p>
          <a:p>
            <a:r>
              <a:rPr lang="en-US" altLang="zh-CN" dirty="0"/>
              <a:t>Lidar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Socket</a:t>
            </a:r>
            <a:r>
              <a:rPr lang="zh-CN" altLang="en-US" dirty="0"/>
              <a:t>反例：</a:t>
            </a:r>
            <a:r>
              <a:rPr lang="en-US" altLang="zh-CN" dirty="0"/>
              <a:t>send/</a:t>
            </a:r>
            <a:r>
              <a:rPr lang="en-US" altLang="zh-CN" dirty="0" err="1"/>
              <a:t>recv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I/O device has its own CPU?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914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en-US" dirty="0"/>
              <a:t>上半部，关掉中断；下半部在开启，因为网络包已经处理完了</a:t>
            </a:r>
          </a:p>
        </p:txBody>
      </p:sp>
    </p:spTree>
    <p:extLst>
      <p:ext uri="{BB962C8B-B14F-4D97-AF65-F5344CB8AC3E}">
        <p14:creationId xmlns:p14="http://schemas.microsoft.com/office/powerpoint/2010/main" val="4132508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175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06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94956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61469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775358"/>
            <a:ext cx="7772400" cy="1225021"/>
          </a:xfrm>
        </p:spPr>
        <p:txBody>
          <a:bodyPr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58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00442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defRPr sz="2600" b="1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4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0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>
              <a:lnSpc>
                <a:spcPct val="120000"/>
              </a:lnSpc>
              <a:defRPr sz="1800" b="0" i="0"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80527" y="439062"/>
            <a:ext cx="164581" cy="4800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066DE83E-C489-9340-8A6C-F2C63F8574DC}"/>
              </a:ext>
            </a:extLst>
          </p:cNvPr>
          <p:cNvSpPr/>
          <p:nvPr userDrawn="1"/>
        </p:nvSpPr>
        <p:spPr>
          <a:xfrm rot="5400000">
            <a:off x="-160702" y="599536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451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A8EE614D-B549-154F-943F-0F3919AB5939}"/>
              </a:ext>
            </a:extLst>
          </p:cNvPr>
          <p:cNvSpPr/>
          <p:nvPr userDrawn="1"/>
        </p:nvSpPr>
        <p:spPr>
          <a:xfrm rot="5400000">
            <a:off x="-160703" y="3920373"/>
            <a:ext cx="480280" cy="1588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36057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93204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905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5296962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5296962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Microsoft YaHei" panose="020B0503020204020204" pitchFamily="34" charset="-122"/>
              </a:defRPr>
            </a:lvl1pPr>
          </a:lstStyle>
          <a:p>
            <a:fld id="{ADE361C3-C043-4A6E-BDCE-8DA1E7D90A3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3814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微软雅黑 Light" panose="020B0502040204020203" pitchFamily="34" charset="-122"/>
        </a:defRPr>
      </a:lvl1pPr>
    </p:titleStyle>
    <p:bodyStyle>
      <a:lvl1pPr marL="342900" indent="-342900" algn="l" defTabSz="914400" rtl="0" eaLnBrk="1" latinLnBrk="0" hangingPunct="1">
        <a:lnSpc>
          <a:spcPct val="120000"/>
        </a:lnSpc>
        <a:spcBef>
          <a:spcPts val="1200"/>
        </a:spcBef>
        <a:buFont typeface="Arial" pitchFamily="34" charset="0"/>
        <a:buChar char="•"/>
        <a:defRPr sz="2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1pPr>
      <a:lvl2pPr marL="742950" indent="-28575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2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ct val="20000"/>
        </a:spcBef>
        <a:buFont typeface="Arial" pitchFamily="34" charset="0"/>
        <a:buChar char="»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Microsoft YaHei" panose="020B0503020204020204" pitchFamily="3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C7C6228-E47F-EA4B-8DD8-28647C76D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720996"/>
            <a:ext cx="7772400" cy="12250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sz="4800" dirty="0"/>
              <a:t>设备驱动与</a:t>
            </a:r>
            <a:r>
              <a:rPr kumimoji="1" lang="en-US" altLang="zh-CN" sz="4800" dirty="0"/>
              <a:t>GPU</a:t>
            </a:r>
            <a:endParaRPr kumimoji="1" lang="zh-CN" altLang="en-US" sz="4800" dirty="0"/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A89EB2B2-D46F-2643-A072-954E7921B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412362"/>
            <a:ext cx="7772400" cy="12250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上海交通大学</a:t>
            </a:r>
            <a:endParaRPr kumimoji="1" lang="en-US" altLang="zh-CN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kumimoji="1" lang="en-US" altLang="zh-CN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www.sjtu.edu.cn</a:t>
            </a:r>
            <a:endParaRPr kumimoji="1" lang="en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A70DCB-3E4D-4449-82B8-441C200ABD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2120" y="252561"/>
            <a:ext cx="1362088" cy="492009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E2120B98-7095-B94B-B13B-75606426BFB4}"/>
              </a:ext>
            </a:extLst>
          </p:cNvPr>
          <p:cNvSpPr txBox="1">
            <a:spLocks/>
          </p:cNvSpPr>
          <p:nvPr/>
        </p:nvSpPr>
        <p:spPr>
          <a:xfrm>
            <a:off x="467544" y="252559"/>
            <a:ext cx="3240360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  <a:cs typeface="DengXian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zh-CN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CS3601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·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 操作系统（</a:t>
            </a:r>
            <a:r>
              <a:rPr kumimoji="0" lang="en-US" altLang="zh-CN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2023</a:t>
            </a:r>
            <a:r>
              <a:rPr lang="zh-CN" altLang="en-US" sz="1400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  <a:ea typeface="微软雅黑"/>
              </a:rPr>
              <a:t>秋</a:t>
            </a:r>
            <a:r>
              <a:rPr kumimoji="0" lang="zh-CN" altLang="en-US" sz="140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/>
              </a:rPr>
              <a:t>）</a:t>
            </a:r>
          </a:p>
        </p:txBody>
      </p:sp>
      <p:pic>
        <p:nvPicPr>
          <p:cNvPr id="8" name="Picture 6" descr="http://korean.onlinesjtu.com/%E6%A0%A1%E5%BE%BD%E7%B3%BB%E5%88%97/%E7%BC%A9%E5%B0%8F%E7%89%88/%E8%93%9D%E8%89%B2%E7%B3%BB%20%E5%B0%8F%E5%B0%BA%E5%AF%B8%E6%A0%A1%E5%BE%BD%E5%B1%95%E5%BC%80%E5%BC%8F%20(10mm%E4%BB%A5%E4%B8%8B%E4%BD%BF%E7%94%A8)%20%5b%E8%BD%AC%E6%8D%A2%5d.png">
            <a:extLst>
              <a:ext uri="{FF2B5EF4-FFF2-40B4-BE49-F238E27FC236}">
                <a16:creationId xmlns:a16="http://schemas.microsoft.com/office/drawing/2014/main" id="{9D0C1772-9C9E-534B-9410-16BA28CA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82539"/>
            <a:ext cx="1642840" cy="4320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09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26"/>
    </mc:Choice>
    <mc:Fallback xmlns="">
      <p:transition spd="slow" advTm="116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回顾：磁盘设备的</a:t>
            </a:r>
            <a:r>
              <a:rPr lang="en-US" altLang="zh-CN" dirty="0"/>
              <a:t>DMA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489348"/>
            <a:ext cx="6896100" cy="10001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31" y="3573469"/>
            <a:ext cx="6877050" cy="14097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843808" y="2602465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非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DMA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模式</a:t>
            </a:r>
          </a:p>
        </p:txBody>
      </p:sp>
      <p:sp>
        <p:nvSpPr>
          <p:cNvPr id="7" name="矩形 6"/>
          <p:cNvSpPr/>
          <p:nvPr/>
        </p:nvSpPr>
        <p:spPr>
          <a:xfrm>
            <a:off x="2843808" y="5089748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DMA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3851920" y="83526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将数据拷贝到磁盘</a:t>
            </a: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4860032" y="1287946"/>
            <a:ext cx="288032" cy="2746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497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DMA的</a:t>
            </a:r>
            <a:r>
              <a:rPr lang="zh-CN" altLang="en-US" dirty="0"/>
              <a:t>优点</a:t>
            </a:r>
            <a:endParaRPr lang="en-US" alt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63461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减轻CPU负载</a:t>
            </a:r>
            <a:endParaRPr lang="en-US" sz="2400" dirty="0"/>
          </a:p>
          <a:p>
            <a:pPr lvl="1"/>
            <a:r>
              <a:rPr lang="zh-CN" altLang="en-US" sz="2000" dirty="0"/>
              <a:t>执行其他程序</a:t>
            </a:r>
            <a:endParaRPr lang="en-US" altLang="zh-CN" sz="2000" dirty="0"/>
          </a:p>
          <a:p>
            <a:r>
              <a:rPr lang="zh-CN" altLang="en-US" sz="2400" dirty="0"/>
              <a:t>减少传输次数</a:t>
            </a:r>
            <a:endParaRPr lang="en-US" altLang="zh-CN" sz="2400" dirty="0"/>
          </a:p>
          <a:p>
            <a:pPr lvl="1"/>
            <a:r>
              <a:rPr lang="zh-CN" altLang="en-US" sz="2000" dirty="0"/>
              <a:t>原先有</a:t>
            </a:r>
            <a:r>
              <a:rPr lang="en-US" altLang="zh-CN" sz="2000" dirty="0"/>
              <a:t>2</a:t>
            </a:r>
            <a:r>
              <a:rPr lang="zh-CN" altLang="en-US" sz="2000" dirty="0"/>
              <a:t>次：设备</a:t>
            </a:r>
            <a:r>
              <a:rPr lang="en-US" altLang="zh-CN" sz="2000" dirty="0"/>
              <a:t>→CPU</a:t>
            </a:r>
            <a:r>
              <a:rPr lang="zh-CN" altLang="en-US" sz="2000" dirty="0"/>
              <a:t>，</a:t>
            </a:r>
            <a:r>
              <a:rPr lang="en-US" altLang="zh-CN" sz="2000" dirty="0"/>
              <a:t>CPU→</a:t>
            </a:r>
            <a:r>
              <a:rPr lang="zh-CN" altLang="en-US" sz="2000" dirty="0"/>
              <a:t>内存；现在：设备</a:t>
            </a:r>
            <a:r>
              <a:rPr lang="en-US" altLang="zh-CN" sz="2000" dirty="0"/>
              <a:t>→</a:t>
            </a:r>
            <a:r>
              <a:rPr lang="zh-CN" altLang="en-US" sz="2000" dirty="0"/>
              <a:t>内存</a:t>
            </a:r>
            <a:endParaRPr lang="en-US" altLang="zh-CN" sz="2000" dirty="0"/>
          </a:p>
          <a:p>
            <a:r>
              <a:rPr lang="en-US" sz="2400" dirty="0" err="1"/>
              <a:t>可以更好地支持</a:t>
            </a:r>
            <a:r>
              <a:rPr lang="zh-CN" altLang="en-US" sz="2400" dirty="0"/>
              <a:t>“长消息”</a:t>
            </a:r>
            <a:endParaRPr lang="en-US" altLang="zh-CN" sz="2400" dirty="0"/>
          </a:p>
          <a:p>
            <a:pPr lvl="1"/>
            <a:r>
              <a:rPr lang="zh-CN" altLang="en-US" sz="2000" dirty="0"/>
              <a:t>需要总线支持</a:t>
            </a:r>
            <a:endParaRPr lang="en-US" sz="2000" dirty="0"/>
          </a:p>
          <a:p>
            <a:r>
              <a:rPr lang="en-US" sz="2400" dirty="0" err="1"/>
              <a:t>分摊总线协议开销</a:t>
            </a:r>
            <a:endParaRPr lang="en-US" sz="2400" dirty="0"/>
          </a:p>
          <a:p>
            <a:pPr lvl="1"/>
            <a:r>
              <a:rPr lang="zh-CN" altLang="en-US" sz="2000" dirty="0"/>
              <a:t>单次操作包括：获取总线，传输，释放总线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ABB4BAF-27C5-FD48-9CC6-317F9C28F3BC}"/>
              </a:ext>
            </a:extLst>
          </p:cNvPr>
          <p:cNvSpPr txBox="1"/>
          <p:nvPr/>
        </p:nvSpPr>
        <p:spPr>
          <a:xfrm>
            <a:off x="5286704" y="1333499"/>
            <a:ext cx="466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C00000"/>
                </a:solidFill>
              </a:rPr>
              <a:t>DMA</a:t>
            </a:r>
            <a:r>
              <a:rPr lang="zh-CN" altLang="en-US" sz="1800" dirty="0">
                <a:solidFill>
                  <a:srgbClr val="C00000"/>
                </a:solidFill>
              </a:rPr>
              <a:t>有什么缺点（不适合的操作）？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6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访问物理内存与访问设备的对比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88295"/>
          </a:xfrm>
        </p:spPr>
        <p:txBody>
          <a:bodyPr>
            <a:norm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如何与物理内存交互：</a:t>
            </a:r>
            <a:endParaRPr lang="en-US" altLang="zh-CN" dirty="0"/>
          </a:p>
          <a:p>
            <a:pPr lvl="1"/>
            <a:r>
              <a:rPr lang="zh-CN" altLang="en-US" dirty="0"/>
              <a:t>通过系统总线与物理内存连接</a:t>
            </a:r>
            <a:endParaRPr lang="en-US" altLang="zh-CN" dirty="0"/>
          </a:p>
          <a:p>
            <a:pPr lvl="1"/>
            <a:r>
              <a:rPr lang="zh-CN" altLang="en-US" dirty="0"/>
              <a:t>使用物理地址寻址内存内容</a:t>
            </a:r>
            <a:endParaRPr lang="en-US" altLang="zh-CN" dirty="0"/>
          </a:p>
          <a:p>
            <a:r>
              <a:rPr lang="en-US" altLang="zh-CN" dirty="0"/>
              <a:t>CPU</a:t>
            </a:r>
            <a:r>
              <a:rPr lang="zh-CN" altLang="en-US" dirty="0"/>
              <a:t>如何与设备交互：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同样使用总线地址（也即物理地址）</a:t>
            </a:r>
            <a:endParaRPr lang="en-US" altLang="zh-CN" dirty="0"/>
          </a:p>
          <a:p>
            <a:pPr lvl="1"/>
            <a:r>
              <a:rPr lang="zh-CN" altLang="en-US" dirty="0"/>
              <a:t>轮询 </a:t>
            </a:r>
            <a:r>
              <a:rPr lang="en-US" altLang="zh-CN" dirty="0"/>
              <a:t>vs.</a:t>
            </a:r>
            <a:r>
              <a:rPr lang="zh-CN" altLang="en-US" dirty="0"/>
              <a:t> 中断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DMA</a:t>
            </a:r>
          </a:p>
          <a:p>
            <a:pPr lvl="1"/>
            <a:r>
              <a:rPr lang="en-US" altLang="zh-CN" dirty="0"/>
              <a:t>PIO</a:t>
            </a:r>
            <a:r>
              <a:rPr lang="zh-CN" altLang="en-US" dirty="0"/>
              <a:t>和</a:t>
            </a:r>
            <a:r>
              <a:rPr lang="en-US" altLang="zh-CN" dirty="0"/>
              <a:t>MMIO</a:t>
            </a:r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719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CPU访问设备的方式小结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矩形 36"/>
          <p:cNvSpPr/>
          <p:nvPr/>
        </p:nvSpPr>
        <p:spPr bwMode="auto">
          <a:xfrm>
            <a:off x="6012864" y="1777380"/>
            <a:ext cx="1368747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</a:t>
            </a:r>
            <a:endParaRPr lang="zh-CN" altLang="en-US" sz="2000" dirty="0">
              <a:solidFill>
                <a:schemeClr val="tx1"/>
              </a:solidFill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" name="矩形 36"/>
          <p:cNvSpPr/>
          <p:nvPr/>
        </p:nvSpPr>
        <p:spPr bwMode="auto">
          <a:xfrm>
            <a:off x="4788728" y="3637586"/>
            <a:ext cx="1368747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内存</a:t>
            </a:r>
          </a:p>
        </p:txBody>
      </p:sp>
      <p:sp>
        <p:nvSpPr>
          <p:cNvPr id="8" name="矩形 36"/>
          <p:cNvSpPr/>
          <p:nvPr/>
        </p:nvSpPr>
        <p:spPr bwMode="auto">
          <a:xfrm>
            <a:off x="7237000" y="3637586"/>
            <a:ext cx="1368747" cy="660073"/>
          </a:xfrm>
          <a:prstGeom prst="rect">
            <a:avLst/>
          </a:prstGeom>
          <a:noFill/>
          <a:ln w="1905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/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I/O </a:t>
            </a:r>
            <a:r>
              <a:rPr lang="zh-CN" altLang="en-US" sz="2000" dirty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设备</a:t>
            </a:r>
          </a:p>
        </p:txBody>
      </p:sp>
      <p:cxnSp>
        <p:nvCxnSpPr>
          <p:cNvPr id="10" name="Straight Arrow Connector 9"/>
          <p:cNvCxnSpPr>
            <a:stCxn id="7" idx="0"/>
          </p:cNvCxnSpPr>
          <p:nvPr/>
        </p:nvCxnSpPr>
        <p:spPr>
          <a:xfrm flipV="1">
            <a:off x="5473102" y="2437456"/>
            <a:ext cx="972107" cy="120013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8" idx="0"/>
          </p:cNvCxnSpPr>
          <p:nvPr/>
        </p:nvCxnSpPr>
        <p:spPr>
          <a:xfrm>
            <a:off x="6949265" y="2437454"/>
            <a:ext cx="972109" cy="1200132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3"/>
            <a:endCxn id="8" idx="1"/>
          </p:cNvCxnSpPr>
          <p:nvPr/>
        </p:nvCxnSpPr>
        <p:spPr>
          <a:xfrm>
            <a:off x="6157475" y="3967623"/>
            <a:ext cx="1079525" cy="0"/>
          </a:xfrm>
          <a:prstGeom prst="straightConnector1">
            <a:avLst/>
          </a:prstGeom>
          <a:ln>
            <a:solidFill>
              <a:srgbClr val="0096FF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933041" y="2641476"/>
            <a:ext cx="10871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load/store</a:t>
            </a:r>
            <a:endParaRPr lang="en-US" sz="16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418618" y="2552820"/>
            <a:ext cx="16898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PIO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(in/out)</a:t>
            </a:r>
            <a:endParaRPr lang="zh-CN" alt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/MMIO</a:t>
            </a:r>
            <a:r>
              <a:rPr lang="zh-CN" altLang="en-US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(load/store)</a:t>
            </a:r>
            <a:endParaRPr lang="en-US" sz="1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63671" y="3637586"/>
            <a:ext cx="6399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DMA</a:t>
            </a:r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3980314" cy="4047836"/>
          </a:xfrm>
        </p:spPr>
        <p:txBody>
          <a:bodyPr>
            <a:noAutofit/>
          </a:bodyPr>
          <a:lstStyle/>
          <a:p>
            <a:r>
              <a:rPr lang="en-US" sz="2000" dirty="0"/>
              <a:t>Load/Store</a:t>
            </a:r>
            <a:r>
              <a:rPr lang="zh-CN" altLang="en-US" sz="2000" dirty="0"/>
              <a:t> 指令（</a:t>
            </a:r>
            <a:r>
              <a:rPr lang="en-US" altLang="zh-CN" sz="2000" dirty="0"/>
              <a:t>ARM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1"/>
            <a:r>
              <a:rPr lang="en-US" sz="1600" dirty="0" err="1"/>
              <a:t>用于CPU读写内存</a:t>
            </a:r>
            <a:endParaRPr lang="en-US" sz="1600" dirty="0"/>
          </a:p>
          <a:p>
            <a:pPr lvl="1"/>
            <a:r>
              <a:rPr lang="en-US" sz="1600" dirty="0" err="1"/>
              <a:t>作用于物理地址空间</a:t>
            </a:r>
            <a:endParaRPr lang="en-US" sz="1600" dirty="0"/>
          </a:p>
          <a:p>
            <a:r>
              <a:rPr lang="en-US" altLang="zh-CN" sz="2000" dirty="0"/>
              <a:t>MMIO</a:t>
            </a:r>
            <a:r>
              <a:rPr lang="en-US" sz="2000" dirty="0"/>
              <a:t> </a:t>
            </a:r>
            <a:r>
              <a:rPr lang="en-US" sz="2000" dirty="0" err="1"/>
              <a:t>操作</a:t>
            </a:r>
            <a:r>
              <a:rPr lang="zh-CN" altLang="en-US" sz="2000" dirty="0"/>
              <a:t>（</a:t>
            </a:r>
            <a:r>
              <a:rPr lang="en-US" altLang="zh-CN" sz="2000" dirty="0"/>
              <a:t>x86/ARM</a:t>
            </a:r>
            <a:r>
              <a:rPr lang="zh-CN" altLang="en-US" sz="2000" dirty="0"/>
              <a:t>等）</a:t>
            </a:r>
            <a:endParaRPr lang="en-US" sz="2000" dirty="0"/>
          </a:p>
          <a:p>
            <a:pPr lvl="1"/>
            <a:r>
              <a:rPr lang="zh-CN" altLang="en-US" sz="1600" dirty="0"/>
              <a:t>将设备寄存器映射到物理地址空间</a:t>
            </a:r>
            <a:endParaRPr lang="en-US" altLang="zh-CN" sz="1600" dirty="0"/>
          </a:p>
          <a:p>
            <a:pPr lvl="1"/>
            <a:r>
              <a:rPr lang="en-US" sz="1600" dirty="0" err="1"/>
              <a:t>页表再将物理地址映射为虚拟地址</a:t>
            </a:r>
            <a:endParaRPr lang="en-US" sz="1600" dirty="0"/>
          </a:p>
          <a:p>
            <a:r>
              <a:rPr lang="en-US" sz="2000" dirty="0"/>
              <a:t>DMA</a:t>
            </a:r>
          </a:p>
          <a:p>
            <a:pPr lvl="1"/>
            <a:r>
              <a:rPr lang="en-US" sz="1600" dirty="0" err="1"/>
              <a:t>设备使用物理地址访问内存</a:t>
            </a:r>
            <a:endParaRPr lang="en-US" sz="1600" dirty="0"/>
          </a:p>
          <a:p>
            <a:pPr lvl="1"/>
            <a:r>
              <a:rPr lang="en-US" sz="1600" b="1" dirty="0" err="1">
                <a:solidFill>
                  <a:srgbClr val="C00000"/>
                </a:solidFill>
              </a:rPr>
              <a:t>问</a:t>
            </a:r>
            <a:r>
              <a:rPr lang="zh-CN" altLang="en-US" sz="1600" b="1" dirty="0">
                <a:solidFill>
                  <a:srgbClr val="C00000"/>
                </a:solidFill>
              </a:rPr>
              <a:t>：安全性如何保证？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363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DMA的安全性问题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5" name="Content Placeholder 2"/>
          <p:cNvSpPr>
            <a:spLocks noGrp="1"/>
          </p:cNvSpPr>
          <p:nvPr>
            <p:ph idx="1"/>
          </p:nvPr>
        </p:nvSpPr>
        <p:spPr>
          <a:xfrm>
            <a:off x="457200" y="1345332"/>
            <a:ext cx="7427168" cy="4047836"/>
          </a:xfrm>
        </p:spPr>
        <p:txBody>
          <a:bodyPr>
            <a:noAutofit/>
          </a:bodyPr>
          <a:lstStyle/>
          <a:p>
            <a:r>
              <a:rPr lang="en-US" sz="2000" dirty="0" err="1"/>
              <a:t>问题</a:t>
            </a:r>
            <a:r>
              <a:rPr lang="zh-CN" altLang="en-US" sz="2000" dirty="0"/>
              <a:t>：</a:t>
            </a:r>
            <a:r>
              <a:rPr lang="en-US" sz="2000" dirty="0" err="1"/>
              <a:t>设备可通过DMA访问任意物理内存</a:t>
            </a:r>
            <a:endParaRPr lang="en-US" sz="2000" dirty="0"/>
          </a:p>
          <a:p>
            <a:r>
              <a:rPr lang="en-US" sz="2000" dirty="0" err="1"/>
              <a:t>错误地址访问</a:t>
            </a:r>
            <a:endParaRPr lang="en-US" sz="2000" dirty="0"/>
          </a:p>
          <a:p>
            <a:pPr lvl="1"/>
            <a:r>
              <a:rPr lang="en-US" sz="1800" dirty="0" err="1"/>
              <a:t>误读</a:t>
            </a:r>
            <a:r>
              <a:rPr lang="zh-CN" altLang="en-US" sz="1800" dirty="0"/>
              <a:t>：设备操作出错、数据泄露等</a:t>
            </a:r>
            <a:endParaRPr lang="en-US" altLang="zh-CN" sz="1800" dirty="0"/>
          </a:p>
          <a:p>
            <a:pPr lvl="1"/>
            <a:r>
              <a:rPr lang="zh-CN" altLang="en-US" sz="1800" dirty="0"/>
              <a:t>误写：系统崩溃，关键数据丢失等</a:t>
            </a:r>
            <a:endParaRPr lang="en-US" altLang="zh-CN" sz="1800" dirty="0"/>
          </a:p>
          <a:p>
            <a:r>
              <a:rPr lang="zh-CN" altLang="en-US" sz="2000" dirty="0"/>
              <a:t>恶意地址访问</a:t>
            </a:r>
            <a:endParaRPr lang="en-US" altLang="zh-CN" sz="2000" dirty="0"/>
          </a:p>
          <a:p>
            <a:pPr lvl="1"/>
            <a:r>
              <a:rPr lang="zh-CN" altLang="en-US" sz="1800" dirty="0"/>
              <a:t>恶意设备、恶意用户态驱动</a:t>
            </a:r>
            <a:endParaRPr lang="en-US" altLang="zh-CN" sz="1800" dirty="0"/>
          </a:p>
          <a:p>
            <a:pPr lvl="2"/>
            <a:r>
              <a:rPr lang="zh-CN" altLang="en-US" sz="1400" dirty="0"/>
              <a:t>可发起任意</a:t>
            </a:r>
            <a:r>
              <a:rPr lang="en-US" altLang="zh-CN" sz="1400" dirty="0"/>
              <a:t>DMA</a:t>
            </a:r>
            <a:r>
              <a:rPr lang="zh-CN" altLang="en-US" sz="1400" dirty="0"/>
              <a:t>请求</a:t>
            </a:r>
            <a:endParaRPr lang="en-US" altLang="zh-CN" sz="1400" dirty="0"/>
          </a:p>
          <a:p>
            <a:pPr lvl="1"/>
            <a:r>
              <a:rPr lang="zh-CN" altLang="en-US" sz="1800" dirty="0"/>
              <a:t>应用攻击：应用挟持、应用数据窃取等</a:t>
            </a:r>
            <a:endParaRPr lang="en-US" altLang="zh-CN" sz="1800" dirty="0"/>
          </a:p>
          <a:p>
            <a:pPr lvl="1"/>
            <a:r>
              <a:rPr lang="zh-CN" altLang="en-US" sz="1800" dirty="0"/>
              <a:t>内核攻击：内核代码注入，内核数据窃取等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54970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F84C2D-D69F-2944-8B87-7A87A010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IOMMU</a:t>
            </a:r>
            <a:r>
              <a:rPr kumimoji="1" lang="zh-CN" altLang="en-US" dirty="0"/>
              <a:t>：为</a:t>
            </a:r>
            <a:r>
              <a:rPr kumimoji="1" lang="en-US" altLang="zh-CN" dirty="0"/>
              <a:t>I/O</a:t>
            </a:r>
            <a:r>
              <a:rPr kumimoji="1" lang="zh-CN" altLang="en-US" dirty="0"/>
              <a:t>设备做地址翻译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91762-70D2-1340-9592-FB36FE44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2000" dirty="0"/>
              <a:t>避免设备直接使用物理地址访问内存</a:t>
            </a:r>
            <a:endParaRPr kumimoji="1" lang="en-US" altLang="zh-CN" sz="2000" dirty="0"/>
          </a:p>
          <a:p>
            <a:pPr lvl="1"/>
            <a:r>
              <a:rPr kumimoji="1" lang="zh-CN" altLang="en-US" sz="1800" dirty="0"/>
              <a:t>设备</a:t>
            </a:r>
            <a:r>
              <a:rPr kumimoji="1" lang="en-US" altLang="zh-CN" sz="1800" dirty="0"/>
              <a:t>DMA</a:t>
            </a:r>
            <a:r>
              <a:rPr kumimoji="1" lang="zh-CN" altLang="en-US" sz="1800" dirty="0"/>
              <a:t>使用</a:t>
            </a:r>
            <a:r>
              <a:rPr kumimoji="1" lang="en-US" altLang="zh-CN" sz="1800" dirty="0"/>
              <a:t>IOVA</a:t>
            </a:r>
            <a:r>
              <a:rPr kumimoji="1" lang="zh-CN" altLang="en-US" sz="1800" dirty="0"/>
              <a:t>，由</a:t>
            </a:r>
            <a:r>
              <a:rPr kumimoji="1" lang="en-US" altLang="zh-CN" sz="1800" dirty="0"/>
              <a:t>IOMMU</a:t>
            </a:r>
            <a:r>
              <a:rPr kumimoji="1" lang="zh-CN" altLang="en-US" sz="1800" dirty="0"/>
              <a:t>翻译为</a:t>
            </a:r>
            <a:r>
              <a:rPr kumimoji="1" lang="en-US" altLang="zh-CN" sz="1800" dirty="0"/>
              <a:t>PA</a:t>
            </a:r>
            <a:r>
              <a:rPr kumimoji="1" lang="zh-CN" altLang="en-US" sz="1800" dirty="0"/>
              <a:t>（实际的物理地址）</a:t>
            </a:r>
            <a:endParaRPr kumimoji="1" lang="en-US" altLang="zh-CN" sz="1800" dirty="0"/>
          </a:p>
          <a:p>
            <a:pPr lvl="1"/>
            <a:r>
              <a:rPr kumimoji="1" lang="zh-CN" altLang="en-US" sz="1800" dirty="0"/>
              <a:t>使用</a:t>
            </a:r>
            <a:r>
              <a:rPr kumimoji="1" lang="en-US" altLang="zh-CN" sz="1800" dirty="0"/>
              <a:t>IOTLB</a:t>
            </a:r>
            <a:r>
              <a:rPr kumimoji="1" lang="zh-CN" altLang="en-US" sz="1800" dirty="0"/>
              <a:t>优化</a:t>
            </a:r>
            <a:r>
              <a:rPr kumimoji="1" lang="en-US" altLang="zh-CN" sz="1800" dirty="0"/>
              <a:t>IOMMU</a:t>
            </a:r>
            <a:r>
              <a:rPr kumimoji="1" lang="zh-CN" altLang="en-US" sz="1800" dirty="0"/>
              <a:t>地址翻译流程</a:t>
            </a:r>
            <a:endParaRPr kumimoji="1" lang="en-US" altLang="zh-CN" sz="1800" dirty="0"/>
          </a:p>
          <a:p>
            <a:pPr lvl="1"/>
            <a:r>
              <a:rPr kumimoji="1" lang="zh-CN" altLang="en-US" sz="1800" dirty="0">
                <a:highlight>
                  <a:srgbClr val="FFFF00"/>
                </a:highlight>
              </a:rPr>
              <a:t>广泛用于</a:t>
            </a:r>
            <a:r>
              <a:rPr kumimoji="1" lang="en-US" altLang="zh-CN" sz="1800" dirty="0">
                <a:highlight>
                  <a:srgbClr val="FFFF00"/>
                </a:highlight>
              </a:rPr>
              <a:t>DMA</a:t>
            </a:r>
            <a:r>
              <a:rPr kumimoji="1" lang="zh-CN" altLang="en-US" sz="1800" dirty="0">
                <a:highlight>
                  <a:srgbClr val="FFFF00"/>
                </a:highlight>
              </a:rPr>
              <a:t>隔离</a:t>
            </a:r>
            <a:endParaRPr kumimoji="1" lang="en-US" altLang="zh-CN" sz="1800" dirty="0">
              <a:highlight>
                <a:srgbClr val="FFFF00"/>
              </a:highlight>
            </a:endParaRPr>
          </a:p>
          <a:p>
            <a:pPr lvl="2"/>
            <a:r>
              <a:rPr kumimoji="1" lang="zh-CN" altLang="en-US" sz="1400" dirty="0"/>
              <a:t>用户态驱动、虚拟化等</a:t>
            </a:r>
            <a:endParaRPr kumimoji="1" lang="en-US" altLang="zh-CN" sz="1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FDD9F4-A0C5-0946-BAB2-DA791CD6F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E37883-16D3-404E-9F5B-ABEBB9D61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644" y="3200208"/>
            <a:ext cx="5814711" cy="243504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3C66739-7CB2-6508-FB90-0286611161FD}"/>
              </a:ext>
            </a:extLst>
          </p:cNvPr>
          <p:cNvSpPr txBox="1"/>
          <p:nvPr/>
        </p:nvSpPr>
        <p:spPr>
          <a:xfrm>
            <a:off x="1835696" y="3505572"/>
            <a:ext cx="747116" cy="2973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CN" sz="1200" dirty="0"/>
              <a:t>VA</a:t>
            </a:r>
            <a:endParaRPr kumimoji="1" lang="zh-CN" altLang="en-US" sz="12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7A6BF33-2A40-4A44-39A4-1B3B2403B57A}"/>
              </a:ext>
            </a:extLst>
          </p:cNvPr>
          <p:cNvSpPr txBox="1"/>
          <p:nvPr/>
        </p:nvSpPr>
        <p:spPr>
          <a:xfrm>
            <a:off x="5724128" y="4729708"/>
            <a:ext cx="720080" cy="216024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kumimoji="1" lang="en-US" altLang="zh-CN" sz="1200" dirty="0"/>
              <a:t>IOVA</a:t>
            </a:r>
            <a:endParaRPr kumimoji="1"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31753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I/O</a:t>
            </a:r>
            <a:r>
              <a:rPr kumimoji="1" lang="zh-CN" altLang="en-US" dirty="0"/>
              <a:t>子系统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0450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我们为什么需要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子系统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n-ea"/>
                <a:ea typeface="+mn-ea"/>
              </a:rPr>
              <a:t>数以千计的设备类型，个性千差万别：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如何标准化设备接口？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设备的不可靠性：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介质失效或传输错误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如何提供可靠性保证？</a:t>
            </a:r>
            <a:endParaRPr lang="en-US" altLang="zh-CN" dirty="0">
              <a:latin typeface="+mn-ea"/>
              <a:ea typeface="+mn-ea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latin typeface="+mn-ea"/>
                <a:ea typeface="+mn-ea"/>
              </a:rPr>
              <a:t>设备的不可预测性和慢速：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如果不清楚设备的具体表现，该如何管理它们？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426118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6851" name="Picture 3"/>
          <p:cNvPicPr>
            <a:picLocks noChangeAspect="1" noChangeArrowheads="1"/>
          </p:cNvPicPr>
          <p:nvPr/>
        </p:nvPicPr>
        <p:blipFill>
          <a:blip r:embed="rId3"/>
          <a:srcRect l="7227" t="577" r="7658" b="882"/>
          <a:stretch>
            <a:fillRect/>
          </a:stretch>
        </p:blipFill>
        <p:spPr bwMode="auto">
          <a:xfrm>
            <a:off x="4139952" y="1385523"/>
            <a:ext cx="4299579" cy="373375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393816" y="193204"/>
            <a:ext cx="8351598" cy="9525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不同设备的响应效率和处理性能千差万别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46852" name="Rectangle 4"/>
          <p:cNvSpPr>
            <a:spLocks noGrp="1" noChangeArrowheads="1"/>
          </p:cNvSpPr>
          <p:nvPr>
            <p:ph idx="1"/>
          </p:nvPr>
        </p:nvSpPr>
        <p:spPr>
          <a:xfrm>
            <a:off x="372993" y="1385523"/>
            <a:ext cx="6858000" cy="227855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+mn-ea"/>
                <a:ea typeface="+mn-ea"/>
              </a:rPr>
              <a:t>I/O </a:t>
            </a:r>
            <a:r>
              <a:rPr lang="zh-CN" altLang="en-US" sz="2400" dirty="0">
                <a:latin typeface="+mn-ea"/>
                <a:ea typeface="+mn-ea"/>
              </a:rPr>
              <a:t>子系统必须能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处理好这些差别</a:t>
            </a:r>
            <a:endParaRPr lang="en-US" altLang="zh-CN" sz="2400" dirty="0">
              <a:latin typeface="+mn-ea"/>
              <a:ea typeface="+mn-ea"/>
            </a:endParaRPr>
          </a:p>
          <a:p>
            <a:pPr lvl="1"/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高速设备</a:t>
            </a:r>
            <a:r>
              <a:rPr lang="zh-CN" altLang="en-US" sz="1800" dirty="0">
                <a:latin typeface="+mn-ea"/>
              </a:rPr>
              <a:t>：</a:t>
            </a:r>
            <a:r>
              <a:rPr lang="zh-CN" altLang="en-US" sz="1800" dirty="0">
                <a:latin typeface="+mn-ea"/>
                <a:ea typeface="+mn-ea"/>
              </a:rPr>
              <a:t>最小化开销</a:t>
            </a:r>
            <a:endParaRPr lang="en-US" altLang="zh-CN" sz="1800" dirty="0">
              <a:latin typeface="+mn-ea"/>
              <a:ea typeface="+mn-ea"/>
            </a:endParaRPr>
          </a:p>
          <a:p>
            <a:pPr lvl="1"/>
            <a:r>
              <a:rPr lang="zh-CN" altLang="en-US" sz="1800" dirty="0">
                <a:solidFill>
                  <a:srgbClr val="C00000"/>
                </a:solidFill>
                <a:latin typeface="+mn-ea"/>
              </a:rPr>
              <a:t>慢速设备</a:t>
            </a:r>
            <a:r>
              <a:rPr lang="zh-CN" altLang="en-US" sz="1800" dirty="0">
                <a:latin typeface="+mn-ea"/>
              </a:rPr>
              <a:t>：</a:t>
            </a:r>
            <a:r>
              <a:rPr lang="zh-CN" altLang="en-US" sz="1800" dirty="0">
                <a:latin typeface="+mn-ea"/>
                <a:ea typeface="+mn-ea"/>
              </a:rPr>
              <a:t>避免浪费</a:t>
            </a:r>
            <a:br>
              <a:rPr lang="en-US" altLang="zh-CN" sz="1800" dirty="0">
                <a:latin typeface="+mn-ea"/>
                <a:ea typeface="+mn-ea"/>
              </a:rPr>
            </a:br>
            <a:r>
              <a:rPr lang="en-US" altLang="zh-CN" sz="1800" dirty="0">
                <a:latin typeface="+mn-ea"/>
                <a:ea typeface="+mn-ea"/>
              </a:rPr>
              <a:t>CPU</a:t>
            </a:r>
            <a:r>
              <a:rPr lang="zh-CN" altLang="en-US" sz="1800" dirty="0">
                <a:latin typeface="+mn-ea"/>
                <a:ea typeface="+mn-ea"/>
              </a:rPr>
              <a:t>时间盲目等待</a:t>
            </a:r>
            <a:endParaRPr lang="en-US" altLang="zh-CN" sz="1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330317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I/O </a:t>
            </a:r>
            <a:r>
              <a:rPr lang="zh-CN" altLang="en-US" dirty="0">
                <a:latin typeface="+mn-ea"/>
                <a:ea typeface="+mn-ea"/>
              </a:rPr>
              <a:t>子系统的目标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63743"/>
            <a:ext cx="7816787" cy="446487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latin typeface="+mn-ea"/>
                <a:ea typeface="+mn-ea"/>
              </a:rPr>
              <a:t>提供统一接口，涵盖不同设备：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如下代码对各种设备通用：</a:t>
            </a:r>
            <a:endParaRPr lang="en-US" altLang="zh-CN" dirty="0">
              <a:latin typeface="+mn-ea"/>
              <a:ea typeface="+mn-ea"/>
            </a:endParaRPr>
          </a:p>
          <a:p>
            <a:pPr lvl="1">
              <a:buFont typeface="Wingdings" pitchFamily="2" charset="2"/>
              <a:buNone/>
            </a:pP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FILE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fopen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(“/dev/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something”,”rw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”);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for 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= 0;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&lt; 10; 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++) {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	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fprintf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fd,”Count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%d\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n”,i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}</a:t>
            </a:r>
            <a:b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	close(</a:t>
            </a:r>
            <a:r>
              <a:rPr lang="en-US" altLang="zh-CN" b="1" dirty="0" err="1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fd</a:t>
            </a:r>
            <a:r>
              <a:rPr lang="en-US" altLang="zh-CN" b="1" dirty="0">
                <a:solidFill>
                  <a:srgbClr val="C00000"/>
                </a:solidFill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zh-CN" altLang="en-US" dirty="0">
                <a:latin typeface="+mn-ea"/>
                <a:ea typeface="+mn-ea"/>
              </a:rPr>
              <a:t>原因：设备代码（即“</a:t>
            </a:r>
            <a:r>
              <a:rPr lang="zh-CN" altLang="en-US" sz="2500" dirty="0">
                <a:solidFill>
                  <a:srgbClr val="C00000"/>
                </a:solidFill>
                <a:latin typeface="+mn-ea"/>
                <a:ea typeface="+mn-ea"/>
              </a:rPr>
              <a:t>驱动程序</a:t>
            </a:r>
            <a:r>
              <a:rPr lang="zh-CN" altLang="en-US" dirty="0">
                <a:latin typeface="+mn-ea"/>
                <a:ea typeface="+mn-ea"/>
              </a:rPr>
              <a:t>”）实现了标准接口</a:t>
            </a:r>
            <a:endParaRPr lang="en-US" altLang="zh-CN" dirty="0">
              <a:latin typeface="+mn-ea"/>
              <a:ea typeface="+mn-ea"/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latin typeface="+mn-ea"/>
                <a:ea typeface="+mn-ea"/>
              </a:rPr>
              <a:t>提供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硬件的抽象层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管理硬件资源；隐藏硬件细节</a:t>
            </a:r>
            <a:endParaRPr lang="en-US" altLang="zh-CN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550642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118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OS</a:t>
            </a:r>
            <a:r>
              <a:rPr lang="zh-CN" altLang="en-US" dirty="0"/>
              <a:t>的分层设计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489348"/>
            <a:ext cx="7615118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3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37C39-AECB-084E-B847-2DA29714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三类设备接口</a:t>
            </a:r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397AE-F094-7346-9489-ED6608D8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三类常见的</a:t>
            </a:r>
            <a:br>
              <a:rPr lang="en-US" altLang="zh-CN" dirty="0">
                <a:latin typeface="+mn-ea"/>
                <a:ea typeface="+mn-ea"/>
              </a:rPr>
            </a:br>
            <a:r>
              <a:rPr lang="zh-CN" altLang="en-US" dirty="0">
                <a:latin typeface="+mn-ea"/>
                <a:ea typeface="+mn-ea"/>
              </a:rPr>
              <a:t>设备接口：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字符设备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块设备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网络设备</a:t>
            </a:r>
            <a:endParaRPr lang="en-US" altLang="zh-CN" dirty="0">
              <a:latin typeface="+mn-ea"/>
              <a:ea typeface="+mn-ea"/>
            </a:endParaRPr>
          </a:p>
          <a:p>
            <a:endParaRPr kumimoji="1" lang="zh-CN" altLang="en-US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3686E8-9DFD-E440-AED0-410AFCE0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20</a:t>
            </a:fld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5" name="Picture 3" descr="I_O-ARCH.jpg">
            <a:extLst>
              <a:ext uri="{FF2B5EF4-FFF2-40B4-BE49-F238E27FC236}">
                <a16:creationId xmlns:a16="http://schemas.microsoft.com/office/drawing/2014/main" id="{73A3C3FD-26B9-D045-8CD2-66C1EE92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97" y="1318112"/>
            <a:ext cx="6253491" cy="377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907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字符设备</a:t>
            </a:r>
            <a:endParaRPr lang="en-US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例子：键盘</a:t>
            </a:r>
            <a:r>
              <a:rPr lang="en-US" altLang="zh-CN" dirty="0">
                <a:latin typeface="+mn-ea"/>
                <a:ea typeface="+mn-ea"/>
              </a:rPr>
              <a:t>/</a:t>
            </a:r>
            <a:r>
              <a:rPr lang="zh-CN" altLang="en-US" dirty="0">
                <a:latin typeface="+mn-ea"/>
                <a:ea typeface="+mn-ea"/>
              </a:rPr>
              <a:t>鼠标，串口，部分</a:t>
            </a:r>
            <a:r>
              <a:rPr lang="en-US" altLang="zh-CN" dirty="0">
                <a:latin typeface="+mn-ea"/>
                <a:ea typeface="+mn-ea"/>
              </a:rPr>
              <a:t>USB</a:t>
            </a:r>
            <a:r>
              <a:rPr lang="zh-CN" altLang="en-US" dirty="0">
                <a:latin typeface="+mn-ea"/>
                <a:ea typeface="+mn-ea"/>
              </a:rPr>
              <a:t>设备等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串行访问，</a:t>
            </a:r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每次一个字符</a:t>
            </a:r>
            <a:endParaRPr lang="en-US" altLang="zh-CN" dirty="0"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命令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get(),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put()</a:t>
            </a:r>
            <a:r>
              <a:rPr lang="zh-CN" altLang="en-US" dirty="0">
                <a:latin typeface="+mn-ea"/>
                <a:ea typeface="+mn-ea"/>
              </a:rPr>
              <a:t>等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通常使用文件系统接口进行交互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dirty="0">
                <a:latin typeface="+mn-ea"/>
                <a:ea typeface="+mn-ea"/>
              </a:rPr>
              <a:t>open(),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read(),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write(),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close()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441958-E1E3-1B7F-1236-F1AB9481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21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9703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块设备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9" y="1277815"/>
            <a:ext cx="7519864" cy="419907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例子：磁盘、磁带、</a:t>
            </a:r>
            <a:r>
              <a:rPr lang="en-US" altLang="zh-CN" dirty="0">
                <a:latin typeface="+mn-ea"/>
                <a:ea typeface="+mn-ea"/>
              </a:rPr>
              <a:t>DVD</a:t>
            </a:r>
          </a:p>
          <a:p>
            <a:r>
              <a:rPr lang="zh-CN" altLang="en-US" dirty="0">
                <a:latin typeface="+mn-ea"/>
                <a:ea typeface="+mn-ea"/>
              </a:rPr>
              <a:t>统一的块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接口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以块为粒度访问数据</a:t>
            </a:r>
            <a:endParaRPr lang="en-US" altLang="zh-CN" dirty="0">
              <a:highlight>
                <a:srgbClr val="FFFF00"/>
              </a:highlight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提供原始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接口（</a:t>
            </a:r>
            <a:r>
              <a:rPr lang="en-US" altLang="zh-CN" dirty="0">
                <a:latin typeface="+mn-ea"/>
                <a:ea typeface="+mn-ea"/>
              </a:rPr>
              <a:t>Raw I/O</a:t>
            </a:r>
            <a:r>
              <a:rPr lang="zh-CN" altLang="en-US" dirty="0">
                <a:latin typeface="+mn-ea"/>
                <a:ea typeface="+mn-ea"/>
              </a:rPr>
              <a:t>）或文件形式访问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原始</a:t>
            </a:r>
            <a:r>
              <a:rPr lang="en-US" altLang="zh-CN" dirty="0">
                <a:latin typeface="+mn-ea"/>
                <a:ea typeface="+mn-ea"/>
              </a:rPr>
              <a:t>I/O</a:t>
            </a:r>
            <a:r>
              <a:rPr lang="zh-CN" altLang="en-US" dirty="0">
                <a:latin typeface="+mn-ea"/>
                <a:ea typeface="+mn-ea"/>
              </a:rPr>
              <a:t>：字节流</a:t>
            </a:r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允许以内存映射文件的方式访问文件内容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</a:rPr>
              <a:t>即 </a:t>
            </a:r>
            <a:r>
              <a:rPr lang="en-US" altLang="zh-CN" dirty="0">
                <a:latin typeface="+mn-ea"/>
              </a:rPr>
              <a:t>Memory-Mapped File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pPr lvl="1"/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8DB90623-32E7-6D9B-4C95-AFB58192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24825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网络设备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例子：以太网卡、无线网络、蓝牙等</a:t>
            </a:r>
            <a:endParaRPr lang="en-US" altLang="zh-CN" dirty="0">
              <a:latin typeface="+mn-ea"/>
              <a:ea typeface="+mn-ea"/>
            </a:endParaRPr>
          </a:p>
          <a:p>
            <a:endParaRPr lang="en-US" altLang="zh-CN" dirty="0">
              <a:latin typeface="+mn-ea"/>
              <a:ea typeface="+mn-ea"/>
            </a:endParaRPr>
          </a:p>
          <a:p>
            <a:r>
              <a:rPr lang="zh-CN" altLang="en-US" dirty="0">
                <a:latin typeface="+mn-ea"/>
                <a:ea typeface="+mn-ea"/>
              </a:rPr>
              <a:t>不同于块设备、字符设备，网络设备有自己的接口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highlight>
                  <a:srgbClr val="FFFF00"/>
                </a:highlight>
                <a:latin typeface="+mn-ea"/>
                <a:ea typeface="+mn-ea"/>
              </a:rPr>
              <a:t>提供特殊网络接口</a:t>
            </a:r>
            <a:r>
              <a:rPr lang="zh-CN" altLang="en-US" dirty="0">
                <a:latin typeface="+mn-ea"/>
                <a:ea typeface="+mn-ea"/>
              </a:rPr>
              <a:t>，支持各类网络协议</a:t>
            </a:r>
            <a:endParaRPr lang="en-US" altLang="zh-CN" dirty="0">
              <a:latin typeface="+mn-ea"/>
              <a:ea typeface="+mn-ea"/>
            </a:endParaRPr>
          </a:p>
          <a:p>
            <a:pPr lvl="1"/>
            <a:r>
              <a:rPr lang="zh-CN" altLang="en-US" dirty="0">
                <a:latin typeface="+mn-ea"/>
                <a:ea typeface="+mn-ea"/>
              </a:rPr>
              <a:t>负责网络包的收发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A642F-48A3-91A7-A806-88D97D72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23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98723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设备驱动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内核中设备特定代码，和硬件设备</a:t>
            </a:r>
            <a:r>
              <a:rPr lang="zh-CN" altLang="en-US" sz="2400" dirty="0">
                <a:highlight>
                  <a:srgbClr val="FFFF00"/>
                </a:highlight>
                <a:ea typeface="+mn-ea"/>
              </a:rPr>
              <a:t>直接交互：</a:t>
            </a:r>
            <a:endParaRPr lang="en-US" altLang="zh-CN" sz="2400" dirty="0">
              <a:highlight>
                <a:srgbClr val="FFFF00"/>
              </a:highlight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提供标准的文件系统接口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内核</a:t>
            </a:r>
            <a:r>
              <a:rPr lang="en-US" altLang="zh-CN" sz="2000" dirty="0">
                <a:ea typeface="+mn-ea"/>
              </a:rPr>
              <a:t>I/O</a:t>
            </a:r>
            <a:r>
              <a:rPr lang="zh-CN" altLang="en-US" sz="2000" dirty="0">
                <a:ea typeface="+mn-ea"/>
              </a:rPr>
              <a:t>子系统可以和内核不同驱动交互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可借助</a:t>
            </a:r>
            <a:r>
              <a:rPr lang="en-US" altLang="zh-CN" sz="2000" dirty="0" err="1">
                <a:ea typeface="+mn-ea"/>
              </a:rPr>
              <a:t>ioctl</a:t>
            </a:r>
            <a:r>
              <a:rPr lang="en-US" altLang="zh-CN" sz="2000" dirty="0">
                <a:ea typeface="+mn-ea"/>
              </a:rPr>
              <a:t>()</a:t>
            </a:r>
            <a:r>
              <a:rPr lang="zh-CN" altLang="en-US" sz="2000" dirty="0">
                <a:ea typeface="+mn-ea"/>
              </a:rPr>
              <a:t>系统调用进行设备相关配置</a:t>
            </a:r>
            <a:endParaRPr lang="en-US" altLang="zh-CN" sz="20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Linux</a:t>
            </a:r>
            <a:r>
              <a:rPr lang="zh-CN" altLang="en-US" sz="2400" dirty="0">
                <a:ea typeface="+mn-ea"/>
              </a:rPr>
              <a:t>的设备驱动通常分为两部分：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上半部：迅速处理；此时中断处于关闭状态，没有嵌套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下半部：延后处理；此时中断处于打开状态，可能发生嵌套</a:t>
            </a:r>
            <a:endParaRPr lang="en-US" altLang="zh-CN" sz="20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1446E2BB-44DF-9E45-0E06-E4CD3600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24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2262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复杂设备管理</a:t>
            </a:r>
          </a:p>
        </p:txBody>
      </p:sp>
    </p:spTree>
    <p:extLst>
      <p:ext uri="{BB962C8B-B14F-4D97-AF65-F5344CB8AC3E}">
        <p14:creationId xmlns:p14="http://schemas.microsoft.com/office/powerpoint/2010/main" val="4222049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为什么需要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等专用加速器？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152634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+mn-ea"/>
              </a:rPr>
              <a:t>CPU</a:t>
            </a:r>
            <a:r>
              <a:rPr lang="zh-CN" altLang="en-US" sz="2400" dirty="0">
                <a:ea typeface="+mn-ea"/>
              </a:rPr>
              <a:t>无法满足复杂计算任务的性能要求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摩尔定律逐渐失效</a:t>
            </a:r>
            <a:endParaRPr lang="en-US" altLang="zh-CN" sz="2000" dirty="0">
              <a:ea typeface="+mn-ea"/>
            </a:endParaRPr>
          </a:p>
          <a:p>
            <a:pPr lvl="1"/>
            <a:r>
              <a:rPr lang="en-US" altLang="zh-CN" sz="2000" dirty="0">
                <a:ea typeface="+mn-ea"/>
              </a:rPr>
              <a:t>CPU</a:t>
            </a:r>
            <a:r>
              <a:rPr lang="zh-CN" altLang="en-US" sz="2000" dirty="0">
                <a:ea typeface="+mn-ea"/>
              </a:rPr>
              <a:t>性能提升缓慢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应用算力需求提升迅速</a:t>
            </a:r>
            <a:endParaRPr lang="en-US" altLang="zh-CN" sz="16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解决方案：为特定计算任务设计专用加速器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密码学加速器：</a:t>
            </a:r>
            <a:r>
              <a:rPr lang="en-US" altLang="zh-CN" sz="2200" dirty="0">
                <a:ea typeface="+mn-ea"/>
              </a:rPr>
              <a:t>AES</a:t>
            </a:r>
            <a:r>
              <a:rPr lang="zh-CN" altLang="en-US" sz="2200" dirty="0">
                <a:ea typeface="+mn-ea"/>
              </a:rPr>
              <a:t>、哈希、同态加密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AI</a:t>
            </a:r>
            <a:r>
              <a:rPr lang="zh-CN" altLang="en-US" sz="2200" dirty="0">
                <a:ea typeface="+mn-ea"/>
              </a:rPr>
              <a:t>加速器：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、</a:t>
            </a:r>
            <a:r>
              <a:rPr lang="en-US" altLang="zh-CN" sz="2200" dirty="0">
                <a:ea typeface="+mn-ea"/>
              </a:rPr>
              <a:t>NPU</a:t>
            </a:r>
            <a:r>
              <a:rPr lang="zh-CN" altLang="en-US" sz="2200" dirty="0">
                <a:ea typeface="+mn-ea"/>
              </a:rPr>
              <a:t>、</a:t>
            </a:r>
            <a:r>
              <a:rPr lang="en-US" altLang="zh-CN" sz="2200" dirty="0">
                <a:ea typeface="+mn-ea"/>
              </a:rPr>
              <a:t>TPU</a:t>
            </a:r>
          </a:p>
          <a:p>
            <a:pPr lvl="1"/>
            <a:r>
              <a:rPr lang="en-US" altLang="zh-CN" sz="2200" dirty="0">
                <a:ea typeface="+mn-ea"/>
              </a:rPr>
              <a:t>FPGA</a:t>
            </a:r>
            <a:r>
              <a:rPr lang="zh-CN" altLang="en-US" sz="2200" dirty="0">
                <a:ea typeface="+mn-ea"/>
              </a:rPr>
              <a:t>：可实现各类硬件加速逻辑</a:t>
            </a:r>
            <a:endParaRPr lang="en-US" altLang="zh-CN" sz="22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4B3C6B4A-4E24-C244-15BE-9CEBDFAE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99015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为什么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能够加速</a:t>
            </a:r>
            <a:r>
              <a:rPr lang="en-US" altLang="zh-CN" dirty="0">
                <a:latin typeface="+mn-ea"/>
                <a:ea typeface="+mn-ea"/>
              </a:rPr>
              <a:t>AI</a:t>
            </a:r>
            <a:r>
              <a:rPr lang="zh-CN" altLang="en-US" dirty="0">
                <a:latin typeface="+mn-ea"/>
                <a:ea typeface="+mn-ea"/>
              </a:rPr>
              <a:t>任务？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sz="2400" dirty="0">
                <a:ea typeface="+mn-ea"/>
              </a:rPr>
              <a:t>善于处理高并发计算任务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拥有大量计算单元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u="sng" dirty="0">
                <a:ea typeface="+mn-ea"/>
              </a:rPr>
              <a:t>S</a:t>
            </a:r>
            <a:r>
              <a:rPr lang="en-US" altLang="zh-CN" sz="2200" dirty="0">
                <a:ea typeface="+mn-ea"/>
              </a:rPr>
              <a:t>ingle-</a:t>
            </a:r>
            <a:r>
              <a:rPr lang="en-US" altLang="zh-CN" sz="2200" u="sng" dirty="0">
                <a:ea typeface="+mn-ea"/>
              </a:rPr>
              <a:t>I</a:t>
            </a:r>
            <a:r>
              <a:rPr lang="en-US" altLang="zh-CN" sz="2200" dirty="0">
                <a:ea typeface="+mn-ea"/>
              </a:rPr>
              <a:t>nstruction-</a:t>
            </a:r>
            <a:r>
              <a:rPr lang="en-US" altLang="zh-CN" sz="2200" u="sng" dirty="0">
                <a:ea typeface="+mn-ea"/>
              </a:rPr>
              <a:t>M</a:t>
            </a:r>
            <a:r>
              <a:rPr lang="en-US" altLang="zh-CN" sz="2200" dirty="0">
                <a:ea typeface="+mn-ea"/>
              </a:rPr>
              <a:t>ultiple-</a:t>
            </a:r>
            <a:r>
              <a:rPr lang="en-US" altLang="zh-CN" sz="2200" u="sng" dirty="0">
                <a:ea typeface="+mn-ea"/>
              </a:rPr>
              <a:t>T</a:t>
            </a:r>
            <a:r>
              <a:rPr lang="en-US" altLang="zh-CN" sz="2200" dirty="0">
                <a:ea typeface="+mn-ea"/>
              </a:rPr>
              <a:t>hread</a:t>
            </a:r>
            <a:r>
              <a:rPr lang="zh-CN" altLang="en-US" sz="2200" dirty="0">
                <a:ea typeface="+mn-ea"/>
              </a:rPr>
              <a:t>（</a:t>
            </a:r>
            <a:r>
              <a:rPr lang="en-US" altLang="zh-CN" sz="2200" dirty="0">
                <a:ea typeface="+mn-ea"/>
              </a:rPr>
              <a:t>SIMT</a:t>
            </a:r>
            <a:r>
              <a:rPr lang="zh-CN" altLang="en-US" sz="2200" dirty="0">
                <a:ea typeface="+mn-ea"/>
              </a:rPr>
              <a:t>）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针对特定</a:t>
            </a:r>
            <a:r>
              <a:rPr lang="en-US" altLang="zh-CN" sz="2400" dirty="0">
                <a:ea typeface="+mn-ea"/>
              </a:rPr>
              <a:t>AI</a:t>
            </a:r>
            <a:r>
              <a:rPr lang="zh-CN" altLang="en-US" sz="2400" dirty="0">
                <a:ea typeface="+mn-ea"/>
              </a:rPr>
              <a:t>算子进行硬件优化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Tensor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Core</a:t>
            </a:r>
            <a:r>
              <a:rPr lang="zh-CN" altLang="en-US" sz="2200" dirty="0">
                <a:ea typeface="+mn-ea"/>
              </a:rPr>
              <a:t>：加速矩阵乘法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SFU</a:t>
            </a:r>
            <a:r>
              <a:rPr lang="zh-CN" altLang="en-US" sz="2200" dirty="0">
                <a:ea typeface="+mn-ea"/>
              </a:rPr>
              <a:t>：加速特定函数计算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高内存带宽 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H100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HBM</a:t>
            </a:r>
            <a:r>
              <a:rPr lang="zh-CN" altLang="en-US" sz="2200" dirty="0">
                <a:ea typeface="+mn-ea"/>
              </a:rPr>
              <a:t>：</a:t>
            </a:r>
            <a:r>
              <a:rPr lang="en-US" altLang="zh-CN" sz="2200" dirty="0">
                <a:ea typeface="+mn-ea"/>
              </a:rPr>
              <a:t>3.35TB/s</a:t>
            </a: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E4A8A89-6968-52EF-B8C7-4412582E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3651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架构下的软件栈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18" y="4081636"/>
            <a:ext cx="8464161" cy="1512168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Runtime</a:t>
            </a:r>
            <a:r>
              <a:rPr lang="zh-CN" altLang="en-US" sz="2400" dirty="0">
                <a:ea typeface="+mn-ea"/>
              </a:rPr>
              <a:t>（如</a:t>
            </a:r>
            <a:r>
              <a:rPr lang="en-US" altLang="zh-CN" sz="2400" dirty="0">
                <a:ea typeface="+mn-ea"/>
              </a:rPr>
              <a:t>CUDA</a:t>
            </a:r>
            <a:r>
              <a:rPr lang="zh-CN" altLang="en-US" sz="2400" dirty="0">
                <a:ea typeface="+mn-ea"/>
              </a:rPr>
              <a:t>）将</a:t>
            </a:r>
            <a:r>
              <a:rPr lang="en-US" altLang="zh-CN" sz="2400" dirty="0">
                <a:ea typeface="+mn-ea"/>
              </a:rPr>
              <a:t>API</a:t>
            </a:r>
            <a:r>
              <a:rPr lang="zh-CN" altLang="en-US" sz="2400" dirty="0">
                <a:ea typeface="+mn-ea"/>
              </a:rPr>
              <a:t>调用转化为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指令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操作系统驱动管理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，将指令加载至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运行</a:t>
            </a:r>
            <a:endParaRPr lang="en-US" altLang="zh-CN" sz="2400" dirty="0"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A6F769-46E9-B316-5681-7FAD289AE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201316"/>
            <a:ext cx="8649415" cy="2520280"/>
          </a:xfrm>
          <a:prstGeom prst="rect">
            <a:avLst/>
          </a:prstGeom>
        </p:spPr>
      </p:pic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36221D3D-C8B6-8840-2B78-F73447F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28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3896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296415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理论方法：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1.</a:t>
            </a:r>
            <a:r>
              <a:rPr lang="zh-CN" altLang="en-US" sz="2400" b="0" dirty="0">
                <a:ea typeface="+mn-ea"/>
              </a:rPr>
              <a:t> 把数据和代码拷贝到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内存中（</a:t>
            </a:r>
            <a:r>
              <a:rPr lang="en-US" altLang="zh-CN" sz="2400" b="0" dirty="0">
                <a:ea typeface="+mn-ea"/>
              </a:rPr>
              <a:t>DMA</a:t>
            </a:r>
            <a:r>
              <a:rPr lang="zh-CN" altLang="en-US" sz="2400" b="0" dirty="0">
                <a:ea typeface="+mn-ea"/>
              </a:rPr>
              <a:t>）</a:t>
            </a:r>
            <a:endParaRPr lang="en-US" altLang="zh-CN" sz="2400" b="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2.</a:t>
            </a:r>
            <a:r>
              <a:rPr lang="zh-CN" altLang="en-US" sz="2400" b="0" dirty="0">
                <a:ea typeface="+mn-ea"/>
              </a:rPr>
              <a:t> 告知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开始运行计算任务（</a:t>
            </a:r>
            <a:r>
              <a:rPr lang="en-US" altLang="zh-CN" sz="2400" b="0" dirty="0">
                <a:ea typeface="+mn-ea"/>
              </a:rPr>
              <a:t>MMIO</a:t>
            </a:r>
            <a:r>
              <a:rPr lang="zh-CN" altLang="en-US" sz="2400" b="0" dirty="0">
                <a:ea typeface="+mn-ea"/>
              </a:rPr>
              <a:t>）</a:t>
            </a:r>
            <a:endParaRPr lang="en-US" altLang="zh-CN" sz="2400" b="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3.</a:t>
            </a:r>
            <a:r>
              <a:rPr lang="zh-CN" altLang="en-US" sz="2400" b="0" dirty="0">
                <a:ea typeface="+mn-ea"/>
              </a:rPr>
              <a:t> 将计算结果拷贝回</a:t>
            </a:r>
            <a:r>
              <a:rPr lang="en-US" altLang="zh-CN" sz="2400" b="0" dirty="0">
                <a:ea typeface="+mn-ea"/>
              </a:rPr>
              <a:t>CPU</a:t>
            </a:r>
            <a:r>
              <a:rPr lang="zh-CN" altLang="en-US" sz="2400" b="0" dirty="0">
                <a:ea typeface="+mn-ea"/>
              </a:rPr>
              <a:t>内存中（</a:t>
            </a:r>
            <a:r>
              <a:rPr lang="en-US" altLang="zh-CN" sz="2400" b="0" dirty="0">
                <a:ea typeface="+mn-ea"/>
              </a:rPr>
              <a:t>DMA</a:t>
            </a:r>
            <a:r>
              <a:rPr lang="zh-CN" altLang="en-US" sz="2400" b="0" dirty="0">
                <a:ea typeface="+mn-ea"/>
              </a:rPr>
              <a:t>）</a:t>
            </a:r>
            <a:endParaRPr lang="en-US" altLang="zh-CN" sz="2400" b="0" dirty="0"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7D3A629-CB77-B7DB-6EDA-E640710DFBFF}"/>
              </a:ext>
            </a:extLst>
          </p:cNvPr>
          <p:cNvSpPr txBox="1"/>
          <p:nvPr/>
        </p:nvSpPr>
        <p:spPr>
          <a:xfrm>
            <a:off x="827584" y="4501853"/>
            <a:ext cx="4666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C00000"/>
                </a:solidFill>
              </a:rPr>
              <a:t>如何把大象放进冰箱里？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72A87A7C-67D2-3489-2B9B-30A191FA8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29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35782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回顾：设备最基本的抽象</a:t>
            </a:r>
          </a:p>
        </p:txBody>
      </p:sp>
      <p:sp>
        <p:nvSpPr>
          <p:cNvPr id="5" name="矩形 4"/>
          <p:cNvSpPr/>
          <p:nvPr/>
        </p:nvSpPr>
        <p:spPr>
          <a:xfrm>
            <a:off x="755576" y="2051534"/>
            <a:ext cx="6855922" cy="24621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+mn-ea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770738" y="3073524"/>
            <a:ext cx="68407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138890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状态寄存器</a:t>
            </a:r>
          </a:p>
        </p:txBody>
      </p:sp>
      <p:sp>
        <p:nvSpPr>
          <p:cNvPr id="9" name="矩形 8"/>
          <p:cNvSpPr/>
          <p:nvPr/>
        </p:nvSpPr>
        <p:spPr>
          <a:xfrm>
            <a:off x="350704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地址寄存器</a:t>
            </a:r>
          </a:p>
        </p:txBody>
      </p:sp>
      <p:sp>
        <p:nvSpPr>
          <p:cNvPr id="10" name="矩形 9"/>
          <p:cNvSpPr/>
          <p:nvPr/>
        </p:nvSpPr>
        <p:spPr>
          <a:xfrm>
            <a:off x="4865558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数据寄存器</a:t>
            </a:r>
          </a:p>
        </p:txBody>
      </p:sp>
      <p:sp>
        <p:nvSpPr>
          <p:cNvPr id="11" name="矩形 10"/>
          <p:cNvSpPr/>
          <p:nvPr/>
        </p:nvSpPr>
        <p:spPr>
          <a:xfrm>
            <a:off x="6228892" y="2275422"/>
            <a:ext cx="1238590" cy="510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命令寄存器</a:t>
            </a:r>
          </a:p>
        </p:txBody>
      </p:sp>
      <p:sp>
        <p:nvSpPr>
          <p:cNvPr id="12" name="矩形 11"/>
          <p:cNvSpPr/>
          <p:nvPr/>
        </p:nvSpPr>
        <p:spPr>
          <a:xfrm>
            <a:off x="770738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96FF"/>
                </a:solidFill>
                <a:latin typeface="+mn-ea"/>
                <a:cs typeface="Arial" panose="020B0604020202020204" pitchFamily="34" charset="0"/>
              </a:rPr>
              <a:t>寄存器</a:t>
            </a:r>
          </a:p>
        </p:txBody>
      </p:sp>
      <p:sp>
        <p:nvSpPr>
          <p:cNvPr id="13" name="矩形 12"/>
          <p:cNvSpPr/>
          <p:nvPr/>
        </p:nvSpPr>
        <p:spPr>
          <a:xfrm>
            <a:off x="842746" y="3180308"/>
            <a:ext cx="6624736" cy="11893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微控制器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(CPU)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内部存储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(DRAM/SRAM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 或兼而有之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r>
              <a:rPr lang="zh-CN" altLang="en-US" sz="2000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其他设备相关的硬件芯片</a:t>
            </a:r>
          </a:p>
        </p:txBody>
      </p:sp>
      <p:sp>
        <p:nvSpPr>
          <p:cNvPr id="15" name="矩形 14"/>
          <p:cNvSpPr/>
          <p:nvPr/>
        </p:nvSpPr>
        <p:spPr>
          <a:xfrm>
            <a:off x="7755514" y="2266047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对外接口</a:t>
            </a:r>
          </a:p>
        </p:txBody>
      </p:sp>
      <p:sp>
        <p:nvSpPr>
          <p:cNvPr id="16" name="矩形 15"/>
          <p:cNvSpPr/>
          <p:nvPr/>
        </p:nvSpPr>
        <p:spPr>
          <a:xfrm>
            <a:off x="7755514" y="3180308"/>
            <a:ext cx="122413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+mn-ea"/>
                <a:cs typeface="Arial" panose="020B0604020202020204" pitchFamily="34" charset="0"/>
              </a:rPr>
              <a:t>内部组成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368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2964159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1.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 如何操控</a:t>
            </a:r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？</a:t>
            </a:r>
            <a:endParaRPr lang="en-US" altLang="zh-CN" sz="2200" b="0" dirty="0">
              <a:solidFill>
                <a:srgbClr val="C00000"/>
              </a:solidFill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发起</a:t>
            </a:r>
            <a:r>
              <a:rPr lang="en-US" altLang="zh-CN" sz="2200" dirty="0">
                <a:ea typeface="+mn-ea"/>
              </a:rPr>
              <a:t>DMA</a:t>
            </a:r>
            <a:r>
              <a:rPr lang="zh-CN" altLang="en-US" sz="2200" dirty="0">
                <a:ea typeface="+mn-ea"/>
              </a:rPr>
              <a:t>、发起任务执行</a:t>
            </a:r>
            <a:endParaRPr lang="en-US" altLang="zh-CN" sz="22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E35425EE-D7A6-BD8F-3009-818E2D51A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30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708851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Processor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415263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接受</a:t>
            </a:r>
            <a:r>
              <a:rPr lang="en-US" altLang="zh-CN" sz="2400" dirty="0">
                <a:ea typeface="+mn-ea"/>
              </a:rPr>
              <a:t>CPU</a:t>
            </a:r>
            <a:r>
              <a:rPr lang="zh-CN" altLang="en-US" sz="2400" dirty="0">
                <a:ea typeface="+mn-ea"/>
              </a:rPr>
              <a:t>发送的控制指令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内存拷贝指令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任务启动指令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其他指令</a:t>
            </a:r>
            <a:endParaRPr lang="en-US" altLang="zh-CN" sz="2200" dirty="0">
              <a:ea typeface="+mn-ea"/>
            </a:endParaRPr>
          </a:p>
          <a:p>
            <a:pPr lvl="1"/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处理控制指令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调用</a:t>
            </a:r>
            <a:r>
              <a:rPr lang="en-US" altLang="zh-CN" sz="2200" dirty="0">
                <a:ea typeface="+mn-ea"/>
              </a:rPr>
              <a:t>Copy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Engine</a:t>
            </a:r>
            <a:r>
              <a:rPr lang="zh-CN" altLang="en-US" sz="2200" dirty="0">
                <a:ea typeface="+mn-ea"/>
              </a:rPr>
              <a:t>完成内存传输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将任务加载到</a:t>
            </a:r>
            <a:r>
              <a:rPr lang="en-US" altLang="zh-CN" sz="2200" dirty="0">
                <a:ea typeface="+mn-ea"/>
              </a:rPr>
              <a:t>Compute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Engine</a:t>
            </a:r>
            <a:r>
              <a:rPr lang="zh-CN" altLang="en-US" sz="2200" dirty="0">
                <a:ea typeface="+mn-ea"/>
              </a:rPr>
              <a:t>指令</a:t>
            </a:r>
            <a:endParaRPr lang="en-US" altLang="zh-CN" sz="2200" dirty="0">
              <a:ea typeface="+mn-ea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FCF5314-36D8-789B-0250-0B255B81F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12" y="1777380"/>
            <a:ext cx="3478467" cy="28575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721F88C-A4D0-545A-F384-817AFFB8D9EB}"/>
              </a:ext>
            </a:extLst>
          </p:cNvPr>
          <p:cNvSpPr/>
          <p:nvPr/>
        </p:nvSpPr>
        <p:spPr>
          <a:xfrm>
            <a:off x="5796136" y="3361556"/>
            <a:ext cx="1440160" cy="100811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4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AD786F-D388-52B9-8357-CCEF8FE8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31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611429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ea typeface="+mn-ea"/>
              </a:rPr>
              <a:t>CPU</a:t>
            </a:r>
            <a:r>
              <a:rPr lang="zh-CN" altLang="en-US" sz="2400" dirty="0">
                <a:ea typeface="+mn-ea"/>
              </a:rPr>
              <a:t>通过</a:t>
            </a:r>
            <a:r>
              <a:rPr lang="en-US" altLang="zh-CN" sz="2400" dirty="0">
                <a:ea typeface="+mn-ea"/>
              </a:rPr>
              <a:t>Command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Buffer</a:t>
            </a:r>
            <a:r>
              <a:rPr lang="zh-CN" altLang="en-US" sz="2400" dirty="0">
                <a:ea typeface="+mn-ea"/>
              </a:rPr>
              <a:t>发送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管理指令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内存中的一块区域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由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驱动申请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采用生产者消费者模式</a:t>
            </a:r>
            <a:endParaRPr lang="en-US" altLang="zh-CN" sz="24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Buffer</a:t>
            </a:r>
            <a:r>
              <a:rPr lang="zh-CN" altLang="en-US" sz="2200" dirty="0">
                <a:ea typeface="+mn-ea"/>
              </a:rPr>
              <a:t>为一内存队列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GET</a:t>
            </a:r>
            <a:r>
              <a:rPr lang="zh-CN" altLang="en-US" sz="2200" dirty="0">
                <a:ea typeface="+mn-ea"/>
              </a:rPr>
              <a:t>寄存器指向下一个被处理的指令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PUT</a:t>
            </a:r>
            <a:r>
              <a:rPr lang="zh-CN" altLang="en-US" sz="2200" dirty="0">
                <a:ea typeface="+mn-ea"/>
              </a:rPr>
              <a:t>寄存器指向上一个放入队列的指令</a:t>
            </a:r>
            <a:endParaRPr lang="en-US" altLang="zh-CN" sz="22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649435F2-BDC0-D3AF-B48A-C5E18747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025966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8D659-440A-9358-0B1F-F455559ED130}"/>
              </a:ext>
            </a:extLst>
          </p:cNvPr>
          <p:cNvSpPr/>
          <p:nvPr/>
        </p:nvSpPr>
        <p:spPr>
          <a:xfrm>
            <a:off x="737737" y="2464058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869B3-B8D3-0224-6FE9-980F1499563E}"/>
              </a:ext>
            </a:extLst>
          </p:cNvPr>
          <p:cNvSpPr/>
          <p:nvPr/>
        </p:nvSpPr>
        <p:spPr>
          <a:xfrm>
            <a:off x="737737" y="3777217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C5D96-C2E0-BFF6-A006-25963199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879149"/>
              </p:ext>
            </p:extLst>
          </p:nvPr>
        </p:nvGraphicFramePr>
        <p:xfrm>
          <a:off x="2483768" y="2198732"/>
          <a:ext cx="3240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49783365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59883685"/>
                    </a:ext>
                  </a:extLst>
                </a:gridCol>
              </a:tblGrid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16851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87010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36363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4734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609250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E59261-D069-00E8-3C6A-7EAB354C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8487"/>
              </p:ext>
            </p:extLst>
          </p:nvPr>
        </p:nvGraphicFramePr>
        <p:xfrm>
          <a:off x="6228184" y="2198732"/>
          <a:ext cx="25922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9377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1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9443"/>
                  </a:ext>
                </a:extLst>
              </a:tr>
            </a:tbl>
          </a:graphicData>
        </a:graphic>
      </p:graphicFrame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24530AD-ED70-99B7-4860-89599457BF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29825" y="2608074"/>
            <a:ext cx="953943" cy="1552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85B8169-B8E5-710C-1B93-C417332E7B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29825" y="3489185"/>
            <a:ext cx="953943" cy="4320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EDCD90-AB56-B223-9D33-A1E60A6C9885}"/>
              </a:ext>
            </a:extLst>
          </p:cNvPr>
          <p:cNvSpPr txBox="1"/>
          <p:nvPr/>
        </p:nvSpPr>
        <p:spPr>
          <a:xfrm>
            <a:off x="2483768" y="16889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96D075-6FDA-0296-E4A2-2A967B8AA15E}"/>
              </a:ext>
            </a:extLst>
          </p:cNvPr>
          <p:cNvSpPr txBox="1"/>
          <p:nvPr/>
        </p:nvSpPr>
        <p:spPr>
          <a:xfrm>
            <a:off x="6408204" y="16889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AB9DF22-66EB-B21A-BECD-B39D8C9EB70F}"/>
              </a:ext>
            </a:extLst>
          </p:cNvPr>
          <p:cNvCxnSpPr/>
          <p:nvPr/>
        </p:nvCxnSpPr>
        <p:spPr>
          <a:xfrm flipV="1">
            <a:off x="5724128" y="2198732"/>
            <a:ext cx="504056" cy="409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EEB3789-C6C8-F7DD-9D84-DA406867798A}"/>
              </a:ext>
            </a:extLst>
          </p:cNvPr>
          <p:cNvCxnSpPr>
            <a:cxnSpLocks/>
          </p:cNvCxnSpPr>
          <p:nvPr/>
        </p:nvCxnSpPr>
        <p:spPr>
          <a:xfrm flipV="1">
            <a:off x="5724128" y="2560920"/>
            <a:ext cx="504056" cy="368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E49CDC-D4BD-2299-08D2-2815FB6BB15D}"/>
              </a:ext>
            </a:extLst>
          </p:cNvPr>
          <p:cNvCxnSpPr>
            <a:cxnSpLocks/>
          </p:cNvCxnSpPr>
          <p:nvPr/>
        </p:nvCxnSpPr>
        <p:spPr>
          <a:xfrm>
            <a:off x="5724128" y="3311153"/>
            <a:ext cx="504056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D2575BD-BC8D-F23A-222E-0E162D0AD86C}"/>
              </a:ext>
            </a:extLst>
          </p:cNvPr>
          <p:cNvSpPr txBox="1"/>
          <p:nvPr/>
        </p:nvSpPr>
        <p:spPr>
          <a:xfrm>
            <a:off x="107504" y="464274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pPr algn="ctr"/>
            <a:r>
              <a:rPr kumimoji="1" lang="en-US" altLang="zh-CN" sz="1400" dirty="0"/>
              <a:t>(accessed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w/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MMIO)</a:t>
            </a:r>
            <a:endParaRPr kumimoji="1" lang="zh-CN" altLang="en-US" sz="14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1AD4E74-E668-829F-1BA3-22BF7E7DABD7}"/>
              </a:ext>
            </a:extLst>
          </p:cNvPr>
          <p:cNvSpPr txBox="1"/>
          <p:nvPr/>
        </p:nvSpPr>
        <p:spPr>
          <a:xfrm>
            <a:off x="2555776" y="4690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04DB109-D1E4-1CB8-FCF6-BCB313A63F47}"/>
              </a:ext>
            </a:extLst>
          </p:cNvPr>
          <p:cNvSpPr txBox="1"/>
          <p:nvPr/>
        </p:nvSpPr>
        <p:spPr>
          <a:xfrm>
            <a:off x="4520598" y="1025943"/>
            <a:ext cx="2911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allocated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driver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A017997E-B6D2-5B81-ABE4-6E49F7FC99D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292080" y="1364497"/>
            <a:ext cx="684076" cy="49089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654CA04F-0237-8159-7707-F0585151A66F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5976156" y="1364497"/>
            <a:ext cx="612068" cy="490897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BBDF108E-30D4-E4E4-708F-784836B24202}"/>
              </a:ext>
            </a:extLst>
          </p:cNvPr>
          <p:cNvSpPr txBox="1"/>
          <p:nvPr/>
        </p:nvSpPr>
        <p:spPr>
          <a:xfrm>
            <a:off x="130007" y="2962911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configured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driver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33DFC49E-CAF5-3182-2577-7A9884BDEBE2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 flipH="1">
            <a:off x="922095" y="2752090"/>
            <a:ext cx="211686" cy="2108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37C9CBE8-411E-25C1-07B3-26C3329BA188}"/>
              </a:ext>
            </a:extLst>
          </p:cNvPr>
          <p:cNvCxnSpPr>
            <a:cxnSpLocks/>
            <a:stCxn id="3" idx="0"/>
            <a:endCxn id="42" idx="2"/>
          </p:cNvCxnSpPr>
          <p:nvPr/>
        </p:nvCxnSpPr>
        <p:spPr>
          <a:xfrm flipH="1" flipV="1">
            <a:off x="922095" y="3547686"/>
            <a:ext cx="211686" cy="22953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C8C7F1A6-60B1-77ED-FC4F-5B257A9C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33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0B436-BC81-C7D0-FE24-FC2391D00175}"/>
              </a:ext>
            </a:extLst>
          </p:cNvPr>
          <p:cNvSpPr txBox="1"/>
          <p:nvPr/>
        </p:nvSpPr>
        <p:spPr>
          <a:xfrm>
            <a:off x="1027938" y="4160222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更新put寄存器</a:t>
            </a:r>
            <a:r>
              <a:rPr lang="zh-CN" altLang="en-US" dirty="0"/>
              <a:t>，由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driver</a:t>
            </a:r>
            <a:r>
              <a:rPr lang="zh-CN" altLang="en-US" dirty="0"/>
              <a:t>更新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2830371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8D659-440A-9358-0B1F-F455559ED130}"/>
              </a:ext>
            </a:extLst>
          </p:cNvPr>
          <p:cNvSpPr/>
          <p:nvPr/>
        </p:nvSpPr>
        <p:spPr>
          <a:xfrm>
            <a:off x="737737" y="2464058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869B3-B8D3-0224-6FE9-980F1499563E}"/>
              </a:ext>
            </a:extLst>
          </p:cNvPr>
          <p:cNvSpPr/>
          <p:nvPr/>
        </p:nvSpPr>
        <p:spPr>
          <a:xfrm>
            <a:off x="737737" y="3777217"/>
            <a:ext cx="7920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C5D96-C2E0-BFF6-A006-25963199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880911"/>
              </p:ext>
            </p:extLst>
          </p:nvPr>
        </p:nvGraphicFramePr>
        <p:xfrm>
          <a:off x="2483768" y="2198732"/>
          <a:ext cx="3240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49783365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59883685"/>
                    </a:ext>
                  </a:extLst>
                </a:gridCol>
              </a:tblGrid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16851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87010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36363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4734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27369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E59261-D069-00E8-3C6A-7EAB354C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369066"/>
              </p:ext>
            </p:extLst>
          </p:nvPr>
        </p:nvGraphicFramePr>
        <p:xfrm>
          <a:off x="6228184" y="2198732"/>
          <a:ext cx="25922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9377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1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9443"/>
                  </a:ext>
                </a:extLst>
              </a:tr>
            </a:tbl>
          </a:graphicData>
        </a:graphic>
      </p:graphicFrame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24530AD-ED70-99B7-4860-89599457BF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29825" y="2608074"/>
            <a:ext cx="953943" cy="15524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85B8169-B8E5-710C-1B93-C417332E7B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29825" y="3849225"/>
            <a:ext cx="953943" cy="72008"/>
          </a:xfrm>
          <a:prstGeom prst="bent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24FB929-72E2-6392-2CEF-E4D739E68AED}"/>
              </a:ext>
            </a:extLst>
          </p:cNvPr>
          <p:cNvSpPr txBox="1"/>
          <p:nvPr/>
        </p:nvSpPr>
        <p:spPr>
          <a:xfrm>
            <a:off x="2555776" y="4690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BEDCD90-AB56-B223-9D33-A1E60A6C9885}"/>
              </a:ext>
            </a:extLst>
          </p:cNvPr>
          <p:cNvSpPr txBox="1"/>
          <p:nvPr/>
        </p:nvSpPr>
        <p:spPr>
          <a:xfrm>
            <a:off x="2483768" y="16889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96D075-6FDA-0296-E4A2-2A967B8AA15E}"/>
              </a:ext>
            </a:extLst>
          </p:cNvPr>
          <p:cNvSpPr txBox="1"/>
          <p:nvPr/>
        </p:nvSpPr>
        <p:spPr>
          <a:xfrm>
            <a:off x="6408204" y="16889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AB9DF22-66EB-B21A-BECD-B39D8C9EB70F}"/>
              </a:ext>
            </a:extLst>
          </p:cNvPr>
          <p:cNvCxnSpPr/>
          <p:nvPr/>
        </p:nvCxnSpPr>
        <p:spPr>
          <a:xfrm flipV="1">
            <a:off x="5724128" y="2198732"/>
            <a:ext cx="504056" cy="409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EEB3789-C6C8-F7DD-9D84-DA40686779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24128" y="2560920"/>
            <a:ext cx="504056" cy="552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E49CDC-D4BD-2299-08D2-2815FB6BB15D}"/>
              </a:ext>
            </a:extLst>
          </p:cNvPr>
          <p:cNvCxnSpPr>
            <a:cxnSpLocks/>
          </p:cNvCxnSpPr>
          <p:nvPr/>
        </p:nvCxnSpPr>
        <p:spPr>
          <a:xfrm>
            <a:off x="5724128" y="3311153"/>
            <a:ext cx="504056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99B8E4BD-BAC5-66DC-9A99-9A88CF002810}"/>
              </a:ext>
            </a:extLst>
          </p:cNvPr>
          <p:cNvSpPr txBox="1"/>
          <p:nvPr/>
        </p:nvSpPr>
        <p:spPr>
          <a:xfrm>
            <a:off x="6876256" y="939996"/>
            <a:ext cx="232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Command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Push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C1858C-1AB9-D6B0-F590-3B7F6554FDEC}"/>
              </a:ext>
            </a:extLst>
          </p:cNvPr>
          <p:cNvSpPr txBox="1"/>
          <p:nvPr/>
        </p:nvSpPr>
        <p:spPr>
          <a:xfrm>
            <a:off x="107504" y="464274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pPr algn="ctr"/>
            <a:r>
              <a:rPr kumimoji="1" lang="en-US" altLang="zh-CN" sz="1400" dirty="0"/>
              <a:t>(accessed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w/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MMIO)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DA37E35-AC74-5B04-F306-437275BA8D2A}"/>
              </a:ext>
            </a:extLst>
          </p:cNvPr>
          <p:cNvSpPr txBox="1"/>
          <p:nvPr/>
        </p:nvSpPr>
        <p:spPr>
          <a:xfrm>
            <a:off x="1435887" y="4209761"/>
            <a:ext cx="24431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updated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driver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D7CAE4CE-982D-2502-48B7-954E29E5787A}"/>
              </a:ext>
            </a:extLst>
          </p:cNvPr>
          <p:cNvCxnSpPr>
            <a:cxnSpLocks/>
            <a:stCxn id="3" idx="2"/>
            <a:endCxn id="12" idx="1"/>
          </p:cNvCxnSpPr>
          <p:nvPr/>
        </p:nvCxnSpPr>
        <p:spPr>
          <a:xfrm>
            <a:off x="1133781" y="4065249"/>
            <a:ext cx="302106" cy="313789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23A74DB5-C01D-6A79-C0CF-D979AAF7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34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732315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Command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Buffer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98D659-440A-9358-0B1F-F455559ED130}"/>
              </a:ext>
            </a:extLst>
          </p:cNvPr>
          <p:cNvSpPr/>
          <p:nvPr/>
        </p:nvSpPr>
        <p:spPr>
          <a:xfrm>
            <a:off x="737737" y="2464058"/>
            <a:ext cx="792088" cy="2880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GET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DE869B3-B8D3-0224-6FE9-980F1499563E}"/>
              </a:ext>
            </a:extLst>
          </p:cNvPr>
          <p:cNvSpPr/>
          <p:nvPr/>
        </p:nvSpPr>
        <p:spPr>
          <a:xfrm>
            <a:off x="737737" y="3777217"/>
            <a:ext cx="792088" cy="2880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PUT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53C5D96-C2E0-BFF6-A006-259631993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634043"/>
              </p:ext>
            </p:extLst>
          </p:nvPr>
        </p:nvGraphicFramePr>
        <p:xfrm>
          <a:off x="2483768" y="2198732"/>
          <a:ext cx="32403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149783365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959883685"/>
                    </a:ext>
                  </a:extLst>
                </a:gridCol>
              </a:tblGrid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endParaRPr lang="zh-CN" altLang="en-US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9416851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group1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987010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36363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04734"/>
                  </a:ext>
                </a:extLst>
              </a:tr>
              <a:tr h="321704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size</a:t>
                      </a:r>
                      <a:r>
                        <a:rPr lang="en-US" altLang="zh-CN" b="0" baseline="-25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base</a:t>
                      </a:r>
                      <a:r>
                        <a:rPr lang="en-US" altLang="zh-CN" b="0" baseline="-25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group2n</a:t>
                      </a:r>
                      <a:endParaRPr lang="zh-CN" altLang="en-US" b="0" baseline="-25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784724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B7E59261-D069-00E8-3C6A-7EAB354CA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366278"/>
              </p:ext>
            </p:extLst>
          </p:nvPr>
        </p:nvGraphicFramePr>
        <p:xfrm>
          <a:off x="6228184" y="2198732"/>
          <a:ext cx="2592288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2288">
                  <a:extLst>
                    <a:ext uri="{9D8B030D-6E8A-4147-A177-3AD203B41FA5}">
                      <a16:colId xmlns:a16="http://schemas.microsoft.com/office/drawing/2014/main" val="1893776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317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62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Command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group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549443"/>
                  </a:ext>
                </a:extLst>
              </a:tr>
            </a:tbl>
          </a:graphicData>
        </a:graphic>
      </p:graphicFrame>
      <p:cxnSp>
        <p:nvCxnSpPr>
          <p:cNvPr id="9" name="肘形连接符 8">
            <a:extLst>
              <a:ext uri="{FF2B5EF4-FFF2-40B4-BE49-F238E27FC236}">
                <a16:creationId xmlns:a16="http://schemas.microsoft.com/office/drawing/2014/main" id="{E24530AD-ED70-99B7-4860-89599457BFAE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529825" y="2608074"/>
            <a:ext cx="953943" cy="521071"/>
          </a:xfrm>
          <a:prstGeom prst="bentConnector3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D85B8169-B8E5-710C-1B93-C417332E7BC5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1529825" y="3865612"/>
            <a:ext cx="953943" cy="556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BEDCD90-AB56-B223-9D33-A1E60A6C9885}"/>
              </a:ext>
            </a:extLst>
          </p:cNvPr>
          <p:cNvSpPr txBox="1"/>
          <p:nvPr/>
        </p:nvSpPr>
        <p:spPr>
          <a:xfrm>
            <a:off x="2483768" y="1688985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796D075-6FDA-0296-E4A2-2A967B8AA15E}"/>
              </a:ext>
            </a:extLst>
          </p:cNvPr>
          <p:cNvSpPr txBox="1"/>
          <p:nvPr/>
        </p:nvSpPr>
        <p:spPr>
          <a:xfrm>
            <a:off x="6408204" y="168898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Command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Buffer</a:t>
            </a:r>
            <a:endParaRPr kumimoji="1" lang="zh-CN" altLang="en-US" sz="1400" dirty="0"/>
          </a:p>
        </p:txBody>
      </p: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DAB9DF22-66EB-B21A-BECD-B39D8C9EB70F}"/>
              </a:ext>
            </a:extLst>
          </p:cNvPr>
          <p:cNvCxnSpPr/>
          <p:nvPr/>
        </p:nvCxnSpPr>
        <p:spPr>
          <a:xfrm flipV="1">
            <a:off x="5724128" y="2198732"/>
            <a:ext cx="504056" cy="40934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1EEB3789-C6C8-F7DD-9D84-DA406867798A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24128" y="2560920"/>
            <a:ext cx="504056" cy="5522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FE49CDC-D4BD-2299-08D2-2815FB6BB15D}"/>
              </a:ext>
            </a:extLst>
          </p:cNvPr>
          <p:cNvCxnSpPr>
            <a:cxnSpLocks/>
          </p:cNvCxnSpPr>
          <p:nvPr/>
        </p:nvCxnSpPr>
        <p:spPr>
          <a:xfrm>
            <a:off x="5724128" y="3311153"/>
            <a:ext cx="504056" cy="1440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F43C8D6-296A-6590-6C75-F83A933ED4BD}"/>
              </a:ext>
            </a:extLst>
          </p:cNvPr>
          <p:cNvSpPr txBox="1"/>
          <p:nvPr/>
        </p:nvSpPr>
        <p:spPr>
          <a:xfrm>
            <a:off x="2555776" y="4690574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CPU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199D82-51BF-5749-FDF7-CE8B5C2E7F1A}"/>
              </a:ext>
            </a:extLst>
          </p:cNvPr>
          <p:cNvSpPr txBox="1"/>
          <p:nvPr/>
        </p:nvSpPr>
        <p:spPr>
          <a:xfrm>
            <a:off x="6876256" y="939996"/>
            <a:ext cx="2324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b="1" dirty="0">
                <a:solidFill>
                  <a:srgbClr val="C00000"/>
                </a:solidFill>
              </a:rPr>
              <a:t>Command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Fetch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00C7470-FEA8-E450-A006-E8AA05BCB183}"/>
              </a:ext>
            </a:extLst>
          </p:cNvPr>
          <p:cNvSpPr txBox="1"/>
          <p:nvPr/>
        </p:nvSpPr>
        <p:spPr>
          <a:xfrm>
            <a:off x="107504" y="4642741"/>
            <a:ext cx="2232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GPU</a:t>
            </a:r>
            <a:r>
              <a:rPr kumimoji="1" lang="zh-CN" altLang="en-US" dirty="0"/>
              <a:t> </a:t>
            </a:r>
            <a:r>
              <a:rPr kumimoji="1" lang="en-US" altLang="zh-CN" dirty="0"/>
              <a:t>Reg</a:t>
            </a:r>
          </a:p>
          <a:p>
            <a:pPr algn="ctr"/>
            <a:r>
              <a:rPr kumimoji="1" lang="en-US" altLang="zh-CN" sz="1400" dirty="0"/>
              <a:t>(accessed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w/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MMIO)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1E14A6-4F74-E268-2550-0DD32EB68EBC}"/>
              </a:ext>
            </a:extLst>
          </p:cNvPr>
          <p:cNvSpPr txBox="1"/>
          <p:nvPr/>
        </p:nvSpPr>
        <p:spPr>
          <a:xfrm>
            <a:off x="25116" y="1836684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updated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by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GPU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4612F74-C151-60FD-9894-07AEB468A005}"/>
              </a:ext>
            </a:extLst>
          </p:cNvPr>
          <p:cNvCxnSpPr>
            <a:cxnSpLocks/>
            <a:stCxn id="2" idx="0"/>
            <a:endCxn id="17" idx="2"/>
          </p:cNvCxnSpPr>
          <p:nvPr/>
        </p:nvCxnSpPr>
        <p:spPr>
          <a:xfrm flipH="1" flipV="1">
            <a:off x="925216" y="2175238"/>
            <a:ext cx="208565" cy="28882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4497A079-F168-326C-B4E6-FC693791E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872980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1.</a:t>
            </a:r>
            <a:r>
              <a:rPr lang="zh-CN" altLang="en-US" sz="2400" b="0" dirty="0">
                <a:ea typeface="+mn-ea"/>
              </a:rPr>
              <a:t> 如何操控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？</a:t>
            </a:r>
            <a:endParaRPr lang="en-US" altLang="zh-CN" sz="2200" b="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Processor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+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Buffer</a:t>
            </a:r>
          </a:p>
          <a:p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2.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 如何管理</a:t>
            </a:r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计算任务？</a:t>
            </a:r>
            <a:endParaRPr lang="en-US" altLang="zh-CN" sz="2400" b="0" dirty="0">
              <a:solidFill>
                <a:srgbClr val="C00000"/>
              </a:solidFill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运行环境、隔离机制</a:t>
            </a:r>
            <a:endParaRPr lang="en-US" altLang="zh-CN" sz="2200" dirty="0">
              <a:ea typeface="+mn-ea"/>
            </a:endParaRPr>
          </a:p>
          <a:p>
            <a:pPr marL="0" indent="0">
              <a:buNone/>
            </a:pPr>
            <a:r>
              <a:rPr lang="zh-CN" altLang="en-US" sz="2400" b="0" dirty="0">
                <a:ea typeface="+mn-ea"/>
              </a:rPr>
              <a:t> </a:t>
            </a:r>
            <a:endParaRPr lang="en-US" altLang="zh-CN" sz="24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583D55C4-39A5-57BB-FCE9-EF2F34D8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36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1919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Context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0"/>
            <a:ext cx="8229600" cy="39002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Context</a:t>
            </a:r>
            <a:r>
              <a:rPr lang="zh-CN" altLang="en-US" sz="2400" dirty="0">
                <a:ea typeface="+mn-ea"/>
              </a:rPr>
              <a:t>：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任务运行抽象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拥有自己的</a:t>
            </a:r>
            <a:r>
              <a:rPr lang="zh-CN" altLang="en-US" sz="2000" b="1" dirty="0">
                <a:ea typeface="+mn-ea"/>
              </a:rPr>
              <a:t>虚拟地址空间</a:t>
            </a:r>
            <a:endParaRPr lang="en-US" altLang="zh-CN" sz="2000" b="1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包含计算代码、数据、可用内存</a:t>
            </a:r>
            <a:endParaRPr lang="en-US" altLang="zh-CN" sz="20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类似</a:t>
            </a:r>
            <a:r>
              <a:rPr lang="en-US" altLang="zh-CN" sz="2000" dirty="0">
                <a:ea typeface="+mn-ea"/>
              </a:rPr>
              <a:t>CPU</a:t>
            </a:r>
            <a:r>
              <a:rPr lang="zh-CN" altLang="en-US" sz="2000" dirty="0">
                <a:ea typeface="+mn-ea"/>
              </a:rPr>
              <a:t>进程</a:t>
            </a:r>
            <a:endParaRPr lang="en-US" altLang="zh-CN" sz="20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Channel</a:t>
            </a:r>
            <a:r>
              <a:rPr lang="zh-CN" altLang="en-US" sz="2400" dirty="0">
                <a:ea typeface="+mn-ea"/>
              </a:rPr>
              <a:t>：构建</a:t>
            </a:r>
            <a:r>
              <a:rPr lang="en-US" altLang="zh-CN" sz="2400" dirty="0">
                <a:ea typeface="+mn-ea"/>
              </a:rPr>
              <a:t>Context</a:t>
            </a:r>
            <a:r>
              <a:rPr lang="zh-CN" altLang="en-US" sz="2400" dirty="0">
                <a:ea typeface="+mn-ea"/>
              </a:rPr>
              <a:t>的硬件单元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拥有自己的</a:t>
            </a:r>
            <a:r>
              <a:rPr lang="zh-CN" altLang="en-US" sz="2000" b="1" dirty="0">
                <a:ea typeface="+mn-ea"/>
              </a:rPr>
              <a:t>页表与控制域</a:t>
            </a:r>
            <a:endParaRPr lang="en-US" altLang="zh-CN" sz="2000" b="1" dirty="0">
              <a:ea typeface="+mn-ea"/>
            </a:endParaRPr>
          </a:p>
          <a:p>
            <a:pPr lvl="1"/>
            <a:r>
              <a:rPr lang="zh-CN" altLang="en-US" sz="2000" dirty="0">
                <a:ea typeface="+mn-ea"/>
              </a:rPr>
              <a:t>向</a:t>
            </a:r>
            <a:r>
              <a:rPr lang="en-US" altLang="zh-CN" sz="2000" dirty="0">
                <a:ea typeface="+mn-ea"/>
              </a:rPr>
              <a:t>channel</a:t>
            </a:r>
            <a:r>
              <a:rPr lang="zh-CN" altLang="en-US" sz="2000" dirty="0">
                <a:ea typeface="+mn-ea"/>
              </a:rPr>
              <a:t>发送指令将数据、计算任务加载至一个</a:t>
            </a:r>
            <a:r>
              <a:rPr lang="en-US" altLang="zh-CN" sz="2000" dirty="0">
                <a:ea typeface="+mn-ea"/>
              </a:rPr>
              <a:t>GPU</a:t>
            </a:r>
            <a:r>
              <a:rPr lang="zh-CN" altLang="en-US" sz="2000" dirty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Context</a:t>
            </a:r>
          </a:p>
          <a:p>
            <a:pPr lvl="1"/>
            <a:r>
              <a:rPr lang="zh-CN" altLang="en-US" sz="2000" dirty="0">
                <a:ea typeface="+mn-ea"/>
              </a:rPr>
              <a:t>一个</a:t>
            </a:r>
            <a:r>
              <a:rPr lang="en-US" altLang="zh-CN" sz="2000" dirty="0">
                <a:ea typeface="+mn-ea"/>
              </a:rPr>
              <a:t>GPU</a:t>
            </a:r>
            <a:r>
              <a:rPr lang="zh-CN" altLang="en-US" sz="2000" dirty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Context</a:t>
            </a:r>
            <a:r>
              <a:rPr lang="zh-CN" altLang="en-US" sz="2000" dirty="0">
                <a:ea typeface="+mn-ea"/>
              </a:rPr>
              <a:t>可对应多个</a:t>
            </a:r>
            <a:r>
              <a:rPr lang="en-US" altLang="zh-CN" sz="2000" dirty="0">
                <a:ea typeface="+mn-ea"/>
              </a:rPr>
              <a:t>GPU</a:t>
            </a:r>
            <a:r>
              <a:rPr lang="zh-CN" altLang="en-US" sz="2000" dirty="0">
                <a:ea typeface="+mn-ea"/>
              </a:rPr>
              <a:t> </a:t>
            </a:r>
            <a:r>
              <a:rPr lang="en-US" altLang="zh-CN" sz="2000" dirty="0">
                <a:ea typeface="+mn-ea"/>
              </a:rPr>
              <a:t>Channel</a:t>
            </a:r>
          </a:p>
          <a:p>
            <a:pPr lvl="2"/>
            <a:r>
              <a:rPr lang="zh-CN" altLang="en-US" sz="1600" dirty="0">
                <a:ea typeface="+mn-ea"/>
              </a:rPr>
              <a:t>类似一个多线程进程可在多个</a:t>
            </a:r>
            <a:r>
              <a:rPr lang="en-US" altLang="zh-CN" sz="1600" dirty="0">
                <a:ea typeface="+mn-ea"/>
              </a:rPr>
              <a:t>CPU</a:t>
            </a:r>
            <a:r>
              <a:rPr lang="zh-CN" altLang="en-US" sz="1600" dirty="0">
                <a:ea typeface="+mn-ea"/>
              </a:rPr>
              <a:t> </a:t>
            </a:r>
            <a:r>
              <a:rPr lang="en-US" altLang="zh-CN" sz="1600" dirty="0">
                <a:ea typeface="+mn-ea"/>
              </a:rPr>
              <a:t>core</a:t>
            </a:r>
            <a:r>
              <a:rPr lang="zh-CN" altLang="en-US" sz="1600" dirty="0">
                <a:ea typeface="+mn-ea"/>
              </a:rPr>
              <a:t>上运行</a:t>
            </a:r>
            <a:endParaRPr lang="en-US" altLang="zh-CN" dirty="0">
              <a:ea typeface="+mn-ea"/>
            </a:endParaRPr>
          </a:p>
          <a:p>
            <a:pPr lvl="2"/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1600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Channel</a:t>
            </a:r>
            <a:r>
              <a:rPr lang="zh-CN" altLang="en-US" sz="1600" dirty="0">
                <a:solidFill>
                  <a:srgbClr val="C00000"/>
                </a:solidFill>
                <a:ea typeface="+mn-ea"/>
              </a:rPr>
              <a:t>不是</a:t>
            </a:r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GPU</a:t>
            </a:r>
            <a:r>
              <a:rPr lang="zh-CN" altLang="en-US" sz="1600" dirty="0">
                <a:solidFill>
                  <a:srgbClr val="C00000"/>
                </a:solidFill>
                <a:ea typeface="+mn-ea"/>
              </a:rPr>
              <a:t> </a:t>
            </a:r>
            <a:r>
              <a:rPr lang="en-US" altLang="zh-CN" sz="1600" dirty="0">
                <a:solidFill>
                  <a:srgbClr val="C00000"/>
                </a:solidFill>
                <a:ea typeface="+mn-ea"/>
              </a:rPr>
              <a:t>core</a:t>
            </a: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B305EBB0-5EE7-6807-4209-1FE1ED0E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37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BE5DAF-8A26-7AC1-EBDF-8CE50E3AACD2}"/>
              </a:ext>
            </a:extLst>
          </p:cNvPr>
          <p:cNvSpPr txBox="1"/>
          <p:nvPr/>
        </p:nvSpPr>
        <p:spPr>
          <a:xfrm>
            <a:off x="4716016" y="481237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类似于CPU上的进程的概念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C7343-B981-8187-76E2-DFACB9A167EB}"/>
              </a:ext>
            </a:extLst>
          </p:cNvPr>
          <p:cNvSpPr txBox="1"/>
          <p:nvPr/>
        </p:nvSpPr>
        <p:spPr>
          <a:xfrm>
            <a:off x="6225403" y="3098965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控制模块</a:t>
            </a:r>
          </a:p>
        </p:txBody>
      </p:sp>
    </p:spTree>
    <p:extLst>
      <p:ext uri="{BB962C8B-B14F-4D97-AF65-F5344CB8AC3E}">
        <p14:creationId xmlns:p14="http://schemas.microsoft.com/office/powerpoint/2010/main" val="4089818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6C3ACD6E-B377-8A33-BA07-A71C85C8F185}"/>
              </a:ext>
            </a:extLst>
          </p:cNvPr>
          <p:cNvSpPr/>
          <p:nvPr/>
        </p:nvSpPr>
        <p:spPr>
          <a:xfrm>
            <a:off x="1737790" y="1129309"/>
            <a:ext cx="4994450" cy="316835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384C964-023E-E1D1-9BE7-9E0D8C63D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298398"/>
              </p:ext>
            </p:extLst>
          </p:nvPr>
        </p:nvGraphicFramePr>
        <p:xfrm>
          <a:off x="2025118" y="2607938"/>
          <a:ext cx="936104" cy="9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755448802"/>
                    </a:ext>
                  </a:extLst>
                </a:gridCol>
              </a:tblGrid>
              <a:tr h="90044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883275"/>
                  </a:ext>
                </a:extLst>
              </a:tr>
            </a:tbl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Channel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55" y="4505184"/>
            <a:ext cx="8229600" cy="1160628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sz="2400" b="0" dirty="0">
                <a:ea typeface="+mn-ea"/>
              </a:rPr>
              <a:t>驱动通过</a:t>
            </a:r>
            <a:r>
              <a:rPr lang="en-US" altLang="zh-CN" sz="2400" dirty="0">
                <a:ea typeface="+mn-ea"/>
              </a:rPr>
              <a:t>channel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descriptor</a:t>
            </a:r>
            <a:r>
              <a:rPr lang="zh-CN" altLang="en-US" sz="2400" b="0" dirty="0">
                <a:ea typeface="+mn-ea"/>
              </a:rPr>
              <a:t>管理一个</a:t>
            </a:r>
            <a:r>
              <a:rPr lang="en-US" altLang="zh-CN" sz="2400" b="0" dirty="0">
                <a:ea typeface="+mn-ea"/>
              </a:rPr>
              <a:t>channel</a:t>
            </a:r>
          </a:p>
          <a:p>
            <a:r>
              <a:rPr lang="zh-CN" altLang="en-US" sz="2400" b="0" dirty="0">
                <a:ea typeface="+mn-ea"/>
              </a:rPr>
              <a:t>驱动可直接修改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页表</a:t>
            </a:r>
            <a:r>
              <a:rPr lang="zh-CN" altLang="en-US" sz="2400" b="0" dirty="0">
                <a:ea typeface="+mn-ea"/>
              </a:rPr>
              <a:t>配置</a:t>
            </a:r>
            <a:r>
              <a:rPr lang="en-US" altLang="zh-CN" sz="2400" b="0" dirty="0">
                <a:ea typeface="+mn-ea"/>
              </a:rPr>
              <a:t>channel</a:t>
            </a:r>
            <a:r>
              <a:rPr lang="zh-CN" altLang="en-US" sz="2400" b="0" dirty="0">
                <a:ea typeface="+mn-ea"/>
              </a:rPr>
              <a:t>地址空间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可映射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物理内存或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物理内存</a:t>
            </a:r>
            <a:endParaRPr lang="en-US" altLang="zh-CN" sz="2200" dirty="0">
              <a:ea typeface="+mn-ea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A029C0C-1420-4357-E5EA-68D5F055D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08955"/>
              </p:ext>
            </p:extLst>
          </p:nvPr>
        </p:nvGraphicFramePr>
        <p:xfrm>
          <a:off x="454760" y="1849388"/>
          <a:ext cx="93610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</a:tbl>
          </a:graphicData>
        </a:graphic>
      </p:graphicFrame>
      <p:graphicFrame>
        <p:nvGraphicFramePr>
          <p:cNvPr id="5" name="表格 2">
            <a:extLst>
              <a:ext uri="{FF2B5EF4-FFF2-40B4-BE49-F238E27FC236}">
                <a16:creationId xmlns:a16="http://schemas.microsoft.com/office/drawing/2014/main" id="{2E6AD1F4-DF5B-2E31-2C65-2E54B1E41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759602"/>
              </p:ext>
            </p:extLst>
          </p:nvPr>
        </p:nvGraphicFramePr>
        <p:xfrm>
          <a:off x="2182435" y="2228663"/>
          <a:ext cx="936104" cy="9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90044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9" name="表格 2">
            <a:extLst>
              <a:ext uri="{FF2B5EF4-FFF2-40B4-BE49-F238E27FC236}">
                <a16:creationId xmlns:a16="http://schemas.microsoft.com/office/drawing/2014/main" id="{3A38ED6F-986A-59B2-65E7-0DE0B05F5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27056"/>
              </p:ext>
            </p:extLst>
          </p:nvPr>
        </p:nvGraphicFramePr>
        <p:xfrm>
          <a:off x="5376688" y="2084990"/>
          <a:ext cx="783622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0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4" name="表格 2">
            <a:extLst>
              <a:ext uri="{FF2B5EF4-FFF2-40B4-BE49-F238E27FC236}">
                <a16:creationId xmlns:a16="http://schemas.microsoft.com/office/drawing/2014/main" id="{1B726821-BB09-4D47-3077-19DFDB8E6A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633682"/>
              </p:ext>
            </p:extLst>
          </p:nvPr>
        </p:nvGraphicFramePr>
        <p:xfrm>
          <a:off x="2339752" y="1849388"/>
          <a:ext cx="936104" cy="900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3417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16976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3417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</a:tbl>
          </a:graphicData>
        </a:graphic>
      </p:graphicFrame>
      <p:graphicFrame>
        <p:nvGraphicFramePr>
          <p:cNvPr id="7" name="表格 2">
            <a:extLst>
              <a:ext uri="{FF2B5EF4-FFF2-40B4-BE49-F238E27FC236}">
                <a16:creationId xmlns:a16="http://schemas.microsoft.com/office/drawing/2014/main" id="{A97837C9-0230-93E0-67A4-14AD2A56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148741"/>
              </p:ext>
            </p:extLst>
          </p:nvPr>
        </p:nvGraphicFramePr>
        <p:xfrm>
          <a:off x="3950538" y="1849388"/>
          <a:ext cx="783622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586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797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26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07537"/>
                  </a:ext>
                </a:extLst>
              </a:tr>
            </a:tbl>
          </a:graphicData>
        </a:graphic>
      </p:graphicFrame>
      <p:graphicFrame>
        <p:nvGraphicFramePr>
          <p:cNvPr id="8" name="表格 2">
            <a:extLst>
              <a:ext uri="{FF2B5EF4-FFF2-40B4-BE49-F238E27FC236}">
                <a16:creationId xmlns:a16="http://schemas.microsoft.com/office/drawing/2014/main" id="{24A63E3F-4188-9E7D-37CB-64C204DA7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892881"/>
              </p:ext>
            </p:extLst>
          </p:nvPr>
        </p:nvGraphicFramePr>
        <p:xfrm>
          <a:off x="5545946" y="1849388"/>
          <a:ext cx="783622" cy="2088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6586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27973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8126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307537"/>
                  </a:ext>
                </a:extLst>
              </a:tr>
            </a:tbl>
          </a:graphicData>
        </a:graphic>
      </p:graphicFrame>
      <p:graphicFrame>
        <p:nvGraphicFramePr>
          <p:cNvPr id="10" name="表格 2">
            <a:extLst>
              <a:ext uri="{FF2B5EF4-FFF2-40B4-BE49-F238E27FC236}">
                <a16:creationId xmlns:a16="http://schemas.microsoft.com/office/drawing/2014/main" id="{42F15451-D69B-1353-DAE0-CA0933BC3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69237"/>
              </p:ext>
            </p:extLst>
          </p:nvPr>
        </p:nvGraphicFramePr>
        <p:xfrm>
          <a:off x="7363906" y="1849388"/>
          <a:ext cx="783622" cy="1035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334868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67434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502302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</a:tbl>
          </a:graphicData>
        </a:graphic>
      </p:graphicFrame>
      <p:graphicFrame>
        <p:nvGraphicFramePr>
          <p:cNvPr id="11" name="表格 2">
            <a:extLst>
              <a:ext uri="{FF2B5EF4-FFF2-40B4-BE49-F238E27FC236}">
                <a16:creationId xmlns:a16="http://schemas.microsoft.com/office/drawing/2014/main" id="{1BC639A6-6564-B265-8DC0-AD5C12688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228750"/>
              </p:ext>
            </p:extLst>
          </p:nvPr>
        </p:nvGraphicFramePr>
        <p:xfrm>
          <a:off x="7363906" y="3414955"/>
          <a:ext cx="783622" cy="835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622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208823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417646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DD2E6BE9-4682-5BDE-627F-7262AFF8C67D}"/>
              </a:ext>
            </a:extLst>
          </p:cNvPr>
          <p:cNvCxnSpPr>
            <a:cxnSpLocks/>
          </p:cNvCxnSpPr>
          <p:nvPr/>
        </p:nvCxnSpPr>
        <p:spPr>
          <a:xfrm>
            <a:off x="1390864" y="2065412"/>
            <a:ext cx="9488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44EECA0-830A-BF69-02A9-047F7279F595}"/>
              </a:ext>
            </a:extLst>
          </p:cNvPr>
          <p:cNvCxnSpPr>
            <a:cxnSpLocks/>
          </p:cNvCxnSpPr>
          <p:nvPr/>
        </p:nvCxnSpPr>
        <p:spPr>
          <a:xfrm>
            <a:off x="1390863" y="2416954"/>
            <a:ext cx="7915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C5A32D6-D25D-01C0-348E-7D05E3120EC5}"/>
              </a:ext>
            </a:extLst>
          </p:cNvPr>
          <p:cNvCxnSpPr>
            <a:cxnSpLocks/>
          </p:cNvCxnSpPr>
          <p:nvPr/>
        </p:nvCxnSpPr>
        <p:spPr>
          <a:xfrm>
            <a:off x="1390863" y="2763788"/>
            <a:ext cx="6342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>
            <a:extLst>
              <a:ext uri="{FF2B5EF4-FFF2-40B4-BE49-F238E27FC236}">
                <a16:creationId xmlns:a16="http://schemas.microsoft.com/office/drawing/2014/main" id="{7984968E-C41F-F222-B642-3FA222106BB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275856" y="1849388"/>
            <a:ext cx="674682" cy="45022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A5BEB13-580E-AD16-8FBF-82810EA43A54}"/>
              </a:ext>
            </a:extLst>
          </p:cNvPr>
          <p:cNvCxnSpPr>
            <a:cxnSpLocks/>
          </p:cNvCxnSpPr>
          <p:nvPr/>
        </p:nvCxnSpPr>
        <p:spPr>
          <a:xfrm>
            <a:off x="4734160" y="1921396"/>
            <a:ext cx="811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74A5E4C-6392-FABE-3242-B24E1EF07E1C}"/>
              </a:ext>
            </a:extLst>
          </p:cNvPr>
          <p:cNvCxnSpPr>
            <a:cxnSpLocks/>
          </p:cNvCxnSpPr>
          <p:nvPr/>
        </p:nvCxnSpPr>
        <p:spPr>
          <a:xfrm>
            <a:off x="4734159" y="2137420"/>
            <a:ext cx="6425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0AF7C75E-8882-EB33-2C24-98D0961EFCCC}"/>
              </a:ext>
            </a:extLst>
          </p:cNvPr>
          <p:cNvCxnSpPr>
            <a:cxnSpLocks/>
          </p:cNvCxnSpPr>
          <p:nvPr/>
        </p:nvCxnSpPr>
        <p:spPr>
          <a:xfrm flipV="1">
            <a:off x="6329567" y="2353444"/>
            <a:ext cx="1034342" cy="254494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>
            <a:extLst>
              <a:ext uri="{FF2B5EF4-FFF2-40B4-BE49-F238E27FC236}">
                <a16:creationId xmlns:a16="http://schemas.microsoft.com/office/drawing/2014/main" id="{715C03E3-9EEB-7276-97ED-5AEDFFDD1BFA}"/>
              </a:ext>
            </a:extLst>
          </p:cNvPr>
          <p:cNvCxnSpPr>
            <a:cxnSpLocks/>
          </p:cNvCxnSpPr>
          <p:nvPr/>
        </p:nvCxnSpPr>
        <p:spPr>
          <a:xfrm>
            <a:off x="6329567" y="3002356"/>
            <a:ext cx="1034340" cy="70997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87D1D6D1-D53F-EED7-E560-D305DD65D75A}"/>
              </a:ext>
            </a:extLst>
          </p:cNvPr>
          <p:cNvSpPr txBox="1"/>
          <p:nvPr/>
        </p:nvSpPr>
        <p:spPr>
          <a:xfrm>
            <a:off x="107833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Channel</a:t>
            </a:r>
          </a:p>
          <a:p>
            <a:pPr algn="ctr"/>
            <a:r>
              <a:rPr kumimoji="1" lang="en-US" altLang="zh-CN" sz="1600" dirty="0"/>
              <a:t>Control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area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76899A8-7B43-7A03-63F2-C3D25FE162C9}"/>
              </a:ext>
            </a:extLst>
          </p:cNvPr>
          <p:cNvSpPr txBox="1"/>
          <p:nvPr/>
        </p:nvSpPr>
        <p:spPr>
          <a:xfrm>
            <a:off x="1907704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Channel</a:t>
            </a:r>
          </a:p>
          <a:p>
            <a:pPr algn="ctr"/>
            <a:r>
              <a:rPr kumimoji="1" lang="en-US" altLang="zh-CN" sz="1600" dirty="0"/>
              <a:t>descriptors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9A8AF93-98F2-4434-29CA-0AC6553C2145}"/>
              </a:ext>
            </a:extLst>
          </p:cNvPr>
          <p:cNvSpPr txBox="1"/>
          <p:nvPr/>
        </p:nvSpPr>
        <p:spPr>
          <a:xfrm>
            <a:off x="3510095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Page</a:t>
            </a:r>
          </a:p>
          <a:p>
            <a:pPr algn="ctr"/>
            <a:r>
              <a:rPr kumimoji="1" lang="en-US" altLang="zh-CN" sz="1600" dirty="0"/>
              <a:t>directory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2B5D5AB-75F5-80D1-538A-4F12AA1780DC}"/>
              </a:ext>
            </a:extLst>
          </p:cNvPr>
          <p:cNvSpPr txBox="1"/>
          <p:nvPr/>
        </p:nvSpPr>
        <p:spPr>
          <a:xfrm>
            <a:off x="5127235" y="1264613"/>
            <a:ext cx="1629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Page</a:t>
            </a:r>
          </a:p>
          <a:p>
            <a:pPr algn="ctr"/>
            <a:r>
              <a:rPr kumimoji="1" lang="en-US" altLang="zh-CN" sz="1600" dirty="0"/>
              <a:t>tables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0DF17D0-B388-12B4-4BAA-447817CCC71E}"/>
              </a:ext>
            </a:extLst>
          </p:cNvPr>
          <p:cNvSpPr txBox="1"/>
          <p:nvPr/>
        </p:nvSpPr>
        <p:spPr>
          <a:xfrm>
            <a:off x="6940739" y="1510834"/>
            <a:ext cx="162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GPU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6A4F170-A20A-2FD6-F744-CDD04D57CB7B}"/>
              </a:ext>
            </a:extLst>
          </p:cNvPr>
          <p:cNvSpPr txBox="1"/>
          <p:nvPr/>
        </p:nvSpPr>
        <p:spPr>
          <a:xfrm>
            <a:off x="6940739" y="3020537"/>
            <a:ext cx="162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CPU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D354D3-F29F-94D9-71F5-02434767A8D5}"/>
              </a:ext>
            </a:extLst>
          </p:cNvPr>
          <p:cNvSpPr txBox="1"/>
          <p:nvPr/>
        </p:nvSpPr>
        <p:spPr>
          <a:xfrm>
            <a:off x="1737789" y="3959107"/>
            <a:ext cx="1629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/>
              <a:t>GPU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memory</a:t>
            </a:r>
          </a:p>
        </p:txBody>
      </p:sp>
      <p:sp>
        <p:nvSpPr>
          <p:cNvPr id="3" name="灯片编号占位符 3">
            <a:extLst>
              <a:ext uri="{FF2B5EF4-FFF2-40B4-BE49-F238E27FC236}">
                <a16:creationId xmlns:a16="http://schemas.microsoft.com/office/drawing/2014/main" id="{632AE4A6-0104-9172-A6C0-C162CA03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38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4295E3-31EE-C4FC-AFDF-B9B696E40F81}"/>
              </a:ext>
            </a:extLst>
          </p:cNvPr>
          <p:cNvSpPr txBox="1"/>
          <p:nvPr/>
        </p:nvSpPr>
        <p:spPr>
          <a:xfrm>
            <a:off x="5313145" y="61601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只有两个二级</a:t>
            </a:r>
          </a:p>
        </p:txBody>
      </p:sp>
    </p:spTree>
    <p:extLst>
      <p:ext uri="{BB962C8B-B14F-4D97-AF65-F5344CB8AC3E}">
        <p14:creationId xmlns:p14="http://schemas.microsoft.com/office/powerpoint/2010/main" val="179263453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78AAF5-9FED-538C-BA57-D29C4612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05F285-EC30-748D-24FF-668076B6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5EF199-93B0-3F14-A858-C2D93743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任务隔离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55" y="4406228"/>
            <a:ext cx="8229600" cy="1259584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b="0" dirty="0">
                <a:ea typeface="+mn-ea"/>
              </a:rPr>
              <a:t>为不同进程的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任务创建对应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 </a:t>
            </a:r>
            <a:r>
              <a:rPr lang="en-US" altLang="zh-CN" sz="2400" b="0" dirty="0">
                <a:ea typeface="+mn-ea"/>
              </a:rPr>
              <a:t>Context</a:t>
            </a:r>
          </a:p>
          <a:p>
            <a:r>
              <a:rPr lang="en-US" altLang="zh-CN" sz="2400" b="0" dirty="0">
                <a:ea typeface="+mn-ea"/>
              </a:rPr>
              <a:t>Context</a:t>
            </a:r>
            <a:r>
              <a:rPr lang="zh-CN" altLang="en-US" sz="2400" b="0" dirty="0">
                <a:ea typeface="+mn-ea"/>
              </a:rPr>
              <a:t>执行时只能访问自己的虚拟地址空间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隔离代码、数据</a:t>
            </a:r>
            <a:endParaRPr lang="en-US" altLang="zh-CN" sz="2200" b="0" dirty="0"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3D26D1-F32A-32CD-14B2-6B679EB2A9B7}"/>
              </a:ext>
            </a:extLst>
          </p:cNvPr>
          <p:cNvSpPr/>
          <p:nvPr/>
        </p:nvSpPr>
        <p:spPr>
          <a:xfrm>
            <a:off x="8028384" y="1115341"/>
            <a:ext cx="1115616" cy="30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18B75D6-60AC-C432-D6C4-B47AE435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39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64049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回顾：传统 </a:t>
            </a:r>
            <a:r>
              <a:rPr lang="en-US" altLang="zh-CN" dirty="0"/>
              <a:t>I/O</a:t>
            </a:r>
            <a:r>
              <a:rPr lang="zh-CN" altLang="en-US" dirty="0"/>
              <a:t> 流程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3501"/>
            <a:ext cx="8291264" cy="246010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While(STATUS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不断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等待，直到设备不再忙碌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data to DATA register and address to ADDRESS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Write command to COMMAND register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（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此时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设备开始工作，并执行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对应操作）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== BUSY)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pt-BR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; //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CN" alt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再次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等待，直到设备响应完请求</a:t>
            </a:r>
            <a:endParaRPr lang="pt-BR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273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目的：帮助应用将计算任务下发到</a:t>
            </a:r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上执行</a:t>
            </a:r>
            <a:endParaRPr lang="en-US" altLang="zh-CN" sz="24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方法：</a:t>
            </a:r>
            <a:endParaRPr lang="en-US" altLang="zh-CN" sz="2400" dirty="0">
              <a:ea typeface="+mn-ea"/>
            </a:endParaRPr>
          </a:p>
          <a:p>
            <a:r>
              <a:rPr lang="en-US" altLang="zh-CN" sz="2400" b="0" dirty="0">
                <a:ea typeface="+mn-ea"/>
              </a:rPr>
              <a:t>1.</a:t>
            </a:r>
            <a:r>
              <a:rPr lang="zh-CN" altLang="en-US" sz="2400" b="0" dirty="0">
                <a:ea typeface="+mn-ea"/>
              </a:rPr>
              <a:t> 如何操控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？</a:t>
            </a:r>
            <a:endParaRPr lang="en-US" altLang="zh-CN" sz="2200" b="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Processor</a:t>
            </a:r>
          </a:p>
          <a:p>
            <a:r>
              <a:rPr lang="en-US" altLang="zh-CN" sz="2400" b="0" dirty="0">
                <a:ea typeface="+mn-ea"/>
              </a:rPr>
              <a:t>2.</a:t>
            </a:r>
            <a:r>
              <a:rPr lang="zh-CN" altLang="en-US" sz="2400" b="0" dirty="0">
                <a:ea typeface="+mn-ea"/>
              </a:rPr>
              <a:t> 如何管理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计算任务？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 err="1">
                <a:ea typeface="+mn-ea"/>
              </a:rPr>
              <a:t>Context&amp;Channel</a:t>
            </a:r>
            <a:endParaRPr lang="en-US" altLang="zh-CN" sz="2200" dirty="0">
              <a:ea typeface="+mn-ea"/>
            </a:endParaRPr>
          </a:p>
          <a:p>
            <a:r>
              <a:rPr lang="en-US" altLang="zh-CN" sz="2400" b="0" dirty="0">
                <a:solidFill>
                  <a:srgbClr val="C00000"/>
                </a:solidFill>
                <a:ea typeface="+mn-ea"/>
              </a:rPr>
              <a:t>3.</a:t>
            </a:r>
            <a:r>
              <a:rPr lang="zh-CN" altLang="en-US" sz="2400" b="0" dirty="0">
                <a:solidFill>
                  <a:srgbClr val="C00000"/>
                </a:solidFill>
                <a:ea typeface="+mn-ea"/>
              </a:rPr>
              <a:t> 如何获得返回结果？</a:t>
            </a:r>
            <a:endParaRPr lang="en-US" altLang="zh-CN" sz="2400" b="0" dirty="0">
              <a:solidFill>
                <a:srgbClr val="C00000"/>
              </a:solidFill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F4D804DF-E3FA-A9AF-4ED8-ED5B0A3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40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070997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结果返回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ea typeface="+mn-ea"/>
              </a:rPr>
              <a:t>完成事件捕获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计算完成后，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向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发送任务完成中断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结果位于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内存中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计算结果获取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应用调用</a:t>
            </a:r>
            <a:r>
              <a:rPr lang="en-US" altLang="zh-CN" sz="2200" dirty="0">
                <a:ea typeface="+mn-ea"/>
              </a:rPr>
              <a:t>Runtime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API</a:t>
            </a:r>
            <a:r>
              <a:rPr lang="zh-CN" altLang="en-US" sz="2200" dirty="0">
                <a:ea typeface="+mn-ea"/>
              </a:rPr>
              <a:t>将结果数据拷贝至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内存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 err="1">
                <a:ea typeface="+mn-ea"/>
              </a:rPr>
              <a:t>cudaMemcpy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通过</a:t>
            </a:r>
            <a:r>
              <a:rPr lang="en-US" altLang="zh-CN" sz="2200" dirty="0">
                <a:ea typeface="+mn-ea"/>
              </a:rPr>
              <a:t>command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buffer</a:t>
            </a:r>
            <a:r>
              <a:rPr lang="zh-CN" altLang="en-US" sz="2200" dirty="0">
                <a:ea typeface="+mn-ea"/>
              </a:rPr>
              <a:t>发送</a:t>
            </a:r>
            <a:r>
              <a:rPr lang="en-US" altLang="zh-CN" sz="2200" dirty="0">
                <a:ea typeface="+mn-ea"/>
              </a:rPr>
              <a:t>DMA</a:t>
            </a:r>
            <a:r>
              <a:rPr lang="zh-CN" altLang="en-US" sz="2200" dirty="0">
                <a:ea typeface="+mn-ea"/>
              </a:rPr>
              <a:t>请求</a:t>
            </a:r>
            <a:endParaRPr lang="en-US" altLang="zh-CN" sz="22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047369B-BB90-391A-9C5C-F3FAB5F5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41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162264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E7938-0D3D-2F72-A6A3-013A2BC0B79C}"/>
              </a:ext>
            </a:extLst>
          </p:cNvPr>
          <p:cNvSpPr/>
          <p:nvPr/>
        </p:nvSpPr>
        <p:spPr>
          <a:xfrm>
            <a:off x="472758" y="3771112"/>
            <a:ext cx="129614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CPU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1F97F-982B-ABC1-3248-7F5F8768B40D}"/>
              </a:ext>
            </a:extLst>
          </p:cNvPr>
          <p:cNvSpPr/>
          <p:nvPr/>
        </p:nvSpPr>
        <p:spPr>
          <a:xfrm>
            <a:off x="3342650" y="3771565"/>
            <a:ext cx="165618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D2D407AC-96B7-F6B2-0D15-9C92DD7D636D}"/>
              </a:ext>
            </a:extLst>
          </p:cNvPr>
          <p:cNvSpPr/>
          <p:nvPr/>
        </p:nvSpPr>
        <p:spPr>
          <a:xfrm>
            <a:off x="1979712" y="3843573"/>
            <a:ext cx="1152128" cy="2880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+mn-ea"/>
              </a:rPr>
              <a:t>PCI</a:t>
            </a:r>
            <a:r>
              <a:rPr kumimoji="1" lang="zh-CN" altLang="en-US" sz="1200" dirty="0">
                <a:latin typeface="+mn-ea"/>
              </a:rPr>
              <a:t> </a:t>
            </a:r>
            <a:r>
              <a:rPr kumimoji="1" lang="en-US" altLang="zh-CN" sz="1200" dirty="0">
                <a:latin typeface="+mn-ea"/>
              </a:rPr>
              <a:t>Bus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621229-D212-CDA1-9439-C59DA8C7FB43}"/>
              </a:ext>
            </a:extLst>
          </p:cNvPr>
          <p:cNvSpPr/>
          <p:nvPr/>
        </p:nvSpPr>
        <p:spPr>
          <a:xfrm>
            <a:off x="472758" y="3315062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OS/Driver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204DDC-47A6-7743-0628-3B9887C06053}"/>
              </a:ext>
            </a:extLst>
          </p:cNvPr>
          <p:cNvSpPr/>
          <p:nvPr/>
        </p:nvSpPr>
        <p:spPr>
          <a:xfrm>
            <a:off x="472758" y="2859011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Runtime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5C4E6-32EE-9547-F6E4-2D18583950A6}"/>
              </a:ext>
            </a:extLst>
          </p:cNvPr>
          <p:cNvSpPr/>
          <p:nvPr/>
        </p:nvSpPr>
        <p:spPr>
          <a:xfrm>
            <a:off x="472758" y="2402960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APP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2DA744-32CD-D559-8124-C2BE87041E5D}"/>
              </a:ext>
            </a:extLst>
          </p:cNvPr>
          <p:cNvSpPr txBox="1"/>
          <p:nvPr/>
        </p:nvSpPr>
        <p:spPr>
          <a:xfrm>
            <a:off x="1656980" y="4654206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MMIO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6" name="左弧形箭头 15">
            <a:extLst>
              <a:ext uri="{FF2B5EF4-FFF2-40B4-BE49-F238E27FC236}">
                <a16:creationId xmlns:a16="http://schemas.microsoft.com/office/drawing/2014/main" id="{B2922164-7D5C-4923-10F0-13C5C5491E12}"/>
              </a:ext>
            </a:extLst>
          </p:cNvPr>
          <p:cNvSpPr/>
          <p:nvPr/>
        </p:nvSpPr>
        <p:spPr>
          <a:xfrm>
            <a:off x="1830482" y="2565997"/>
            <a:ext cx="149230" cy="538928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>
            <a:extLst>
              <a:ext uri="{FF2B5EF4-FFF2-40B4-BE49-F238E27FC236}">
                <a16:creationId xmlns:a16="http://schemas.microsoft.com/office/drawing/2014/main" id="{258FF514-6F51-B0C2-CA48-B4C63C898172}"/>
              </a:ext>
            </a:extLst>
          </p:cNvPr>
          <p:cNvSpPr/>
          <p:nvPr/>
        </p:nvSpPr>
        <p:spPr>
          <a:xfrm>
            <a:off x="174298" y="3495308"/>
            <a:ext cx="205680" cy="576064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F54A6E-8AB9-1602-B2D7-99471E3FDCAF}"/>
              </a:ext>
            </a:extLst>
          </p:cNvPr>
          <p:cNvSpPr/>
          <p:nvPr/>
        </p:nvSpPr>
        <p:spPr>
          <a:xfrm>
            <a:off x="3342650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Code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27658E-821B-AF57-8F88-BC920A9A90CF}"/>
              </a:ext>
            </a:extLst>
          </p:cNvPr>
          <p:cNvSpPr/>
          <p:nvPr/>
        </p:nvSpPr>
        <p:spPr>
          <a:xfrm>
            <a:off x="4206746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右弧形箭头 19">
            <a:extLst>
              <a:ext uri="{FF2B5EF4-FFF2-40B4-BE49-F238E27FC236}">
                <a16:creationId xmlns:a16="http://schemas.microsoft.com/office/drawing/2014/main" id="{DCB01DBA-B342-D3A7-D106-E4BEA9B21F03}"/>
              </a:ext>
            </a:extLst>
          </p:cNvPr>
          <p:cNvSpPr/>
          <p:nvPr/>
        </p:nvSpPr>
        <p:spPr>
          <a:xfrm rot="16200000">
            <a:off x="2449068" y="3410067"/>
            <a:ext cx="288031" cy="194682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8DA55DC-BFD8-B961-7F85-8241D100E409}"/>
              </a:ext>
            </a:extLst>
          </p:cNvPr>
          <p:cNvSpPr/>
          <p:nvPr/>
        </p:nvSpPr>
        <p:spPr>
          <a:xfrm>
            <a:off x="6012160" y="1273330"/>
            <a:ext cx="2376264" cy="3110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15F4580A-BC3A-64D7-0051-17920FD8FE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944424"/>
              </p:ext>
            </p:extLst>
          </p:nvPr>
        </p:nvGraphicFramePr>
        <p:xfrm>
          <a:off x="6345928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26C66273-BB17-DC17-E06A-0C142FB12427}"/>
              </a:ext>
            </a:extLst>
          </p:cNvPr>
          <p:cNvSpPr txBox="1"/>
          <p:nvPr/>
        </p:nvSpPr>
        <p:spPr>
          <a:xfrm>
            <a:off x="6088870" y="2685024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Command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6AC625F-5FC6-4E52-19E4-4D87048C569B}"/>
              </a:ext>
            </a:extLst>
          </p:cNvPr>
          <p:cNvCxnSpPr>
            <a:cxnSpLocks/>
          </p:cNvCxnSpPr>
          <p:nvPr/>
        </p:nvCxnSpPr>
        <p:spPr>
          <a:xfrm>
            <a:off x="5436096" y="3039257"/>
            <a:ext cx="316835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0">
            <a:extLst>
              <a:ext uri="{FF2B5EF4-FFF2-40B4-BE49-F238E27FC236}">
                <a16:creationId xmlns:a16="http://schemas.microsoft.com/office/drawing/2014/main" id="{6B3A4B9F-8782-F99E-64D1-29BDCA4DC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243030"/>
              </p:ext>
            </p:extLst>
          </p:nvPr>
        </p:nvGraphicFramePr>
        <p:xfrm>
          <a:off x="7566235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970708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C8F985B0-7D87-D468-4EED-EC0A48DB3C87}"/>
              </a:ext>
            </a:extLst>
          </p:cNvPr>
          <p:cNvSpPr txBox="1"/>
          <p:nvPr/>
        </p:nvSpPr>
        <p:spPr>
          <a:xfrm>
            <a:off x="7362643" y="268502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DMA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625EF39-C7E9-A005-BE41-961B750F5865}"/>
              </a:ext>
            </a:extLst>
          </p:cNvPr>
          <p:cNvSpPr txBox="1"/>
          <p:nvPr/>
        </p:nvSpPr>
        <p:spPr>
          <a:xfrm>
            <a:off x="6156176" y="1331060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>
                <a:latin typeface="+mn-ea"/>
              </a:rPr>
              <a:t>Context</a:t>
            </a:r>
            <a:endParaRPr kumimoji="1" lang="zh-CN" altLang="en-US" sz="1600" dirty="0">
              <a:latin typeface="+mn-ea"/>
            </a:endParaRPr>
          </a:p>
        </p:txBody>
      </p:sp>
      <p:graphicFrame>
        <p:nvGraphicFramePr>
          <p:cNvPr id="37" name="表格 2">
            <a:extLst>
              <a:ext uri="{FF2B5EF4-FFF2-40B4-BE49-F238E27FC236}">
                <a16:creationId xmlns:a16="http://schemas.microsoft.com/office/drawing/2014/main" id="{03C52610-EDDB-6E2C-178C-E5C7690D7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402026"/>
              </p:ext>
            </p:extLst>
          </p:nvPr>
        </p:nvGraphicFramePr>
        <p:xfrm>
          <a:off x="6890188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2BFB5EE5-90D4-C346-D147-2AAA93569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606898"/>
              </p:ext>
            </p:extLst>
          </p:nvPr>
        </p:nvGraphicFramePr>
        <p:xfrm>
          <a:off x="5932853" y="4653941"/>
          <a:ext cx="2760305" cy="59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27832153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53912242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42806635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140454576"/>
                    </a:ext>
                  </a:extLst>
                </a:gridCol>
              </a:tblGrid>
              <a:tr h="590531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E26376FA-BB61-6351-BFD0-7CE396DCF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093140"/>
              </p:ext>
            </p:extLst>
          </p:nvPr>
        </p:nvGraphicFramePr>
        <p:xfrm>
          <a:off x="6169033" y="3219504"/>
          <a:ext cx="484363" cy="31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63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</a:tbl>
          </a:graphicData>
        </a:graphic>
      </p:graphicFrame>
      <p:graphicFrame>
        <p:nvGraphicFramePr>
          <p:cNvPr id="40" name="表格 2">
            <a:extLst>
              <a:ext uri="{FF2B5EF4-FFF2-40B4-BE49-F238E27FC236}">
                <a16:creationId xmlns:a16="http://schemas.microsoft.com/office/drawing/2014/main" id="{07B1A2F6-F259-8B6E-590F-0FD90B8E6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5575"/>
              </p:ext>
            </p:extLst>
          </p:nvPr>
        </p:nvGraphicFramePr>
        <p:xfrm>
          <a:off x="7670923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E7890DC4-5833-A726-5879-54649CFE93EF}"/>
              </a:ext>
            </a:extLst>
          </p:cNvPr>
          <p:cNvSpPr txBox="1"/>
          <p:nvPr/>
        </p:nvSpPr>
        <p:spPr>
          <a:xfrm rot="16200000">
            <a:off x="5094354" y="1951338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Host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DA53E3-ED8E-BB0F-963E-F6374CEEB4C1}"/>
              </a:ext>
            </a:extLst>
          </p:cNvPr>
          <p:cNvSpPr txBox="1"/>
          <p:nvPr/>
        </p:nvSpPr>
        <p:spPr>
          <a:xfrm rot="16200000">
            <a:off x="5094354" y="355244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Device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8897B-5928-D528-C47D-075DF64636C7}"/>
              </a:ext>
            </a:extLst>
          </p:cNvPr>
          <p:cNvSpPr txBox="1"/>
          <p:nvPr/>
        </p:nvSpPr>
        <p:spPr>
          <a:xfrm rot="16200000">
            <a:off x="5094354" y="4826096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Memory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D680A91-512B-AFF7-9E13-5597759A9C35}"/>
              </a:ext>
            </a:extLst>
          </p:cNvPr>
          <p:cNvSpPr txBox="1"/>
          <p:nvPr/>
        </p:nvSpPr>
        <p:spPr>
          <a:xfrm>
            <a:off x="6002527" y="3615476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Channel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descriptor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9E50AC-69F1-7285-797A-72E9D5C111EF}"/>
              </a:ext>
            </a:extLst>
          </p:cNvPr>
          <p:cNvSpPr txBox="1"/>
          <p:nvPr/>
        </p:nvSpPr>
        <p:spPr>
          <a:xfrm>
            <a:off x="6732240" y="4087435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directory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66CD73-0D30-62FA-70F5-FDD04F5FAD99}"/>
              </a:ext>
            </a:extLst>
          </p:cNvPr>
          <p:cNvSpPr txBox="1"/>
          <p:nvPr/>
        </p:nvSpPr>
        <p:spPr>
          <a:xfrm>
            <a:off x="7512974" y="4087434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tables</a:t>
            </a:r>
            <a:endParaRPr kumimoji="1" lang="zh-CN" altLang="en-US" sz="1100" dirty="0">
              <a:latin typeface="+mn-ea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85948EC-5E3A-C94F-7D18-B72EB754C2ED}"/>
              </a:ext>
            </a:extLst>
          </p:cNvPr>
          <p:cNvCxnSpPr/>
          <p:nvPr/>
        </p:nvCxnSpPr>
        <p:spPr>
          <a:xfrm>
            <a:off x="6647096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237042A-FC9C-F45B-D04D-C5884AD56313}"/>
              </a:ext>
            </a:extLst>
          </p:cNvPr>
          <p:cNvCxnSpPr/>
          <p:nvPr/>
        </p:nvCxnSpPr>
        <p:spPr>
          <a:xfrm>
            <a:off x="7420479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695" name="文本框 839694">
            <a:extLst>
              <a:ext uri="{FF2B5EF4-FFF2-40B4-BE49-F238E27FC236}">
                <a16:creationId xmlns:a16="http://schemas.microsoft.com/office/drawing/2014/main" id="{0B6F9243-26D8-3874-CD6F-28393D6485C8}"/>
              </a:ext>
            </a:extLst>
          </p:cNvPr>
          <p:cNvSpPr txBox="1"/>
          <p:nvPr/>
        </p:nvSpPr>
        <p:spPr>
          <a:xfrm>
            <a:off x="7036509" y="870900"/>
            <a:ext cx="2136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0432FF"/>
                </a:solidFill>
              </a:rPr>
              <a:t>Init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context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metadata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C1C4A74D-80B3-72E8-EA55-8F565BAD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750658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3" grpId="0"/>
      <p:bldP spid="35" grpId="0"/>
      <p:bldP spid="48" grpId="0"/>
      <p:bldP spid="49" grpId="0"/>
      <p:bldP spid="50" grpId="0"/>
      <p:bldP spid="83969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A8DA55DC-BFD8-B961-7F85-8241D100E409}"/>
              </a:ext>
            </a:extLst>
          </p:cNvPr>
          <p:cNvSpPr/>
          <p:nvPr/>
        </p:nvSpPr>
        <p:spPr>
          <a:xfrm>
            <a:off x="6012160" y="1273330"/>
            <a:ext cx="2376264" cy="31101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22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2" name="表格 2">
            <a:extLst>
              <a:ext uri="{FF2B5EF4-FFF2-40B4-BE49-F238E27FC236}">
                <a16:creationId xmlns:a16="http://schemas.microsoft.com/office/drawing/2014/main" id="{E38DB8D7-A521-5722-7171-CD83E33DE8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336811"/>
              </p:ext>
            </p:extLst>
          </p:nvPr>
        </p:nvGraphicFramePr>
        <p:xfrm>
          <a:off x="7673292" y="3210637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graphicFrame>
        <p:nvGraphicFramePr>
          <p:cNvPr id="25" name="表格 30">
            <a:extLst>
              <a:ext uri="{FF2B5EF4-FFF2-40B4-BE49-F238E27FC236}">
                <a16:creationId xmlns:a16="http://schemas.microsoft.com/office/drawing/2014/main" id="{854E5018-0BCC-58AD-CA4A-AD40B2B1C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889406"/>
              </p:ext>
            </p:extLst>
          </p:nvPr>
        </p:nvGraphicFramePr>
        <p:xfrm>
          <a:off x="6347309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graphicFrame>
        <p:nvGraphicFramePr>
          <p:cNvPr id="2" name="表格 30">
            <a:extLst>
              <a:ext uri="{FF2B5EF4-FFF2-40B4-BE49-F238E27FC236}">
                <a16:creationId xmlns:a16="http://schemas.microsoft.com/office/drawing/2014/main" id="{BAD0CA72-9BB2-EC75-52A0-D75B872CF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22535"/>
              </p:ext>
            </p:extLst>
          </p:nvPr>
        </p:nvGraphicFramePr>
        <p:xfrm>
          <a:off x="6347309" y="1696065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3BFFC5F-44AA-5B03-AF93-803108CFB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3663"/>
              </p:ext>
            </p:extLst>
          </p:nvPr>
        </p:nvGraphicFramePr>
        <p:xfrm>
          <a:off x="7672213" y="3210638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操作系统如何管理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？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E7938-0D3D-2F72-A6A3-013A2BC0B79C}"/>
              </a:ext>
            </a:extLst>
          </p:cNvPr>
          <p:cNvSpPr/>
          <p:nvPr/>
        </p:nvSpPr>
        <p:spPr>
          <a:xfrm>
            <a:off x="472758" y="3771112"/>
            <a:ext cx="129614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CPU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11F97F-982B-ABC1-3248-7F5F8768B40D}"/>
              </a:ext>
            </a:extLst>
          </p:cNvPr>
          <p:cNvSpPr/>
          <p:nvPr/>
        </p:nvSpPr>
        <p:spPr>
          <a:xfrm>
            <a:off x="3342650" y="3771565"/>
            <a:ext cx="1656184" cy="3604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+mn-ea"/>
              </a:rPr>
              <a:t>GPU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6" name="左右箭头 5">
            <a:extLst>
              <a:ext uri="{FF2B5EF4-FFF2-40B4-BE49-F238E27FC236}">
                <a16:creationId xmlns:a16="http://schemas.microsoft.com/office/drawing/2014/main" id="{D2D407AC-96B7-F6B2-0D15-9C92DD7D636D}"/>
              </a:ext>
            </a:extLst>
          </p:cNvPr>
          <p:cNvSpPr/>
          <p:nvPr/>
        </p:nvSpPr>
        <p:spPr>
          <a:xfrm>
            <a:off x="1979712" y="3843573"/>
            <a:ext cx="1152128" cy="288032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latin typeface="+mn-ea"/>
              </a:rPr>
              <a:t>PCI</a:t>
            </a:r>
            <a:r>
              <a:rPr kumimoji="1" lang="zh-CN" altLang="en-US" sz="1200" dirty="0">
                <a:latin typeface="+mn-ea"/>
              </a:rPr>
              <a:t> </a:t>
            </a:r>
            <a:r>
              <a:rPr kumimoji="1" lang="en-US" altLang="zh-CN" sz="1200" dirty="0">
                <a:latin typeface="+mn-ea"/>
              </a:rPr>
              <a:t>Bus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7621229-D212-CDA1-9439-C59DA8C7FB43}"/>
              </a:ext>
            </a:extLst>
          </p:cNvPr>
          <p:cNvSpPr/>
          <p:nvPr/>
        </p:nvSpPr>
        <p:spPr>
          <a:xfrm>
            <a:off x="472758" y="3315062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OS/Driver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204DDC-47A6-7743-0628-3B9887C06053}"/>
              </a:ext>
            </a:extLst>
          </p:cNvPr>
          <p:cNvSpPr/>
          <p:nvPr/>
        </p:nvSpPr>
        <p:spPr>
          <a:xfrm>
            <a:off x="472758" y="2859011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Runtime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E5C4E6-32EE-9547-F6E4-2D18583950A6}"/>
              </a:ext>
            </a:extLst>
          </p:cNvPr>
          <p:cNvSpPr/>
          <p:nvPr/>
        </p:nvSpPr>
        <p:spPr>
          <a:xfrm>
            <a:off x="472758" y="2402960"/>
            <a:ext cx="1296144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APP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0D4878B-BCBA-D105-446C-FBEA4F327B8A}"/>
              </a:ext>
            </a:extLst>
          </p:cNvPr>
          <p:cNvSpPr txBox="1"/>
          <p:nvPr/>
        </p:nvSpPr>
        <p:spPr>
          <a:xfrm>
            <a:off x="2555776" y="1955040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 err="1">
                <a:latin typeface="+mn-ea"/>
              </a:rPr>
              <a:t>cudaMalloc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A782600-F640-DAF2-1CFF-D726E35CFBF8}"/>
              </a:ext>
            </a:extLst>
          </p:cNvPr>
          <p:cNvSpPr txBox="1"/>
          <p:nvPr/>
        </p:nvSpPr>
        <p:spPr>
          <a:xfrm>
            <a:off x="2555776" y="2353444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cudaMemcpy</a:t>
            </a:r>
            <a:endParaRPr kumimoji="1" lang="zh-CN" altLang="en-US" sz="16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B2DA744-32CD-D559-8124-C2BE87041E5D}"/>
              </a:ext>
            </a:extLst>
          </p:cNvPr>
          <p:cNvSpPr txBox="1"/>
          <p:nvPr/>
        </p:nvSpPr>
        <p:spPr>
          <a:xfrm>
            <a:off x="1656980" y="4654206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MMIO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656EDA5-F772-FDA5-DD03-98D59A96E5FE}"/>
              </a:ext>
            </a:extLst>
          </p:cNvPr>
          <p:cNvSpPr/>
          <p:nvPr/>
        </p:nvSpPr>
        <p:spPr>
          <a:xfrm>
            <a:off x="2267744" y="1970138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01EB0C6-822C-8D15-3C82-4DEB53EBDB9C}"/>
              </a:ext>
            </a:extLst>
          </p:cNvPr>
          <p:cNvSpPr/>
          <p:nvPr/>
        </p:nvSpPr>
        <p:spPr>
          <a:xfrm>
            <a:off x="2267744" y="2368541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FB2D41F-769B-87F5-F629-C8B12A85AD86}"/>
              </a:ext>
            </a:extLst>
          </p:cNvPr>
          <p:cNvSpPr/>
          <p:nvPr/>
        </p:nvSpPr>
        <p:spPr>
          <a:xfrm>
            <a:off x="2267744" y="2766945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6" name="左弧形箭头 15">
            <a:extLst>
              <a:ext uri="{FF2B5EF4-FFF2-40B4-BE49-F238E27FC236}">
                <a16:creationId xmlns:a16="http://schemas.microsoft.com/office/drawing/2014/main" id="{B2922164-7D5C-4923-10F0-13C5C5491E12}"/>
              </a:ext>
            </a:extLst>
          </p:cNvPr>
          <p:cNvSpPr/>
          <p:nvPr/>
        </p:nvSpPr>
        <p:spPr>
          <a:xfrm>
            <a:off x="1830482" y="2565997"/>
            <a:ext cx="149230" cy="538928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7" name="右弧形箭头 16">
            <a:extLst>
              <a:ext uri="{FF2B5EF4-FFF2-40B4-BE49-F238E27FC236}">
                <a16:creationId xmlns:a16="http://schemas.microsoft.com/office/drawing/2014/main" id="{258FF514-6F51-B0C2-CA48-B4C63C898172}"/>
              </a:ext>
            </a:extLst>
          </p:cNvPr>
          <p:cNvSpPr/>
          <p:nvPr/>
        </p:nvSpPr>
        <p:spPr>
          <a:xfrm>
            <a:off x="174298" y="3495308"/>
            <a:ext cx="205680" cy="576064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CF54A6E-8AB9-1602-B2D7-99471E3FDCAF}"/>
              </a:ext>
            </a:extLst>
          </p:cNvPr>
          <p:cNvSpPr/>
          <p:nvPr/>
        </p:nvSpPr>
        <p:spPr>
          <a:xfrm>
            <a:off x="3342650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Code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27658E-821B-AF57-8F88-BC920A9A90CF}"/>
              </a:ext>
            </a:extLst>
          </p:cNvPr>
          <p:cNvSpPr/>
          <p:nvPr/>
        </p:nvSpPr>
        <p:spPr>
          <a:xfrm>
            <a:off x="4206746" y="3315062"/>
            <a:ext cx="792088" cy="3604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右弧形箭头 19">
            <a:extLst>
              <a:ext uri="{FF2B5EF4-FFF2-40B4-BE49-F238E27FC236}">
                <a16:creationId xmlns:a16="http://schemas.microsoft.com/office/drawing/2014/main" id="{DCB01DBA-B342-D3A7-D106-E4BEA9B21F03}"/>
              </a:ext>
            </a:extLst>
          </p:cNvPr>
          <p:cNvSpPr/>
          <p:nvPr/>
        </p:nvSpPr>
        <p:spPr>
          <a:xfrm rot="16200000">
            <a:off x="2449068" y="3410067"/>
            <a:ext cx="288031" cy="194682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1E56CE6-4DC6-BCED-C4DD-40B65AE8DBD4}"/>
              </a:ext>
            </a:extLst>
          </p:cNvPr>
          <p:cNvSpPr txBox="1"/>
          <p:nvPr/>
        </p:nvSpPr>
        <p:spPr>
          <a:xfrm>
            <a:off x="2560478" y="2736237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 err="1">
                <a:solidFill>
                  <a:schemeClr val="accent4">
                    <a:lumMod val="75000"/>
                  </a:schemeClr>
                </a:solidFill>
                <a:latin typeface="+mn-ea"/>
              </a:rPr>
              <a:t>cudaLaunch</a:t>
            </a:r>
            <a:endParaRPr kumimoji="1" lang="zh-CN" altLang="en-US" sz="16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pic>
        <p:nvPicPr>
          <p:cNvPr id="23" name="图形 22" descr="文档 纯色填充">
            <a:extLst>
              <a:ext uri="{FF2B5EF4-FFF2-40B4-BE49-F238E27FC236}">
                <a16:creationId xmlns:a16="http://schemas.microsoft.com/office/drawing/2014/main" id="{081AFC2F-9D78-FBCA-33D9-BE35FE041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0341" y="4130717"/>
            <a:ext cx="360040" cy="360040"/>
          </a:xfrm>
          <a:prstGeom prst="rect">
            <a:avLst/>
          </a:prstGeom>
        </p:spPr>
      </p:pic>
      <p:pic>
        <p:nvPicPr>
          <p:cNvPr id="24" name="图形 23" descr="文档 纯色填充">
            <a:extLst>
              <a:ext uri="{FF2B5EF4-FFF2-40B4-BE49-F238E27FC236}">
                <a16:creationId xmlns:a16="http://schemas.microsoft.com/office/drawing/2014/main" id="{3AB81F3A-AD77-E78E-E6DC-455CB3646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27784" y="4130717"/>
            <a:ext cx="360040" cy="360040"/>
          </a:xfrm>
          <a:prstGeom prst="rect">
            <a:avLst/>
          </a:prstGeom>
        </p:spPr>
      </p:pic>
      <p:pic>
        <p:nvPicPr>
          <p:cNvPr id="26" name="图形 25" descr="图像 纯色填充">
            <a:extLst>
              <a:ext uri="{FF2B5EF4-FFF2-40B4-BE49-F238E27FC236}">
                <a16:creationId xmlns:a16="http://schemas.microsoft.com/office/drawing/2014/main" id="{B84115CE-D186-768C-604F-623A491B12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02660" y="3533865"/>
            <a:ext cx="346191" cy="346191"/>
          </a:xfrm>
          <a:prstGeom prst="rect">
            <a:avLst/>
          </a:prstGeom>
        </p:spPr>
      </p:pic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15F4580A-BC3A-64D7-0051-17920FD8FEC6}"/>
              </a:ext>
            </a:extLst>
          </p:cNvPr>
          <p:cNvGraphicFramePr>
            <a:graphicFrameLocks noGrp="1"/>
          </p:cNvGraphicFramePr>
          <p:nvPr/>
        </p:nvGraphicFramePr>
        <p:xfrm>
          <a:off x="6345928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257382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  <a:tr h="305660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617964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852183"/>
                  </a:ext>
                </a:extLst>
              </a:tr>
              <a:tr h="203833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615588"/>
                  </a:ext>
                </a:extLst>
              </a:tr>
            </a:tbl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26C66273-BB17-DC17-E06A-0C142FB12427}"/>
              </a:ext>
            </a:extLst>
          </p:cNvPr>
          <p:cNvSpPr txBox="1"/>
          <p:nvPr/>
        </p:nvSpPr>
        <p:spPr>
          <a:xfrm>
            <a:off x="6088870" y="2685024"/>
            <a:ext cx="122413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Command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96AC625F-5FC6-4E52-19E4-4D87048C569B}"/>
              </a:ext>
            </a:extLst>
          </p:cNvPr>
          <p:cNvCxnSpPr>
            <a:cxnSpLocks/>
          </p:cNvCxnSpPr>
          <p:nvPr/>
        </p:nvCxnSpPr>
        <p:spPr>
          <a:xfrm>
            <a:off x="5436096" y="3039257"/>
            <a:ext cx="3168352" cy="0"/>
          </a:xfrm>
          <a:prstGeom prst="line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表格 30">
            <a:extLst>
              <a:ext uri="{FF2B5EF4-FFF2-40B4-BE49-F238E27FC236}">
                <a16:creationId xmlns:a16="http://schemas.microsoft.com/office/drawing/2014/main" id="{6B3A4B9F-8782-F99E-64D1-29BDCA4DCE9E}"/>
              </a:ext>
            </a:extLst>
          </p:cNvPr>
          <p:cNvGraphicFramePr>
            <a:graphicFrameLocks noGrp="1"/>
          </p:cNvGraphicFramePr>
          <p:nvPr/>
        </p:nvGraphicFramePr>
        <p:xfrm>
          <a:off x="7566235" y="1705033"/>
          <a:ext cx="602336" cy="970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336">
                  <a:extLst>
                    <a:ext uri="{9D8B030D-6E8A-4147-A177-3AD203B41FA5}">
                      <a16:colId xmlns:a16="http://schemas.microsoft.com/office/drawing/2014/main" val="314305888"/>
                    </a:ext>
                  </a:extLst>
                </a:gridCol>
              </a:tblGrid>
              <a:tr h="970708">
                <a:tc>
                  <a:txBody>
                    <a:bodyPr/>
                    <a:lstStyle/>
                    <a:p>
                      <a:endParaRPr lang="zh-CN" altLang="en-US" sz="3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346671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C8F985B0-7D87-D468-4EED-EC0A48DB3C87}"/>
              </a:ext>
            </a:extLst>
          </p:cNvPr>
          <p:cNvSpPr txBox="1"/>
          <p:nvPr/>
        </p:nvSpPr>
        <p:spPr>
          <a:xfrm>
            <a:off x="7362643" y="268502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DMA</a:t>
            </a:r>
            <a:r>
              <a:rPr kumimoji="1" lang="zh-CN" altLang="en-US" sz="1100" dirty="0">
                <a:latin typeface="+mn-ea"/>
              </a:rPr>
              <a:t> </a:t>
            </a:r>
            <a:r>
              <a:rPr kumimoji="1" lang="en-US" altLang="zh-CN" sz="1100" dirty="0">
                <a:latin typeface="+mn-ea"/>
              </a:rPr>
              <a:t>buffer</a:t>
            </a:r>
            <a:endParaRPr kumimoji="1" lang="zh-CN" altLang="en-US" sz="1100" dirty="0">
              <a:latin typeface="+mn-ea"/>
            </a:endParaRPr>
          </a:p>
        </p:txBody>
      </p:sp>
      <p:pic>
        <p:nvPicPr>
          <p:cNvPr id="34" name="图形 33" descr="图像 纯色填充">
            <a:extLst>
              <a:ext uri="{FF2B5EF4-FFF2-40B4-BE49-F238E27FC236}">
                <a16:creationId xmlns:a16="http://schemas.microsoft.com/office/drawing/2014/main" id="{9E11E266-67A5-E416-E2E7-588B2D0D5F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8607" y="1912618"/>
            <a:ext cx="537592" cy="537592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4625EF39-C7E9-A005-BE41-961B750F5865}"/>
              </a:ext>
            </a:extLst>
          </p:cNvPr>
          <p:cNvSpPr txBox="1"/>
          <p:nvPr/>
        </p:nvSpPr>
        <p:spPr>
          <a:xfrm>
            <a:off x="6156176" y="1331060"/>
            <a:ext cx="1872208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kumimoji="1" lang="en-US" altLang="zh-CN" sz="1600" dirty="0">
                <a:latin typeface="+mn-ea"/>
              </a:rPr>
              <a:t>Context</a:t>
            </a:r>
            <a:endParaRPr kumimoji="1" lang="zh-CN" altLang="en-US" sz="1600" dirty="0">
              <a:latin typeface="+mn-ea"/>
            </a:endParaRPr>
          </a:p>
        </p:txBody>
      </p:sp>
      <p:graphicFrame>
        <p:nvGraphicFramePr>
          <p:cNvPr id="37" name="表格 2">
            <a:extLst>
              <a:ext uri="{FF2B5EF4-FFF2-40B4-BE49-F238E27FC236}">
                <a16:creationId xmlns:a16="http://schemas.microsoft.com/office/drawing/2014/main" id="{03C52610-EDDB-6E2C-178C-E5C7690D7BE7}"/>
              </a:ext>
            </a:extLst>
          </p:cNvPr>
          <p:cNvGraphicFramePr>
            <a:graphicFrameLocks noGrp="1"/>
          </p:cNvGraphicFramePr>
          <p:nvPr/>
        </p:nvGraphicFramePr>
        <p:xfrm>
          <a:off x="6890188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graphicFrame>
        <p:nvGraphicFramePr>
          <p:cNvPr id="38" name="表格 2">
            <a:extLst>
              <a:ext uri="{FF2B5EF4-FFF2-40B4-BE49-F238E27FC236}">
                <a16:creationId xmlns:a16="http://schemas.microsoft.com/office/drawing/2014/main" id="{2BFB5EE5-90D4-C346-D147-2AAA935690BF}"/>
              </a:ext>
            </a:extLst>
          </p:cNvPr>
          <p:cNvGraphicFramePr>
            <a:graphicFrameLocks noGrp="1"/>
          </p:cNvGraphicFramePr>
          <p:nvPr/>
        </p:nvGraphicFramePr>
        <p:xfrm>
          <a:off x="5932853" y="4653941"/>
          <a:ext cx="2760305" cy="5905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27832153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539122426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3428066352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1140454576"/>
                    </a:ext>
                  </a:extLst>
                </a:gridCol>
              </a:tblGrid>
              <a:tr h="590531"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</a:tbl>
          </a:graphicData>
        </a:graphic>
      </p:graphicFrame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E26376FA-BB61-6351-BFD0-7CE396DCF382}"/>
              </a:ext>
            </a:extLst>
          </p:cNvPr>
          <p:cNvGraphicFramePr>
            <a:graphicFrameLocks noGrp="1"/>
          </p:cNvGraphicFramePr>
          <p:nvPr/>
        </p:nvGraphicFramePr>
        <p:xfrm>
          <a:off x="6169033" y="3219504"/>
          <a:ext cx="484363" cy="310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363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55476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</a:tbl>
          </a:graphicData>
        </a:graphic>
      </p:graphicFrame>
      <p:graphicFrame>
        <p:nvGraphicFramePr>
          <p:cNvPr id="40" name="表格 2">
            <a:extLst>
              <a:ext uri="{FF2B5EF4-FFF2-40B4-BE49-F238E27FC236}">
                <a16:creationId xmlns:a16="http://schemas.microsoft.com/office/drawing/2014/main" id="{07B1A2F6-F259-8B6E-590F-0FD90B8E6F84}"/>
              </a:ext>
            </a:extLst>
          </p:cNvPr>
          <p:cNvGraphicFramePr>
            <a:graphicFrameLocks noGrp="1"/>
          </p:cNvGraphicFramePr>
          <p:nvPr/>
        </p:nvGraphicFramePr>
        <p:xfrm>
          <a:off x="7670923" y="3215069"/>
          <a:ext cx="501477" cy="794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477">
                  <a:extLst>
                    <a:ext uri="{9D8B030D-6E8A-4147-A177-3AD203B41FA5}">
                      <a16:colId xmlns:a16="http://schemas.microsoft.com/office/drawing/2014/main" val="315526650"/>
                    </a:ext>
                  </a:extLst>
                </a:gridCol>
              </a:tblGrid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5685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283355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784491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127664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3053439"/>
                  </a:ext>
                </a:extLst>
              </a:tr>
              <a:tr h="132477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65180"/>
                  </a:ext>
                </a:extLst>
              </a:tr>
            </a:tbl>
          </a:graphicData>
        </a:graphic>
      </p:graphicFrame>
      <p:sp>
        <p:nvSpPr>
          <p:cNvPr id="41" name="文本框 40">
            <a:extLst>
              <a:ext uri="{FF2B5EF4-FFF2-40B4-BE49-F238E27FC236}">
                <a16:creationId xmlns:a16="http://schemas.microsoft.com/office/drawing/2014/main" id="{E7890DC4-5833-A726-5879-54649CFE93EF}"/>
              </a:ext>
            </a:extLst>
          </p:cNvPr>
          <p:cNvSpPr txBox="1"/>
          <p:nvPr/>
        </p:nvSpPr>
        <p:spPr>
          <a:xfrm rot="16200000">
            <a:off x="5094354" y="1951338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Host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3DA53E3-ED8E-BB0F-963E-F6374CEEB4C1}"/>
              </a:ext>
            </a:extLst>
          </p:cNvPr>
          <p:cNvSpPr txBox="1"/>
          <p:nvPr/>
        </p:nvSpPr>
        <p:spPr>
          <a:xfrm rot="16200000">
            <a:off x="5094354" y="3552444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Device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8897B-5928-D528-C47D-075DF64636C7}"/>
              </a:ext>
            </a:extLst>
          </p:cNvPr>
          <p:cNvSpPr txBox="1"/>
          <p:nvPr/>
        </p:nvSpPr>
        <p:spPr>
          <a:xfrm rot="16200000">
            <a:off x="5094354" y="4826096"/>
            <a:ext cx="1013326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Memory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DDC2528A-17A2-C384-B422-55476687BDA6}"/>
              </a:ext>
            </a:extLst>
          </p:cNvPr>
          <p:cNvSpPr/>
          <p:nvPr/>
        </p:nvSpPr>
        <p:spPr>
          <a:xfrm>
            <a:off x="6084168" y="1705372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2BE55D81-0D8A-BF5B-73AE-0BA44477D60D}"/>
              </a:ext>
            </a:extLst>
          </p:cNvPr>
          <p:cNvSpPr/>
          <p:nvPr/>
        </p:nvSpPr>
        <p:spPr>
          <a:xfrm>
            <a:off x="7992508" y="1918575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95A083F9-02B7-C8A0-113B-E306964F734E}"/>
              </a:ext>
            </a:extLst>
          </p:cNvPr>
          <p:cNvSpPr/>
          <p:nvPr/>
        </p:nvSpPr>
        <p:spPr>
          <a:xfrm>
            <a:off x="6088870" y="2025954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D680A91-512B-AFF7-9E13-5597759A9C35}"/>
              </a:ext>
            </a:extLst>
          </p:cNvPr>
          <p:cNvSpPr txBox="1"/>
          <p:nvPr/>
        </p:nvSpPr>
        <p:spPr>
          <a:xfrm>
            <a:off x="6002527" y="3615476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Channel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descriptor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AC9E50AC-69F1-7285-797A-72E9D5C111EF}"/>
              </a:ext>
            </a:extLst>
          </p:cNvPr>
          <p:cNvSpPr txBox="1"/>
          <p:nvPr/>
        </p:nvSpPr>
        <p:spPr>
          <a:xfrm>
            <a:off x="6732240" y="4087435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directory</a:t>
            </a:r>
            <a:endParaRPr kumimoji="1" lang="zh-CN" altLang="en-US" sz="1100" dirty="0">
              <a:latin typeface="+mn-ea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666CD73-0D30-62FA-70F5-FDD04F5FAD99}"/>
              </a:ext>
            </a:extLst>
          </p:cNvPr>
          <p:cNvSpPr txBox="1"/>
          <p:nvPr/>
        </p:nvSpPr>
        <p:spPr>
          <a:xfrm>
            <a:off x="7512974" y="4087434"/>
            <a:ext cx="817373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zh-CN" sz="1100" dirty="0">
                <a:latin typeface="+mn-ea"/>
              </a:rPr>
              <a:t>Page</a:t>
            </a:r>
          </a:p>
          <a:p>
            <a:pPr algn="ctr"/>
            <a:r>
              <a:rPr kumimoji="1" lang="en-US" altLang="zh-CN" sz="1100" dirty="0">
                <a:latin typeface="+mn-ea"/>
              </a:rPr>
              <a:t>tables</a:t>
            </a:r>
            <a:endParaRPr kumimoji="1" lang="zh-CN" altLang="en-US" sz="1100" dirty="0">
              <a:latin typeface="+mn-ea"/>
            </a:endParaRPr>
          </a:p>
        </p:txBody>
      </p:sp>
      <p:pic>
        <p:nvPicPr>
          <p:cNvPr id="52" name="图形 51" descr="齿轮 纯色填充">
            <a:extLst>
              <a:ext uri="{FF2B5EF4-FFF2-40B4-BE49-F238E27FC236}">
                <a16:creationId xmlns:a16="http://schemas.microsoft.com/office/drawing/2014/main" id="{A401A235-CD4C-E11C-98A2-D00898EC4A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76513" y="3471560"/>
            <a:ext cx="457200" cy="457200"/>
          </a:xfrm>
          <a:prstGeom prst="rect">
            <a:avLst/>
          </a:prstGeom>
        </p:spPr>
      </p:pic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C85948EC-5E3A-C94F-7D18-B72EB754C2ED}"/>
              </a:ext>
            </a:extLst>
          </p:cNvPr>
          <p:cNvCxnSpPr/>
          <p:nvPr/>
        </p:nvCxnSpPr>
        <p:spPr>
          <a:xfrm>
            <a:off x="6647096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E237042A-FC9C-F45B-D04D-C5884AD56313}"/>
              </a:ext>
            </a:extLst>
          </p:cNvPr>
          <p:cNvCxnSpPr/>
          <p:nvPr/>
        </p:nvCxnSpPr>
        <p:spPr>
          <a:xfrm>
            <a:off x="7420479" y="3289548"/>
            <a:ext cx="2430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80664251-89B4-76D3-1306-928AD932B04F}"/>
              </a:ext>
            </a:extLst>
          </p:cNvPr>
          <p:cNvCxnSpPr/>
          <p:nvPr/>
        </p:nvCxnSpPr>
        <p:spPr>
          <a:xfrm rot="16200000" flipH="1">
            <a:off x="7632305" y="3825813"/>
            <a:ext cx="1364393" cy="291861"/>
          </a:xfrm>
          <a:prstGeom prst="bentConnector3">
            <a:avLst>
              <a:gd name="adj1" fmla="val -64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783AE121-63D3-6587-91A5-64EDF0C6DB24}"/>
              </a:ext>
            </a:extLst>
          </p:cNvPr>
          <p:cNvCxnSpPr>
            <a:cxnSpLocks/>
          </p:cNvCxnSpPr>
          <p:nvPr/>
        </p:nvCxnSpPr>
        <p:spPr>
          <a:xfrm rot="5400000">
            <a:off x="7026233" y="3996166"/>
            <a:ext cx="1081231" cy="193973"/>
          </a:xfrm>
          <a:prstGeom prst="bentConnector3">
            <a:avLst>
              <a:gd name="adj1" fmla="val 3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9681" name="图形 839680" descr="齿轮 纯色填充">
            <a:extLst>
              <a:ext uri="{FF2B5EF4-FFF2-40B4-BE49-F238E27FC236}">
                <a16:creationId xmlns:a16="http://schemas.microsoft.com/office/drawing/2014/main" id="{0DC1BAA5-ED76-D69D-ACA2-3CFD78895E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90432" y="4720606"/>
            <a:ext cx="457200" cy="457200"/>
          </a:xfrm>
          <a:prstGeom prst="rect">
            <a:avLst/>
          </a:prstGeom>
        </p:spPr>
      </p:pic>
      <p:pic>
        <p:nvPicPr>
          <p:cNvPr id="839684" name="图形 839683" descr="图像 纯色填充">
            <a:extLst>
              <a:ext uri="{FF2B5EF4-FFF2-40B4-BE49-F238E27FC236}">
                <a16:creationId xmlns:a16="http://schemas.microsoft.com/office/drawing/2014/main" id="{F67033BF-B140-F3FB-4698-3FC74E947C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7965" y="4779708"/>
            <a:ext cx="346191" cy="346191"/>
          </a:xfrm>
          <a:prstGeom prst="rect">
            <a:avLst/>
          </a:prstGeom>
        </p:spPr>
      </p:pic>
      <p:sp>
        <p:nvSpPr>
          <p:cNvPr id="839685" name="椭圆 839684">
            <a:extLst>
              <a:ext uri="{FF2B5EF4-FFF2-40B4-BE49-F238E27FC236}">
                <a16:creationId xmlns:a16="http://schemas.microsoft.com/office/drawing/2014/main" id="{E491E919-428A-F7C4-C89A-739F3B4218FD}"/>
              </a:ext>
            </a:extLst>
          </p:cNvPr>
          <p:cNvSpPr/>
          <p:nvPr/>
        </p:nvSpPr>
        <p:spPr>
          <a:xfrm>
            <a:off x="8496144" y="4720606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39686" name="椭圆 839685">
            <a:extLst>
              <a:ext uri="{FF2B5EF4-FFF2-40B4-BE49-F238E27FC236}">
                <a16:creationId xmlns:a16="http://schemas.microsoft.com/office/drawing/2014/main" id="{DDC2528A-17A2-C384-B422-55476687BDA6}"/>
              </a:ext>
            </a:extLst>
          </p:cNvPr>
          <p:cNvSpPr/>
          <p:nvPr/>
        </p:nvSpPr>
        <p:spPr>
          <a:xfrm>
            <a:off x="2429403" y="3490936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39688" name="椭圆 839687">
            <a:extLst>
              <a:ext uri="{FF2B5EF4-FFF2-40B4-BE49-F238E27FC236}">
                <a16:creationId xmlns:a16="http://schemas.microsoft.com/office/drawing/2014/main" id="{E679B496-C1ED-611F-1DC8-F36B2E4057A7}"/>
              </a:ext>
            </a:extLst>
          </p:cNvPr>
          <p:cNvSpPr/>
          <p:nvPr/>
        </p:nvSpPr>
        <p:spPr>
          <a:xfrm>
            <a:off x="2411760" y="4129911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39689" name="椭圆 839688">
            <a:extLst>
              <a:ext uri="{FF2B5EF4-FFF2-40B4-BE49-F238E27FC236}">
                <a16:creationId xmlns:a16="http://schemas.microsoft.com/office/drawing/2014/main" id="{EADF6575-F7DD-F77B-A53D-116F8040EF63}"/>
              </a:ext>
            </a:extLst>
          </p:cNvPr>
          <p:cNvSpPr/>
          <p:nvPr/>
        </p:nvSpPr>
        <p:spPr>
          <a:xfrm>
            <a:off x="2874258" y="3500837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0" name="椭圆 839689">
            <a:extLst>
              <a:ext uri="{FF2B5EF4-FFF2-40B4-BE49-F238E27FC236}">
                <a16:creationId xmlns:a16="http://schemas.microsoft.com/office/drawing/2014/main" id="{5ACF3335-2EC1-63D6-0EF0-55F2B7BBC148}"/>
              </a:ext>
            </a:extLst>
          </p:cNvPr>
          <p:cNvSpPr/>
          <p:nvPr/>
        </p:nvSpPr>
        <p:spPr>
          <a:xfrm>
            <a:off x="2872536" y="4129911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1" name="椭圆 839690">
            <a:extLst>
              <a:ext uri="{FF2B5EF4-FFF2-40B4-BE49-F238E27FC236}">
                <a16:creationId xmlns:a16="http://schemas.microsoft.com/office/drawing/2014/main" id="{F14009A7-9B40-F7D4-3031-3F1594DE6C9F}"/>
              </a:ext>
            </a:extLst>
          </p:cNvPr>
          <p:cNvSpPr/>
          <p:nvPr/>
        </p:nvSpPr>
        <p:spPr>
          <a:xfrm>
            <a:off x="7366348" y="4714554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3" name="椭圆 839692">
            <a:extLst>
              <a:ext uri="{FF2B5EF4-FFF2-40B4-BE49-F238E27FC236}">
                <a16:creationId xmlns:a16="http://schemas.microsoft.com/office/drawing/2014/main" id="{C6E2EE57-CE10-A620-4296-8FC896ABFA97}"/>
              </a:ext>
            </a:extLst>
          </p:cNvPr>
          <p:cNvSpPr/>
          <p:nvPr/>
        </p:nvSpPr>
        <p:spPr>
          <a:xfrm>
            <a:off x="7410156" y="3468333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3</a:t>
            </a:r>
            <a:endParaRPr kumimoji="1" lang="zh-CN" altLang="en-US" sz="1400" dirty="0">
              <a:solidFill>
                <a:schemeClr val="accent4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39694" name="椭圆 839693">
            <a:extLst>
              <a:ext uri="{FF2B5EF4-FFF2-40B4-BE49-F238E27FC236}">
                <a16:creationId xmlns:a16="http://schemas.microsoft.com/office/drawing/2014/main" id="{C8AF55CB-711A-0765-FABB-3894A0BFDDA5}"/>
              </a:ext>
            </a:extLst>
          </p:cNvPr>
          <p:cNvSpPr/>
          <p:nvPr/>
        </p:nvSpPr>
        <p:spPr>
          <a:xfrm>
            <a:off x="8375969" y="3180966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1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7" name="图形 26" descr="图像 纯色填充">
            <a:extLst>
              <a:ext uri="{FF2B5EF4-FFF2-40B4-BE49-F238E27FC236}">
                <a16:creationId xmlns:a16="http://schemas.microsoft.com/office/drawing/2014/main" id="{46B794AC-805E-390C-9AFC-D3EAEDC8C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8607" y="1905685"/>
            <a:ext cx="537592" cy="537592"/>
          </a:xfrm>
          <a:prstGeom prst="rect">
            <a:avLst/>
          </a:prstGeom>
        </p:spPr>
      </p:pic>
      <p:sp>
        <p:nvSpPr>
          <p:cNvPr id="36" name="椭圆 35">
            <a:extLst>
              <a:ext uri="{FF2B5EF4-FFF2-40B4-BE49-F238E27FC236}">
                <a16:creationId xmlns:a16="http://schemas.microsoft.com/office/drawing/2014/main" id="{1D0A4045-A531-A7EA-7EFF-EB32FD6089F8}"/>
              </a:ext>
            </a:extLst>
          </p:cNvPr>
          <p:cNvSpPr/>
          <p:nvPr/>
        </p:nvSpPr>
        <p:spPr>
          <a:xfrm>
            <a:off x="7992508" y="1911642"/>
            <a:ext cx="216024" cy="21602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zh-CN" sz="1400" dirty="0">
                <a:solidFill>
                  <a:schemeClr val="accent3">
                    <a:lumMod val="60000"/>
                    <a:lumOff val="40000"/>
                  </a:schemeClr>
                </a:solidFill>
                <a:latin typeface="+mn-ea"/>
              </a:rPr>
              <a:t>2</a:t>
            </a:r>
            <a:endParaRPr kumimoji="1" lang="zh-CN" altLang="en-US" sz="1400" dirty="0">
              <a:solidFill>
                <a:schemeClr val="accent3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44" name="灯片编号占位符 3">
            <a:extLst>
              <a:ext uri="{FF2B5EF4-FFF2-40B4-BE49-F238E27FC236}">
                <a16:creationId xmlns:a16="http://schemas.microsoft.com/office/drawing/2014/main" id="{572612E9-28D3-546A-2664-74C8A765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43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14995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22222E-6 L 0.0592 0.4844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242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0.0592 0.4844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1" y="24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 animBg="1"/>
      <p:bldP spid="15" grpId="0" animBg="1"/>
      <p:bldP spid="21" grpId="0"/>
      <p:bldP spid="45" grpId="0" animBg="1"/>
      <p:bldP spid="46" grpId="0" animBg="1"/>
      <p:bldP spid="47" grpId="0" animBg="1"/>
      <p:bldP spid="839685" grpId="0" animBg="1"/>
      <p:bldP spid="839686" grpId="0" animBg="1"/>
      <p:bldP spid="839688" grpId="0" animBg="1"/>
      <p:bldP spid="839689" grpId="0" animBg="1"/>
      <p:bldP spid="839690" grpId="0" animBg="1"/>
      <p:bldP spid="839691" grpId="0" animBg="1"/>
      <p:bldP spid="839693" grpId="0" animBg="1"/>
      <p:bldP spid="839694" grpId="0" animBg="1"/>
      <p:bldP spid="36" grpId="1" animBg="1"/>
      <p:bldP spid="36" grpId="2" animBg="1"/>
      <p:bldP spid="36" grpId="3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纯内核态</a:t>
            </a:r>
            <a:r>
              <a:rPr lang="en-US" altLang="zh-CN" dirty="0">
                <a:latin typeface="+mn-ea"/>
                <a:ea typeface="+mn-ea"/>
              </a:rPr>
              <a:t>GPU</a:t>
            </a:r>
            <a:r>
              <a:rPr lang="zh-CN" altLang="en-US" dirty="0">
                <a:latin typeface="+mn-ea"/>
                <a:ea typeface="+mn-ea"/>
              </a:rPr>
              <a:t>管理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4260303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Runtime</a:t>
            </a:r>
          </a:p>
          <a:p>
            <a:pPr lvl="1"/>
            <a:r>
              <a:rPr lang="zh-CN" altLang="en-US" sz="2200" dirty="0">
                <a:ea typeface="+mn-ea"/>
              </a:rPr>
              <a:t>提供上层开发接口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生成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1"/>
            <a:r>
              <a:rPr lang="zh-CN" altLang="en-US" sz="2200" dirty="0">
                <a:ea typeface="+mn-ea"/>
              </a:rPr>
              <a:t>调用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驱动</a:t>
            </a:r>
            <a:endParaRPr lang="en-US" altLang="zh-CN" sz="22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内核驱动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提供驱动接口（如</a:t>
            </a:r>
            <a:r>
              <a:rPr lang="en-US" altLang="zh-CN" sz="2200" dirty="0" err="1">
                <a:ea typeface="+mn-ea"/>
              </a:rPr>
              <a:t>ioctl</a:t>
            </a:r>
            <a:r>
              <a:rPr lang="zh-CN" altLang="en-US" sz="2200" dirty="0">
                <a:ea typeface="+mn-ea"/>
              </a:rPr>
              <a:t>）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创建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Context</a:t>
            </a:r>
            <a:r>
              <a:rPr lang="zh-CN" altLang="en-US" sz="2200" dirty="0">
                <a:ea typeface="+mn-ea"/>
              </a:rPr>
              <a:t>，配置</a:t>
            </a:r>
            <a:r>
              <a:rPr lang="en-US" altLang="zh-CN" sz="2200" dirty="0">
                <a:ea typeface="+mn-ea"/>
              </a:rPr>
              <a:t>IOMMU</a:t>
            </a:r>
          </a:p>
          <a:p>
            <a:pPr lvl="1"/>
            <a:r>
              <a:rPr lang="zh-CN" altLang="en-US" sz="2200" dirty="0">
                <a:ea typeface="+mn-ea"/>
              </a:rPr>
              <a:t>发送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2"/>
            <a:r>
              <a:rPr lang="en-US" altLang="zh-CN" sz="1800" dirty="0">
                <a:ea typeface="+mn-ea"/>
              </a:rPr>
              <a:t>DMA</a:t>
            </a:r>
            <a:r>
              <a:rPr lang="zh-CN" altLang="en-US" sz="1800" dirty="0">
                <a:ea typeface="+mn-ea"/>
              </a:rPr>
              <a:t>，</a:t>
            </a:r>
            <a:r>
              <a:rPr lang="en-US" altLang="zh-CN" sz="1800" dirty="0">
                <a:ea typeface="+mn-ea"/>
              </a:rPr>
              <a:t>Kernel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Launch</a:t>
            </a:r>
            <a:r>
              <a:rPr lang="zh-CN" altLang="en-US" sz="1800" dirty="0">
                <a:ea typeface="+mn-ea"/>
              </a:rPr>
              <a:t>等</a:t>
            </a:r>
            <a:endParaRPr lang="en-US" altLang="zh-CN" sz="1800" dirty="0">
              <a:ea typeface="+mn-ea"/>
            </a:endParaRPr>
          </a:p>
          <a:p>
            <a:endParaRPr lang="en-US" altLang="zh-CN" sz="2400" dirty="0">
              <a:ea typeface="+mn-ea"/>
            </a:endParaRPr>
          </a:p>
          <a:p>
            <a:endParaRPr lang="en-US" altLang="zh-CN" sz="2400" b="0" dirty="0">
              <a:ea typeface="+mn-ea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BABAC6F-C914-2A3B-38B0-C53A2C96F05D}"/>
              </a:ext>
            </a:extLst>
          </p:cNvPr>
          <p:cNvSpPr/>
          <p:nvPr/>
        </p:nvSpPr>
        <p:spPr>
          <a:xfrm>
            <a:off x="5524031" y="3258110"/>
            <a:ext cx="1138579" cy="316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+mn-ea"/>
              </a:rPr>
              <a:t>CPU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9A0E254-BA40-EFEF-98C3-7698994199FF}"/>
              </a:ext>
            </a:extLst>
          </p:cNvPr>
          <p:cNvSpPr/>
          <p:nvPr/>
        </p:nvSpPr>
        <p:spPr>
          <a:xfrm>
            <a:off x="8045046" y="3258508"/>
            <a:ext cx="673192" cy="31667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latin typeface="+mn-ea"/>
              </a:rPr>
              <a:t>GPU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4" name="左右箭头 3">
            <a:extLst>
              <a:ext uri="{FF2B5EF4-FFF2-40B4-BE49-F238E27FC236}">
                <a16:creationId xmlns:a16="http://schemas.microsoft.com/office/drawing/2014/main" id="{CC1B943E-81E9-74FA-0097-4038B814E055}"/>
              </a:ext>
            </a:extLst>
          </p:cNvPr>
          <p:cNvSpPr/>
          <p:nvPr/>
        </p:nvSpPr>
        <p:spPr>
          <a:xfrm>
            <a:off x="6847792" y="3321762"/>
            <a:ext cx="1012070" cy="253017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50" dirty="0">
                <a:latin typeface="+mn-ea"/>
              </a:rPr>
              <a:t>PCI</a:t>
            </a:r>
            <a:r>
              <a:rPr kumimoji="1" lang="zh-CN" altLang="en-US" sz="1050" dirty="0">
                <a:latin typeface="+mn-ea"/>
              </a:rPr>
              <a:t> </a:t>
            </a:r>
            <a:r>
              <a:rPr kumimoji="1" lang="en-US" altLang="zh-CN" sz="1050" dirty="0">
                <a:latin typeface="+mn-ea"/>
              </a:rPr>
              <a:t>Bus</a:t>
            </a:r>
            <a:endParaRPr kumimoji="1" lang="zh-CN" altLang="en-US" sz="1400" dirty="0">
              <a:latin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07BA2F-9604-E0A3-B973-07CCC07A967E}"/>
              </a:ext>
            </a:extLst>
          </p:cNvPr>
          <p:cNvSpPr/>
          <p:nvPr/>
        </p:nvSpPr>
        <p:spPr>
          <a:xfrm>
            <a:off x="5524031" y="2857500"/>
            <a:ext cx="1138579" cy="316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OS/Driver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72C23-1A1E-BE9E-A33B-5D728A4A7657}"/>
              </a:ext>
            </a:extLst>
          </p:cNvPr>
          <p:cNvSpPr/>
          <p:nvPr/>
        </p:nvSpPr>
        <p:spPr>
          <a:xfrm>
            <a:off x="5524031" y="2456888"/>
            <a:ext cx="1138579" cy="316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Runtime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CAB401-3352-335E-A914-43CF23523462}"/>
              </a:ext>
            </a:extLst>
          </p:cNvPr>
          <p:cNvSpPr/>
          <p:nvPr/>
        </p:nvSpPr>
        <p:spPr>
          <a:xfrm>
            <a:off x="5524031" y="2056277"/>
            <a:ext cx="1138579" cy="3166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>
                <a:solidFill>
                  <a:schemeClr val="tx1"/>
                </a:solidFill>
                <a:latin typeface="+mn-ea"/>
              </a:rPr>
              <a:t>APP</a:t>
            </a:r>
            <a:endParaRPr kumimoji="1" lang="zh-CN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8EA3C9-6FFE-FB14-8A42-E297D6325E77}"/>
              </a:ext>
            </a:extLst>
          </p:cNvPr>
          <p:cNvSpPr txBox="1"/>
          <p:nvPr/>
        </p:nvSpPr>
        <p:spPr>
          <a:xfrm>
            <a:off x="6940223" y="2857005"/>
            <a:ext cx="713784" cy="216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kumimoji="1" lang="en-US" altLang="zh-CN" sz="1200" dirty="0">
                <a:latin typeface="+mn-ea"/>
              </a:rPr>
              <a:t>MMIO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9" name="左弧形箭头 8">
            <a:extLst>
              <a:ext uri="{FF2B5EF4-FFF2-40B4-BE49-F238E27FC236}">
                <a16:creationId xmlns:a16="http://schemas.microsoft.com/office/drawing/2014/main" id="{0076C6E1-0097-D238-4132-4D0A9D2C737B}"/>
              </a:ext>
            </a:extLst>
          </p:cNvPr>
          <p:cNvSpPr/>
          <p:nvPr/>
        </p:nvSpPr>
        <p:spPr>
          <a:xfrm>
            <a:off x="6716704" y="2199494"/>
            <a:ext cx="131089" cy="473413"/>
          </a:xfrm>
          <a:prstGeom prst="curvedLef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0" name="右弧形箭头 9">
            <a:extLst>
              <a:ext uri="{FF2B5EF4-FFF2-40B4-BE49-F238E27FC236}">
                <a16:creationId xmlns:a16="http://schemas.microsoft.com/office/drawing/2014/main" id="{C15B24C5-B25E-19B9-1961-24D88524CEB6}"/>
              </a:ext>
            </a:extLst>
          </p:cNvPr>
          <p:cNvSpPr/>
          <p:nvPr/>
        </p:nvSpPr>
        <p:spPr>
          <a:xfrm>
            <a:off x="5263060" y="2615223"/>
            <a:ext cx="180677" cy="506035"/>
          </a:xfrm>
          <a:prstGeom prst="curved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EE5DFFF-6636-2318-B20B-51BDD83779A5}"/>
              </a:ext>
            </a:extLst>
          </p:cNvPr>
          <p:cNvSpPr txBox="1"/>
          <p:nvPr/>
        </p:nvSpPr>
        <p:spPr>
          <a:xfrm>
            <a:off x="6997723" y="2316783"/>
            <a:ext cx="1644614" cy="216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zh-CN" sz="1200" dirty="0">
                <a:latin typeface="+mn-ea"/>
              </a:rPr>
              <a:t>Runtime</a:t>
            </a:r>
            <a:r>
              <a:rPr kumimoji="1" lang="zh-CN" altLang="en-US" sz="1200" dirty="0">
                <a:latin typeface="+mn-ea"/>
              </a:rPr>
              <a:t> </a:t>
            </a:r>
            <a:r>
              <a:rPr kumimoji="1" lang="en-US" altLang="zh-CN" sz="1200" dirty="0">
                <a:latin typeface="+mn-ea"/>
              </a:rPr>
              <a:t>API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27736E-A73E-9F15-7A94-1946CB2502B7}"/>
              </a:ext>
            </a:extLst>
          </p:cNvPr>
          <p:cNvSpPr txBox="1"/>
          <p:nvPr/>
        </p:nvSpPr>
        <p:spPr>
          <a:xfrm>
            <a:off x="4613781" y="2773558"/>
            <a:ext cx="567708" cy="21628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/>
            <a:r>
              <a:rPr kumimoji="1" lang="en-US" altLang="zh-CN" sz="1200" dirty="0" err="1">
                <a:latin typeface="+mn-ea"/>
              </a:rPr>
              <a:t>syscall</a:t>
            </a:r>
            <a:endParaRPr kumimoji="1" lang="zh-CN" altLang="en-US" sz="1200" dirty="0">
              <a:latin typeface="+mn-ea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B691E2BF-FF7B-329E-1E1F-60EA06602225}"/>
              </a:ext>
            </a:extLst>
          </p:cNvPr>
          <p:cNvSpPr/>
          <p:nvPr/>
        </p:nvSpPr>
        <p:spPr>
          <a:xfrm>
            <a:off x="6880140" y="3033576"/>
            <a:ext cx="901993" cy="13141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900A5465-2798-CDC2-B362-3D609856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44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537485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性能问题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4116287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ea typeface="+mn-ea"/>
              </a:rPr>
              <a:t>用户</a:t>
            </a:r>
            <a:r>
              <a:rPr lang="en-US" altLang="zh-CN" sz="2400" dirty="0">
                <a:ea typeface="+mn-ea"/>
              </a:rPr>
              <a:t>-</a:t>
            </a:r>
            <a:r>
              <a:rPr lang="zh-CN" altLang="en-US" sz="2400" dirty="0">
                <a:ea typeface="+mn-ea"/>
              </a:rPr>
              <a:t>内核特权切换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数据拷贝，发送指令等操作均需调用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驱动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频繁特权级切换造成性能下降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用户</a:t>
            </a:r>
            <a:r>
              <a:rPr lang="en-US" altLang="zh-CN" sz="2400" dirty="0">
                <a:ea typeface="+mn-ea"/>
              </a:rPr>
              <a:t>-</a:t>
            </a:r>
            <a:r>
              <a:rPr lang="zh-CN" altLang="en-US" sz="2400" dirty="0">
                <a:ea typeface="+mn-ea"/>
              </a:rPr>
              <a:t>内核数据拷贝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1"/>
            <a:r>
              <a:rPr lang="zh-CN" altLang="en-US" sz="2200" dirty="0">
                <a:ea typeface="+mn-ea"/>
              </a:rPr>
              <a:t>训练数据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模型参数</a:t>
            </a:r>
            <a:endParaRPr lang="en-US" altLang="zh-CN" sz="2200" dirty="0">
              <a:ea typeface="+mn-ea"/>
            </a:endParaRPr>
          </a:p>
          <a:p>
            <a:pPr lvl="1"/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kernel</a:t>
            </a:r>
            <a:r>
              <a:rPr lang="zh-CN" altLang="en-US" sz="2200" dirty="0">
                <a:ea typeface="+mn-ea"/>
              </a:rPr>
              <a:t>代码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结果数据</a:t>
            </a:r>
            <a:endParaRPr lang="en-US" altLang="zh-CN" sz="2400" dirty="0">
              <a:ea typeface="+mn-ea"/>
            </a:endParaRPr>
          </a:p>
          <a:p>
            <a:endParaRPr lang="en-US" altLang="zh-CN" sz="24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17DD855C-4C62-6353-32F2-365BAEB2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493554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混合管理模式：</a:t>
            </a:r>
            <a:r>
              <a:rPr lang="en-US" altLang="zh-CN" dirty="0">
                <a:latin typeface="+mn-ea"/>
                <a:ea typeface="+mn-ea"/>
              </a:rPr>
              <a:t>CUDA+GPU</a:t>
            </a:r>
            <a:r>
              <a:rPr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Driver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3828255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+mn-ea"/>
              </a:rPr>
              <a:t>GPU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Driver</a:t>
            </a:r>
            <a:r>
              <a:rPr lang="zh-CN" altLang="en-US" sz="2400" dirty="0">
                <a:ea typeface="+mn-ea"/>
              </a:rPr>
              <a:t>负责控制面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关键结构初始化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GPU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Context</a:t>
            </a:r>
            <a:r>
              <a:rPr lang="zh-CN" altLang="en-US" sz="1800" dirty="0">
                <a:ea typeface="+mn-ea"/>
              </a:rPr>
              <a:t>创建，</a:t>
            </a:r>
            <a:r>
              <a:rPr lang="en-US" altLang="zh-CN" sz="1800" dirty="0">
                <a:ea typeface="+mn-ea"/>
              </a:rPr>
              <a:t>Channel</a:t>
            </a:r>
            <a:r>
              <a:rPr lang="zh-CN" altLang="en-US" sz="1800" dirty="0">
                <a:ea typeface="+mn-ea"/>
              </a:rPr>
              <a:t>初始化，</a:t>
            </a:r>
            <a:r>
              <a:rPr lang="en-US" altLang="zh-CN" sz="1800" dirty="0">
                <a:ea typeface="+mn-ea"/>
              </a:rPr>
              <a:t>Command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buffer</a:t>
            </a:r>
            <a:r>
              <a:rPr lang="zh-CN" altLang="en-US" sz="1800" dirty="0">
                <a:ea typeface="+mn-ea"/>
              </a:rPr>
              <a:t>初始化，</a:t>
            </a:r>
            <a:r>
              <a:rPr lang="en-US" altLang="zh-CN" sz="1800" dirty="0">
                <a:ea typeface="+mn-ea"/>
              </a:rPr>
              <a:t>DMA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buffer</a:t>
            </a:r>
            <a:r>
              <a:rPr lang="zh-CN" altLang="en-US" sz="1800" dirty="0">
                <a:ea typeface="+mn-ea"/>
              </a:rPr>
              <a:t>初始化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隔离配置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Channel</a:t>
            </a:r>
            <a:r>
              <a:rPr lang="zh-CN" altLang="en-US" sz="1800" dirty="0">
                <a:ea typeface="+mn-ea"/>
              </a:rPr>
              <a:t>页表，</a:t>
            </a:r>
            <a:r>
              <a:rPr lang="en-US" altLang="zh-CN" sz="1800" dirty="0">
                <a:ea typeface="+mn-ea"/>
              </a:rPr>
              <a:t>IOMMU</a:t>
            </a:r>
            <a:r>
              <a:rPr lang="zh-CN" altLang="en-US" sz="1800" dirty="0">
                <a:ea typeface="+mn-ea"/>
              </a:rPr>
              <a:t>，</a:t>
            </a:r>
            <a:r>
              <a:rPr lang="en-US" altLang="zh-CN" sz="1800" dirty="0">
                <a:ea typeface="+mn-ea"/>
              </a:rPr>
              <a:t>MMIO</a:t>
            </a:r>
            <a:r>
              <a:rPr lang="zh-CN" altLang="en-US" sz="1800" dirty="0">
                <a:ea typeface="+mn-ea"/>
              </a:rPr>
              <a:t>映射</a:t>
            </a:r>
            <a:endParaRPr lang="en-US" altLang="zh-CN" sz="18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CUDA</a:t>
            </a:r>
            <a:r>
              <a:rPr lang="zh-CN" altLang="en-US" sz="2400" dirty="0">
                <a:ea typeface="+mn-ea"/>
              </a:rPr>
              <a:t> </a:t>
            </a:r>
            <a:r>
              <a:rPr lang="en-US" altLang="zh-CN" sz="2400" dirty="0">
                <a:ea typeface="+mn-ea"/>
              </a:rPr>
              <a:t>Runtime</a:t>
            </a:r>
            <a:r>
              <a:rPr lang="zh-CN" altLang="en-US" sz="2400" dirty="0">
                <a:ea typeface="+mn-ea"/>
              </a:rPr>
              <a:t>负责数据面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生成</a:t>
            </a:r>
            <a:r>
              <a:rPr lang="en-US" altLang="zh-CN" sz="2200" dirty="0">
                <a:ea typeface="+mn-ea"/>
              </a:rPr>
              <a:t>GPU</a:t>
            </a:r>
            <a:r>
              <a:rPr lang="zh-CN" altLang="en-US" sz="2200" dirty="0">
                <a:ea typeface="+mn-ea"/>
              </a:rPr>
              <a:t> </a:t>
            </a:r>
            <a:r>
              <a:rPr lang="en-US" altLang="zh-CN" sz="2200" dirty="0">
                <a:ea typeface="+mn-ea"/>
              </a:rPr>
              <a:t>Command</a:t>
            </a:r>
          </a:p>
          <a:p>
            <a:pPr lvl="1"/>
            <a:r>
              <a:rPr lang="zh-CN" altLang="en-US" sz="2200" b="0" dirty="0">
                <a:ea typeface="+mn-ea"/>
              </a:rPr>
              <a:t>向</a:t>
            </a:r>
            <a:r>
              <a:rPr lang="en-US" altLang="zh-CN" sz="2200" b="0" dirty="0">
                <a:ea typeface="+mn-ea"/>
              </a:rPr>
              <a:t>GPU</a:t>
            </a:r>
            <a:r>
              <a:rPr lang="zh-CN" altLang="en-US" sz="2200" b="0" dirty="0">
                <a:ea typeface="+mn-ea"/>
              </a:rPr>
              <a:t>发送</a:t>
            </a:r>
            <a:r>
              <a:rPr lang="en-US" altLang="zh-CN" sz="2200" b="0" dirty="0">
                <a:ea typeface="+mn-ea"/>
              </a:rPr>
              <a:t>Command</a:t>
            </a:r>
          </a:p>
          <a:p>
            <a:pPr lvl="2"/>
            <a:r>
              <a:rPr lang="en-US" altLang="zh-CN" sz="1800" dirty="0">
                <a:ea typeface="+mn-ea"/>
              </a:rPr>
              <a:t>DMA</a:t>
            </a:r>
            <a:r>
              <a:rPr lang="zh-CN" altLang="en-US" sz="1800" dirty="0">
                <a:ea typeface="+mn-ea"/>
              </a:rPr>
              <a:t>，</a:t>
            </a:r>
            <a:r>
              <a:rPr lang="en-US" altLang="zh-CN" sz="1800" dirty="0">
                <a:ea typeface="+mn-ea"/>
              </a:rPr>
              <a:t>kernel</a:t>
            </a:r>
            <a:r>
              <a:rPr lang="zh-CN" altLang="en-US" sz="1800" dirty="0">
                <a:ea typeface="+mn-ea"/>
              </a:rPr>
              <a:t> </a:t>
            </a:r>
            <a:r>
              <a:rPr lang="en-US" altLang="zh-CN" sz="1800" dirty="0">
                <a:ea typeface="+mn-ea"/>
              </a:rPr>
              <a:t>launch</a:t>
            </a:r>
            <a:r>
              <a:rPr lang="zh-CN" altLang="en-US" sz="1800" dirty="0">
                <a:ea typeface="+mn-ea"/>
              </a:rPr>
              <a:t>等</a:t>
            </a:r>
            <a:endParaRPr lang="en-US" altLang="zh-CN" sz="1800" b="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5BF0B37D-01BF-A50A-CBDC-2AA38AA1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46</a:t>
            </a:fld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70E767-7979-C818-A646-94E0E26DD140}"/>
              </a:ext>
            </a:extLst>
          </p:cNvPr>
          <p:cNvSpPr txBox="1"/>
          <p:nvPr/>
        </p:nvSpPr>
        <p:spPr>
          <a:xfrm>
            <a:off x="3927612" y="4012167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在用户态直接发给GPU</a:t>
            </a:r>
          </a:p>
        </p:txBody>
      </p:sp>
    </p:spTree>
    <p:extLst>
      <p:ext uri="{BB962C8B-B14F-4D97-AF65-F5344CB8AC3E}">
        <p14:creationId xmlns:p14="http://schemas.microsoft.com/office/powerpoint/2010/main" val="150158878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ea"/>
                <a:ea typeface="+mn-ea"/>
              </a:rPr>
              <a:t>其他专用加速器的管理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33501"/>
            <a:ext cx="8229600" cy="4152633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2400" dirty="0">
                <a:ea typeface="+mn-ea"/>
              </a:rPr>
              <a:t>数据加载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拥有独立内存：使用</a:t>
            </a:r>
            <a:r>
              <a:rPr lang="en-US" altLang="zh-CN" sz="2200" dirty="0">
                <a:ea typeface="+mn-ea"/>
              </a:rPr>
              <a:t>DMA</a:t>
            </a:r>
            <a:r>
              <a:rPr lang="zh-CN" altLang="en-US" sz="2200" dirty="0">
                <a:ea typeface="+mn-ea"/>
              </a:rPr>
              <a:t>拷贝代码</a:t>
            </a:r>
            <a:r>
              <a:rPr lang="en-US" altLang="zh-CN" sz="2200" dirty="0">
                <a:ea typeface="+mn-ea"/>
              </a:rPr>
              <a:t>/</a:t>
            </a:r>
            <a:r>
              <a:rPr lang="zh-CN" altLang="en-US" sz="2200" dirty="0">
                <a:ea typeface="+mn-ea"/>
              </a:rPr>
              <a:t>数据</a:t>
            </a:r>
            <a:endParaRPr lang="en-US" altLang="zh-CN" sz="22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共享</a:t>
            </a:r>
            <a:r>
              <a:rPr lang="en-US" altLang="zh-CN" sz="2200" dirty="0">
                <a:ea typeface="+mn-ea"/>
              </a:rPr>
              <a:t>CPU</a:t>
            </a:r>
            <a:r>
              <a:rPr lang="zh-CN" altLang="en-US" sz="2200" dirty="0">
                <a:ea typeface="+mn-ea"/>
              </a:rPr>
              <a:t>内存：直接配置</a:t>
            </a:r>
            <a:r>
              <a:rPr lang="en-US" altLang="zh-CN" sz="2200" dirty="0">
                <a:ea typeface="+mn-ea"/>
              </a:rPr>
              <a:t>IOMMU</a:t>
            </a:r>
            <a:r>
              <a:rPr lang="zh-CN" altLang="en-US" sz="2200" dirty="0">
                <a:ea typeface="+mn-ea"/>
              </a:rPr>
              <a:t>允许内存访问</a:t>
            </a:r>
            <a:endParaRPr lang="en-US" altLang="zh-CN" sz="2200" dirty="0">
              <a:ea typeface="+mn-ea"/>
            </a:endParaRPr>
          </a:p>
          <a:p>
            <a:r>
              <a:rPr lang="zh-CN" altLang="en-US" sz="2400" dirty="0">
                <a:ea typeface="+mn-ea"/>
              </a:rPr>
              <a:t>设备控制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使用</a:t>
            </a:r>
            <a:r>
              <a:rPr lang="en-US" altLang="zh-CN" sz="2200" dirty="0">
                <a:ea typeface="+mn-ea"/>
              </a:rPr>
              <a:t>MMIO</a:t>
            </a:r>
            <a:r>
              <a:rPr lang="zh-CN" altLang="en-US" sz="2200" dirty="0">
                <a:ea typeface="+mn-ea"/>
              </a:rPr>
              <a:t>控制加速设备</a:t>
            </a:r>
            <a:endParaRPr lang="en-US" altLang="zh-CN" sz="1800" dirty="0">
              <a:ea typeface="+mn-ea"/>
            </a:endParaRPr>
          </a:p>
          <a:p>
            <a:r>
              <a:rPr lang="en-US" altLang="zh-CN" sz="2400" dirty="0">
                <a:ea typeface="+mn-ea"/>
              </a:rPr>
              <a:t>Runtime</a:t>
            </a:r>
            <a:r>
              <a:rPr lang="zh-CN" altLang="en-US" sz="2400" dirty="0">
                <a:ea typeface="+mn-ea"/>
              </a:rPr>
              <a:t>支持</a:t>
            </a:r>
            <a:endParaRPr lang="en-US" altLang="zh-CN" sz="24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简单加速器：提供调用接口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AES</a:t>
            </a:r>
            <a:r>
              <a:rPr lang="zh-CN" altLang="en-US" sz="1800" dirty="0">
                <a:ea typeface="+mn-ea"/>
              </a:rPr>
              <a:t>加速器、</a:t>
            </a:r>
            <a:r>
              <a:rPr lang="en-US" altLang="zh-CN" sz="1800" dirty="0">
                <a:ea typeface="+mn-ea"/>
              </a:rPr>
              <a:t>HASH</a:t>
            </a:r>
            <a:r>
              <a:rPr lang="zh-CN" altLang="en-US" sz="1800" dirty="0">
                <a:ea typeface="+mn-ea"/>
              </a:rPr>
              <a:t>加速器、同态加密加速器</a:t>
            </a:r>
            <a:endParaRPr lang="en-US" altLang="zh-CN" sz="180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复杂加速器：提供开发库</a:t>
            </a:r>
            <a:endParaRPr lang="en-US" altLang="zh-CN" sz="2200" dirty="0">
              <a:ea typeface="+mn-ea"/>
            </a:endParaRPr>
          </a:p>
          <a:p>
            <a:pPr lvl="2"/>
            <a:r>
              <a:rPr lang="en-US" altLang="zh-CN" sz="1800" dirty="0">
                <a:ea typeface="+mn-ea"/>
              </a:rPr>
              <a:t>GPU</a:t>
            </a:r>
            <a:r>
              <a:rPr lang="zh-CN" altLang="en-US" sz="1800" dirty="0">
                <a:ea typeface="+mn-ea"/>
              </a:rPr>
              <a:t>、</a:t>
            </a:r>
            <a:r>
              <a:rPr lang="en-US" altLang="zh-CN" sz="1800" dirty="0">
                <a:ea typeface="+mn-ea"/>
              </a:rPr>
              <a:t>NPU</a:t>
            </a:r>
            <a:r>
              <a:rPr lang="zh-CN" altLang="en-US" sz="1800" dirty="0">
                <a:ea typeface="+mn-ea"/>
              </a:rPr>
              <a:t>、</a:t>
            </a:r>
            <a:r>
              <a:rPr lang="en-US" altLang="zh-CN" sz="1800" dirty="0">
                <a:ea typeface="+mn-ea"/>
              </a:rPr>
              <a:t>TPU</a:t>
            </a:r>
          </a:p>
          <a:p>
            <a:pPr lvl="2"/>
            <a:endParaRPr lang="en-US" altLang="zh-CN" sz="1800" dirty="0">
              <a:ea typeface="+mn-ea"/>
            </a:endParaRPr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CAE12DB7-CE0D-C060-EB3E-EBB70DC2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47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620479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 调度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复杂设备管理</a:t>
            </a:r>
          </a:p>
        </p:txBody>
      </p:sp>
    </p:spTree>
    <p:extLst>
      <p:ext uri="{BB962C8B-B14F-4D97-AF65-F5344CB8AC3E}">
        <p14:creationId xmlns:p14="http://schemas.microsoft.com/office/powerpoint/2010/main" val="3888118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回顾：操作系统对</a:t>
            </a:r>
            <a:r>
              <a:rPr kumimoji="1" lang="en-US" altLang="zh-CN" dirty="0"/>
              <a:t>CPU</a:t>
            </a:r>
            <a:r>
              <a:rPr kumimoji="1" lang="zh-CN" altLang="en-US" dirty="0"/>
              <a:t>的管理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分时复用单一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核心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OS</a:t>
            </a:r>
            <a:r>
              <a:rPr kumimoji="1" lang="zh-CN" altLang="en-US" dirty="0"/>
              <a:t>挑选合适线程加载到</a:t>
            </a:r>
            <a:r>
              <a:rPr kumimoji="1" lang="en-US" altLang="zh-CN" dirty="0"/>
              <a:t>CPU</a:t>
            </a:r>
            <a:r>
              <a:rPr kumimoji="1" lang="zh-CN" altLang="en-US" dirty="0"/>
              <a:t>上运行</a:t>
            </a:r>
            <a:endParaRPr kumimoji="1" lang="en-US" altLang="zh-CN" dirty="0"/>
          </a:p>
          <a:p>
            <a:r>
              <a:rPr kumimoji="1" lang="zh-CN" altLang="en-US" dirty="0"/>
              <a:t>利用线程</a:t>
            </a:r>
            <a:r>
              <a:rPr kumimoji="1" lang="en-US" altLang="zh-CN" dirty="0"/>
              <a:t>/</a:t>
            </a:r>
            <a:r>
              <a:rPr kumimoji="1" lang="zh-CN" altLang="en-US" dirty="0"/>
              <a:t>进程使用多个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复杂计算任务通过多线程利用多个</a:t>
            </a:r>
            <a:r>
              <a:rPr kumimoji="1" lang="en-US" altLang="zh-CN" dirty="0"/>
              <a:t>CPU</a:t>
            </a:r>
            <a:r>
              <a:rPr kumimoji="1" lang="zh-CN" altLang="en-US" dirty="0"/>
              <a:t>核心</a:t>
            </a:r>
            <a:endParaRPr kumimoji="1" lang="en-US" altLang="zh-CN" dirty="0"/>
          </a:p>
          <a:p>
            <a:pPr lvl="2"/>
            <a:endParaRPr kumimoji="1" lang="zh-CN" altLang="en-US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2328C6C-09F2-4843-A09D-ABB20367710C}"/>
              </a:ext>
            </a:extLst>
          </p:cNvPr>
          <p:cNvSpPr/>
          <p:nvPr/>
        </p:nvSpPr>
        <p:spPr>
          <a:xfrm rot="16200000">
            <a:off x="1712045" y="4116649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CB67C41-9241-1F48-8941-0AA4ABC37050}"/>
              </a:ext>
            </a:extLst>
          </p:cNvPr>
          <p:cNvSpPr txBox="1"/>
          <p:nvPr/>
        </p:nvSpPr>
        <p:spPr>
          <a:xfrm>
            <a:off x="1763175" y="4149347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0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88EF1F-EF2F-BF4A-9301-93AC3BFC021E}"/>
              </a:ext>
            </a:extLst>
          </p:cNvPr>
          <p:cNvSpPr txBox="1"/>
          <p:nvPr/>
        </p:nvSpPr>
        <p:spPr>
          <a:xfrm>
            <a:off x="1763175" y="4914145"/>
            <a:ext cx="5164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>
                <a:latin typeface="+mn-ea"/>
              </a:rPr>
              <a:t>核</a:t>
            </a:r>
            <a:r>
              <a:rPr kumimoji="1" lang="en-US" altLang="zh-CN" sz="1600" b="1" dirty="0">
                <a:latin typeface="+mn-ea"/>
              </a:rPr>
              <a:t>1</a:t>
            </a:r>
            <a:endParaRPr kumimoji="1" lang="zh-CN" altLang="en-US" sz="1600" b="1" dirty="0">
              <a:latin typeface="+mn-ea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635FC62-B703-094A-B6FF-1E63B4BBE93B}"/>
              </a:ext>
            </a:extLst>
          </p:cNvPr>
          <p:cNvSpPr/>
          <p:nvPr/>
        </p:nvSpPr>
        <p:spPr>
          <a:xfrm>
            <a:off x="2498197" y="417752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C61B849-7945-B746-A964-F51EAF5B768A}"/>
              </a:ext>
            </a:extLst>
          </p:cNvPr>
          <p:cNvSpPr txBox="1"/>
          <p:nvPr/>
        </p:nvSpPr>
        <p:spPr>
          <a:xfrm>
            <a:off x="2498197" y="416619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0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D5738BE-30A8-3241-871F-3AEB40111115}"/>
              </a:ext>
            </a:extLst>
          </p:cNvPr>
          <p:cNvSpPr/>
          <p:nvPr/>
        </p:nvSpPr>
        <p:spPr>
          <a:xfrm>
            <a:off x="3302148" y="4176477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1F2756F-6AB1-7242-908D-055752FA410B}"/>
              </a:ext>
            </a:extLst>
          </p:cNvPr>
          <p:cNvSpPr txBox="1"/>
          <p:nvPr/>
        </p:nvSpPr>
        <p:spPr>
          <a:xfrm>
            <a:off x="3302148" y="416514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2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974F609-0AAB-B441-AC25-D94E6586A0FE}"/>
              </a:ext>
            </a:extLst>
          </p:cNvPr>
          <p:cNvSpPr/>
          <p:nvPr/>
        </p:nvSpPr>
        <p:spPr>
          <a:xfrm>
            <a:off x="4106099" y="4177115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195C460-0214-0D4E-9F2A-52652B46FE9B}"/>
              </a:ext>
            </a:extLst>
          </p:cNvPr>
          <p:cNvSpPr txBox="1"/>
          <p:nvPr/>
        </p:nvSpPr>
        <p:spPr>
          <a:xfrm>
            <a:off x="4106099" y="4165784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5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05C83B65-598D-3E42-9DB7-8DA22E57A97F}"/>
              </a:ext>
            </a:extLst>
          </p:cNvPr>
          <p:cNvSpPr/>
          <p:nvPr/>
        </p:nvSpPr>
        <p:spPr>
          <a:xfrm>
            <a:off x="4910050" y="4176067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D50B883-5062-6144-9CFB-07497D5E12C4}"/>
              </a:ext>
            </a:extLst>
          </p:cNvPr>
          <p:cNvSpPr txBox="1"/>
          <p:nvPr/>
        </p:nvSpPr>
        <p:spPr>
          <a:xfrm>
            <a:off x="4910050" y="4164736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8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7E81151-263C-154D-B012-AD0D26C34FD2}"/>
              </a:ext>
            </a:extLst>
          </p:cNvPr>
          <p:cNvSpPr/>
          <p:nvPr/>
        </p:nvSpPr>
        <p:spPr>
          <a:xfrm>
            <a:off x="2501151" y="493358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61A3C88-637A-9A47-9500-692684221BE9}"/>
              </a:ext>
            </a:extLst>
          </p:cNvPr>
          <p:cNvSpPr txBox="1"/>
          <p:nvPr/>
        </p:nvSpPr>
        <p:spPr>
          <a:xfrm>
            <a:off x="2501151" y="492225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3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39BA5E1-A5A5-4348-B2B0-FA0A6BA3A7C4}"/>
              </a:ext>
            </a:extLst>
          </p:cNvPr>
          <p:cNvSpPr/>
          <p:nvPr/>
        </p:nvSpPr>
        <p:spPr>
          <a:xfrm>
            <a:off x="3305102" y="4932536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EEE7F34-4AC8-BE48-B039-B68740FE6AE0}"/>
              </a:ext>
            </a:extLst>
          </p:cNvPr>
          <p:cNvSpPr txBox="1"/>
          <p:nvPr/>
        </p:nvSpPr>
        <p:spPr>
          <a:xfrm>
            <a:off x="3305102" y="492120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7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1AC4EA7-07AF-8F42-B30B-4FF447F3A88C}"/>
              </a:ext>
            </a:extLst>
          </p:cNvPr>
          <p:cNvSpPr/>
          <p:nvPr/>
        </p:nvSpPr>
        <p:spPr>
          <a:xfrm>
            <a:off x="4109053" y="4933174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F00A41E-127C-A646-A1EE-3914C6B666CD}"/>
              </a:ext>
            </a:extLst>
          </p:cNvPr>
          <p:cNvSpPr txBox="1"/>
          <p:nvPr/>
        </p:nvSpPr>
        <p:spPr>
          <a:xfrm>
            <a:off x="4109053" y="4921843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1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92B0282-3C75-5B47-9071-28145614D68C}"/>
              </a:ext>
            </a:extLst>
          </p:cNvPr>
          <p:cNvSpPr/>
          <p:nvPr/>
        </p:nvSpPr>
        <p:spPr>
          <a:xfrm>
            <a:off x="4913004" y="4932126"/>
            <a:ext cx="654346" cy="2880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1D3489F-3B26-8E46-B3AB-5E61177761C2}"/>
              </a:ext>
            </a:extLst>
          </p:cNvPr>
          <p:cNvSpPr txBox="1"/>
          <p:nvPr/>
        </p:nvSpPr>
        <p:spPr>
          <a:xfrm>
            <a:off x="4913004" y="4920795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latin typeface="+mn-ea"/>
              </a:rPr>
              <a:t>线程</a:t>
            </a:r>
            <a:r>
              <a:rPr kumimoji="1" lang="en-US" altLang="zh-CN" sz="1400" b="1" dirty="0">
                <a:latin typeface="+mn-ea"/>
              </a:rPr>
              <a:t>9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FE922B8E-A77C-DE4A-952A-2C980E4AF7BB}"/>
              </a:ext>
            </a:extLst>
          </p:cNvPr>
          <p:cNvSpPr txBox="1"/>
          <p:nvPr/>
        </p:nvSpPr>
        <p:spPr>
          <a:xfrm>
            <a:off x="5539083" y="40710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62DEEF1D-03D0-E041-AC92-EDAA26153515}"/>
              </a:ext>
            </a:extLst>
          </p:cNvPr>
          <p:cNvSpPr txBox="1"/>
          <p:nvPr/>
        </p:nvSpPr>
        <p:spPr>
          <a:xfrm>
            <a:off x="5539083" y="48450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B51CD83-CA18-174A-B904-987735889723}"/>
              </a:ext>
            </a:extLst>
          </p:cNvPr>
          <p:cNvSpPr/>
          <p:nvPr/>
        </p:nvSpPr>
        <p:spPr>
          <a:xfrm rot="16200000">
            <a:off x="1712045" y="4872708"/>
            <a:ext cx="618747" cy="403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907758-1954-6E44-80F9-947E50088E43}"/>
              </a:ext>
            </a:extLst>
          </p:cNvPr>
          <p:cNvSpPr/>
          <p:nvPr/>
        </p:nvSpPr>
        <p:spPr>
          <a:xfrm>
            <a:off x="2426189" y="4845025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4AF5F44-8CA3-7347-AEF7-4438710DFE24}"/>
              </a:ext>
            </a:extLst>
          </p:cNvPr>
          <p:cNvSpPr/>
          <p:nvPr/>
        </p:nvSpPr>
        <p:spPr>
          <a:xfrm>
            <a:off x="2426189" y="4089664"/>
            <a:ext cx="3528392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A608735-2DE7-B84B-9A47-2448F78A4E7C}"/>
              </a:ext>
            </a:extLst>
          </p:cNvPr>
          <p:cNvSpPr txBox="1"/>
          <p:nvPr/>
        </p:nvSpPr>
        <p:spPr>
          <a:xfrm>
            <a:off x="6228184" y="44561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/>
              <a:t>调度器</a:t>
            </a:r>
          </a:p>
        </p:txBody>
      </p:sp>
      <p:sp>
        <p:nvSpPr>
          <p:cNvPr id="66" name="圆角矩形 65">
            <a:extLst>
              <a:ext uri="{FF2B5EF4-FFF2-40B4-BE49-F238E27FC236}">
                <a16:creationId xmlns:a16="http://schemas.microsoft.com/office/drawing/2014/main" id="{0B1B2D3D-66F0-D349-ADF6-37DDE4332377}"/>
              </a:ext>
            </a:extLst>
          </p:cNvPr>
          <p:cNvSpPr/>
          <p:nvPr/>
        </p:nvSpPr>
        <p:spPr>
          <a:xfrm>
            <a:off x="6228184" y="4464099"/>
            <a:ext cx="877163" cy="3613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22770729-0692-A845-AD1A-0F4993FD9251}"/>
              </a:ext>
            </a:extLst>
          </p:cNvPr>
          <p:cNvCxnSpPr>
            <a:cxnSpLocks/>
            <a:stCxn id="66" idx="1"/>
            <a:endCxn id="64" idx="3"/>
          </p:cNvCxnSpPr>
          <p:nvPr/>
        </p:nvCxnSpPr>
        <p:spPr>
          <a:xfrm flipH="1" flipV="1">
            <a:off x="5954581" y="4318623"/>
            <a:ext cx="273603" cy="3261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7851C289-8B5B-E64C-ADF8-A6F1AE26BD5E}"/>
              </a:ext>
            </a:extLst>
          </p:cNvPr>
          <p:cNvCxnSpPr>
            <a:cxnSpLocks/>
            <a:stCxn id="66" idx="1"/>
            <a:endCxn id="63" idx="3"/>
          </p:cNvCxnSpPr>
          <p:nvPr/>
        </p:nvCxnSpPr>
        <p:spPr>
          <a:xfrm flipH="1">
            <a:off x="5954581" y="4644774"/>
            <a:ext cx="273603" cy="4292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DEF91CB7-9D54-5B41-B9C9-0FC79D2D0974}"/>
              </a:ext>
            </a:extLst>
          </p:cNvPr>
          <p:cNvSpPr txBox="1"/>
          <p:nvPr/>
        </p:nvSpPr>
        <p:spPr>
          <a:xfrm>
            <a:off x="5991783" y="42235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BC1F4ED-7F53-2D47-B946-DF0D68D01B68}"/>
              </a:ext>
            </a:extLst>
          </p:cNvPr>
          <p:cNvSpPr txBox="1"/>
          <p:nvPr/>
        </p:nvSpPr>
        <p:spPr>
          <a:xfrm>
            <a:off x="6012111" y="487373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管理</a:t>
            </a:r>
          </a:p>
        </p:txBody>
      </p:sp>
      <p:cxnSp>
        <p:nvCxnSpPr>
          <p:cNvPr id="71" name="曲线连接符 70">
            <a:extLst>
              <a:ext uri="{FF2B5EF4-FFF2-40B4-BE49-F238E27FC236}">
                <a16:creationId xmlns:a16="http://schemas.microsoft.com/office/drawing/2014/main" id="{714A32C6-5116-BC4D-B89F-7131D09EA04C}"/>
              </a:ext>
            </a:extLst>
          </p:cNvPr>
          <p:cNvCxnSpPr>
            <a:cxnSpLocks/>
            <a:stCxn id="45" idx="0"/>
            <a:endCxn id="47" idx="0"/>
          </p:cNvCxnSpPr>
          <p:nvPr/>
        </p:nvCxnSpPr>
        <p:spPr>
          <a:xfrm rot="5400000" flipH="1" flipV="1">
            <a:off x="3226821" y="3763695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线连接符 71">
            <a:extLst>
              <a:ext uri="{FF2B5EF4-FFF2-40B4-BE49-F238E27FC236}">
                <a16:creationId xmlns:a16="http://schemas.microsoft.com/office/drawing/2014/main" id="{F021C553-3087-864C-9750-13A809BEE2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43358" y="3763284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线连接符 72">
            <a:extLst>
              <a:ext uri="{FF2B5EF4-FFF2-40B4-BE49-F238E27FC236}">
                <a16:creationId xmlns:a16="http://schemas.microsoft.com/office/drawing/2014/main" id="{7711CE91-55E2-FE4E-A09E-3548EA6261F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7309" y="3774833"/>
            <a:ext cx="1048" cy="803951"/>
          </a:xfrm>
          <a:prstGeom prst="curvedConnector3">
            <a:avLst>
              <a:gd name="adj1" fmla="val 21912977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>
            <a:extLst>
              <a:ext uri="{FF2B5EF4-FFF2-40B4-BE49-F238E27FC236}">
                <a16:creationId xmlns:a16="http://schemas.microsoft.com/office/drawing/2014/main" id="{9A78F26B-6DAD-F943-A12E-6CE1849E2EC8}"/>
              </a:ext>
            </a:extLst>
          </p:cNvPr>
          <p:cNvSpPr txBox="1"/>
          <p:nvPr/>
        </p:nvSpPr>
        <p:spPr>
          <a:xfrm>
            <a:off x="2981123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B3A0F66D-5D8F-2D48-9308-CA7223202872}"/>
              </a:ext>
            </a:extLst>
          </p:cNvPr>
          <p:cNvSpPr txBox="1"/>
          <p:nvPr/>
        </p:nvSpPr>
        <p:spPr>
          <a:xfrm>
            <a:off x="3797660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6903A3E9-F285-2048-9BB6-194ACA2D9AEE}"/>
              </a:ext>
            </a:extLst>
          </p:cNvPr>
          <p:cNvSpPr txBox="1"/>
          <p:nvPr/>
        </p:nvSpPr>
        <p:spPr>
          <a:xfrm>
            <a:off x="4601611" y="370236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cxnSp>
        <p:nvCxnSpPr>
          <p:cNvPr id="77" name="曲线连接符 76">
            <a:extLst>
              <a:ext uri="{FF2B5EF4-FFF2-40B4-BE49-F238E27FC236}">
                <a16:creationId xmlns:a16="http://schemas.microsoft.com/office/drawing/2014/main" id="{CCA90BD1-A356-C144-975A-07E6408DE65C}"/>
              </a:ext>
            </a:extLst>
          </p:cNvPr>
          <p:cNvCxnSpPr>
            <a:cxnSpLocks/>
            <a:stCxn id="53" idx="2"/>
            <a:endCxn id="54" idx="2"/>
          </p:cNvCxnSpPr>
          <p:nvPr/>
        </p:nvCxnSpPr>
        <p:spPr>
          <a:xfrm rot="5400000" flipH="1" flipV="1">
            <a:off x="3225568" y="4823323"/>
            <a:ext cx="9462" cy="803951"/>
          </a:xfrm>
          <a:prstGeom prst="curvedConnector3">
            <a:avLst>
              <a:gd name="adj1" fmla="val -241598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>
            <a:extLst>
              <a:ext uri="{FF2B5EF4-FFF2-40B4-BE49-F238E27FC236}">
                <a16:creationId xmlns:a16="http://schemas.microsoft.com/office/drawing/2014/main" id="{40395821-510B-984F-8554-E1E7C9F2950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026566" y="4843068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>
            <a:extLst>
              <a:ext uri="{FF2B5EF4-FFF2-40B4-BE49-F238E27FC236}">
                <a16:creationId xmlns:a16="http://schemas.microsoft.com/office/drawing/2014/main" id="{CC0CB200-08D7-A149-BB9A-BEA29749D3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843103" y="4833557"/>
            <a:ext cx="9462" cy="803951"/>
          </a:xfrm>
          <a:prstGeom prst="curvedConnector3">
            <a:avLst>
              <a:gd name="adj1" fmla="val -1879095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45C67136-4CED-E64F-9C01-972FA8FF3DE0}"/>
              </a:ext>
            </a:extLst>
          </p:cNvPr>
          <p:cNvSpPr txBox="1"/>
          <p:nvPr/>
        </p:nvSpPr>
        <p:spPr>
          <a:xfrm>
            <a:off x="2981123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BB7D49D6-1FE5-514E-8B8B-1EAEF0CD5605}"/>
              </a:ext>
            </a:extLst>
          </p:cNvPr>
          <p:cNvSpPr txBox="1"/>
          <p:nvPr/>
        </p:nvSpPr>
        <p:spPr>
          <a:xfrm>
            <a:off x="3797660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F831027-1509-FE4B-B153-B716828BC95D}"/>
              </a:ext>
            </a:extLst>
          </p:cNvPr>
          <p:cNvSpPr txBox="1"/>
          <p:nvPr/>
        </p:nvSpPr>
        <p:spPr>
          <a:xfrm>
            <a:off x="4601611" y="538881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solidFill>
                  <a:srgbClr val="BD3247"/>
                </a:solidFill>
              </a:rPr>
              <a:t>切换</a:t>
            </a:r>
          </a:p>
        </p:txBody>
      </p:sp>
    </p:spTree>
    <p:extLst>
      <p:ext uri="{BB962C8B-B14F-4D97-AF65-F5344CB8AC3E}">
        <p14:creationId xmlns:p14="http://schemas.microsoft.com/office/powerpoint/2010/main" val="1879968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回顾：利用中断提高</a:t>
            </a:r>
            <a:r>
              <a:rPr lang="en-US" altLang="zh-CN" dirty="0"/>
              <a:t>CPU</a:t>
            </a:r>
            <a:r>
              <a:rPr lang="zh-CN" altLang="en-US" dirty="0"/>
              <a:t>利用率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1800132"/>
            <a:ext cx="6934200" cy="1066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829485"/>
            <a:ext cx="6896100" cy="10382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843808" y="2866932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轮询模式</a:t>
            </a:r>
          </a:p>
        </p:txBody>
      </p:sp>
      <p:sp>
        <p:nvSpPr>
          <p:cNvPr id="8" name="矩形 7"/>
          <p:cNvSpPr/>
          <p:nvPr/>
        </p:nvSpPr>
        <p:spPr>
          <a:xfrm>
            <a:off x="2843808" y="4867710"/>
            <a:ext cx="3744416" cy="5100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中断模式</a:t>
            </a:r>
          </a:p>
        </p:txBody>
      </p:sp>
      <p:sp>
        <p:nvSpPr>
          <p:cNvPr id="3" name="矩形 2"/>
          <p:cNvSpPr/>
          <p:nvPr/>
        </p:nvSpPr>
        <p:spPr>
          <a:xfrm>
            <a:off x="4355976" y="1345332"/>
            <a:ext cx="37369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不断轮询，无法执行其他任务</a:t>
            </a:r>
          </a:p>
        </p:txBody>
      </p:sp>
      <p:cxnSp>
        <p:nvCxnSpPr>
          <p:cNvPr id="9" name="直线连接符 8"/>
          <p:cNvCxnSpPr/>
          <p:nvPr/>
        </p:nvCxnSpPr>
        <p:spPr>
          <a:xfrm flipV="1">
            <a:off x="4716016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436096" y="3361556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可以运行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1" name="直线连接符 10"/>
          <p:cNvCxnSpPr/>
          <p:nvPr/>
        </p:nvCxnSpPr>
        <p:spPr>
          <a:xfrm flipV="1">
            <a:off x="5580112" y="3721596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495386" y="1345332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CPU 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运行线程</a:t>
            </a:r>
            <a:r>
              <a:rPr lang="en-US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3" name="直线连接符 12"/>
          <p:cNvCxnSpPr/>
          <p:nvPr/>
        </p:nvCxnSpPr>
        <p:spPr>
          <a:xfrm flipV="1">
            <a:off x="2267744" y="1705372"/>
            <a:ext cx="144016" cy="216024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16746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操作系统管理单一</a:t>
            </a:r>
            <a:r>
              <a:rPr lang="en-US" altLang="zh-CN" sz="3200" dirty="0"/>
              <a:t>GPU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2231-B9BA-6E4F-8880-296FB804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3972271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基本能力：</a:t>
            </a:r>
            <a:r>
              <a:rPr lang="en-US" altLang="zh-CN" sz="2000" dirty="0"/>
              <a:t>GPU</a:t>
            </a:r>
            <a:r>
              <a:rPr lang="zh-CN" altLang="en-US" sz="2000" dirty="0"/>
              <a:t>任务加载</a:t>
            </a:r>
            <a:endParaRPr lang="en-US" altLang="zh-CN" sz="2000" dirty="0"/>
          </a:p>
          <a:p>
            <a:pPr lvl="1"/>
            <a:r>
              <a:rPr lang="zh-CN" altLang="en-US" sz="1800" dirty="0"/>
              <a:t>挑选合适的任务</a:t>
            </a:r>
            <a:endParaRPr lang="en-US" altLang="zh-CN" sz="1800" dirty="0"/>
          </a:p>
          <a:p>
            <a:pPr lvl="1"/>
            <a:r>
              <a:rPr lang="zh-CN" altLang="en-US" sz="1800" dirty="0"/>
              <a:t>将任务加载到</a:t>
            </a:r>
            <a:r>
              <a:rPr lang="en-US" altLang="zh-CN" sz="1800" dirty="0"/>
              <a:t>GPU</a:t>
            </a:r>
            <a:r>
              <a:rPr lang="zh-CN" altLang="en-US" sz="1800" dirty="0"/>
              <a:t>上运行</a:t>
            </a:r>
            <a:endParaRPr lang="en-US" altLang="zh-CN" sz="1800" dirty="0"/>
          </a:p>
          <a:p>
            <a:r>
              <a:rPr lang="zh-CN" altLang="en-US" sz="2000" dirty="0"/>
              <a:t>优化目标： 最优化调度效果</a:t>
            </a:r>
            <a:endParaRPr lang="en-US" altLang="zh-CN" sz="2000" dirty="0"/>
          </a:p>
          <a:p>
            <a:pPr lvl="1"/>
            <a:r>
              <a:rPr lang="en-US" altLang="zh-CN" sz="1800" dirty="0"/>
              <a:t>GPU</a:t>
            </a:r>
            <a:r>
              <a:rPr lang="zh-CN" altLang="en-US" sz="1800" dirty="0"/>
              <a:t>资源利用率</a:t>
            </a:r>
            <a:endParaRPr lang="en-US" altLang="zh-CN" sz="1800" dirty="0"/>
          </a:p>
          <a:p>
            <a:pPr lvl="1"/>
            <a:r>
              <a:rPr lang="zh-CN" altLang="en-US" sz="1800" dirty="0"/>
              <a:t>任务时延、吞吐要求</a:t>
            </a:r>
            <a:endParaRPr lang="en-US" altLang="zh-CN" sz="1800" dirty="0"/>
          </a:p>
          <a:p>
            <a:pPr lvl="1"/>
            <a:r>
              <a:rPr lang="zh-CN" altLang="en-US" sz="1800" dirty="0"/>
              <a:t>能耗</a:t>
            </a:r>
            <a:endParaRPr lang="en-US" altLang="zh-CN" sz="1800" dirty="0"/>
          </a:p>
          <a:p>
            <a:pPr lvl="1"/>
            <a:r>
              <a:rPr lang="en-US" altLang="zh-CN" sz="1800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50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885956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GPU</a:t>
            </a:r>
            <a:r>
              <a:rPr kumimoji="1" lang="zh-CN" altLang="en-US" dirty="0"/>
              <a:t>分时复用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操作系统调度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维护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任务队列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根据调度算法挑选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任务</a:t>
            </a:r>
            <a:endParaRPr kumimoji="1" lang="en-US" altLang="zh-CN" dirty="0"/>
          </a:p>
          <a:p>
            <a:r>
              <a:rPr kumimoji="1" lang="zh-CN" altLang="en-US" dirty="0"/>
              <a:t>串行执行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GPU</a:t>
            </a:r>
            <a:r>
              <a:rPr kumimoji="1" lang="zh-CN" altLang="en-US" dirty="0"/>
              <a:t>不支持暂停</a:t>
            </a:r>
            <a:r>
              <a:rPr kumimoji="1" lang="en-US" altLang="zh-CN" dirty="0"/>
              <a:t>-</a:t>
            </a:r>
            <a:r>
              <a:rPr kumimoji="1" lang="zh-CN" altLang="en-US" dirty="0"/>
              <a:t>恢复执行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当前任务完成后才能执行下一个任务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888EF1F-EF2F-BF4A-9301-93AC3BFC021E}"/>
              </a:ext>
            </a:extLst>
          </p:cNvPr>
          <p:cNvSpPr txBox="1"/>
          <p:nvPr/>
        </p:nvSpPr>
        <p:spPr>
          <a:xfrm>
            <a:off x="1640496" y="4911221"/>
            <a:ext cx="701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+mn-ea"/>
              </a:rPr>
              <a:t>GPU</a:t>
            </a:r>
            <a:endParaRPr kumimoji="1" lang="zh-CN" altLang="en-US" sz="1600" b="1" dirty="0">
              <a:latin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E1B92FBB-D76D-BDED-FA55-FB97BD646FBC}"/>
              </a:ext>
            </a:extLst>
          </p:cNvPr>
          <p:cNvGrpSpPr/>
          <p:nvPr/>
        </p:nvGrpSpPr>
        <p:grpSpPr>
          <a:xfrm>
            <a:off x="2501151" y="4922253"/>
            <a:ext cx="654346" cy="307777"/>
            <a:chOff x="2501151" y="4922253"/>
            <a:chExt cx="654346" cy="307777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77E81151-263C-154D-B012-AD0D26C34FD2}"/>
                </a:ext>
              </a:extLst>
            </p:cNvPr>
            <p:cNvSpPr/>
            <p:nvPr/>
          </p:nvSpPr>
          <p:spPr>
            <a:xfrm>
              <a:off x="2501151" y="4933584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61A3C88-637A-9A47-9500-692684221BE9}"/>
                </a:ext>
              </a:extLst>
            </p:cNvPr>
            <p:cNvSpPr txBox="1"/>
            <p:nvPr/>
          </p:nvSpPr>
          <p:spPr>
            <a:xfrm>
              <a:off x="2501151" y="4922253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任务</a:t>
              </a:r>
              <a:r>
                <a:rPr kumimoji="1" lang="en-US" altLang="zh-CN" sz="1400" b="1" dirty="0">
                  <a:latin typeface="+mn-ea"/>
                </a:rPr>
                <a:t>1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668633C-BC51-3B9E-0A85-BFAD76C11FE8}"/>
              </a:ext>
            </a:extLst>
          </p:cNvPr>
          <p:cNvGrpSpPr/>
          <p:nvPr/>
        </p:nvGrpSpPr>
        <p:grpSpPr>
          <a:xfrm>
            <a:off x="3725824" y="4921205"/>
            <a:ext cx="654346" cy="307777"/>
            <a:chOff x="3305102" y="4921205"/>
            <a:chExt cx="654346" cy="30777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D39BA5E1-A5A5-4348-B2B0-FA0A6BA3A7C4}"/>
                </a:ext>
              </a:extLst>
            </p:cNvPr>
            <p:cNvSpPr/>
            <p:nvPr/>
          </p:nvSpPr>
          <p:spPr>
            <a:xfrm>
              <a:off x="3305102" y="4932536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EEE7F34-4AC8-BE48-B039-B68740FE6AE0}"/>
                </a:ext>
              </a:extLst>
            </p:cNvPr>
            <p:cNvSpPr txBox="1"/>
            <p:nvPr/>
          </p:nvSpPr>
          <p:spPr>
            <a:xfrm>
              <a:off x="3305102" y="4921205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任务</a:t>
              </a:r>
              <a:r>
                <a:rPr kumimoji="1" lang="en-US" altLang="zh-CN" sz="1400" b="1" dirty="0">
                  <a:latin typeface="+mn-ea"/>
                </a:rPr>
                <a:t>2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0104E91-7583-F19F-06EF-4D82679E9597}"/>
              </a:ext>
            </a:extLst>
          </p:cNvPr>
          <p:cNvGrpSpPr/>
          <p:nvPr/>
        </p:nvGrpSpPr>
        <p:grpSpPr>
          <a:xfrm>
            <a:off x="4950497" y="4921843"/>
            <a:ext cx="654346" cy="307777"/>
            <a:chOff x="4109053" y="4921843"/>
            <a:chExt cx="654346" cy="307777"/>
          </a:xfrm>
        </p:grpSpPr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11AC4EA7-07AF-8F42-B30B-4FF447F3A88C}"/>
                </a:ext>
              </a:extLst>
            </p:cNvPr>
            <p:cNvSpPr/>
            <p:nvPr/>
          </p:nvSpPr>
          <p:spPr>
            <a:xfrm>
              <a:off x="4109053" y="4933174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AF00A41E-127C-A646-A1EE-3914C6B666CD}"/>
                </a:ext>
              </a:extLst>
            </p:cNvPr>
            <p:cNvSpPr txBox="1"/>
            <p:nvPr/>
          </p:nvSpPr>
          <p:spPr>
            <a:xfrm>
              <a:off x="4109053" y="4921843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任务</a:t>
              </a:r>
              <a:r>
                <a:rPr kumimoji="1" lang="en-US" altLang="zh-CN" sz="1400" b="1" dirty="0">
                  <a:latin typeface="+mn-ea"/>
                </a:rPr>
                <a:t>3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54EC56C-F93A-BC99-450D-7A2F27308F80}"/>
              </a:ext>
            </a:extLst>
          </p:cNvPr>
          <p:cNvGrpSpPr/>
          <p:nvPr/>
        </p:nvGrpSpPr>
        <p:grpSpPr>
          <a:xfrm>
            <a:off x="6175171" y="4921205"/>
            <a:ext cx="654346" cy="307777"/>
            <a:chOff x="6175171" y="4921205"/>
            <a:chExt cx="654346" cy="307777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492B0282-3C75-5B47-9071-28145614D68C}"/>
                </a:ext>
              </a:extLst>
            </p:cNvPr>
            <p:cNvSpPr/>
            <p:nvPr/>
          </p:nvSpPr>
          <p:spPr>
            <a:xfrm>
              <a:off x="6175171" y="4932536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1D3489F-3B26-8E46-B3AB-5E61177761C2}"/>
                </a:ext>
              </a:extLst>
            </p:cNvPr>
            <p:cNvSpPr txBox="1"/>
            <p:nvPr/>
          </p:nvSpPr>
          <p:spPr>
            <a:xfrm>
              <a:off x="6175171" y="4921205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400" b="1" dirty="0">
                  <a:latin typeface="+mn-ea"/>
                </a:rPr>
                <a:t>任务</a:t>
              </a:r>
              <a:r>
                <a:rPr kumimoji="1" lang="en-US" altLang="zh-CN" sz="1400" b="1" dirty="0">
                  <a:latin typeface="+mn-ea"/>
                </a:rPr>
                <a:t>4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62DEEF1D-03D0-E041-AC92-EDAA26153515}"/>
              </a:ext>
            </a:extLst>
          </p:cNvPr>
          <p:cNvSpPr txBox="1"/>
          <p:nvPr/>
        </p:nvSpPr>
        <p:spPr>
          <a:xfrm>
            <a:off x="6801250" y="484543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B51CD83-CA18-174A-B904-987735889723}"/>
              </a:ext>
            </a:extLst>
          </p:cNvPr>
          <p:cNvSpPr/>
          <p:nvPr/>
        </p:nvSpPr>
        <p:spPr>
          <a:xfrm rot="16200000">
            <a:off x="1655776" y="4816438"/>
            <a:ext cx="618747" cy="5164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2907758-1954-6E44-80F9-947E50088E43}"/>
              </a:ext>
            </a:extLst>
          </p:cNvPr>
          <p:cNvSpPr/>
          <p:nvPr/>
        </p:nvSpPr>
        <p:spPr>
          <a:xfrm>
            <a:off x="2426188" y="4845025"/>
            <a:ext cx="4810107" cy="45791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310D9833-AD58-FAC9-723D-F497E55F90B3}"/>
              </a:ext>
            </a:extLst>
          </p:cNvPr>
          <p:cNvCxnSpPr>
            <a:stCxn id="52" idx="3"/>
            <a:endCxn id="55" idx="1"/>
          </p:cNvCxnSpPr>
          <p:nvPr/>
        </p:nvCxnSpPr>
        <p:spPr>
          <a:xfrm flipV="1">
            <a:off x="3155497" y="5075094"/>
            <a:ext cx="570327" cy="2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E7E2440-0499-6E5B-2C9E-4A9840C3CF0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4380170" y="5075094"/>
            <a:ext cx="570327" cy="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BFBD9A3-AC8E-DB88-92E1-7D9D3EA9D772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5604843" y="5075094"/>
            <a:ext cx="570328" cy="6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47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478AAF5-9FED-538C-BA57-D29C46126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3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05F285-EC30-748D-24FF-668076B6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05EF199-93B0-3F14-A858-C2D93743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15341"/>
            <a:ext cx="9144000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GPU</a:t>
            </a:r>
            <a:r>
              <a:rPr kumimoji="1" lang="zh-CN" altLang="en-US" dirty="0"/>
              <a:t>分时复用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28355" y="4406229"/>
            <a:ext cx="8229600" cy="88279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2400" b="0" dirty="0">
                <a:ea typeface="+mn-ea"/>
              </a:rPr>
              <a:t>每次运行一个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任务</a:t>
            </a:r>
            <a:endParaRPr lang="en-US" altLang="zh-CN" sz="2400" b="0" dirty="0">
              <a:ea typeface="+mn-ea"/>
            </a:endParaRPr>
          </a:p>
          <a:p>
            <a:r>
              <a:rPr lang="zh-CN" altLang="en-US" sz="2400" b="0" dirty="0">
                <a:ea typeface="+mn-ea"/>
              </a:rPr>
              <a:t>前一任务返回后执行下一任务</a:t>
            </a:r>
            <a:endParaRPr lang="en-US" altLang="zh-CN" sz="2200" b="0" dirty="0"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3D26D1-F32A-32CD-14B2-6B679EB2A9B7}"/>
              </a:ext>
            </a:extLst>
          </p:cNvPr>
          <p:cNvSpPr/>
          <p:nvPr/>
        </p:nvSpPr>
        <p:spPr>
          <a:xfrm>
            <a:off x="8028384" y="1115341"/>
            <a:ext cx="1115616" cy="30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18B75D6-60AC-C432-D6C4-B47AE435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52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7869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问题</a:t>
            </a:r>
            <a:r>
              <a:rPr lang="en-US" altLang="zh-CN" sz="3200" dirty="0"/>
              <a:t>1</a:t>
            </a:r>
            <a:r>
              <a:rPr lang="zh-CN" altLang="en-US" sz="3200" dirty="0"/>
              <a:t>：时延放大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53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4562B4C-1C97-C1AB-CED3-313E87E2EA6D}"/>
              </a:ext>
            </a:extLst>
          </p:cNvPr>
          <p:cNvCxnSpPr>
            <a:cxnSpLocks/>
          </p:cNvCxnSpPr>
          <p:nvPr/>
        </p:nvCxnSpPr>
        <p:spPr>
          <a:xfrm>
            <a:off x="773307" y="5219857"/>
            <a:ext cx="7543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59B2BAE-1445-2734-732D-256EBBA4AF89}"/>
              </a:ext>
            </a:extLst>
          </p:cNvPr>
          <p:cNvSpPr/>
          <p:nvPr/>
        </p:nvSpPr>
        <p:spPr>
          <a:xfrm>
            <a:off x="1691680" y="2766204"/>
            <a:ext cx="3240360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86511EA-06EF-EF32-341B-6FFBEC4A99D6}"/>
              </a:ext>
            </a:extLst>
          </p:cNvPr>
          <p:cNvSpPr/>
          <p:nvPr/>
        </p:nvSpPr>
        <p:spPr>
          <a:xfrm>
            <a:off x="4932040" y="3774316"/>
            <a:ext cx="1800200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36EE67-6FC9-68ED-2EDF-F4BBBE591784}"/>
              </a:ext>
            </a:extLst>
          </p:cNvPr>
          <p:cNvSpPr/>
          <p:nvPr/>
        </p:nvSpPr>
        <p:spPr>
          <a:xfrm>
            <a:off x="6732240" y="4783834"/>
            <a:ext cx="755646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288E19-41EE-CAB5-275E-4B8F0205E700}"/>
              </a:ext>
            </a:extLst>
          </p:cNvPr>
          <p:cNvSpPr txBox="1"/>
          <p:nvPr/>
        </p:nvSpPr>
        <p:spPr>
          <a:xfrm>
            <a:off x="745232" y="270445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任务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A30C17-6595-2949-4804-64590D48BDA3}"/>
              </a:ext>
            </a:extLst>
          </p:cNvPr>
          <p:cNvSpPr txBox="1"/>
          <p:nvPr/>
        </p:nvSpPr>
        <p:spPr>
          <a:xfrm>
            <a:off x="745232" y="357764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任务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03636C-3C4E-2454-B103-B162C4B113B8}"/>
              </a:ext>
            </a:extLst>
          </p:cNvPr>
          <p:cNvSpPr txBox="1"/>
          <p:nvPr/>
        </p:nvSpPr>
        <p:spPr>
          <a:xfrm>
            <a:off x="730424" y="45746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任务</a:t>
            </a:r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729D032-F83C-CC0D-42CA-E21DD3436BC6}"/>
              </a:ext>
            </a:extLst>
          </p:cNvPr>
          <p:cNvCxnSpPr>
            <a:cxnSpLocks/>
          </p:cNvCxnSpPr>
          <p:nvPr/>
        </p:nvCxnSpPr>
        <p:spPr>
          <a:xfrm>
            <a:off x="773307" y="3225917"/>
            <a:ext cx="66247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70EE395-CCD7-4FC4-B50D-8B31A812CCE4}"/>
              </a:ext>
            </a:extLst>
          </p:cNvPr>
          <p:cNvCxnSpPr>
            <a:cxnSpLocks/>
          </p:cNvCxnSpPr>
          <p:nvPr/>
        </p:nvCxnSpPr>
        <p:spPr>
          <a:xfrm>
            <a:off x="773307" y="4206364"/>
            <a:ext cx="66247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907CE8-F36C-D4D7-F38F-C1B6189973C9}"/>
              </a:ext>
            </a:extLst>
          </p:cNvPr>
          <p:cNvSpPr txBox="1"/>
          <p:nvPr/>
        </p:nvSpPr>
        <p:spPr>
          <a:xfrm>
            <a:off x="7619331" y="5297517"/>
            <a:ext cx="5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Time</a:t>
            </a:r>
            <a:endParaRPr kumimoji="1" lang="zh-CN" altLang="en-US" sz="1200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50F2CBE-0EA2-BD09-B4BE-5F2C5BF9D47D}"/>
              </a:ext>
            </a:extLst>
          </p:cNvPr>
          <p:cNvSpPr/>
          <p:nvPr/>
        </p:nvSpPr>
        <p:spPr>
          <a:xfrm>
            <a:off x="2483768" y="3768839"/>
            <a:ext cx="2448272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0F98AD8-DD40-8CAE-76E6-9E805C0AF09F}"/>
              </a:ext>
            </a:extLst>
          </p:cNvPr>
          <p:cNvSpPr/>
          <p:nvPr/>
        </p:nvSpPr>
        <p:spPr>
          <a:xfrm>
            <a:off x="2841849" y="4782428"/>
            <a:ext cx="3890391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B4A2361B-6B2A-D640-A319-E0E8366C5AE2}"/>
              </a:ext>
            </a:extLst>
          </p:cNvPr>
          <p:cNvSpPr/>
          <p:nvPr/>
        </p:nvSpPr>
        <p:spPr>
          <a:xfrm rot="16200000">
            <a:off x="5074372" y="2342944"/>
            <a:ext cx="180992" cy="464603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8157CB2-DBF9-F764-EF8B-C6C35E51689A}"/>
              </a:ext>
            </a:extLst>
          </p:cNvPr>
          <p:cNvSpPr txBox="1"/>
          <p:nvPr/>
        </p:nvSpPr>
        <p:spPr>
          <a:xfrm>
            <a:off x="4982767" y="4290155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T3</a:t>
            </a:r>
            <a:endParaRPr kumimoji="1" lang="zh-CN" altLang="en-US" sz="1200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698CF178-DEA8-F70D-9449-A72D96CA3C77}"/>
              </a:ext>
            </a:extLst>
          </p:cNvPr>
          <p:cNvSpPr/>
          <p:nvPr/>
        </p:nvSpPr>
        <p:spPr>
          <a:xfrm rot="16200000">
            <a:off x="4508245" y="1517431"/>
            <a:ext cx="199517" cy="424847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BC6AF7-9EB2-FDD9-1CF7-B7B922F765A5}"/>
              </a:ext>
            </a:extLst>
          </p:cNvPr>
          <p:cNvSpPr txBox="1"/>
          <p:nvPr/>
        </p:nvSpPr>
        <p:spPr>
          <a:xfrm>
            <a:off x="4425902" y="327923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T2</a:t>
            </a:r>
            <a:endParaRPr kumimoji="1" lang="zh-CN" altLang="en-US" sz="1200" dirty="0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80904F91-F7AE-AC39-421B-B3A876E0BFBB}"/>
              </a:ext>
            </a:extLst>
          </p:cNvPr>
          <p:cNvSpPr/>
          <p:nvPr/>
        </p:nvSpPr>
        <p:spPr>
          <a:xfrm rot="16200000">
            <a:off x="3215977" y="1019169"/>
            <a:ext cx="199517" cy="32326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2CCAA8-A6D6-F812-646B-2392E981AA3C}"/>
              </a:ext>
            </a:extLst>
          </p:cNvPr>
          <p:cNvSpPr txBox="1"/>
          <p:nvPr/>
        </p:nvSpPr>
        <p:spPr>
          <a:xfrm>
            <a:off x="3129759" y="2281436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T1</a:t>
            </a:r>
            <a:endParaRPr kumimoji="1" lang="zh-CN" altLang="en-US" sz="1200" dirty="0"/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E7069F6B-A54C-E95F-5C90-E5F3E10B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638"/>
            <a:ext cx="8229600" cy="1134627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当前任务完成才可执行后一任务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长任务会极大增加短任务时延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优先执行短任务会饿死长任务</a:t>
            </a:r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40962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任务拆分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54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4562B4C-1C97-C1AB-CED3-313E87E2EA6D}"/>
              </a:ext>
            </a:extLst>
          </p:cNvPr>
          <p:cNvCxnSpPr>
            <a:cxnSpLocks/>
          </p:cNvCxnSpPr>
          <p:nvPr/>
        </p:nvCxnSpPr>
        <p:spPr>
          <a:xfrm>
            <a:off x="773307" y="5219857"/>
            <a:ext cx="75431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59B2BAE-1445-2734-732D-256EBBA4AF89}"/>
              </a:ext>
            </a:extLst>
          </p:cNvPr>
          <p:cNvSpPr/>
          <p:nvPr/>
        </p:nvSpPr>
        <p:spPr>
          <a:xfrm>
            <a:off x="1691680" y="2766204"/>
            <a:ext cx="79208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136EE67-6FC9-68ED-2EDF-F4BBBE591784}"/>
              </a:ext>
            </a:extLst>
          </p:cNvPr>
          <p:cNvSpPr/>
          <p:nvPr/>
        </p:nvSpPr>
        <p:spPr>
          <a:xfrm>
            <a:off x="3493961" y="4764771"/>
            <a:ext cx="755646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0288E19-41EE-CAB5-275E-4B8F0205E700}"/>
              </a:ext>
            </a:extLst>
          </p:cNvPr>
          <p:cNvSpPr txBox="1"/>
          <p:nvPr/>
        </p:nvSpPr>
        <p:spPr>
          <a:xfrm>
            <a:off x="745232" y="2704459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任务</a:t>
            </a:r>
            <a:r>
              <a:rPr kumimoji="1" lang="en-US" altLang="zh-CN" sz="1200" dirty="0"/>
              <a:t>1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A30C17-6595-2949-4804-64590D48BDA3}"/>
              </a:ext>
            </a:extLst>
          </p:cNvPr>
          <p:cNvSpPr txBox="1"/>
          <p:nvPr/>
        </p:nvSpPr>
        <p:spPr>
          <a:xfrm>
            <a:off x="745232" y="357764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任务</a:t>
            </a:r>
            <a:r>
              <a:rPr kumimoji="1" lang="en-US" altLang="zh-CN" sz="1200" dirty="0"/>
              <a:t>2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E03636C-3C4E-2454-B103-B162C4B113B8}"/>
              </a:ext>
            </a:extLst>
          </p:cNvPr>
          <p:cNvSpPr txBox="1"/>
          <p:nvPr/>
        </p:nvSpPr>
        <p:spPr>
          <a:xfrm>
            <a:off x="730424" y="4574611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任务</a:t>
            </a:r>
            <a:r>
              <a:rPr kumimoji="1" lang="en-US" altLang="zh-CN" sz="1200" dirty="0"/>
              <a:t>3</a:t>
            </a:r>
            <a:endParaRPr kumimoji="1" lang="zh-CN" altLang="en-US" sz="1200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9729D032-F83C-CC0D-42CA-E21DD3436BC6}"/>
              </a:ext>
            </a:extLst>
          </p:cNvPr>
          <p:cNvCxnSpPr>
            <a:cxnSpLocks/>
          </p:cNvCxnSpPr>
          <p:nvPr/>
        </p:nvCxnSpPr>
        <p:spPr>
          <a:xfrm>
            <a:off x="773307" y="3225917"/>
            <a:ext cx="66247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70EE395-CCD7-4FC4-B50D-8B31A812CCE4}"/>
              </a:ext>
            </a:extLst>
          </p:cNvPr>
          <p:cNvCxnSpPr>
            <a:cxnSpLocks/>
          </p:cNvCxnSpPr>
          <p:nvPr/>
        </p:nvCxnSpPr>
        <p:spPr>
          <a:xfrm>
            <a:off x="773307" y="4206364"/>
            <a:ext cx="662473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3907CE8-F36C-D4D7-F38F-C1B6189973C9}"/>
              </a:ext>
            </a:extLst>
          </p:cNvPr>
          <p:cNvSpPr txBox="1"/>
          <p:nvPr/>
        </p:nvSpPr>
        <p:spPr>
          <a:xfrm>
            <a:off x="7619331" y="5297517"/>
            <a:ext cx="520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Time</a:t>
            </a:r>
            <a:endParaRPr kumimoji="1" lang="zh-CN" altLang="en-US" sz="1200" dirty="0"/>
          </a:p>
        </p:txBody>
      </p:sp>
      <p:sp>
        <p:nvSpPr>
          <p:cNvPr id="49" name="右大括号 48">
            <a:extLst>
              <a:ext uri="{FF2B5EF4-FFF2-40B4-BE49-F238E27FC236}">
                <a16:creationId xmlns:a16="http://schemas.microsoft.com/office/drawing/2014/main" id="{B4A2361B-6B2A-D640-A319-E0E8366C5AE2}"/>
              </a:ext>
            </a:extLst>
          </p:cNvPr>
          <p:cNvSpPr/>
          <p:nvPr/>
        </p:nvSpPr>
        <p:spPr>
          <a:xfrm rot="16200000">
            <a:off x="3632100" y="4147213"/>
            <a:ext cx="189255" cy="104576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8157CB2-DBF9-F764-EF8B-C6C35E51689A}"/>
              </a:ext>
            </a:extLst>
          </p:cNvPr>
          <p:cNvSpPr txBox="1"/>
          <p:nvPr/>
        </p:nvSpPr>
        <p:spPr>
          <a:xfrm>
            <a:off x="3544626" y="429122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T3</a:t>
            </a:r>
            <a:endParaRPr kumimoji="1" lang="zh-CN" altLang="en-US" sz="1200" dirty="0"/>
          </a:p>
        </p:txBody>
      </p:sp>
      <p:sp>
        <p:nvSpPr>
          <p:cNvPr id="51" name="右大括号 50">
            <a:extLst>
              <a:ext uri="{FF2B5EF4-FFF2-40B4-BE49-F238E27FC236}">
                <a16:creationId xmlns:a16="http://schemas.microsoft.com/office/drawing/2014/main" id="{698CF178-DEA8-F70D-9449-A72D96CA3C77}"/>
              </a:ext>
            </a:extLst>
          </p:cNvPr>
          <p:cNvSpPr/>
          <p:nvPr/>
        </p:nvSpPr>
        <p:spPr>
          <a:xfrm rot="16200000">
            <a:off x="3662973" y="2218687"/>
            <a:ext cx="199517" cy="284595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BC6AF7-9EB2-FDD9-1CF7-B7B922F765A5}"/>
              </a:ext>
            </a:extLst>
          </p:cNvPr>
          <p:cNvSpPr txBox="1"/>
          <p:nvPr/>
        </p:nvSpPr>
        <p:spPr>
          <a:xfrm>
            <a:off x="4281887" y="3279237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T2</a:t>
            </a:r>
            <a:endParaRPr kumimoji="1" lang="zh-CN" altLang="en-US" sz="1200" dirty="0"/>
          </a:p>
        </p:txBody>
      </p:sp>
      <p:sp>
        <p:nvSpPr>
          <p:cNvPr id="53" name="右大括号 52">
            <a:extLst>
              <a:ext uri="{FF2B5EF4-FFF2-40B4-BE49-F238E27FC236}">
                <a16:creationId xmlns:a16="http://schemas.microsoft.com/office/drawing/2014/main" id="{80904F91-F7AE-AC39-421B-B3A876E0BFBB}"/>
              </a:ext>
            </a:extLst>
          </p:cNvPr>
          <p:cNvSpPr/>
          <p:nvPr/>
        </p:nvSpPr>
        <p:spPr>
          <a:xfrm rot="16200000">
            <a:off x="4534418" y="-299274"/>
            <a:ext cx="199517" cy="586949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52CCAA8-A6D6-F812-646B-2392E981AA3C}"/>
              </a:ext>
            </a:extLst>
          </p:cNvPr>
          <p:cNvSpPr txBox="1"/>
          <p:nvPr/>
        </p:nvSpPr>
        <p:spPr>
          <a:xfrm>
            <a:off x="4452075" y="2281743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T1</a:t>
            </a:r>
            <a:endParaRPr kumimoji="1" lang="zh-CN" altLang="en-US" sz="1200" dirty="0"/>
          </a:p>
        </p:txBody>
      </p:sp>
      <p:sp>
        <p:nvSpPr>
          <p:cNvPr id="55" name="内容占位符 2">
            <a:extLst>
              <a:ext uri="{FF2B5EF4-FFF2-40B4-BE49-F238E27FC236}">
                <a16:creationId xmlns:a16="http://schemas.microsoft.com/office/drawing/2014/main" id="{E7069F6B-A54C-E95F-5C90-E5F3E10BB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638"/>
            <a:ext cx="8229600" cy="1134627"/>
          </a:xfrm>
        </p:spPr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将一个大的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任务拆分成若干小任务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实现细粒度调度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去除时延放大，任务时延可控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拆分增加任务实际执行时间</a:t>
            </a:r>
            <a:endParaRPr kumimoji="1" lang="en-US" altLang="zh-CN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6803325-AB16-E6E4-4311-9B5830119AA4}"/>
              </a:ext>
            </a:extLst>
          </p:cNvPr>
          <p:cNvSpPr/>
          <p:nvPr/>
        </p:nvSpPr>
        <p:spPr>
          <a:xfrm>
            <a:off x="2483768" y="2766204"/>
            <a:ext cx="2701943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E948D2-E1A3-EE07-8BAE-484C1E467324}"/>
              </a:ext>
            </a:extLst>
          </p:cNvPr>
          <p:cNvSpPr/>
          <p:nvPr/>
        </p:nvSpPr>
        <p:spPr>
          <a:xfrm>
            <a:off x="5188929" y="2769102"/>
            <a:ext cx="79208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A0BF3-D81D-5627-86C1-B7AF33899C92}"/>
              </a:ext>
            </a:extLst>
          </p:cNvPr>
          <p:cNvSpPr/>
          <p:nvPr/>
        </p:nvSpPr>
        <p:spPr>
          <a:xfrm>
            <a:off x="5984750" y="2768125"/>
            <a:ext cx="79208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D31F909-1B70-D5D8-E0C4-DA656A937798}"/>
              </a:ext>
            </a:extLst>
          </p:cNvPr>
          <p:cNvSpPr/>
          <p:nvPr/>
        </p:nvSpPr>
        <p:spPr>
          <a:xfrm>
            <a:off x="6776837" y="2775341"/>
            <a:ext cx="792087" cy="288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C2342D-47D4-DBB8-9955-A01BA021884C}"/>
              </a:ext>
            </a:extLst>
          </p:cNvPr>
          <p:cNvSpPr/>
          <p:nvPr/>
        </p:nvSpPr>
        <p:spPr>
          <a:xfrm>
            <a:off x="2557857" y="3741425"/>
            <a:ext cx="936104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89E63A4-4E62-3FEA-A255-7B61162D58DA}"/>
              </a:ext>
            </a:extLst>
          </p:cNvPr>
          <p:cNvSpPr/>
          <p:nvPr/>
        </p:nvSpPr>
        <p:spPr>
          <a:xfrm>
            <a:off x="4249607" y="3751113"/>
            <a:ext cx="936104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50DE5C8-0C18-1647-556F-8D65D171829F}"/>
              </a:ext>
            </a:extLst>
          </p:cNvPr>
          <p:cNvSpPr/>
          <p:nvPr/>
        </p:nvSpPr>
        <p:spPr>
          <a:xfrm>
            <a:off x="2333546" y="3741425"/>
            <a:ext cx="220271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73B64F8-9AF9-C265-E942-52B9B3706617}"/>
              </a:ext>
            </a:extLst>
          </p:cNvPr>
          <p:cNvSpPr/>
          <p:nvPr/>
        </p:nvSpPr>
        <p:spPr>
          <a:xfrm>
            <a:off x="3493961" y="3748726"/>
            <a:ext cx="755646" cy="2880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6BADCB9-FE0E-A141-2D3A-F16356EF78EC}"/>
              </a:ext>
            </a:extLst>
          </p:cNvPr>
          <p:cNvSpPr/>
          <p:nvPr/>
        </p:nvSpPr>
        <p:spPr>
          <a:xfrm>
            <a:off x="3203848" y="4764771"/>
            <a:ext cx="290113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5875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29824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05EF199-93B0-3F14-A858-C2D93743C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7245"/>
            <a:ext cx="9144000" cy="329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问题</a:t>
            </a:r>
            <a:r>
              <a:rPr kumimoji="1" lang="en-US" altLang="zh-CN" dirty="0"/>
              <a:t>2</a:t>
            </a:r>
            <a:r>
              <a:rPr kumimoji="1" lang="zh-CN" altLang="en-US" dirty="0"/>
              <a:t>：资源浪费</a:t>
            </a:r>
            <a:endParaRPr lang="en-US" altLang="zh-CN" dirty="0">
              <a:latin typeface="+mn-ea"/>
              <a:ea typeface="+mn-ea"/>
            </a:endParaRPr>
          </a:p>
        </p:txBody>
      </p:sp>
      <p:sp>
        <p:nvSpPr>
          <p:cNvPr id="839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99659"/>
            <a:ext cx="8229600" cy="88279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b="0" dirty="0">
                <a:ea typeface="+mn-ea"/>
              </a:rPr>
              <a:t>单一任务无法均衡利用所有</a:t>
            </a:r>
            <a:r>
              <a:rPr lang="en-US" altLang="zh-CN" sz="2400" b="0" dirty="0">
                <a:ea typeface="+mn-ea"/>
              </a:rPr>
              <a:t>GPU</a:t>
            </a:r>
            <a:r>
              <a:rPr lang="zh-CN" altLang="en-US" sz="2400" b="0" dirty="0">
                <a:ea typeface="+mn-ea"/>
              </a:rPr>
              <a:t>资源</a:t>
            </a:r>
            <a:endParaRPr lang="en-US" altLang="zh-CN" sz="2400" b="0" dirty="0">
              <a:ea typeface="+mn-ea"/>
            </a:endParaRPr>
          </a:p>
          <a:p>
            <a:pPr lvl="1"/>
            <a:r>
              <a:rPr lang="zh-CN" altLang="en-US" sz="2200" dirty="0">
                <a:ea typeface="+mn-ea"/>
              </a:rPr>
              <a:t>任务拥有内存、算力等不同瓶颈</a:t>
            </a:r>
            <a:endParaRPr lang="en-US" altLang="zh-CN" sz="2200" b="0" dirty="0">
              <a:ea typeface="+mn-ea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143D26D1-F32A-32CD-14B2-6B679EB2A9B7}"/>
              </a:ext>
            </a:extLst>
          </p:cNvPr>
          <p:cNvSpPr/>
          <p:nvPr/>
        </p:nvSpPr>
        <p:spPr>
          <a:xfrm>
            <a:off x="8028384" y="1115341"/>
            <a:ext cx="1115616" cy="30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灯片编号占位符 3">
            <a:extLst>
              <a:ext uri="{FF2B5EF4-FFF2-40B4-BE49-F238E27FC236}">
                <a16:creationId xmlns:a16="http://schemas.microsoft.com/office/drawing/2014/main" id="{018B75D6-60AC-C432-D6C4-B47AE435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296962"/>
            <a:ext cx="2133600" cy="304271"/>
          </a:xfrm>
        </p:spPr>
        <p:txBody>
          <a:bodyPr/>
          <a:lstStyle/>
          <a:p>
            <a:fld id="{ADE361C3-C043-4A6E-BDCE-8DA1E7D90A3B}" type="slidenum">
              <a:rPr lang="zh-CN" altLang="en-US" smtClean="0">
                <a:latin typeface="+mn-ea"/>
                <a:ea typeface="+mn-ea"/>
              </a:rPr>
              <a:t>55</a:t>
            </a:fld>
            <a:endParaRPr lang="zh-CN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2388789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Multi-Process Service (MPS)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将不同计算任务同时运行在</a:t>
            </a:r>
            <a:r>
              <a:rPr kumimoji="1" lang="en-US" altLang="zh-CN" dirty="0"/>
              <a:t>GPU</a:t>
            </a:r>
            <a:r>
              <a:rPr kumimoji="1" lang="zh-CN" altLang="en-US" dirty="0"/>
              <a:t>上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最大化</a:t>
            </a:r>
            <a:r>
              <a:rPr kumimoji="1" lang="en-US" altLang="zh-CN" dirty="0"/>
              <a:t>GPU</a:t>
            </a:r>
            <a:r>
              <a:rPr kumimoji="1" lang="zh-CN" altLang="en-US" dirty="0"/>
              <a:t>资源利用</a:t>
            </a:r>
            <a:endParaRPr kumimoji="1" lang="en-US" altLang="zh-CN" dirty="0"/>
          </a:p>
          <a:p>
            <a:pPr lvl="1"/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56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2C6D59-0F05-237D-0D5F-6130A2A57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860" y="2827496"/>
            <a:ext cx="4606280" cy="237355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69C166-235D-1805-52DA-CBAA456D738A}"/>
              </a:ext>
            </a:extLst>
          </p:cNvPr>
          <p:cNvSpPr txBox="1"/>
          <p:nvPr/>
        </p:nvSpPr>
        <p:spPr>
          <a:xfrm>
            <a:off x="137159" y="3752663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多任务对应一个</a:t>
            </a:r>
            <a:r>
              <a:rPr kumimoji="1" lang="en-US" altLang="zh-CN" sz="1400" dirty="0"/>
              <a:t>Context</a:t>
            </a:r>
          </a:p>
          <a:p>
            <a:pPr algn="ctr"/>
            <a:r>
              <a:rPr kumimoji="1" lang="zh-CN" altLang="en-US" sz="1400" b="1" dirty="0">
                <a:solidFill>
                  <a:srgbClr val="FF0000"/>
                </a:solidFill>
              </a:rPr>
              <a:t>（无任务间隔离）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DDD68AB-4536-D354-6095-E105659CEA1D}"/>
              </a:ext>
            </a:extLst>
          </p:cNvPr>
          <p:cNvSpPr txBox="1"/>
          <p:nvPr/>
        </p:nvSpPr>
        <p:spPr>
          <a:xfrm>
            <a:off x="6791125" y="3752663"/>
            <a:ext cx="1879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400" dirty="0"/>
              <a:t>每个任务一个</a:t>
            </a:r>
            <a:r>
              <a:rPr kumimoji="1" lang="en-US" altLang="zh-CN" sz="1400" dirty="0"/>
              <a:t>Context</a:t>
            </a:r>
          </a:p>
          <a:p>
            <a:pPr algn="ctr"/>
            <a:r>
              <a:rPr kumimoji="1" lang="zh-CN" altLang="en-US" sz="1400" b="1" dirty="0">
                <a:solidFill>
                  <a:srgbClr val="FF0000"/>
                </a:solidFill>
              </a:rPr>
              <a:t>（基于页表隔离）</a:t>
            </a:r>
          </a:p>
        </p:txBody>
      </p:sp>
    </p:spTree>
    <p:extLst>
      <p:ext uri="{BB962C8B-B14F-4D97-AF65-F5344CB8AC3E}">
        <p14:creationId xmlns:p14="http://schemas.microsoft.com/office/powerpoint/2010/main" val="26803026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07117-79D7-EC4D-84E9-B19DB85BA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操作系统管理多个</a:t>
            </a:r>
            <a:r>
              <a:rPr lang="en-US" altLang="zh-CN" sz="3200" dirty="0"/>
              <a:t>GPU</a:t>
            </a:r>
            <a:endParaRPr lang="en-C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82231-B9BA-6E4F-8880-296FB8045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596007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使用多个</a:t>
            </a:r>
            <a:r>
              <a:rPr lang="en-US" altLang="zh-CN" sz="2000" dirty="0"/>
              <a:t>GPU</a:t>
            </a:r>
            <a:r>
              <a:rPr lang="zh-CN" altLang="en-US" sz="2000" dirty="0"/>
              <a:t>提升运算速度</a:t>
            </a:r>
            <a:endParaRPr lang="en-US" altLang="zh-CN" sz="2000" dirty="0"/>
          </a:p>
          <a:p>
            <a:pPr lvl="1"/>
            <a:r>
              <a:rPr lang="zh-CN" altLang="en-US" sz="1800" dirty="0"/>
              <a:t>如何对</a:t>
            </a:r>
            <a:r>
              <a:rPr lang="en-US" altLang="zh-CN" sz="1800" dirty="0"/>
              <a:t>GPU</a:t>
            </a:r>
            <a:r>
              <a:rPr lang="zh-CN" altLang="en-US" sz="1800" dirty="0"/>
              <a:t>任务进行拆分？</a:t>
            </a:r>
            <a:endParaRPr lang="en-US" altLang="zh-CN" sz="1800" dirty="0"/>
          </a:p>
          <a:p>
            <a:pPr lvl="1"/>
            <a:r>
              <a:rPr lang="zh-CN" altLang="en-US" sz="1800" dirty="0"/>
              <a:t>如何将拆分后任务部署到多个</a:t>
            </a:r>
            <a:r>
              <a:rPr lang="en-US" altLang="zh-CN" sz="1800" dirty="0"/>
              <a:t>GPU</a:t>
            </a:r>
            <a:r>
              <a:rPr lang="zh-CN" altLang="en-US" sz="1800" dirty="0"/>
              <a:t>协同执行？</a:t>
            </a:r>
            <a:endParaRPr lang="en-US" altLang="zh-CN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6DC56-0890-3547-A451-5636BFC66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z="1100" smtClean="0"/>
              <a:t>57</a:t>
            </a:fld>
            <a:endParaRPr lang="zh-CN" altLang="en-US" sz="1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AA162-7CEB-5241-ACFD-E886B60CC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53817" y="5305772"/>
            <a:ext cx="3962399" cy="304271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sz="105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B92FBB-D76D-BDED-FA55-FB97BD646FBC}"/>
              </a:ext>
            </a:extLst>
          </p:cNvPr>
          <p:cNvGrpSpPr/>
          <p:nvPr/>
        </p:nvGrpSpPr>
        <p:grpSpPr>
          <a:xfrm>
            <a:off x="3779912" y="3151971"/>
            <a:ext cx="654346" cy="307777"/>
            <a:chOff x="2501151" y="4922253"/>
            <a:chExt cx="654346" cy="307777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7E81151-263C-154D-B012-AD0D26C34FD2}"/>
                </a:ext>
              </a:extLst>
            </p:cNvPr>
            <p:cNvSpPr/>
            <p:nvPr/>
          </p:nvSpPr>
          <p:spPr>
            <a:xfrm>
              <a:off x="2501151" y="4933584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/>
            </a:p>
          </p:txBody>
        </p:sp>
        <p:sp>
          <p:nvSpPr>
            <p:cNvPr id="9" name="文本框 52">
              <a:extLst>
                <a:ext uri="{FF2B5EF4-FFF2-40B4-BE49-F238E27FC236}">
                  <a16:creationId xmlns:a16="http://schemas.microsoft.com/office/drawing/2014/main" id="{161A3C88-637A-9A47-9500-692684221BE9}"/>
                </a:ext>
              </a:extLst>
            </p:cNvPr>
            <p:cNvSpPr txBox="1"/>
            <p:nvPr/>
          </p:nvSpPr>
          <p:spPr>
            <a:xfrm>
              <a:off x="2501151" y="4922253"/>
              <a:ext cx="65434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zh-CN" altLang="en-US" sz="1400" b="1" dirty="0">
                  <a:latin typeface="+mn-ea"/>
                </a:rPr>
                <a:t>任务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8E5D2FC-EBE9-4591-562F-87EEB145D602}"/>
              </a:ext>
            </a:extLst>
          </p:cNvPr>
          <p:cNvGrpSpPr/>
          <p:nvPr/>
        </p:nvGrpSpPr>
        <p:grpSpPr>
          <a:xfrm>
            <a:off x="2343869" y="4061943"/>
            <a:ext cx="691215" cy="307777"/>
            <a:chOff x="2501151" y="4922253"/>
            <a:chExt cx="691215" cy="307777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664CBA-C323-508D-122A-97B2D8091471}"/>
                </a:ext>
              </a:extLst>
            </p:cNvPr>
            <p:cNvSpPr/>
            <p:nvPr/>
          </p:nvSpPr>
          <p:spPr>
            <a:xfrm>
              <a:off x="2501151" y="4933584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/>
            </a:p>
          </p:txBody>
        </p:sp>
        <p:sp>
          <p:nvSpPr>
            <p:cNvPr id="13" name="文本框 52">
              <a:extLst>
                <a:ext uri="{FF2B5EF4-FFF2-40B4-BE49-F238E27FC236}">
                  <a16:creationId xmlns:a16="http://schemas.microsoft.com/office/drawing/2014/main" id="{8230F5D2-0FD5-232E-1C8A-3CACC3202270}"/>
                </a:ext>
              </a:extLst>
            </p:cNvPr>
            <p:cNvSpPr txBox="1"/>
            <p:nvPr/>
          </p:nvSpPr>
          <p:spPr>
            <a:xfrm>
              <a:off x="2501151" y="492225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400" b="1" dirty="0">
                  <a:latin typeface="+mn-ea"/>
                </a:rPr>
                <a:t>GPU1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90BE32A-2774-D8E6-5BA1-56418171B243}"/>
              </a:ext>
            </a:extLst>
          </p:cNvPr>
          <p:cNvGrpSpPr/>
          <p:nvPr/>
        </p:nvGrpSpPr>
        <p:grpSpPr>
          <a:xfrm>
            <a:off x="3268260" y="4061943"/>
            <a:ext cx="691215" cy="307777"/>
            <a:chOff x="2501151" y="4922253"/>
            <a:chExt cx="691215" cy="307777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F8DE20-B11F-16C9-3D2E-EEFD51256721}"/>
                </a:ext>
              </a:extLst>
            </p:cNvPr>
            <p:cNvSpPr/>
            <p:nvPr/>
          </p:nvSpPr>
          <p:spPr>
            <a:xfrm>
              <a:off x="2501151" y="4933584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/>
            </a:p>
          </p:txBody>
        </p:sp>
        <p:sp>
          <p:nvSpPr>
            <p:cNvPr id="16" name="文本框 52">
              <a:extLst>
                <a:ext uri="{FF2B5EF4-FFF2-40B4-BE49-F238E27FC236}">
                  <a16:creationId xmlns:a16="http://schemas.microsoft.com/office/drawing/2014/main" id="{4D9A545F-A16F-5D85-E97B-71D2F73079B1}"/>
                </a:ext>
              </a:extLst>
            </p:cNvPr>
            <p:cNvSpPr txBox="1"/>
            <p:nvPr/>
          </p:nvSpPr>
          <p:spPr>
            <a:xfrm>
              <a:off x="2501151" y="4922253"/>
              <a:ext cx="6912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400" b="1" dirty="0">
                  <a:latin typeface="+mn-ea"/>
                </a:rPr>
                <a:t>GPU2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4C30E4A-FF19-7DDC-8437-CB2F31C0D9FE}"/>
              </a:ext>
            </a:extLst>
          </p:cNvPr>
          <p:cNvGrpSpPr/>
          <p:nvPr/>
        </p:nvGrpSpPr>
        <p:grpSpPr>
          <a:xfrm>
            <a:off x="5080173" y="4061943"/>
            <a:ext cx="697627" cy="307777"/>
            <a:chOff x="2501151" y="4922253"/>
            <a:chExt cx="697627" cy="307777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5FC5945-DF8B-1B3D-EE04-CCBBA3FC4050}"/>
                </a:ext>
              </a:extLst>
            </p:cNvPr>
            <p:cNvSpPr/>
            <p:nvPr/>
          </p:nvSpPr>
          <p:spPr>
            <a:xfrm>
              <a:off x="2501151" y="4933584"/>
              <a:ext cx="654346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 dirty="0"/>
            </a:p>
          </p:txBody>
        </p:sp>
        <p:sp>
          <p:nvSpPr>
            <p:cNvPr id="19" name="文本框 52">
              <a:extLst>
                <a:ext uri="{FF2B5EF4-FFF2-40B4-BE49-F238E27FC236}">
                  <a16:creationId xmlns:a16="http://schemas.microsoft.com/office/drawing/2014/main" id="{811B591D-1FB3-BA09-901E-41CA5761243A}"/>
                </a:ext>
              </a:extLst>
            </p:cNvPr>
            <p:cNvSpPr txBox="1"/>
            <p:nvPr/>
          </p:nvSpPr>
          <p:spPr>
            <a:xfrm>
              <a:off x="2501151" y="4922253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en-US" altLang="zh-CN" sz="1400" b="1" dirty="0" err="1">
                  <a:latin typeface="+mn-ea"/>
                </a:rPr>
                <a:t>GPUn</a:t>
              </a:r>
              <a:endParaRPr kumimoji="1" lang="zh-CN" altLang="en-US" sz="1400" b="1" dirty="0">
                <a:latin typeface="+mn-ea"/>
              </a:endParaRPr>
            </a:p>
          </p:txBody>
        </p:sp>
      </p:grpSp>
      <p:sp>
        <p:nvSpPr>
          <p:cNvPr id="22" name="文本框 52">
            <a:extLst>
              <a:ext uri="{FF2B5EF4-FFF2-40B4-BE49-F238E27FC236}">
                <a16:creationId xmlns:a16="http://schemas.microsoft.com/office/drawing/2014/main" id="{95ED6FDE-5C9C-8EE8-B578-8AC8BD006B05}"/>
              </a:ext>
            </a:extLst>
          </p:cNvPr>
          <p:cNvSpPr txBox="1"/>
          <p:nvPr/>
        </p:nvSpPr>
        <p:spPr>
          <a:xfrm>
            <a:off x="4192651" y="4061943"/>
            <a:ext cx="6543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1400" b="1" dirty="0">
                <a:latin typeface="+mn-ea"/>
              </a:rPr>
              <a:t>…</a:t>
            </a:r>
            <a:endParaRPr kumimoji="1" lang="zh-CN" altLang="en-US" sz="1400" b="1" dirty="0">
              <a:latin typeface="+mn-ea"/>
            </a:endParaRPr>
          </a:p>
        </p:txBody>
      </p:sp>
      <p:sp>
        <p:nvSpPr>
          <p:cNvPr id="23" name="文本框 52">
            <a:extLst>
              <a:ext uri="{FF2B5EF4-FFF2-40B4-BE49-F238E27FC236}">
                <a16:creationId xmlns:a16="http://schemas.microsoft.com/office/drawing/2014/main" id="{A918DBD3-E041-04A1-6E3A-CA61CEEA57DB}"/>
              </a:ext>
            </a:extLst>
          </p:cNvPr>
          <p:cNvSpPr txBox="1"/>
          <p:nvPr/>
        </p:nvSpPr>
        <p:spPr>
          <a:xfrm rot="1603987">
            <a:off x="4499238" y="3461779"/>
            <a:ext cx="4747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CN" altLang="en-US" sz="3200" b="1" dirty="0">
                <a:solidFill>
                  <a:srgbClr val="C00000"/>
                </a:solidFill>
                <a:latin typeface="+mn-ea"/>
              </a:rPr>
              <a:t>？</a:t>
            </a:r>
            <a:endParaRPr kumimoji="1" lang="zh-CN" altLang="en-US" sz="2000" b="1" dirty="0">
              <a:solidFill>
                <a:srgbClr val="C00000"/>
              </a:solidFill>
              <a:latin typeface="+mn-ea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C1AB2832-B0C9-FE6F-BFF8-709425CA1FDF}"/>
              </a:ext>
            </a:extLst>
          </p:cNvPr>
          <p:cNvSpPr/>
          <p:nvPr/>
        </p:nvSpPr>
        <p:spPr>
          <a:xfrm>
            <a:off x="3869693" y="3661692"/>
            <a:ext cx="474783" cy="26806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7264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" dirty="0"/>
              <a:t>数据</a:t>
            </a:r>
            <a:r>
              <a:rPr kumimoji="1" lang="zh-CN" altLang="en-US" dirty="0"/>
              <a:t>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235967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处理不同数据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利用本地数据进行训练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同步参数更新到</a:t>
            </a:r>
            <a:r>
              <a:rPr kumimoji="1" lang="en-US" altLang="zh-CN" dirty="0"/>
              <a:t>Parameter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Server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58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40B92D-32CD-24C1-E902-975E2E81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630307"/>
            <a:ext cx="5000228" cy="299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50CCA3-52FF-B14C-3113-3200FD2E11B2}"/>
              </a:ext>
            </a:extLst>
          </p:cNvPr>
          <p:cNvSpPr txBox="1">
            <a:spLocks/>
          </p:cNvSpPr>
          <p:nvPr/>
        </p:nvSpPr>
        <p:spPr>
          <a:xfrm>
            <a:off x="6078789" y="961114"/>
            <a:ext cx="3038542" cy="335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单个</a:t>
            </a:r>
            <a:r>
              <a:rPr kumimoji="1" lang="en-US" altLang="zh-CN" dirty="0">
                <a:solidFill>
                  <a:srgbClr val="C00000"/>
                </a:solidFill>
              </a:rPr>
              <a:t>GPU</a:t>
            </a:r>
            <a:r>
              <a:rPr kumimoji="1" lang="zh-CN" altLang="en-US" dirty="0">
                <a:solidFill>
                  <a:srgbClr val="C00000"/>
                </a:solidFill>
              </a:rPr>
              <a:t>放不下模型怎么办？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模型并行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668015"/>
          </a:xfrm>
        </p:spPr>
        <p:txBody>
          <a:bodyPr>
            <a:normAutofit fontScale="85000" lnSpcReduction="20000"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处理模型的一部分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利用所有数据进行计算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只计算部分模型</a:t>
            </a:r>
            <a:endParaRPr kumimoji="1" lang="en-US" altLang="zh-CN" dirty="0"/>
          </a:p>
          <a:p>
            <a:r>
              <a:rPr kumimoji="1" lang="zh-CN" altLang="en-US" dirty="0"/>
              <a:t>适合处理大模型</a:t>
            </a:r>
            <a:endParaRPr kumimoji="1" lang="en-US" altLang="zh-CN" dirty="0"/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E50CCA3-52FF-B14C-3113-3200FD2E11B2}"/>
              </a:ext>
            </a:extLst>
          </p:cNvPr>
          <p:cNvSpPr txBox="1">
            <a:spLocks/>
          </p:cNvSpPr>
          <p:nvPr/>
        </p:nvSpPr>
        <p:spPr>
          <a:xfrm>
            <a:off x="6458415" y="793441"/>
            <a:ext cx="2664295" cy="671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模型如何拆分？</a:t>
            </a:r>
            <a:endParaRPr kumimoji="1"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zh-CN" altLang="en-US" dirty="0">
                <a:solidFill>
                  <a:srgbClr val="C00000"/>
                </a:solidFill>
              </a:rPr>
              <a:t>各部分间依赖如何解决？</a:t>
            </a:r>
            <a:endParaRPr kumimoji="1" lang="en-US" altLang="zh-CN" dirty="0">
              <a:solidFill>
                <a:srgbClr val="C0000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183330-1207-FE78-C0F9-98DE057FF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628" y="3197356"/>
            <a:ext cx="2530412" cy="2220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81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</a:t>
            </a:r>
            <a:r>
              <a:rPr lang="en-US" altLang="zh-CN" dirty="0"/>
              <a:t>I/O </a:t>
            </a:r>
            <a:r>
              <a:rPr lang="zh-CN" altLang="en-US" dirty="0"/>
              <a:t>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案例：使用 </a:t>
            </a:r>
            <a:r>
              <a:rPr lang="en-US" altLang="zh-CN" dirty="0">
                <a:solidFill>
                  <a:srgbClr val="0096FF"/>
                </a:solidFill>
              </a:rPr>
              <a:t>OUT</a:t>
            </a:r>
            <a:r>
              <a:rPr lang="zh-CN" altLang="en-US" dirty="0"/>
              <a:t> 指令向设备发送数据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 0x120, %</a:t>
            </a:r>
            <a:r>
              <a:rPr lang="en-US" altLang="zh-CN" b="1" dirty="0" err="1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altLang="zh-CN" b="1" dirty="0">
                <a:solidFill>
                  <a:srgbClr val="009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zh-CN" altLang="en-US" dirty="0"/>
              <a:t>指定数据寄存器</a:t>
            </a:r>
            <a:r>
              <a:rPr lang="en-US" altLang="zh-CN" dirty="0"/>
              <a:t> (</a:t>
            </a:r>
            <a:r>
              <a:rPr lang="en-US" altLang="zh-CN" dirty="0">
                <a:solidFill>
                  <a:srgbClr val="0096FF"/>
                </a:solidFill>
              </a:rPr>
              <a:t>%</a:t>
            </a:r>
            <a:r>
              <a:rPr lang="en-US" altLang="zh-CN" dirty="0" err="1">
                <a:solidFill>
                  <a:srgbClr val="0096FF"/>
                </a:solidFill>
              </a:rPr>
              <a:t>eax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指定设备对应的 </a:t>
            </a:r>
            <a:r>
              <a:rPr lang="en-US" altLang="zh-CN" dirty="0"/>
              <a:t>I/O </a:t>
            </a:r>
            <a:r>
              <a:rPr lang="zh-CN" altLang="en-US" dirty="0"/>
              <a:t>端口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96FF"/>
                </a:solidFill>
              </a:rPr>
              <a:t>0x120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I/O </a:t>
            </a:r>
            <a:r>
              <a:rPr lang="zh-CN" altLang="en-US" dirty="0"/>
              <a:t>端口：不同于物理内存空间的另一命名空间</a:t>
            </a:r>
            <a:endParaRPr lang="en-US" altLang="zh-CN" dirty="0"/>
          </a:p>
          <a:p>
            <a:r>
              <a:rPr lang="zh-CN" altLang="en-US" dirty="0"/>
              <a:t>特权指令</a:t>
            </a:r>
            <a:endParaRPr lang="en-US" altLang="zh-CN" dirty="0"/>
          </a:p>
          <a:p>
            <a:pPr lvl="1"/>
            <a:r>
              <a:rPr lang="zh-CN" altLang="en-US" dirty="0"/>
              <a:t>只有</a:t>
            </a:r>
            <a:r>
              <a:rPr lang="en-US" altLang="zh-CN" dirty="0"/>
              <a:t>OS</a:t>
            </a:r>
            <a:r>
              <a:rPr lang="zh-CN" altLang="en-US" dirty="0"/>
              <a:t>可以和直接和设备交互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44343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流水线并行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235967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处理模型的一个阶段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将模型线性拆分为不同阶段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</a:t>
            </a:r>
            <a:r>
              <a:rPr kumimoji="1" lang="en-US" altLang="zh-CN" dirty="0"/>
              <a:t>GPU</a:t>
            </a:r>
            <a:r>
              <a:rPr kumimoji="1" lang="zh-CN" altLang="en-US" dirty="0"/>
              <a:t>运行一个阶段的计算任务</a:t>
            </a:r>
            <a:endParaRPr kumimoji="1"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60</a:t>
            </a:fld>
            <a:endParaRPr lang="zh-CN" altLang="en-US" dirty="0"/>
          </a:p>
        </p:txBody>
      </p:sp>
      <p:pic>
        <p:nvPicPr>
          <p:cNvPr id="2052" name="Picture 4" descr="image">
            <a:extLst>
              <a:ext uri="{FF2B5EF4-FFF2-40B4-BE49-F238E27FC236}">
                <a16:creationId xmlns:a16="http://schemas.microsoft.com/office/drawing/2014/main" id="{4A42CC30-96B1-5DC2-2915-C149C8D20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3140663"/>
            <a:ext cx="7416824" cy="210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558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流水线并行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630706"/>
          </a:xfrm>
        </p:spPr>
        <p:txBody>
          <a:bodyPr>
            <a:normAutofit fontScale="62500" lnSpcReduction="20000"/>
          </a:bodyPr>
          <a:lstStyle/>
          <a:p>
            <a:r>
              <a:rPr kumimoji="1" lang="zh-CN" altLang="en-US" dirty="0"/>
              <a:t>流水线运行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多个数据进行并发处理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每个节点只维护本地参数</a:t>
            </a:r>
            <a:endParaRPr kumimoji="1" lang="en-US" altLang="zh-CN" dirty="0"/>
          </a:p>
          <a:p>
            <a:r>
              <a:rPr kumimoji="1" lang="zh-CN" altLang="en-US" dirty="0"/>
              <a:t>主要优化方向：流水线利用率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减少流水线中的</a:t>
            </a:r>
            <a:r>
              <a:rPr kumimoji="1" lang="en-US" altLang="zh-CN" dirty="0"/>
              <a:t>bubble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61</a:t>
            </a:fld>
            <a:endParaRPr lang="zh-CN" altLang="en-US" dirty="0"/>
          </a:p>
        </p:txBody>
      </p:sp>
      <p:pic>
        <p:nvPicPr>
          <p:cNvPr id="4098" name="Picture 2" descr="image">
            <a:extLst>
              <a:ext uri="{FF2B5EF4-FFF2-40B4-BE49-F238E27FC236}">
                <a16:creationId xmlns:a16="http://schemas.microsoft.com/office/drawing/2014/main" id="{75C15FBC-4815-7999-F0A1-06310E64D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1" y="3091691"/>
            <a:ext cx="7853837" cy="2382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0641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9D8D5-E66D-C842-A890-7945B885E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流水线并行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B4204E-C303-304F-B478-445705FBF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1630706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Chimera</a:t>
            </a:r>
            <a:r>
              <a:rPr kumimoji="1" lang="zh-CN" altLang="en-US" dirty="0"/>
              <a:t>：引入反向流水线填充</a:t>
            </a:r>
            <a:r>
              <a:rPr kumimoji="1" lang="en-US" altLang="zh-CN" dirty="0"/>
              <a:t>bubble</a:t>
            </a:r>
          </a:p>
          <a:p>
            <a:pPr lvl="1"/>
            <a:r>
              <a:rPr kumimoji="1" lang="zh-CN" altLang="en-US" dirty="0"/>
              <a:t>同时运行正反两个流水线：</a:t>
            </a:r>
            <a:r>
              <a:rPr kumimoji="1" lang="en-US" altLang="zh-CN" dirty="0"/>
              <a:t>P0</a:t>
            </a:r>
            <a:r>
              <a:rPr kumimoji="1" lang="zh-CN" altLang="en-US" dirty="0"/>
              <a:t> </a:t>
            </a:r>
            <a:r>
              <a:rPr kumimoji="1" lang="zh-CN" altLang="en-US" dirty="0">
                <a:sym typeface="Wingdings" pitchFamily="2" charset="2"/>
              </a:rPr>
              <a:t></a:t>
            </a:r>
            <a:r>
              <a:rPr kumimoji="1" lang="zh-CN" altLang="en-US" dirty="0"/>
              <a:t> </a:t>
            </a:r>
            <a:r>
              <a:rPr kumimoji="1" lang="en-US" altLang="zh-CN" dirty="0"/>
              <a:t>P3/P3</a:t>
            </a:r>
            <a:r>
              <a:rPr kumimoji="1" lang="zh-CN" altLang="en-US" dirty="0"/>
              <a:t> </a:t>
            </a:r>
            <a:r>
              <a:rPr kumimoji="1" lang="zh-CN" altLang="en-US" dirty="0">
                <a:sym typeface="Wingdings" pitchFamily="2" charset="2"/>
              </a:rPr>
              <a:t> </a:t>
            </a:r>
            <a:r>
              <a:rPr kumimoji="1" lang="en-US" altLang="zh-CN" dirty="0">
                <a:sym typeface="Wingdings" pitchFamily="2" charset="2"/>
              </a:rPr>
              <a:t>P0</a:t>
            </a:r>
          </a:p>
          <a:p>
            <a:pPr lvl="1"/>
            <a:r>
              <a:rPr kumimoji="1" lang="zh-CN" altLang="en-US" dirty="0"/>
              <a:t>设计任务排列顺序减少</a:t>
            </a:r>
            <a:r>
              <a:rPr kumimoji="1" lang="en-US" altLang="zh-CN" dirty="0"/>
              <a:t>bubble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6145E3-D10C-0A42-A6F4-AB2DB68A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62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D3B4F7-129A-93F3-C8FE-0BA729FE6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66211"/>
            <a:ext cx="8147910" cy="212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0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回顾：内存映射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(MMIO)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1162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使用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LOAD </a:t>
            </a:r>
            <a:r>
              <a:rPr lang="zh-CN" altLang="en-US" sz="2400" dirty="0"/>
              <a:t>和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96FF"/>
                </a:solidFill>
              </a:rPr>
              <a:t>STORE </a:t>
            </a:r>
            <a:r>
              <a:rPr lang="zh-CN" altLang="en-US" sz="2400" dirty="0"/>
              <a:t>指令直接访问</a:t>
            </a:r>
            <a:r>
              <a:rPr lang="en-US" altLang="zh-CN" sz="2400" dirty="0"/>
              <a:t>I/O</a:t>
            </a:r>
            <a:r>
              <a:rPr lang="zh-CN" altLang="en-US" sz="2400" dirty="0"/>
              <a:t>模块的寄存器和缓冲区</a:t>
            </a:r>
            <a:endParaRPr lang="en-US" altLang="zh-CN" sz="2400" dirty="0"/>
          </a:p>
          <a:p>
            <a:pPr lvl="1"/>
            <a:r>
              <a:rPr lang="zh-CN" altLang="en-US" sz="2000" dirty="0"/>
              <a:t>和内存的读写访问相同</a:t>
            </a:r>
            <a:endParaRPr lang="en-US" altLang="zh-CN" sz="2000" dirty="0"/>
          </a:p>
          <a:p>
            <a:pPr lvl="1"/>
            <a:r>
              <a:rPr lang="zh-CN" altLang="en-US" sz="2000" dirty="0"/>
              <a:t>内存地址被</a:t>
            </a:r>
            <a:r>
              <a:rPr lang="en-US" altLang="zh-CN" sz="2000" dirty="0"/>
              <a:t>I/O</a:t>
            </a:r>
            <a:r>
              <a:rPr lang="zh-CN" altLang="en-US" sz="2000" dirty="0"/>
              <a:t>设备位置信息所重载</a:t>
            </a:r>
            <a:endParaRPr lang="en-US" altLang="zh-CN" sz="2000" dirty="0"/>
          </a:p>
          <a:p>
            <a:r>
              <a:rPr lang="zh-CN" altLang="en-US" sz="2400" dirty="0"/>
              <a:t>为总线模块提供 </a:t>
            </a:r>
            <a:r>
              <a:rPr lang="zh-CN" altLang="en-US" sz="2400" dirty="0">
                <a:solidFill>
                  <a:srgbClr val="0096FF"/>
                </a:solidFill>
              </a:rPr>
              <a:t>统一接口</a:t>
            </a:r>
            <a:endParaRPr lang="en-US" altLang="zh-CN" sz="2400" dirty="0">
              <a:solidFill>
                <a:srgbClr val="0096FF"/>
              </a:solidFill>
            </a:endParaRPr>
          </a:p>
          <a:p>
            <a:pPr lvl="1"/>
            <a:r>
              <a:rPr lang="en-US" altLang="zh-CN" sz="2000" dirty="0"/>
              <a:t>MMU</a:t>
            </a:r>
            <a:r>
              <a:rPr lang="zh-CN" altLang="en-US" sz="2000" dirty="0"/>
              <a:t>将物理地址转换为虚拟地址</a:t>
            </a:r>
            <a:endParaRPr lang="en-US" altLang="zh-CN" sz="2000" dirty="0"/>
          </a:p>
          <a:p>
            <a:pPr lvl="2"/>
            <a:r>
              <a:rPr lang="zh-CN" altLang="en-US" sz="1800" dirty="0"/>
              <a:t>物理地址就是总线地址</a:t>
            </a:r>
            <a:endParaRPr lang="en-US" altLang="zh-CN" sz="1800" dirty="0"/>
          </a:p>
          <a:p>
            <a:pPr lvl="1"/>
            <a:r>
              <a:rPr lang="en-US" altLang="zh-CN" sz="2000" dirty="0"/>
              <a:t>I/O</a:t>
            </a:r>
            <a:r>
              <a:rPr lang="zh-CN" altLang="en-US" sz="2000" dirty="0"/>
              <a:t>模块负责将总线地址转换为设备的寄存器地址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mic Sans MS" charset="0"/>
                <a:ea typeface="宋体" charset="0"/>
                <a:cs typeface="宋体" charset="0"/>
              </a:defRPr>
            </a:lvl9pPr>
          </a:lstStyle>
          <a:p>
            <a:fld id="{4F39D5E8-5E2D-DC4A-B152-E605FD17831B}" type="slidenum">
              <a:rPr lang="zh-CN" altLang="en-US" sz="1400" b="0">
                <a:latin typeface="Arial" panose="020B0604020202020204" pitchFamily="34" charset="0"/>
                <a:ea typeface="Adobe 楷体 Std R" charset="0"/>
                <a:cs typeface="Adobe 楷体 Std R" charset="0"/>
              </a:rPr>
              <a:pPr/>
              <a:t>7</a:t>
            </a:fld>
            <a:endParaRPr lang="en-US" altLang="zh-CN" sz="1400" b="0" dirty="0">
              <a:latin typeface="Arial" panose="020B0604020202020204" pitchFamily="34" charset="0"/>
              <a:ea typeface="Adobe 楷体 Std R" charset="0"/>
              <a:cs typeface="Adobe 楷体 Std 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0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MMIO</a:t>
            </a:r>
            <a:r>
              <a:rPr lang="zh-CN" altLang="en-US" dirty="0"/>
              <a:t>地址应使用</a:t>
            </a:r>
            <a:r>
              <a:rPr lang="en-US" altLang="zh-CN" dirty="0"/>
              <a:t>Volatile</a:t>
            </a:r>
            <a:r>
              <a:rPr lang="zh-CN" altLang="en-US" dirty="0"/>
              <a:t>关键字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73324"/>
            <a:ext cx="8579296" cy="397227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3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(void)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       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(void *) 0x40400000;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size = (1024*1024);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*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volatile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base =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, size, PROT_READ|PROT_WRITE,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MAP_ANONYMOUS|MAP_PRIVATE, -1, 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(base == MAP_FAILED)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errx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(1, "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failure");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*) (((void *) base) + 0xf0704);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%d\n", </a:t>
            </a:r>
            <a:r>
              <a:rPr lang="en-US" altLang="zh-CN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cid</a:t>
            </a:r>
            <a:r>
              <a:rPr lang="en-US" altLang="zh-CN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munmap</a:t>
            </a: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(base, size);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矩形 5"/>
          <p:cNvSpPr/>
          <p:nvPr/>
        </p:nvSpPr>
        <p:spPr>
          <a:xfrm>
            <a:off x="3995116" y="4279861"/>
            <a:ext cx="4680520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若不加</a:t>
            </a:r>
            <a:r>
              <a:rPr lang="en-US" altLang="zh-CN" dirty="0">
                <a:solidFill>
                  <a:srgbClr val="0096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volatile</a:t>
            </a:r>
            <a:r>
              <a:rPr lang="zh-CN" altLang="e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，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编译器会认为这两个</a:t>
            </a:r>
            <a:r>
              <a:rPr lang="en" altLang="zh-CN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printf</a:t>
            </a:r>
            <a:r>
              <a:rPr lang="en" altLang="zh-CN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多余，并消除第二个内存加载操作</a:t>
            </a:r>
          </a:p>
        </p:txBody>
      </p: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361C3-C043-4A6E-BDCE-8DA1E7D90A3B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199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回顾：磁盘设备的</a:t>
            </a:r>
            <a:r>
              <a:rPr lang="en-US" altLang="zh-CN" dirty="0"/>
              <a:t>DMA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直接内存访问</a:t>
            </a:r>
            <a:r>
              <a:rPr lang="zh-CN" altLang="en-US" sz="2400" dirty="0"/>
              <a:t>：</a:t>
            </a:r>
            <a:r>
              <a:rPr lang="en-US" sz="2400" dirty="0"/>
              <a:t>DMA</a:t>
            </a:r>
            <a:r>
              <a:rPr lang="zh-CN" altLang="en-US" sz="2400" dirty="0"/>
              <a:t>（</a:t>
            </a:r>
            <a:r>
              <a:rPr lang="en-US" sz="2400" dirty="0"/>
              <a:t>Direct Memory Access</a:t>
            </a:r>
            <a:r>
              <a:rPr lang="zh-CN" altLang="en-US" sz="2400" dirty="0"/>
              <a:t>）</a:t>
            </a:r>
            <a:endParaRPr lang="en-US" sz="2400" dirty="0"/>
          </a:p>
          <a:p>
            <a:pPr lvl="1"/>
            <a:r>
              <a:rPr lang="en-US" sz="2000" dirty="0" err="1"/>
              <a:t>CPU向磁盘控制器发送</a:t>
            </a:r>
            <a:r>
              <a:rPr lang="zh-CN" altLang="en-US" sz="2000" dirty="0"/>
              <a:t>“读”指令，一次读取一大块数据</a:t>
            </a:r>
            <a:endParaRPr lang="en-US" sz="2000" dirty="0"/>
          </a:p>
          <a:p>
            <a:pPr lvl="1"/>
            <a:r>
              <a:rPr lang="zh-CN" altLang="en-US" sz="2000" dirty="0"/>
              <a:t>“读”指令中包含了目标数据在内存中的地址</a:t>
            </a:r>
            <a:endParaRPr lang="en-US" altLang="zh-CN" sz="2000" dirty="0"/>
          </a:p>
          <a:p>
            <a:pPr lvl="1"/>
            <a:endParaRPr lang="en-US" sz="2000" dirty="0"/>
          </a:p>
          <a:p>
            <a:r>
              <a:rPr lang="en-US" sz="2400" dirty="0" err="1"/>
              <a:t>磁盘控制器将数据直接读取到磁盘的内存缓冲区</a:t>
            </a:r>
            <a:endParaRPr lang="en-US" sz="2400" dirty="0"/>
          </a:p>
          <a:p>
            <a:pPr lvl="1"/>
            <a:r>
              <a:rPr lang="en-US" sz="2000" dirty="0" err="1"/>
              <a:t>直接读取物理内存中的目标数据</a:t>
            </a:r>
            <a:endParaRPr lang="en-US" sz="2000" dirty="0"/>
          </a:p>
          <a:p>
            <a:pPr lvl="1"/>
            <a:r>
              <a:rPr lang="en-US" sz="2000" dirty="0" err="1"/>
              <a:t>不需要CPU的参与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7FB38-4DA8-4D40-A1B7-468F17DAFC82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01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E384B"/>
      </a:accent1>
      <a:accent2>
        <a:srgbClr val="6A868F"/>
      </a:accent2>
      <a:accent3>
        <a:srgbClr val="32788E"/>
      </a:accent3>
      <a:accent4>
        <a:srgbClr val="D6C88B"/>
      </a:accent4>
      <a:accent5>
        <a:srgbClr val="D66E49"/>
      </a:accent5>
      <a:accent6>
        <a:srgbClr val="BFBFBF"/>
      </a:accent6>
      <a:hlink>
        <a:srgbClr val="BE384B"/>
      </a:hlink>
      <a:folHlink>
        <a:srgbClr val="BFBFBF"/>
      </a:folHlink>
    </a:clrScheme>
    <a:fontScheme name="2obzv3wc">
      <a:majorFont>
        <a:latin typeface="Arial" panose="020B0A04020102020204"/>
        <a:ea typeface="微软雅黑"/>
        <a:cs typeface=""/>
      </a:majorFont>
      <a:minorFont>
        <a:latin typeface="Arial" panose="020B060402020202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JTU-Red" id="{D8CCD1CF-4E9C-2949-907F-EF4853CAD992}" vid="{47F94616-763E-7D43-9BB0-722503DC19A3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SJTU-Red</Template>
  <TotalTime>40166</TotalTime>
  <Words>3217</Words>
  <Application>Microsoft Macintosh PowerPoint</Application>
  <PresentationFormat>On-screen Show (16:10)</PresentationFormat>
  <Paragraphs>706</Paragraphs>
  <Slides>62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Microsoft YaHei</vt:lpstr>
      <vt:lpstr>Arial</vt:lpstr>
      <vt:lpstr>Calibri</vt:lpstr>
      <vt:lpstr>Consolas</vt:lpstr>
      <vt:lpstr>Courier New</vt:lpstr>
      <vt:lpstr>Wingdings</vt:lpstr>
      <vt:lpstr>Office 主题​​</vt:lpstr>
      <vt:lpstr>1_Office 主题​​</vt:lpstr>
      <vt:lpstr>设备驱动与GPU</vt:lpstr>
      <vt:lpstr>回顾：OS的分层设计</vt:lpstr>
      <vt:lpstr>回顾：设备最基本的抽象</vt:lpstr>
      <vt:lpstr>回顾：传统 I/O 流程</vt:lpstr>
      <vt:lpstr>回顾：利用中断提高CPU利用率</vt:lpstr>
      <vt:lpstr>回顾：I/O 指令</vt:lpstr>
      <vt:lpstr>回顾：内存映射 I/O (MMIO)</vt:lpstr>
      <vt:lpstr>MMIO地址应使用Volatile关键字</vt:lpstr>
      <vt:lpstr>回顾：磁盘设备的DMA</vt:lpstr>
      <vt:lpstr>回顾：磁盘设备的DMA</vt:lpstr>
      <vt:lpstr>DMA的优点</vt:lpstr>
      <vt:lpstr>CPU访问物理内存与访问设备的对比</vt:lpstr>
      <vt:lpstr>CPU访问设备的方式小结</vt:lpstr>
      <vt:lpstr>DMA的安全性问题</vt:lpstr>
      <vt:lpstr>IOMMU：为I/O设备做地址翻译</vt:lpstr>
      <vt:lpstr>I/O子系统</vt:lpstr>
      <vt:lpstr>我们为什么需要I/O子系统</vt:lpstr>
      <vt:lpstr>不同设备的响应效率和处理性能千差万别</vt:lpstr>
      <vt:lpstr>I/O 子系统的目标</vt:lpstr>
      <vt:lpstr>三类设备接口</vt:lpstr>
      <vt:lpstr>字符设备</vt:lpstr>
      <vt:lpstr>块设备</vt:lpstr>
      <vt:lpstr>网络设备</vt:lpstr>
      <vt:lpstr>设备驱动</vt:lpstr>
      <vt:lpstr>GPU</vt:lpstr>
      <vt:lpstr>为什么需要GPU等专用加速器？</vt:lpstr>
      <vt:lpstr>为什么GPU能够加速AI任务？</vt:lpstr>
      <vt:lpstr>GPU架构下的软件栈</vt:lpstr>
      <vt:lpstr>操作系统如何管理GPU？</vt:lpstr>
      <vt:lpstr>操作系统如何管理GPU？</vt:lpstr>
      <vt:lpstr>Command Processor</vt:lpstr>
      <vt:lpstr>Command Buffer</vt:lpstr>
      <vt:lpstr>Command Buffer</vt:lpstr>
      <vt:lpstr>Command Buffer</vt:lpstr>
      <vt:lpstr>Command Buffer</vt:lpstr>
      <vt:lpstr>操作系统如何管理GPU？</vt:lpstr>
      <vt:lpstr>GPU Context</vt:lpstr>
      <vt:lpstr>GPU Channel</vt:lpstr>
      <vt:lpstr>GPU任务隔离</vt:lpstr>
      <vt:lpstr>操作系统如何管理GPU？</vt:lpstr>
      <vt:lpstr>GPU结果返回</vt:lpstr>
      <vt:lpstr>操作系统如何管理GPU？</vt:lpstr>
      <vt:lpstr>操作系统如何管理GPU？</vt:lpstr>
      <vt:lpstr>纯内核态GPU管理</vt:lpstr>
      <vt:lpstr>性能问题</vt:lpstr>
      <vt:lpstr>混合管理模式：CUDA+GPU Driver</vt:lpstr>
      <vt:lpstr>其他专用加速器的管理</vt:lpstr>
      <vt:lpstr>GPU 调度</vt:lpstr>
      <vt:lpstr>回顾：操作系统对CPU的管理</vt:lpstr>
      <vt:lpstr>操作系统管理单一GPU</vt:lpstr>
      <vt:lpstr>GPU分时复用</vt:lpstr>
      <vt:lpstr>GPU分时复用</vt:lpstr>
      <vt:lpstr>问题1：时延放大</vt:lpstr>
      <vt:lpstr>任务拆分</vt:lpstr>
      <vt:lpstr>问题2：资源浪费</vt:lpstr>
      <vt:lpstr>Multi-Process Service (MPS)</vt:lpstr>
      <vt:lpstr>操作系统管理多个GPU</vt:lpstr>
      <vt:lpstr>数据并行</vt:lpstr>
      <vt:lpstr>模型并行</vt:lpstr>
      <vt:lpstr>流水线并行</vt:lpstr>
      <vt:lpstr>流水线并行</vt:lpstr>
      <vt:lpstr>流水线并行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虚拟机隔离与安全</dc:title>
  <dc:creator>Xia Yubin</dc:creator>
  <cp:lastModifiedBy>奔皓 黄</cp:lastModifiedBy>
  <cp:revision>1989</cp:revision>
  <cp:lastPrinted>2020-03-02T13:38:09Z</cp:lastPrinted>
  <dcterms:created xsi:type="dcterms:W3CDTF">2017-11-24T09:35:45Z</dcterms:created>
  <dcterms:modified xsi:type="dcterms:W3CDTF">2023-12-19T01:56:02Z</dcterms:modified>
</cp:coreProperties>
</file>