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06"/>
  </p:notesMasterIdLst>
  <p:handoutMasterIdLst>
    <p:handoutMasterId r:id="rId107"/>
  </p:handoutMasterIdLst>
  <p:sldIdLst>
    <p:sldId id="2241" r:id="rId3"/>
    <p:sldId id="1359" r:id="rId4"/>
    <p:sldId id="2442" r:id="rId5"/>
    <p:sldId id="2451" r:id="rId6"/>
    <p:sldId id="2429" r:id="rId7"/>
    <p:sldId id="2430" r:id="rId8"/>
    <p:sldId id="2428" r:id="rId9"/>
    <p:sldId id="2431" r:id="rId10"/>
    <p:sldId id="2432" r:id="rId11"/>
    <p:sldId id="2446" r:id="rId12"/>
    <p:sldId id="2447" r:id="rId13"/>
    <p:sldId id="2448" r:id="rId14"/>
    <p:sldId id="2441" r:id="rId15"/>
    <p:sldId id="2449" r:id="rId16"/>
    <p:sldId id="2450" r:id="rId17"/>
    <p:sldId id="2437" r:id="rId18"/>
    <p:sldId id="2438" r:id="rId19"/>
    <p:sldId id="2439" r:id="rId20"/>
    <p:sldId id="2440" r:id="rId21"/>
    <p:sldId id="2443" r:id="rId22"/>
    <p:sldId id="2452" r:id="rId23"/>
    <p:sldId id="2347" r:id="rId24"/>
    <p:sldId id="2409" r:id="rId25"/>
    <p:sldId id="1435" r:id="rId26"/>
    <p:sldId id="1438" r:id="rId27"/>
    <p:sldId id="1439" r:id="rId28"/>
    <p:sldId id="1437" r:id="rId29"/>
    <p:sldId id="1440" r:id="rId30"/>
    <p:sldId id="1441" r:id="rId31"/>
    <p:sldId id="1442" r:id="rId32"/>
    <p:sldId id="1443" r:id="rId33"/>
    <p:sldId id="1444" r:id="rId34"/>
    <p:sldId id="2396" r:id="rId35"/>
    <p:sldId id="303" r:id="rId36"/>
    <p:sldId id="304" r:id="rId37"/>
    <p:sldId id="2398" r:id="rId38"/>
    <p:sldId id="2399" r:id="rId39"/>
    <p:sldId id="2400" r:id="rId40"/>
    <p:sldId id="367" r:id="rId41"/>
    <p:sldId id="368" r:id="rId42"/>
    <p:sldId id="369" r:id="rId43"/>
    <p:sldId id="370" r:id="rId44"/>
    <p:sldId id="372" r:id="rId45"/>
    <p:sldId id="373" r:id="rId46"/>
    <p:sldId id="1406" r:id="rId47"/>
    <p:sldId id="1407" r:id="rId48"/>
    <p:sldId id="1411" r:id="rId49"/>
    <p:sldId id="1408" r:id="rId50"/>
    <p:sldId id="2243" r:id="rId51"/>
    <p:sldId id="1372" r:id="rId52"/>
    <p:sldId id="1419" r:id="rId53"/>
    <p:sldId id="2379" r:id="rId54"/>
    <p:sldId id="2380" r:id="rId55"/>
    <p:sldId id="1421" r:id="rId56"/>
    <p:sldId id="1422" r:id="rId57"/>
    <p:sldId id="1423" r:id="rId58"/>
    <p:sldId id="1453" r:id="rId59"/>
    <p:sldId id="1424" r:id="rId60"/>
    <p:sldId id="1425" r:id="rId61"/>
    <p:sldId id="1426" r:id="rId62"/>
    <p:sldId id="1427" r:id="rId63"/>
    <p:sldId id="2242" r:id="rId64"/>
    <p:sldId id="1370" r:id="rId65"/>
    <p:sldId id="1412" r:id="rId66"/>
    <p:sldId id="1415" r:id="rId67"/>
    <p:sldId id="2386" r:id="rId68"/>
    <p:sldId id="2404" r:id="rId69"/>
    <p:sldId id="1417" r:id="rId70"/>
    <p:sldId id="2403" r:id="rId71"/>
    <p:sldId id="2387" r:id="rId72"/>
    <p:sldId id="2388" r:id="rId73"/>
    <p:sldId id="2392" r:id="rId74"/>
    <p:sldId id="2405" r:id="rId75"/>
    <p:sldId id="2406" r:id="rId76"/>
    <p:sldId id="2397" r:id="rId77"/>
    <p:sldId id="2411" r:id="rId78"/>
    <p:sldId id="2410" r:id="rId79"/>
    <p:sldId id="2414" r:id="rId80"/>
    <p:sldId id="2412" r:id="rId81"/>
    <p:sldId id="2393" r:id="rId82"/>
    <p:sldId id="417" r:id="rId83"/>
    <p:sldId id="396" r:id="rId84"/>
    <p:sldId id="351" r:id="rId85"/>
    <p:sldId id="352" r:id="rId86"/>
    <p:sldId id="353" r:id="rId87"/>
    <p:sldId id="354" r:id="rId88"/>
    <p:sldId id="355" r:id="rId89"/>
    <p:sldId id="2394" r:id="rId90"/>
    <p:sldId id="402" r:id="rId91"/>
    <p:sldId id="405" r:id="rId92"/>
    <p:sldId id="407" r:id="rId93"/>
    <p:sldId id="408" r:id="rId94"/>
    <p:sldId id="409" r:id="rId95"/>
    <p:sldId id="410" r:id="rId96"/>
    <p:sldId id="411" r:id="rId97"/>
    <p:sldId id="412" r:id="rId98"/>
    <p:sldId id="413" r:id="rId99"/>
    <p:sldId id="414" r:id="rId100"/>
    <p:sldId id="363" r:id="rId101"/>
    <p:sldId id="364" r:id="rId102"/>
    <p:sldId id="365" r:id="rId103"/>
    <p:sldId id="366" r:id="rId104"/>
    <p:sldId id="2402" r:id="rId10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73FEFF"/>
    <a:srgbClr val="941100"/>
    <a:srgbClr val="212121"/>
    <a:srgbClr val="005493"/>
    <a:srgbClr val="FF2F92"/>
    <a:srgbClr val="9437FF"/>
    <a:srgbClr val="ED3C64"/>
    <a:srgbClr val="00FB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3" autoAdjust="0"/>
    <p:restoredTop sz="87347" autoAdjust="0"/>
  </p:normalViewPr>
  <p:slideViewPr>
    <p:cSldViewPr>
      <p:cViewPr varScale="1">
        <p:scale>
          <a:sx n="133" d="100"/>
          <a:sy n="133" d="100"/>
        </p:scale>
        <p:origin x="1120" y="192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同样需要</a:t>
            </a:r>
            <a:r>
              <a:rPr kumimoji="1" lang="en-US" altLang="zh-CN" dirty="0"/>
              <a:t>wait</a:t>
            </a:r>
            <a:r>
              <a:rPr kumimoji="1" lang="zh-CN" altLang="en-US" dirty="0"/>
              <a:t>多次，唤醒多次；好处是代码更简单</a:t>
            </a:r>
            <a:endParaRPr kumimoji="1" lang="en-US" altLang="zh-CN" dirty="0"/>
          </a:p>
          <a:p>
            <a:r>
              <a:rPr kumimoji="1" lang="zh-CN" altLang="en-US" dirty="0"/>
              <a:t>与</a:t>
            </a:r>
            <a:r>
              <a:rPr kumimoji="1" lang="en-US" altLang="zh-CN" dirty="0"/>
              <a:t>barrier</a:t>
            </a:r>
            <a:r>
              <a:rPr kumimoji="1" lang="zh-CN" altLang="en-US" dirty="0"/>
              <a:t>场景的区别：</a:t>
            </a:r>
            <a:r>
              <a:rPr kumimoji="1" lang="en-US" altLang="zh-CN" dirty="0"/>
              <a:t>barrier</a:t>
            </a:r>
            <a:r>
              <a:rPr kumimoji="1" lang="zh-CN" altLang="en-US" dirty="0"/>
              <a:t>不适合用</a:t>
            </a:r>
            <a:r>
              <a:rPr kumimoji="1" lang="en-US" altLang="zh-CN" dirty="0" err="1"/>
              <a:t>sem</a:t>
            </a:r>
            <a:r>
              <a:rPr kumimoji="1" lang="zh-CN" altLang="en-US" dirty="0"/>
              <a:t>，没有什么适合抽象成</a:t>
            </a:r>
            <a:r>
              <a:rPr kumimoji="1" lang="zh-CN" altLang="en-US" u="sng" dirty="0"/>
              <a:t>等待的资源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9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altLang="zh-CN">
                <a:latin typeface="Courier" pitchFamily="2" charset="0"/>
              </a:rPr>
              <a:t>thread_cnt_sem</a:t>
            </a:r>
            <a:r>
              <a:rPr lang="zh-CN" altLang="en-US" dirty="0">
                <a:latin typeface="Courier" pitchFamily="2" charset="0"/>
              </a:rPr>
              <a:t>初始化为</a:t>
            </a:r>
            <a:r>
              <a:rPr lang="en-US" altLang="zh-CN" dirty="0">
                <a:latin typeface="Courier" pitchFamily="2" charset="0"/>
              </a:rPr>
              <a:t>3</a:t>
            </a:r>
            <a:r>
              <a:rPr lang="zh-CN" altLang="en-US" dirty="0">
                <a:latin typeface="Courier" pitchFamily="2" charset="0"/>
              </a:rPr>
              <a:t>。等到前</a:t>
            </a:r>
            <a:r>
              <a:rPr lang="en-US" altLang="zh-CN" dirty="0">
                <a:latin typeface="Courier" pitchFamily="2" charset="0"/>
              </a:rPr>
              <a:t>3</a:t>
            </a:r>
            <a:r>
              <a:rPr lang="zh-CN" altLang="en-US" dirty="0">
                <a:latin typeface="Courier" pitchFamily="2" charset="0"/>
              </a:rPr>
              <a:t>个人有人发出了</a:t>
            </a:r>
            <a:r>
              <a:rPr lang="en-US" altLang="zh-CN" dirty="0" err="1">
                <a:latin typeface="Courier" pitchFamily="2" charset="0"/>
              </a:rPr>
              <a:t>sginal</a:t>
            </a:r>
            <a:r>
              <a:rPr lang="zh-CN" altLang="en-US" dirty="0">
                <a:latin typeface="Courier" pitchFamily="2" charset="0"/>
              </a:rPr>
              <a:t>，第</a:t>
            </a:r>
            <a:r>
              <a:rPr lang="en-US" altLang="zh-CN" dirty="0">
                <a:latin typeface="Courier" pitchFamily="2" charset="0"/>
              </a:rPr>
              <a:t>4</a:t>
            </a:r>
            <a:r>
              <a:rPr lang="zh-CN" altLang="en-US" dirty="0">
                <a:latin typeface="Courier" pitchFamily="2" charset="0"/>
              </a:rPr>
              <a:t>个才可以用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解决循环等待，给锁编号，拿锁大家都一个顺序，就可以简单地解决死锁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12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全局可利用资源：该向量代表某一时刻系统中每一类元素的可用个数。这个向量初始化时设置为系统中拥有的第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类资源的总量。</a:t>
            </a:r>
          </a:p>
          <a:p>
            <a:r>
              <a:rPr lang="zh-CN" altLang="en-US" dirty="0"/>
              <a:t>每线程最大需求量：该矩阵包含所有线程</a:t>
            </a:r>
            <a:r>
              <a:rPr lang="en-US" altLang="zh-CN" dirty="0"/>
              <a:t>$</a:t>
            </a:r>
            <a:r>
              <a:rPr lang="en-US" dirty="0"/>
              <a:t>N$</a:t>
            </a:r>
            <a:r>
              <a:rPr lang="zh-CN" altLang="en-US" dirty="0"/>
              <a:t>对第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类资源的最大需求量。</a:t>
            </a:r>
          </a:p>
          <a:p>
            <a:r>
              <a:rPr lang="zh-CN" altLang="en-US" dirty="0"/>
              <a:t>已分配资源：该矩阵包含已经分配给所有线程</a:t>
            </a:r>
            <a:r>
              <a:rPr lang="en-US" altLang="zh-CN" dirty="0"/>
              <a:t>$</a:t>
            </a:r>
            <a:r>
              <a:rPr lang="en-US" dirty="0"/>
              <a:t>N$</a:t>
            </a:r>
            <a:r>
              <a:rPr lang="zh-CN" altLang="en-US" dirty="0"/>
              <a:t>的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种资源的数量。</a:t>
            </a:r>
          </a:p>
          <a:p>
            <a:r>
              <a:rPr lang="zh-CN" altLang="en-US" dirty="0"/>
              <a:t>还需要的资源：该矩阵包含所有线程</a:t>
            </a:r>
            <a:r>
              <a:rPr lang="en-US" altLang="zh-CN" dirty="0"/>
              <a:t>$</a:t>
            </a:r>
            <a:r>
              <a:rPr lang="en-US" dirty="0"/>
              <a:t>N$</a:t>
            </a:r>
            <a:r>
              <a:rPr lang="zh-CN" altLang="en-US" dirty="0"/>
              <a:t>对第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累资源还需要的资源数量。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67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handle this in Lab-1?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89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handle this in Lab-1?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5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compareAndSwap</a:t>
            </a:r>
            <a:r>
              <a:rPr kumimoji="1" lang="zh-CN" altLang="en-US" dirty="0"/>
              <a:t> 并不一定会有写，跟</a:t>
            </a:r>
            <a:r>
              <a:rPr kumimoji="1" lang="en-US" altLang="zh-CN" dirty="0" err="1"/>
              <a:t>testandset</a:t>
            </a:r>
            <a:r>
              <a:rPr kumimoji="1" lang="zh-CN" altLang="en-US" dirty="0"/>
              <a:t>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73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CompareAndSwap</a:t>
            </a:r>
            <a:r>
              <a:rPr kumimoji="1" lang="zh-CN" altLang="en-US" dirty="0"/>
              <a:t> 性能最好，只一次读写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0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Unlock</a:t>
            </a:r>
            <a:r>
              <a:rPr kumimoji="1" lang="zh-CN" altLang="en-US" dirty="0"/>
              <a:t>只有一个人能运行：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了之后才能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，第一个人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了之后，它的</a:t>
            </a:r>
            <a:r>
              <a:rPr kumimoji="1" lang="en-US" altLang="zh-CN" dirty="0"/>
              <a:t>ticket</a:t>
            </a:r>
            <a:r>
              <a:rPr kumimoji="1" lang="zh-CN" altLang="en-US" dirty="0"/>
              <a:t>先固定，然后</a:t>
            </a:r>
            <a:r>
              <a:rPr kumimoji="1" lang="en-US" altLang="zh-CN" dirty="0"/>
              <a:t>unlock</a:t>
            </a:r>
            <a:r>
              <a:rPr kumimoji="1" lang="zh-CN" altLang="en-US" dirty="0"/>
              <a:t>之后，</a:t>
            </a:r>
            <a:r>
              <a:rPr kumimoji="1" lang="en-US" altLang="zh-CN" dirty="0"/>
              <a:t>turn</a:t>
            </a:r>
            <a:r>
              <a:rPr kumimoji="1" lang="zh-CN" altLang="en-US" dirty="0"/>
              <a:t>才会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，才会让另一个人的</a:t>
            </a:r>
            <a:r>
              <a:rPr kumimoji="1" lang="en-US" altLang="zh-CN" dirty="0"/>
              <a:t>turn</a:t>
            </a:r>
            <a:r>
              <a:rPr kumimoji="1" lang="zh-CN" altLang="en-US" dirty="0"/>
              <a:t>轮到。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19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Spinner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是最简单的实现，不能保证公平性。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3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快的人等慢的人</a:t>
            </a:r>
            <a:r>
              <a:rPr lang="en-US" dirty="0"/>
              <a:t>. </a:t>
            </a:r>
            <a:r>
              <a:rPr lang="zh-CN" altLang="en-US" dirty="0"/>
              <a:t>“</a:t>
            </a:r>
            <a:r>
              <a:rPr lang="en-US" dirty="0" err="1"/>
              <a:t>符合</a:t>
            </a:r>
            <a:r>
              <a:rPr lang="zh-CN" altLang="en-US" sz="1200" b="0" dirty="0">
                <a:solidFill>
                  <a:srgbClr val="000000"/>
                </a:solidFill>
                <a:effectLst/>
              </a:rPr>
              <a:t>条件等待与唤醒“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0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71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Yield</a:t>
            </a:r>
            <a:r>
              <a:rPr kumimoji="1" lang="zh-CN" altLang="en-US" dirty="0"/>
              <a:t>放掉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36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buNone/>
            </a:pPr>
            <a:r>
              <a:rPr kumimoji="1" lang="zh-CN" altLang="en-US" dirty="0">
                <a:latin typeface="Courier" pitchFamily="2" charset="0"/>
              </a:rPr>
              <a:t>为了介绍信号量，先介绍生产者消费者问题的另一种实现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06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本章开头的两个例子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0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本章开头的两个例子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Courier" pitchFamily="2" charset="0"/>
              </a:rPr>
              <a:t>为什么信号量没有</a:t>
            </a:r>
            <a:r>
              <a:rPr lang="en-US" altLang="zh-CN" dirty="0">
                <a:latin typeface="Courier" pitchFamily="2" charset="0"/>
              </a:rPr>
              <a:t>lost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notification</a:t>
            </a:r>
            <a:r>
              <a:rPr lang="zh-CN" altLang="en-US" dirty="0">
                <a:latin typeface="Courier" pitchFamily="2" charset="0"/>
              </a:rPr>
              <a:t>的问题呢？因为</a:t>
            </a:r>
            <a:r>
              <a:rPr lang="en-US" altLang="zh-CN" dirty="0">
                <a:latin typeface="Courier" pitchFamily="2" charset="0"/>
              </a:rPr>
              <a:t>counter</a:t>
            </a:r>
            <a:r>
              <a:rPr lang="zh-CN" altLang="en-US" dirty="0">
                <a:latin typeface="Courier" pitchFamily="2" charset="0"/>
              </a:rPr>
              <a:t>会记录下</a:t>
            </a:r>
            <a:r>
              <a:rPr lang="en-US" altLang="zh-CN" dirty="0">
                <a:latin typeface="Courier" pitchFamily="2" charset="0"/>
              </a:rPr>
              <a:t>notification</a:t>
            </a:r>
            <a:endParaRPr lang="en-CN" altLang="zh-CN">
              <a:latin typeface="Courier" pitchFamily="2" charset="0"/>
            </a:endParaRPr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51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70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81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6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9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BSP,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</a:p>
          <a:p>
            <a:r>
              <a:rPr kumimoji="1" lang="en-US" altLang="zh-CN" dirty="0" err="1"/>
              <a:t>sem</a:t>
            </a:r>
            <a:r>
              <a:rPr kumimoji="1" lang="zh-CN" altLang="en-US" dirty="0"/>
              <a:t>？要创建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sem</a:t>
            </a:r>
            <a:r>
              <a:rPr kumimoji="1" lang="zh-CN" altLang="en-US" dirty="0"/>
              <a:t>，每个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等待所有其他</a:t>
            </a:r>
            <a:r>
              <a:rPr kumimoji="1" lang="en-US" altLang="zh-CN" dirty="0"/>
              <a:t>thread</a:t>
            </a:r>
          </a:p>
          <a:p>
            <a:r>
              <a:rPr kumimoji="1" lang="en-US" altLang="zh-CN" dirty="0"/>
              <a:t>cv</a:t>
            </a:r>
            <a:r>
              <a:rPr kumimoji="1" lang="zh-CN" altLang="en-US" dirty="0"/>
              <a:t>更灵活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14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39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因为每个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只会被当前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访问，所以不会出现并发访问的情况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26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11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t_lock</a:t>
            </a:r>
            <a:r>
              <a:rPr kumimoji="1" lang="zh-CN" altLang="en-US" dirty="0"/>
              <a:t>是用来保证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和</a:t>
            </a:r>
            <a:r>
              <a:rPr kumimoji="1" lang="en-US" altLang="zh-CN" dirty="0"/>
              <a:t>yield</a:t>
            </a:r>
            <a:r>
              <a:rPr kumimoji="1" lang="zh-CN" altLang="en-US" dirty="0"/>
              <a:t>是原子的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79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 currently points to the original thread's stack -- call it thread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release and acquire, another CPU could run thread A.  This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that two CPUs will have their stack pointer pointing to thread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A's stack.  This is a very easy way for A's stack to get corrupted.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47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remember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yield(),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threads[id]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RUNNABLE.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conflict!</a:t>
            </a:r>
          </a:p>
          <a:p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/>
              <a:t>yield().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0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取一个任务就要把它从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里删除掉，是写操作。共享资源是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8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Reducer</a:t>
            </a:r>
            <a:r>
              <a:rPr kumimoji="1" lang="zh-CN" altLang="en-US" dirty="0"/>
              <a:t>等待任意数量结束，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7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Reducer</a:t>
            </a:r>
            <a:r>
              <a:rPr kumimoji="1" lang="zh-CN" altLang="en-US" dirty="0"/>
              <a:t>等待任意数量结束，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1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Reducer</a:t>
            </a:r>
            <a:r>
              <a:rPr kumimoji="1" lang="zh-CN" altLang="en-US" dirty="0"/>
              <a:t>起来后，可能发现多个</a:t>
            </a:r>
            <a:r>
              <a:rPr kumimoji="1" lang="en-US" altLang="zh-CN" dirty="0"/>
              <a:t>mapper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finish</a:t>
            </a:r>
          </a:p>
          <a:p>
            <a:r>
              <a:rPr kumimoji="1" lang="en-US" altLang="zh-CN" dirty="0"/>
              <a:t>cv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counter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上一种可以多个结果一起collect</a:t>
            </a:r>
            <a:r>
              <a:rPr lang="zh-CN" altLang="en-US" dirty="0"/>
              <a:t>，</a:t>
            </a:r>
            <a:r>
              <a:rPr lang="en-US" altLang="zh-CN" dirty="0" err="1"/>
              <a:t>sem</a:t>
            </a:r>
            <a:r>
              <a:rPr lang="zh-CN" altLang="en-US" dirty="0"/>
              <a:t>这种只能一次</a:t>
            </a:r>
            <a:r>
              <a:rPr lang="en-US" altLang="zh-CN" dirty="0"/>
              <a:t>collect</a:t>
            </a:r>
            <a:r>
              <a:rPr lang="zh-CN" altLang="en-US" dirty="0"/>
              <a:t>一个</a:t>
            </a:r>
            <a:endParaRPr lang="en-US" altLang="zh-CN" dirty="0"/>
          </a:p>
          <a:p>
            <a:r>
              <a:rPr lang="en-US" altLang="zh-CN" dirty="0" err="1"/>
              <a:t>sem</a:t>
            </a:r>
            <a:r>
              <a:rPr lang="zh-CN" altLang="en-US" dirty="0"/>
              <a:t>的语义，就是一次只能拿走一个（</a:t>
            </a:r>
            <a:r>
              <a:rPr lang="en-US" altLang="zh-CN" dirty="0"/>
              <a:t>counter</a:t>
            </a:r>
            <a:r>
              <a:rPr lang="zh-CN" altLang="en-US" dirty="0"/>
              <a:t>每次只能减一）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/>
              <a:t>cv</a:t>
            </a:r>
            <a:r>
              <a:rPr lang="zh-CN" altLang="en-US" dirty="0"/>
              <a:t>更复杂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74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必须*所有*结束，渲染才能继续（渲染线程处于阻塞状态） 这种就必须确保只发了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，保险起见可以把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改成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/>
              <a:t>同步</a:t>
            </a:r>
            <a:r>
              <a:rPr kumimoji="1" lang="zh-CN" altLang="en-US" sz="4800" dirty="0"/>
              <a:t>原语的实现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CS3601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·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操作系统（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2023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-3</a:t>
            </a:r>
            <a:r>
              <a:rPr lang="zh-CN" altLang="en-US" dirty="0"/>
              <a:t>：</a:t>
            </a:r>
            <a:r>
              <a:rPr lang="en-US" altLang="zh-CN" dirty="0"/>
              <a:t>map-reduce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220072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528348" cy="1808121"/>
          </a:xfrm>
        </p:spPr>
        <p:txBody>
          <a:bodyPr>
            <a:noAutofit/>
          </a:bodyPr>
          <a:lstStyle/>
          <a:p>
            <a:r>
              <a:rPr lang="en-CN" sz="2000"/>
              <a:t>Word-count</a:t>
            </a:r>
            <a:r>
              <a:rPr lang="zh-CN" altLang="en-US" sz="2000" dirty="0"/>
              <a:t>：大文本拆分字数统计</a:t>
            </a:r>
            <a:endParaRPr lang="en-CN" sz="2000"/>
          </a:p>
          <a:p>
            <a:r>
              <a:rPr lang="en-CN" sz="2000"/>
              <a:t>Mapper</a:t>
            </a:r>
            <a:r>
              <a:rPr lang="zh-CN" altLang="en-US" sz="2000" dirty="0"/>
              <a:t>：统计一部分文本自述</a:t>
            </a:r>
            <a:endParaRPr lang="en-US" altLang="zh-CN" sz="2000" dirty="0"/>
          </a:p>
          <a:p>
            <a:r>
              <a:rPr lang="en-US" altLang="zh-CN" sz="2000" dirty="0"/>
              <a:t>Reducer</a:t>
            </a:r>
            <a:r>
              <a:rPr lang="zh-CN" altLang="en-US" sz="2000" dirty="0"/>
              <a:t>：</a:t>
            </a:r>
            <a:r>
              <a:rPr lang="zh-CN" altLang="en-CN" sz="2000" dirty="0"/>
              <a:t>一旦</a:t>
            </a:r>
            <a:r>
              <a:rPr lang="zh-CN" altLang="en-US" sz="2000" dirty="0"/>
              <a:t>其中</a:t>
            </a:r>
            <a:r>
              <a:rPr lang="zh-CN" altLang="en-US" sz="2000" u="sng" dirty="0"/>
              <a:t>任意数量</a:t>
            </a:r>
            <a:r>
              <a:rPr lang="zh-CN" altLang="en-US" sz="2000" dirty="0"/>
              <a:t>的</a:t>
            </a:r>
            <a:r>
              <a:rPr lang="en-US" altLang="zh-CN" sz="2000" dirty="0"/>
              <a:t>Mapper</a:t>
            </a:r>
            <a:r>
              <a:rPr lang="zh-CN" altLang="en-US" sz="2000" dirty="0"/>
              <a:t>结束，就累加其结果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6516216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ED587-464B-AE4D-9DF5-AD3AB74C1761}"/>
              </a:ext>
            </a:extLst>
          </p:cNvPr>
          <p:cNvSpPr/>
          <p:nvPr/>
        </p:nvSpPr>
        <p:spPr>
          <a:xfrm>
            <a:off x="7812360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512809" y="2915847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Reducer</a:t>
            </a:r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55D4F-1C97-F647-B6A4-A59E00E7E3F2}"/>
              </a:ext>
            </a:extLst>
          </p:cNvPr>
          <p:cNvSpPr txBox="1"/>
          <p:nvPr/>
        </p:nvSpPr>
        <p:spPr>
          <a:xfrm>
            <a:off x="5400092" y="224970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DAEE02-F72F-614A-9CBB-7AB092DD1C11}"/>
              </a:ext>
            </a:extLst>
          </p:cNvPr>
          <p:cNvSpPr txBox="1"/>
          <p:nvPr/>
        </p:nvSpPr>
        <p:spPr>
          <a:xfrm>
            <a:off x="6606226" y="2249512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A14F3-2C45-F941-B38E-C2DC46CAAC2A}"/>
              </a:ext>
            </a:extLst>
          </p:cNvPr>
          <p:cNvSpPr txBox="1"/>
          <p:nvPr/>
        </p:nvSpPr>
        <p:spPr>
          <a:xfrm>
            <a:off x="7902370" y="2260121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Unfinished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DA8A1-8B1E-0240-B80B-28F8BAFB167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760132" y="2511315"/>
            <a:ext cx="1116124" cy="3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9D4DC-6570-8C43-BC62-58DBC553B75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052869" y="2511122"/>
            <a:ext cx="3407" cy="34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0DA1C3-75D9-0F42-B58B-2AFA74EA9AA7}"/>
              </a:ext>
            </a:extLst>
          </p:cNvPr>
          <p:cNvSpPr txBox="1"/>
          <p:nvPr/>
        </p:nvSpPr>
        <p:spPr>
          <a:xfrm>
            <a:off x="6606226" y="3952796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608EC6-1EB6-9D44-ABBD-D1EAE860A89B}"/>
              </a:ext>
            </a:extLst>
          </p:cNvPr>
          <p:cNvSpPr txBox="1"/>
          <p:nvPr/>
        </p:nvSpPr>
        <p:spPr>
          <a:xfrm>
            <a:off x="7769542" y="2726695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等待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D6B505-6784-7F46-868A-D7D562F8504E}"/>
              </a:ext>
            </a:extLst>
          </p:cNvPr>
          <p:cNvSpPr/>
          <p:nvPr/>
        </p:nvSpPr>
        <p:spPr>
          <a:xfrm>
            <a:off x="539552" y="3982659"/>
            <a:ext cx="5686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lock(&amp;finished_cnt_lock);</a:t>
            </a:r>
          </a:p>
          <a:p>
            <a:r>
              <a:rPr lang="en-CN">
                <a:latin typeface="Courier" pitchFamily="2" charset="0"/>
              </a:rPr>
              <a:t>finished_cnt </a:t>
            </a:r>
            <a:r>
              <a:rPr lang="en-US" altLang="zh-CN" dirty="0">
                <a:latin typeface="Courier" pitchFamily="2" charset="0"/>
              </a:rPr>
              <a:t>++;</a:t>
            </a:r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cond_signal(&amp;cond); unlock(&amp;thread_cnt_lock);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617A12-DE0E-C54D-BCFA-1AF0EAD044A8}"/>
              </a:ext>
            </a:extLst>
          </p:cNvPr>
          <p:cNvSpPr/>
          <p:nvPr/>
        </p:nvSpPr>
        <p:spPr>
          <a:xfrm>
            <a:off x="207048" y="358904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Mapper</a:t>
            </a:r>
            <a:endParaRPr lang="en-CN"/>
          </a:p>
        </p:txBody>
      </p:sp>
      <p:sp>
        <p:nvSpPr>
          <p:cNvPr id="26" name="Rectangle 33">
            <a:extLst>
              <a:ext uri="{FF2B5EF4-FFF2-40B4-BE49-F238E27FC236}">
                <a16:creationId xmlns:a16="http://schemas.microsoft.com/office/drawing/2014/main" id="{E12C33B7-57A4-5E4F-829F-AC72D7DE0A92}"/>
              </a:ext>
            </a:extLst>
          </p:cNvPr>
          <p:cNvSpPr/>
          <p:nvPr/>
        </p:nvSpPr>
        <p:spPr>
          <a:xfrm>
            <a:off x="899592" y="3307245"/>
            <a:ext cx="306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N" b="1"/>
              <a:t>符合场景</a:t>
            </a:r>
            <a:r>
              <a:rPr lang="en-US" altLang="zh-CN" b="1" dirty="0"/>
              <a:t>2: </a:t>
            </a:r>
            <a:r>
              <a:rPr lang="zh-CN" altLang="en-US" b="1" dirty="0"/>
              <a:t>线程等待</a:t>
            </a:r>
            <a:r>
              <a:rPr lang="en-US" altLang="zh-CN" b="1" dirty="0"/>
              <a:t>/</a:t>
            </a:r>
            <a:r>
              <a:rPr lang="zh-CN" altLang="en-US" b="1" dirty="0"/>
              <a:t>唤醒</a:t>
            </a:r>
            <a:endParaRPr lang="en-CN" b="1"/>
          </a:p>
        </p:txBody>
      </p:sp>
    </p:spTree>
    <p:extLst>
      <p:ext uri="{BB962C8B-B14F-4D97-AF65-F5344CB8AC3E}">
        <p14:creationId xmlns:p14="http://schemas.microsoft.com/office/powerpoint/2010/main" val="19232808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[CPU].stack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lock(lock)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4565381"/>
            <a:ext cx="8640960" cy="984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b="1" dirty="0">
                <a:cs typeface="Arial" panose="020B0604020202020204" pitchFamily="34" charset="0"/>
              </a:rPr>
              <a:t>问题</a:t>
            </a:r>
            <a:r>
              <a:rPr lang="en-US" altLang="zh-CN" sz="1600" dirty="0">
                <a:cs typeface="Arial" panose="020B0604020202020204" pitchFamily="34" charset="0"/>
              </a:rPr>
              <a:t>: </a:t>
            </a:r>
            <a:r>
              <a:rPr lang="zh-CN" altLang="en-US" sz="1600" dirty="0">
                <a:cs typeface="Arial" panose="020B0604020202020204" pitchFamily="34" charset="0"/>
              </a:rPr>
              <a:t>如果</a:t>
            </a:r>
            <a:r>
              <a:rPr lang="en-US" altLang="zh-CN" sz="1600" dirty="0">
                <a:cs typeface="Arial" panose="020B0604020202020204" pitchFamily="34" charset="0"/>
              </a:rPr>
              <a:t>CPU</a:t>
            </a:r>
            <a:r>
              <a:rPr lang="zh-CN" altLang="en-US" sz="1600" dirty="0">
                <a:cs typeface="Arial" panose="020B0604020202020204" pitchFamily="34" charset="0"/>
              </a:rPr>
              <a:t>正在运行</a:t>
            </a:r>
            <a:r>
              <a:rPr lang="en-US" altLang="zh-CN" sz="1600" dirty="0">
                <a:cs typeface="Arial" panose="020B0604020202020204" pitchFamily="34" charset="0"/>
              </a:rPr>
              <a:t>yield / </a:t>
            </a:r>
            <a:r>
              <a:rPr lang="en-US" altLang="zh-CN" sz="1600" dirty="0" err="1">
                <a:cs typeface="Arial" panose="020B0604020202020204" pitchFamily="34" charset="0"/>
              </a:rPr>
              <a:t>yield_wait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zh-CN" altLang="en-US" sz="1600" dirty="0">
                <a:cs typeface="Arial" panose="020B0604020202020204" pitchFamily="34" charset="0"/>
              </a:rPr>
              <a:t>的时候，发生了时钟中断，怎么办？</a:t>
            </a:r>
            <a:endParaRPr lang="en-US" altLang="zh-CN" sz="1600" dirty="0">
              <a:cs typeface="Arial" panose="020B0604020202020204" pitchFamily="34" charset="0"/>
            </a:endParaRPr>
          </a:p>
          <a:p>
            <a:r>
              <a:rPr lang="zh-CN" altLang="en-US" sz="1600" dirty="0">
                <a:cs typeface="Arial" panose="020B0604020202020204" pitchFamily="34" charset="0"/>
              </a:rPr>
              <a:t>因为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cs typeface="Arial" panose="020B0604020202020204" pitchFamily="34" charset="0"/>
              </a:rPr>
              <a:t>t_lock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zh-CN" altLang="en-US" sz="1600" dirty="0">
                <a:cs typeface="Arial" panose="020B0604020202020204" pitchFamily="34" charset="0"/>
              </a:rPr>
              <a:t>已经被当前</a:t>
            </a:r>
            <a:r>
              <a:rPr lang="en-US" altLang="zh-CN" sz="1600" dirty="0">
                <a:cs typeface="Arial" panose="020B0604020202020204" pitchFamily="34" charset="0"/>
              </a:rPr>
              <a:t>CPU</a:t>
            </a:r>
            <a:r>
              <a:rPr lang="zh-CN" altLang="en-US" sz="1600" dirty="0">
                <a:cs typeface="Arial" panose="020B0604020202020204" pitchFamily="34" charset="0"/>
              </a:rPr>
              <a:t>拿到了，当发生时钟中断后，其</a:t>
            </a:r>
            <a:r>
              <a:rPr lang="en-US" altLang="zh-CN" sz="1600" dirty="0">
                <a:cs typeface="Arial" panose="020B0604020202020204" pitchFamily="34" charset="0"/>
              </a:rPr>
              <a:t>handler</a:t>
            </a:r>
            <a:r>
              <a:rPr lang="zh-CN" altLang="en-US" sz="1600" dirty="0">
                <a:cs typeface="Arial" panose="020B0604020202020204" pitchFamily="34" charset="0"/>
              </a:rPr>
              <a:t>调用 </a:t>
            </a:r>
            <a:r>
              <a:rPr lang="en-US" altLang="zh-CN" sz="1600" dirty="0">
                <a:cs typeface="Arial" panose="020B0604020202020204" pitchFamily="34" charset="0"/>
              </a:rPr>
              <a:t>yield()</a:t>
            </a:r>
            <a:r>
              <a:rPr lang="zh-CN" altLang="en-US" sz="1600" dirty="0">
                <a:cs typeface="Arial" panose="020B0604020202020204" pitchFamily="34" charset="0"/>
              </a:rPr>
              <a:t>时会再次尝试拿 </a:t>
            </a:r>
            <a:r>
              <a:rPr lang="en-US" altLang="zh-CN" sz="1600" dirty="0" err="1">
                <a:cs typeface="Arial" panose="020B0604020202020204" pitchFamily="34" charset="0"/>
              </a:rPr>
              <a:t>t_lock</a:t>
            </a:r>
            <a:r>
              <a:rPr lang="zh-CN" altLang="en-US" sz="1600" dirty="0">
                <a:cs typeface="Arial" panose="020B0604020202020204" pitchFamily="34" charset="0"/>
              </a:rPr>
              <a:t>，从而自己等自己！</a:t>
            </a:r>
            <a:endParaRPr lang="en-US" altLang="zh-CN" sz="1600" dirty="0">
              <a:cs typeface="Arial" panose="020B0604020202020204" pitchFamily="34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004048" y="481236"/>
            <a:ext cx="216024" cy="3816423"/>
          </a:xfrm>
          <a:prstGeom prst="rightBrace">
            <a:avLst>
              <a:gd name="adj1" fmla="val 75584"/>
              <a:gd name="adj2" fmla="val 694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2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[CPU].stack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lock(lock)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2712421"/>
            <a:ext cx="2592288" cy="577127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2058" y="5140643"/>
            <a:ext cx="778038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cs typeface="Arial" panose="020B0604020202020204" pitchFamily="34" charset="0"/>
              </a:rPr>
              <a:t>问题</a:t>
            </a:r>
            <a:r>
              <a:rPr lang="en-US" altLang="zh-CN" dirty="0">
                <a:cs typeface="Arial" panose="020B0604020202020204" pitchFamily="34" charset="0"/>
              </a:rPr>
              <a:t>: </a:t>
            </a:r>
            <a:r>
              <a:rPr lang="zh-CN" altLang="en-US" dirty="0">
                <a:cs typeface="Arial" panose="020B0604020202020204" pitchFamily="34" charset="0"/>
              </a:rPr>
              <a:t>如果时钟中断来了，会导致错误的</a:t>
            </a:r>
            <a:r>
              <a:rPr lang="en-US" altLang="zh-CN" dirty="0">
                <a:cs typeface="Arial" panose="020B0604020202020204" pitchFamily="34" charset="0"/>
              </a:rPr>
              <a:t>thread</a:t>
            </a:r>
            <a:r>
              <a:rPr lang="zh-CN" altLang="en-US" dirty="0">
                <a:cs typeface="Arial" panose="020B0604020202020204" pitchFamily="34" charset="0"/>
              </a:rPr>
              <a:t>去</a:t>
            </a:r>
            <a:r>
              <a:rPr lang="en-US" altLang="zh-CN" dirty="0">
                <a:cs typeface="Arial" panose="020B0604020202020204" pitchFamily="34" charset="0"/>
              </a:rPr>
              <a:t>sleep</a:t>
            </a:r>
            <a:r>
              <a:rPr lang="zh-CN" altLang="en-US" dirty="0">
                <a:cs typeface="Arial" panose="020B0604020202020204" pitchFamily="34" charset="0"/>
              </a:rPr>
              <a:t>！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05175" y="1896682"/>
            <a:ext cx="2395217" cy="269780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05175" y="3827409"/>
            <a:ext cx="2395217" cy="296758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cxnSpLocks/>
            <a:stCxn id="5" idx="3"/>
          </p:cNvCxnSpPr>
          <p:nvPr/>
        </p:nvCxnSpPr>
        <p:spPr>
          <a:xfrm>
            <a:off x="971600" y="2994550"/>
            <a:ext cx="195725" cy="6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>
            <a:off x="5004048" y="481236"/>
            <a:ext cx="216024" cy="4392488"/>
          </a:xfrm>
          <a:prstGeom prst="rightBrace">
            <a:avLst>
              <a:gd name="adj1" fmla="val 75584"/>
              <a:gd name="adj2" fmla="val 667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329904" y="3420745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B04FE42-27CE-4F4C-9D20-C9E47A815920}"/>
              </a:ext>
            </a:extLst>
          </p:cNvPr>
          <p:cNvSpPr/>
          <p:nvPr/>
        </p:nvSpPr>
        <p:spPr>
          <a:xfrm>
            <a:off x="91231" y="2840661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yield()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94527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888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null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[CPU].stack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lock(lock)</a:t>
            </a:r>
          </a:p>
        </p:txBody>
      </p:sp>
      <p:sp>
        <p:nvSpPr>
          <p:cNvPr id="2" name="矩形 1"/>
          <p:cNvSpPr/>
          <p:nvPr/>
        </p:nvSpPr>
        <p:spPr>
          <a:xfrm>
            <a:off x="913994" y="985292"/>
            <a:ext cx="2851517" cy="297264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FF5AEE30-E285-A049-BD63-A250B5913232}"/>
              </a:ext>
            </a:extLst>
          </p:cNvPr>
          <p:cNvCxnSpPr>
            <a:cxnSpLocks/>
          </p:cNvCxnSpPr>
          <p:nvPr/>
        </p:nvCxnSpPr>
        <p:spPr>
          <a:xfrm>
            <a:off x="4932040" y="343356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4994FC7-F0C3-1548-B36A-4314BE66B9CC}"/>
              </a:ext>
            </a:extLst>
          </p:cNvPr>
          <p:cNvCxnSpPr>
            <a:cxnSpLocks/>
          </p:cNvCxnSpPr>
          <p:nvPr/>
        </p:nvCxnSpPr>
        <p:spPr>
          <a:xfrm flipV="1">
            <a:off x="4932040" y="636960"/>
            <a:ext cx="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C57406F-DCA1-974E-8D25-4B4E67208C5D}"/>
              </a:ext>
            </a:extLst>
          </p:cNvPr>
          <p:cNvCxnSpPr>
            <a:cxnSpLocks/>
          </p:cNvCxnSpPr>
          <p:nvPr/>
        </p:nvCxnSpPr>
        <p:spPr>
          <a:xfrm flipH="1">
            <a:off x="4572000" y="63696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206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时钟中断处理函数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479402" y="1489348"/>
            <a:ext cx="8341070" cy="261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timer_interrupt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push PC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push registers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yield()</a:t>
            </a:r>
            <a:endParaRPr lang="zh-CN" altLang="en-US" sz="16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pop registers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pop PC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9D8F03-F8BF-4D43-A207-D85BDCDFB170}"/>
              </a:ext>
            </a:extLst>
          </p:cNvPr>
          <p:cNvSpPr/>
          <p:nvPr/>
        </p:nvSpPr>
        <p:spPr>
          <a:xfrm>
            <a:off x="4566265" y="625252"/>
            <a:ext cx="4572000" cy="48707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yield()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(thread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null)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AF10E61-3CB7-E245-97EA-0CBC0D00C45F}"/>
              </a:ext>
            </a:extLst>
          </p:cNvPr>
          <p:cNvCxnSpPr/>
          <p:nvPr/>
        </p:nvCxnSpPr>
        <p:spPr>
          <a:xfrm>
            <a:off x="1619672" y="307352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89FFA5B-8491-8843-8E34-2DBA7CC6359F}"/>
              </a:ext>
            </a:extLst>
          </p:cNvPr>
          <p:cNvCxnSpPr>
            <a:cxnSpLocks/>
          </p:cNvCxnSpPr>
          <p:nvPr/>
        </p:nvCxnSpPr>
        <p:spPr>
          <a:xfrm flipV="1">
            <a:off x="4355976" y="84127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3CD1A79-29F2-AC47-A74A-53C330D401F2}"/>
              </a:ext>
            </a:extLst>
          </p:cNvPr>
          <p:cNvCxnSpPr/>
          <p:nvPr/>
        </p:nvCxnSpPr>
        <p:spPr>
          <a:xfrm>
            <a:off x="4355976" y="841276"/>
            <a:ext cx="21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1B83663-601C-C84D-B71D-D3AA87ADDA9E}"/>
              </a:ext>
            </a:extLst>
          </p:cNvPr>
          <p:cNvSpPr/>
          <p:nvPr/>
        </p:nvSpPr>
        <p:spPr>
          <a:xfrm>
            <a:off x="4650056" y="1777380"/>
            <a:ext cx="3450336" cy="297264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1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-3</a:t>
            </a:r>
            <a:r>
              <a:rPr lang="zh-CN" altLang="en-US" dirty="0"/>
              <a:t>：</a:t>
            </a:r>
            <a:r>
              <a:rPr lang="en-US" altLang="zh-CN" dirty="0"/>
              <a:t>map-reduce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220072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528348" cy="1808121"/>
          </a:xfrm>
        </p:spPr>
        <p:txBody>
          <a:bodyPr>
            <a:noAutofit/>
          </a:bodyPr>
          <a:lstStyle/>
          <a:p>
            <a:r>
              <a:rPr lang="en-CN" sz="2000"/>
              <a:t>Word-count</a:t>
            </a:r>
            <a:r>
              <a:rPr lang="zh-CN" altLang="en-US" sz="2000" dirty="0"/>
              <a:t>：大文本拆分字数统计</a:t>
            </a:r>
            <a:endParaRPr lang="en-CN" sz="2000"/>
          </a:p>
          <a:p>
            <a:r>
              <a:rPr lang="en-CN" sz="2000"/>
              <a:t>Mapper</a:t>
            </a:r>
            <a:r>
              <a:rPr lang="zh-CN" altLang="en-US" sz="2000" dirty="0"/>
              <a:t>：统计一部分文本自述</a:t>
            </a:r>
            <a:endParaRPr lang="en-US" altLang="zh-CN" sz="2000" dirty="0"/>
          </a:p>
          <a:p>
            <a:r>
              <a:rPr lang="en-US" altLang="zh-CN" sz="2000" dirty="0"/>
              <a:t>Reducer</a:t>
            </a:r>
            <a:r>
              <a:rPr lang="zh-CN" altLang="en-US" sz="2000" dirty="0"/>
              <a:t>：</a:t>
            </a:r>
            <a:r>
              <a:rPr lang="zh-CN" altLang="en-CN" sz="2000" dirty="0"/>
              <a:t>一旦</a:t>
            </a:r>
            <a:r>
              <a:rPr lang="zh-CN" altLang="en-US" sz="2000" dirty="0"/>
              <a:t>其中</a:t>
            </a:r>
            <a:r>
              <a:rPr lang="zh-CN" altLang="en-US" sz="2000" u="sng" dirty="0"/>
              <a:t>任意数量</a:t>
            </a:r>
            <a:r>
              <a:rPr lang="zh-CN" altLang="en-US" sz="2000" dirty="0"/>
              <a:t>的</a:t>
            </a:r>
            <a:r>
              <a:rPr lang="en-US" altLang="zh-CN" sz="2000" dirty="0"/>
              <a:t>Mapper</a:t>
            </a:r>
            <a:r>
              <a:rPr lang="zh-CN" altLang="en-US" sz="2000" dirty="0"/>
              <a:t>结束，就累加其结果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6516216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ED587-464B-AE4D-9DF5-AD3AB74C1761}"/>
              </a:ext>
            </a:extLst>
          </p:cNvPr>
          <p:cNvSpPr/>
          <p:nvPr/>
        </p:nvSpPr>
        <p:spPr>
          <a:xfrm>
            <a:off x="7812360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512809" y="2915847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Reducer</a:t>
            </a:r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55D4F-1C97-F647-B6A4-A59E00E7E3F2}"/>
              </a:ext>
            </a:extLst>
          </p:cNvPr>
          <p:cNvSpPr txBox="1"/>
          <p:nvPr/>
        </p:nvSpPr>
        <p:spPr>
          <a:xfrm>
            <a:off x="5400092" y="224970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DAEE02-F72F-614A-9CBB-7AB092DD1C11}"/>
              </a:ext>
            </a:extLst>
          </p:cNvPr>
          <p:cNvSpPr txBox="1"/>
          <p:nvPr/>
        </p:nvSpPr>
        <p:spPr>
          <a:xfrm>
            <a:off x="6606226" y="2249512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A14F3-2C45-F941-B38E-C2DC46CAAC2A}"/>
              </a:ext>
            </a:extLst>
          </p:cNvPr>
          <p:cNvSpPr txBox="1"/>
          <p:nvPr/>
        </p:nvSpPr>
        <p:spPr>
          <a:xfrm>
            <a:off x="7902370" y="2260121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Unfinished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DA8A1-8B1E-0240-B80B-28F8BAFB167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760132" y="2511315"/>
            <a:ext cx="1116124" cy="3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9D4DC-6570-8C43-BC62-58DBC553B75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052869" y="2511122"/>
            <a:ext cx="3407" cy="34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E4311A-C04D-BF45-A87B-32EA5BD9DB74}"/>
              </a:ext>
            </a:extLst>
          </p:cNvPr>
          <p:cNvCxnSpPr>
            <a:cxnSpLocks/>
          </p:cNvCxnSpPr>
          <p:nvPr/>
        </p:nvCxnSpPr>
        <p:spPr>
          <a:xfrm flipH="1">
            <a:off x="7049462" y="3541877"/>
            <a:ext cx="3407" cy="34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0DA1C3-75D9-0F42-B58B-2AFA74EA9AA7}"/>
              </a:ext>
            </a:extLst>
          </p:cNvPr>
          <p:cNvSpPr txBox="1"/>
          <p:nvPr/>
        </p:nvSpPr>
        <p:spPr>
          <a:xfrm>
            <a:off x="6606226" y="3952796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608EC6-1EB6-9D44-ABBD-D1EAE860A89B}"/>
              </a:ext>
            </a:extLst>
          </p:cNvPr>
          <p:cNvSpPr txBox="1"/>
          <p:nvPr/>
        </p:nvSpPr>
        <p:spPr>
          <a:xfrm>
            <a:off x="7769542" y="2726695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等待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C3139-7B2D-9840-8A8E-044D084D1E31}"/>
              </a:ext>
            </a:extLst>
          </p:cNvPr>
          <p:cNvSpPr/>
          <p:nvPr/>
        </p:nvSpPr>
        <p:spPr>
          <a:xfrm>
            <a:off x="899592" y="3307245"/>
            <a:ext cx="306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N" b="1"/>
              <a:t>符合场景</a:t>
            </a:r>
            <a:r>
              <a:rPr lang="en-US" altLang="zh-CN" b="1" dirty="0"/>
              <a:t>2: </a:t>
            </a:r>
            <a:r>
              <a:rPr lang="zh-CN" altLang="en-US" b="1" dirty="0"/>
              <a:t>线程等待</a:t>
            </a:r>
            <a:r>
              <a:rPr lang="en-US" altLang="zh-CN" b="1" dirty="0"/>
              <a:t>/</a:t>
            </a:r>
            <a:r>
              <a:rPr lang="zh-CN" altLang="en-US" b="1" dirty="0"/>
              <a:t>唤醒</a:t>
            </a:r>
            <a:endParaRPr lang="en-CN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71AE2-1291-0347-A657-0D9A0B3D2FC0}"/>
              </a:ext>
            </a:extLst>
          </p:cNvPr>
          <p:cNvSpPr/>
          <p:nvPr/>
        </p:nvSpPr>
        <p:spPr>
          <a:xfrm>
            <a:off x="631206" y="3782934"/>
            <a:ext cx="56869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lock(&amp;finished_cnt_lock);</a:t>
            </a:r>
          </a:p>
          <a:p>
            <a:r>
              <a:rPr lang="en-CN">
                <a:latin typeface="Courier" pitchFamily="2" charset="0"/>
              </a:rPr>
              <a:t>while(finished_cnt == 0)</a:t>
            </a:r>
          </a:p>
          <a:p>
            <a:r>
              <a:rPr lang="en-CN">
                <a:latin typeface="Courier" pitchFamily="2" charset="0"/>
              </a:rPr>
              <a:t>  cond_wait(&amp;cond, &amp;finished_cnt_lock);</a:t>
            </a:r>
          </a:p>
          <a:p>
            <a:r>
              <a:rPr lang="en-CN">
                <a:latin typeface="Courier" pitchFamily="2" charset="0"/>
              </a:rPr>
              <a:t>/* collect result */</a:t>
            </a:r>
          </a:p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finished_cnt = 0;</a:t>
            </a:r>
          </a:p>
          <a:p>
            <a:r>
              <a:rPr lang="en-CN">
                <a:latin typeface="Courier" pitchFamily="2" charset="0"/>
              </a:rPr>
              <a:t>unlock(&amp;thread_cnt_lock);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6570DA-8E93-BF4C-BD63-53ACD7B1AC04}"/>
              </a:ext>
            </a:extLst>
          </p:cNvPr>
          <p:cNvSpPr/>
          <p:nvPr/>
        </p:nvSpPr>
        <p:spPr>
          <a:xfrm>
            <a:off x="5571977" y="4691915"/>
            <a:ext cx="2968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/>
              <a:t>一次性拿走所有的finished的Mapper的结果</a:t>
            </a:r>
            <a:endParaRPr lang="en-CN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F27882-AA46-434E-B5BE-97F147A75D4F}"/>
              </a:ext>
            </a:extLst>
          </p:cNvPr>
          <p:cNvSpPr/>
          <p:nvPr/>
        </p:nvSpPr>
        <p:spPr>
          <a:xfrm>
            <a:off x="138524" y="35189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Reducer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877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-3</a:t>
            </a:r>
            <a:r>
              <a:rPr lang="zh-CN" altLang="en-US" dirty="0"/>
              <a:t>：</a:t>
            </a:r>
            <a:r>
              <a:rPr lang="en-US" altLang="zh-CN" dirty="0"/>
              <a:t>map-reduce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220072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528348" cy="1808121"/>
          </a:xfrm>
        </p:spPr>
        <p:txBody>
          <a:bodyPr>
            <a:noAutofit/>
          </a:bodyPr>
          <a:lstStyle/>
          <a:p>
            <a:r>
              <a:rPr lang="en-CN" sz="2000"/>
              <a:t>Word-count</a:t>
            </a:r>
            <a:r>
              <a:rPr lang="zh-CN" altLang="en-US" sz="2000" dirty="0"/>
              <a:t>：大文本拆分字数统计</a:t>
            </a:r>
            <a:endParaRPr lang="en-CN" sz="2000"/>
          </a:p>
          <a:p>
            <a:r>
              <a:rPr lang="en-CN" sz="2000"/>
              <a:t>Mapper</a:t>
            </a:r>
            <a:r>
              <a:rPr lang="zh-CN" altLang="en-US" sz="2000" dirty="0"/>
              <a:t>：统计一部分文本自述</a:t>
            </a:r>
            <a:endParaRPr lang="en-US" altLang="zh-CN" sz="2000" dirty="0"/>
          </a:p>
          <a:p>
            <a:r>
              <a:rPr lang="en-US" altLang="zh-CN" sz="2000" dirty="0"/>
              <a:t>Reducer</a:t>
            </a:r>
            <a:r>
              <a:rPr lang="zh-CN" altLang="en-US" sz="2000" dirty="0"/>
              <a:t>：</a:t>
            </a:r>
            <a:r>
              <a:rPr lang="zh-CN" altLang="en-CN" sz="2000" dirty="0"/>
              <a:t>一旦</a:t>
            </a:r>
            <a:r>
              <a:rPr lang="zh-CN" altLang="en-US" sz="2000" dirty="0"/>
              <a:t>其中</a:t>
            </a:r>
            <a:r>
              <a:rPr lang="zh-CN" altLang="en-US" sz="2000" u="sng" dirty="0"/>
              <a:t>任意数量</a:t>
            </a:r>
            <a:r>
              <a:rPr lang="zh-CN" altLang="en-US" sz="2000" dirty="0"/>
              <a:t>的</a:t>
            </a:r>
            <a:r>
              <a:rPr lang="en-US" altLang="zh-CN" sz="2000" dirty="0"/>
              <a:t>Mapper</a:t>
            </a:r>
            <a:r>
              <a:rPr lang="zh-CN" altLang="en-US" sz="2000" dirty="0"/>
              <a:t>结束，就累加其结果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6516216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ED587-464B-AE4D-9DF5-AD3AB74C1761}"/>
              </a:ext>
            </a:extLst>
          </p:cNvPr>
          <p:cNvSpPr/>
          <p:nvPr/>
        </p:nvSpPr>
        <p:spPr>
          <a:xfrm>
            <a:off x="7812360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512809" y="2915847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Reducer</a:t>
            </a:r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55D4F-1C97-F647-B6A4-A59E00E7E3F2}"/>
              </a:ext>
            </a:extLst>
          </p:cNvPr>
          <p:cNvSpPr txBox="1"/>
          <p:nvPr/>
        </p:nvSpPr>
        <p:spPr>
          <a:xfrm>
            <a:off x="5400092" y="224970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DAEE02-F72F-614A-9CBB-7AB092DD1C11}"/>
              </a:ext>
            </a:extLst>
          </p:cNvPr>
          <p:cNvSpPr txBox="1"/>
          <p:nvPr/>
        </p:nvSpPr>
        <p:spPr>
          <a:xfrm>
            <a:off x="6606226" y="2249512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A14F3-2C45-F941-B38E-C2DC46CAAC2A}"/>
              </a:ext>
            </a:extLst>
          </p:cNvPr>
          <p:cNvSpPr txBox="1"/>
          <p:nvPr/>
        </p:nvSpPr>
        <p:spPr>
          <a:xfrm>
            <a:off x="7902370" y="2260121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Unfinished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DA8A1-8B1E-0240-B80B-28F8BAFB167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760132" y="2511315"/>
            <a:ext cx="1116124" cy="3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9D4DC-6570-8C43-BC62-58DBC553B75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052869" y="2511122"/>
            <a:ext cx="3407" cy="34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E4311A-C04D-BF45-A87B-32EA5BD9DB74}"/>
              </a:ext>
            </a:extLst>
          </p:cNvPr>
          <p:cNvCxnSpPr>
            <a:cxnSpLocks/>
          </p:cNvCxnSpPr>
          <p:nvPr/>
        </p:nvCxnSpPr>
        <p:spPr>
          <a:xfrm flipH="1">
            <a:off x="7049462" y="3541877"/>
            <a:ext cx="3407" cy="34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0DA1C3-75D9-0F42-B58B-2AFA74EA9AA7}"/>
              </a:ext>
            </a:extLst>
          </p:cNvPr>
          <p:cNvSpPr txBox="1"/>
          <p:nvPr/>
        </p:nvSpPr>
        <p:spPr>
          <a:xfrm>
            <a:off x="6606226" y="3952796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608EC6-1EB6-9D44-ABBD-D1EAE860A89B}"/>
              </a:ext>
            </a:extLst>
          </p:cNvPr>
          <p:cNvSpPr txBox="1"/>
          <p:nvPr/>
        </p:nvSpPr>
        <p:spPr>
          <a:xfrm>
            <a:off x="7769542" y="2726695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等待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C3139-7B2D-9840-8A8E-044D084D1E31}"/>
              </a:ext>
            </a:extLst>
          </p:cNvPr>
          <p:cNvSpPr/>
          <p:nvPr/>
        </p:nvSpPr>
        <p:spPr>
          <a:xfrm>
            <a:off x="899591" y="3307245"/>
            <a:ext cx="4320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也符合场景</a:t>
            </a:r>
            <a:r>
              <a:rPr lang="en-US" altLang="zh-CN" b="1" dirty="0"/>
              <a:t>3:</a:t>
            </a:r>
            <a:r>
              <a:rPr lang="zh-CN" altLang="en-US" b="1" dirty="0"/>
              <a:t> </a:t>
            </a:r>
            <a:r>
              <a:rPr lang="en-US" b="1" dirty="0" err="1"/>
              <a:t>将Mapper的结果视为资源</a:t>
            </a:r>
            <a:endParaRPr lang="en-CN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0F3D07-C41F-184E-846A-414BDC0F68FF}"/>
              </a:ext>
            </a:extLst>
          </p:cNvPr>
          <p:cNvSpPr/>
          <p:nvPr/>
        </p:nvSpPr>
        <p:spPr>
          <a:xfrm>
            <a:off x="2665432" y="4083601"/>
            <a:ext cx="56869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while(finished_cnt </a:t>
            </a:r>
            <a:r>
              <a:rPr lang="en-US">
                <a:latin typeface="Courier" pitchFamily="2" charset="0"/>
              </a:rPr>
              <a:t>!</a:t>
            </a:r>
            <a:r>
              <a:rPr lang="en-CN">
                <a:latin typeface="Courier" pitchFamily="2" charset="0"/>
              </a:rPr>
              <a:t>= mapper_cnt) {</a:t>
            </a:r>
          </a:p>
          <a:p>
            <a:r>
              <a:rPr lang="en-CN">
                <a:latin typeface="Courier" pitchFamily="2" charset="0"/>
              </a:rPr>
              <a:t>  wait(&amp;finish_sem);</a:t>
            </a:r>
          </a:p>
          <a:p>
            <a:r>
              <a:rPr lang="en-CN">
                <a:latin typeface="Courier" pitchFamily="2" charset="0"/>
              </a:rPr>
              <a:t>  /* collect result */</a:t>
            </a:r>
          </a:p>
          <a:p>
            <a:r>
              <a:rPr lang="en-CN">
                <a:latin typeface="Courier" pitchFamily="2" charset="0"/>
              </a:rPr>
              <a:t>  finished_cnt ++;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5DC818-5DB8-AB4E-83CD-CF8BF7E483EF}"/>
              </a:ext>
            </a:extLst>
          </p:cNvPr>
          <p:cNvSpPr/>
          <p:nvPr/>
        </p:nvSpPr>
        <p:spPr>
          <a:xfrm>
            <a:off x="5677487" y="4731558"/>
            <a:ext cx="3885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思考</a:t>
            </a:r>
            <a:r>
              <a:rPr lang="zh-CN" altLang="en-US" b="1">
                <a:solidFill>
                  <a:schemeClr val="accent1"/>
                </a:solidFill>
              </a:rPr>
              <a:t>：有什么不同？</a:t>
            </a:r>
            <a:endParaRPr lang="en-CN" b="1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3FCED7-A37B-2349-B08D-F2D0401BF2A3}"/>
              </a:ext>
            </a:extLst>
          </p:cNvPr>
          <p:cNvSpPr/>
          <p:nvPr/>
        </p:nvSpPr>
        <p:spPr>
          <a:xfrm>
            <a:off x="2717614" y="37333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Reducer</a:t>
            </a:r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47FC50-A46F-AE46-90A0-455DCE666EEC}"/>
              </a:ext>
            </a:extLst>
          </p:cNvPr>
          <p:cNvSpPr/>
          <p:nvPr/>
        </p:nvSpPr>
        <p:spPr>
          <a:xfrm>
            <a:off x="100285" y="365753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Mapper</a:t>
            </a:r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7F3408-91BA-324B-8402-0265985541D6}"/>
              </a:ext>
            </a:extLst>
          </p:cNvPr>
          <p:cNvSpPr/>
          <p:nvPr/>
        </p:nvSpPr>
        <p:spPr>
          <a:xfrm>
            <a:off x="100285" y="4403716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signal(&amp;finish_sem);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710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-4</a:t>
            </a:r>
            <a:r>
              <a:rPr lang="zh-CN" altLang="en-US" dirty="0"/>
              <a:t>：网页渲染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220072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request_cb_1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2"/>
            <a:ext cx="4528348" cy="1074254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网页</a:t>
            </a:r>
            <a:r>
              <a:rPr lang="zh-CN" altLang="en-CN" sz="2000" dirty="0"/>
              <a:t>等待</a:t>
            </a:r>
            <a:r>
              <a:rPr lang="zh-CN" altLang="en-US" sz="2000" dirty="0"/>
              <a:t>所有的请求均完成后</a:t>
            </a:r>
            <a:br>
              <a:rPr lang="en-US" altLang="zh-CN" sz="2000" dirty="0"/>
            </a:br>
            <a:r>
              <a:rPr lang="zh-CN" altLang="en-US" sz="2000" dirty="0"/>
              <a:t>再进行渲染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6516216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request_cb_2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ED587-464B-AE4D-9DF5-AD3AB74C1761}"/>
              </a:ext>
            </a:extLst>
          </p:cNvPr>
          <p:cNvSpPr/>
          <p:nvPr/>
        </p:nvSpPr>
        <p:spPr>
          <a:xfrm>
            <a:off x="7812360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request_cb_3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512808" y="2915847"/>
            <a:ext cx="136474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渲染线程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58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-4</a:t>
            </a:r>
            <a:r>
              <a:rPr lang="zh-CN" altLang="en-US" dirty="0"/>
              <a:t>：网页渲染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220072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request_cb_1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2"/>
            <a:ext cx="4528348" cy="1074254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网页</a:t>
            </a:r>
            <a:r>
              <a:rPr lang="zh-CN" altLang="en-CN" sz="2000" dirty="0"/>
              <a:t>等待</a:t>
            </a:r>
            <a:r>
              <a:rPr lang="zh-CN" altLang="en-US" sz="2000" dirty="0"/>
              <a:t>所有的请求均完成后</a:t>
            </a:r>
            <a:br>
              <a:rPr lang="en-US" altLang="zh-CN" sz="2000" dirty="0"/>
            </a:br>
            <a:r>
              <a:rPr lang="zh-CN" altLang="en-US" sz="2000" dirty="0"/>
              <a:t>再进行渲染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6516216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request_cb_2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ED587-464B-AE4D-9DF5-AD3AB74C1761}"/>
              </a:ext>
            </a:extLst>
          </p:cNvPr>
          <p:cNvSpPr/>
          <p:nvPr/>
        </p:nvSpPr>
        <p:spPr>
          <a:xfrm>
            <a:off x="7812360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request_cb_3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512808" y="2915847"/>
            <a:ext cx="136474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渲染线程</a:t>
            </a:r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C3139-7B2D-9840-8A8E-044D084D1E31}"/>
              </a:ext>
            </a:extLst>
          </p:cNvPr>
          <p:cNvSpPr/>
          <p:nvPr/>
        </p:nvSpPr>
        <p:spPr>
          <a:xfrm>
            <a:off x="778861" y="2484946"/>
            <a:ext cx="3885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场景</a:t>
            </a:r>
            <a:r>
              <a:rPr lang="en-US" altLang="zh-CN" b="1" dirty="0"/>
              <a:t>2:</a:t>
            </a:r>
            <a:r>
              <a:rPr lang="zh-CN" altLang="en-US" b="1" dirty="0"/>
              <a:t> </a:t>
            </a:r>
            <a:r>
              <a:rPr lang="en-US" b="1" dirty="0" err="1"/>
              <a:t>等待</a:t>
            </a:r>
            <a:r>
              <a:rPr lang="en-US" altLang="zh-CN" b="1" dirty="0"/>
              <a:t>/</a:t>
            </a:r>
            <a:r>
              <a:rPr lang="zh-CN" altLang="en-US" b="1" dirty="0"/>
              <a:t>唤醒</a:t>
            </a:r>
            <a:endParaRPr lang="en-CN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1DFEF-C103-AF42-9E33-3E83F95624F9}"/>
              </a:ext>
            </a:extLst>
          </p:cNvPr>
          <p:cNvSpPr/>
          <p:nvPr/>
        </p:nvSpPr>
        <p:spPr>
          <a:xfrm>
            <a:off x="164664" y="3593661"/>
            <a:ext cx="40446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lock(&amp;glock);</a:t>
            </a:r>
          </a:p>
          <a:p>
            <a:r>
              <a:rPr lang="en-CN">
                <a:latin typeface="Courier" pitchFamily="2" charset="0"/>
              </a:rPr>
              <a:t>finished_cnt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++</a:t>
            </a:r>
            <a:r>
              <a:rPr lang="zh-CN" altLang="en-US">
                <a:latin typeface="Courier" pitchFamily="2" charset="0"/>
              </a:rPr>
              <a:t>；</a:t>
            </a:r>
            <a:endParaRPr lang="en-US" altLang="zh-CN">
              <a:latin typeface="Courier" pitchFamily="2" charset="0"/>
            </a:endParaRPr>
          </a:p>
          <a:p>
            <a:r>
              <a:rPr lang="en-US" altLang="zh-CN">
                <a:latin typeface="Courier" pitchFamily="2" charset="0"/>
              </a:rPr>
              <a:t>if (</a:t>
            </a:r>
            <a:r>
              <a:rPr lang="en-CN" altLang="zh-CN">
                <a:latin typeface="Courier" pitchFamily="2" charset="0"/>
              </a:rPr>
              <a:t>finished_cnt == req_cnt)</a:t>
            </a:r>
          </a:p>
          <a:p>
            <a:r>
              <a:rPr lang="en-CN">
                <a:latin typeface="Courier" pitchFamily="2" charset="0"/>
              </a:rPr>
              <a:t>  cond_signal(&amp;gcond);</a:t>
            </a:r>
          </a:p>
          <a:p>
            <a:r>
              <a:rPr lang="en-CN">
                <a:latin typeface="Courier" pitchFamily="2" charset="0"/>
              </a:rPr>
              <a:t>unlock(&amp;glock);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F801-432A-FA4E-A533-0EB0728790D5}"/>
              </a:ext>
            </a:extLst>
          </p:cNvPr>
          <p:cNvSpPr/>
          <p:nvPr/>
        </p:nvSpPr>
        <p:spPr>
          <a:xfrm>
            <a:off x="164664" y="3086299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Request_cb</a:t>
            </a:r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F698D-4F91-C543-A61B-E95765311F36}"/>
              </a:ext>
            </a:extLst>
          </p:cNvPr>
          <p:cNvSpPr/>
          <p:nvPr/>
        </p:nvSpPr>
        <p:spPr>
          <a:xfrm>
            <a:off x="4431550" y="30860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渲染线程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3B4C4-87AF-1944-B601-038E105B82C8}"/>
              </a:ext>
            </a:extLst>
          </p:cNvPr>
          <p:cNvSpPr/>
          <p:nvPr/>
        </p:nvSpPr>
        <p:spPr>
          <a:xfrm>
            <a:off x="4521064" y="3805781"/>
            <a:ext cx="4458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lock(&amp;glock);</a:t>
            </a:r>
          </a:p>
          <a:p>
            <a:r>
              <a:rPr lang="en-CN">
                <a:latin typeface="Courier" pitchFamily="2" charset="0"/>
              </a:rPr>
              <a:t>while (finished_cnt != req_cnt)</a:t>
            </a:r>
          </a:p>
          <a:p>
            <a:r>
              <a:rPr lang="en-CN">
                <a:latin typeface="Courier" pitchFamily="2" charset="0"/>
              </a:rPr>
              <a:t>  cond_wait(&amp;gcond, &amp;glock);</a:t>
            </a:r>
          </a:p>
          <a:p>
            <a:r>
              <a:rPr lang="en-CN">
                <a:latin typeface="Courier" pitchFamily="2" charset="0"/>
              </a:rPr>
              <a:t>unlock(&amp;glock);</a:t>
            </a:r>
          </a:p>
        </p:txBody>
      </p:sp>
    </p:spTree>
    <p:extLst>
      <p:ext uri="{BB962C8B-B14F-4D97-AF65-F5344CB8AC3E}">
        <p14:creationId xmlns:p14="http://schemas.microsoft.com/office/powerpoint/2010/main" val="6701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-4</a:t>
            </a:r>
            <a:r>
              <a:rPr lang="zh-CN" altLang="en-US" dirty="0"/>
              <a:t>：网页渲染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220072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request_cb_1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2"/>
            <a:ext cx="4528348" cy="1074254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网页</a:t>
            </a:r>
            <a:r>
              <a:rPr lang="zh-CN" altLang="en-CN" sz="2000" dirty="0"/>
              <a:t>等待</a:t>
            </a:r>
            <a:r>
              <a:rPr lang="zh-CN" altLang="en-US" sz="2000" dirty="0"/>
              <a:t>所有的请求均完成后</a:t>
            </a:r>
            <a:br>
              <a:rPr lang="en-US" altLang="zh-CN" sz="2000" dirty="0"/>
            </a:br>
            <a:r>
              <a:rPr lang="zh-CN" altLang="en-US" sz="2000" dirty="0"/>
              <a:t>再进行渲染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6516216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request_cb_2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ED587-464B-AE4D-9DF5-AD3AB74C1761}"/>
              </a:ext>
            </a:extLst>
          </p:cNvPr>
          <p:cNvSpPr/>
          <p:nvPr/>
        </p:nvSpPr>
        <p:spPr>
          <a:xfrm>
            <a:off x="7812360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request_cb_3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512808" y="2915847"/>
            <a:ext cx="136474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渲染线程</a:t>
            </a:r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C3139-7B2D-9840-8A8E-044D084D1E31}"/>
              </a:ext>
            </a:extLst>
          </p:cNvPr>
          <p:cNvSpPr/>
          <p:nvPr/>
        </p:nvSpPr>
        <p:spPr>
          <a:xfrm>
            <a:off x="370933" y="2484946"/>
            <a:ext cx="470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也可以是场景3</a:t>
            </a:r>
            <a:r>
              <a:rPr lang="en-US" altLang="zh-CN" b="1" dirty="0"/>
              <a:t>:</a:t>
            </a:r>
            <a:r>
              <a:rPr lang="zh-CN" altLang="en-US" b="1" dirty="0"/>
              <a:t> 视所有请求结果为资源</a:t>
            </a:r>
            <a:endParaRPr lang="en-CN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87A6C-5B65-6948-84D2-6A46DC77FC91}"/>
              </a:ext>
            </a:extLst>
          </p:cNvPr>
          <p:cNvSpPr/>
          <p:nvPr/>
        </p:nvSpPr>
        <p:spPr>
          <a:xfrm>
            <a:off x="5448547" y="3673041"/>
            <a:ext cx="34932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while(remain_req != 0) {</a:t>
            </a:r>
          </a:p>
          <a:p>
            <a:r>
              <a:rPr lang="en-CN">
                <a:latin typeface="Courier" pitchFamily="2" charset="0"/>
              </a:rPr>
              <a:t>  wait(&amp;gsem);</a:t>
            </a:r>
          </a:p>
          <a:p>
            <a:r>
              <a:rPr lang="en-CN">
                <a:latin typeface="Courier" pitchFamily="2" charset="0"/>
              </a:rPr>
              <a:t>  remain_req --;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631D4-B772-B446-8757-D17B18D3E46C}"/>
              </a:ext>
            </a:extLst>
          </p:cNvPr>
          <p:cNvSpPr/>
          <p:nvPr/>
        </p:nvSpPr>
        <p:spPr>
          <a:xfrm>
            <a:off x="2780165" y="4901500"/>
            <a:ext cx="3885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思考</a:t>
            </a:r>
            <a:r>
              <a:rPr lang="zh-CN" altLang="en-US" b="1">
                <a:solidFill>
                  <a:schemeClr val="accent1"/>
                </a:solidFill>
              </a:rPr>
              <a:t>：和上一种哪种更合适？</a:t>
            </a:r>
            <a:endParaRPr lang="en-CN" b="1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8D745-C973-D545-9DEB-4A3924DA3B04}"/>
              </a:ext>
            </a:extLst>
          </p:cNvPr>
          <p:cNvSpPr/>
          <p:nvPr/>
        </p:nvSpPr>
        <p:spPr>
          <a:xfrm>
            <a:off x="4894549" y="33333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渲染线程</a:t>
            </a:r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F0B9D6-3B85-3B46-A6CF-28C736E003F8}"/>
              </a:ext>
            </a:extLst>
          </p:cNvPr>
          <p:cNvSpPr/>
          <p:nvPr/>
        </p:nvSpPr>
        <p:spPr>
          <a:xfrm>
            <a:off x="164664" y="3086299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Request_cb</a:t>
            </a:r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135C40-C45A-9249-94BE-AF7DFD7C0F8E}"/>
              </a:ext>
            </a:extLst>
          </p:cNvPr>
          <p:cNvSpPr/>
          <p:nvPr/>
        </p:nvSpPr>
        <p:spPr>
          <a:xfrm>
            <a:off x="594364" y="3687652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signal(&amp;gsem);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016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-5</a:t>
            </a:r>
            <a:r>
              <a:rPr lang="zh-CN" altLang="en-US" dirty="0"/>
              <a:t>：线程池并发控制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220072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worker_1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2"/>
            <a:ext cx="4528348" cy="2098452"/>
          </a:xfrm>
        </p:spPr>
        <p:txBody>
          <a:bodyPr>
            <a:noAutofit/>
          </a:bodyPr>
          <a:lstStyle/>
          <a:p>
            <a:r>
              <a:rPr lang="zh-CN" altLang="en-CN" sz="2000" dirty="0"/>
              <a:t>控制</a:t>
            </a:r>
            <a:r>
              <a:rPr lang="zh-CN" altLang="en-US" sz="2000" dirty="0"/>
              <a:t>同一时刻可以执行的线程数量</a:t>
            </a:r>
            <a:endParaRPr lang="en-US" altLang="zh-CN" sz="2000" dirty="0"/>
          </a:p>
          <a:p>
            <a:r>
              <a:rPr lang="zh-CN" altLang="en-US" sz="2000" dirty="0"/>
              <a:t>原因：有的线程阻塞时可以允许新的线程</a:t>
            </a:r>
            <a:r>
              <a:rPr lang="zh-CN" altLang="en-CN" sz="2000" dirty="0"/>
              <a:t>替上</a:t>
            </a:r>
            <a:endParaRPr lang="en-US" altLang="zh-CN" sz="2000" dirty="0"/>
          </a:p>
          <a:p>
            <a:r>
              <a:rPr lang="zh-CN" altLang="en-US" sz="2000" dirty="0"/>
              <a:t>例子：允许同时三个线程执行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6516216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worker_2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ED587-464B-AE4D-9DF5-AD3AB74C1761}"/>
              </a:ext>
            </a:extLst>
          </p:cNvPr>
          <p:cNvSpPr/>
          <p:nvPr/>
        </p:nvSpPr>
        <p:spPr>
          <a:xfrm>
            <a:off x="7812360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worker_3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373904" y="2353444"/>
            <a:ext cx="1364743" cy="57606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worker_4</a:t>
            </a:r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FBB55-ACFD-9147-A906-356728EB585E}"/>
              </a:ext>
            </a:extLst>
          </p:cNvPr>
          <p:cNvSpPr/>
          <p:nvPr/>
        </p:nvSpPr>
        <p:spPr>
          <a:xfrm>
            <a:off x="8004560" y="24420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阻塞</a:t>
            </a:r>
          </a:p>
        </p:txBody>
      </p:sp>
    </p:spTree>
    <p:extLst>
      <p:ext uri="{BB962C8B-B14F-4D97-AF65-F5344CB8AC3E}">
        <p14:creationId xmlns:p14="http://schemas.microsoft.com/office/powerpoint/2010/main" val="310720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-5</a:t>
            </a:r>
            <a:r>
              <a:rPr lang="zh-CN" altLang="en-US" dirty="0"/>
              <a:t>：线程池并发控制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220072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worker_1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2"/>
            <a:ext cx="4528348" cy="2098452"/>
          </a:xfrm>
        </p:spPr>
        <p:txBody>
          <a:bodyPr>
            <a:noAutofit/>
          </a:bodyPr>
          <a:lstStyle/>
          <a:p>
            <a:r>
              <a:rPr lang="zh-CN" altLang="en-CN" sz="2000"/>
              <a:t>控制</a:t>
            </a:r>
            <a:r>
              <a:rPr lang="zh-CN" altLang="en-US" sz="2000"/>
              <a:t>同一时刻可以执行的线程数量</a:t>
            </a:r>
            <a:endParaRPr lang="en-US" altLang="zh-CN" sz="2000"/>
          </a:p>
          <a:p>
            <a:r>
              <a:rPr lang="zh-CN" altLang="en-US" sz="2000"/>
              <a:t>原因：有的线程阻塞时可以允许新的线程</a:t>
            </a:r>
            <a:r>
              <a:rPr lang="zh-CN" altLang="en-CN" sz="2000"/>
              <a:t>替上</a:t>
            </a:r>
            <a:endParaRPr lang="en-US" altLang="zh-CN" sz="2000"/>
          </a:p>
          <a:p>
            <a:r>
              <a:rPr lang="zh-CN" altLang="en-US" sz="2000"/>
              <a:t>例子：允许同时三个线程执行</a:t>
            </a:r>
            <a:endParaRPr lang="en-US" altLang="zh-CN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6516216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worker_2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ED587-464B-AE4D-9DF5-AD3AB74C1761}"/>
              </a:ext>
            </a:extLst>
          </p:cNvPr>
          <p:cNvSpPr/>
          <p:nvPr/>
        </p:nvSpPr>
        <p:spPr>
          <a:xfrm>
            <a:off x="7812360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worker_3</a:t>
            </a:r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52B72-D5FC-9E45-AAB7-020D8F4996D9}"/>
              </a:ext>
            </a:extLst>
          </p:cNvPr>
          <p:cNvSpPr/>
          <p:nvPr/>
        </p:nvSpPr>
        <p:spPr>
          <a:xfrm>
            <a:off x="663012" y="3314684"/>
            <a:ext cx="5735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场景3</a:t>
            </a:r>
            <a:r>
              <a:rPr lang="en-US" altLang="zh-CN" b="1" dirty="0"/>
              <a:t>:</a:t>
            </a:r>
            <a:r>
              <a:rPr lang="zh-CN" altLang="en-US" b="1" dirty="0"/>
              <a:t> 视</a:t>
            </a:r>
            <a:r>
              <a:rPr lang="zh-CN" altLang="en-US" b="1" u="sng" dirty="0"/>
              <a:t>剩余可并行执行线程数量</a:t>
            </a:r>
            <a:r>
              <a:rPr lang="zh-CN" altLang="en-US" b="1" dirty="0"/>
              <a:t>为有限资源</a:t>
            </a:r>
            <a:endParaRPr lang="en-CN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6AEF7-7698-A643-A366-97FBD4FF7688}"/>
              </a:ext>
            </a:extLst>
          </p:cNvPr>
          <p:cNvSpPr/>
          <p:nvPr/>
        </p:nvSpPr>
        <p:spPr>
          <a:xfrm>
            <a:off x="1204581" y="3828444"/>
            <a:ext cx="37809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thread_routine () {</a:t>
            </a:r>
          </a:p>
          <a:p>
            <a:r>
              <a:rPr lang="en-CN">
                <a:latin typeface="Courier" pitchFamily="2" charset="0"/>
              </a:rPr>
              <a:t>  wait(&amp;thread_cnt_sem);</a:t>
            </a:r>
          </a:p>
          <a:p>
            <a:r>
              <a:rPr lang="en-CN">
                <a:latin typeface="Courier" pitchFamily="2" charset="0"/>
              </a:rPr>
              <a:t>  /* doing something */</a:t>
            </a:r>
          </a:p>
          <a:p>
            <a:r>
              <a:rPr lang="en-CN">
                <a:latin typeface="Courier" pitchFamily="2" charset="0"/>
              </a:rPr>
              <a:t>  signal(&amp;thread_cnt_sem);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B40AEDC1-130A-3647-A123-16575FAF2BE8}"/>
              </a:ext>
            </a:extLst>
          </p:cNvPr>
          <p:cNvSpPr/>
          <p:nvPr/>
        </p:nvSpPr>
        <p:spPr>
          <a:xfrm>
            <a:off x="6373904" y="2353444"/>
            <a:ext cx="1364743" cy="57606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worker_4</a:t>
            </a:r>
            <a:endParaRPr lang="en-CN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891DE8EA-A0A4-7940-8600-CB90CF043D09}"/>
              </a:ext>
            </a:extLst>
          </p:cNvPr>
          <p:cNvSpPr/>
          <p:nvPr/>
        </p:nvSpPr>
        <p:spPr>
          <a:xfrm>
            <a:off x="8004560" y="24420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阻塞</a:t>
            </a:r>
          </a:p>
        </p:txBody>
      </p:sp>
    </p:spTree>
    <p:extLst>
      <p:ext uri="{BB962C8B-B14F-4D97-AF65-F5344CB8AC3E}">
        <p14:creationId xmlns:p14="http://schemas.microsoft.com/office/powerpoint/2010/main" val="187387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-6</a:t>
            </a:r>
            <a:r>
              <a:rPr lang="zh-CN" altLang="en-US" dirty="0"/>
              <a:t>：网页服务器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858894" y="16887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Client_1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2"/>
            <a:ext cx="4528348" cy="1669624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处理响应客户端获取静态网页需求</a:t>
            </a:r>
            <a:endParaRPr lang="en-US" altLang="zh-CN" sz="2000" dirty="0"/>
          </a:p>
          <a:p>
            <a:r>
              <a:rPr lang="zh-CN" altLang="en-US" sz="2000" dirty="0"/>
              <a:t>处理后端更新静态网页需求</a:t>
            </a:r>
            <a:endParaRPr lang="en-US" altLang="zh-CN" sz="2000" dirty="0"/>
          </a:p>
          <a:p>
            <a:r>
              <a:rPr lang="zh-CN" altLang="en-US" sz="2000" dirty="0"/>
              <a:t>不允许读取更新到一半的页面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7155038" y="16887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Client_2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373904" y="2855890"/>
            <a:ext cx="1364743" cy="57606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  <a:r>
              <a:rPr lang="zh-CN" altLang="en-US"/>
              <a:t> 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1BEEB-DAF8-564B-B8C3-71FE83A75405}"/>
              </a:ext>
            </a:extLst>
          </p:cNvPr>
          <p:cNvSpPr/>
          <p:nvPr/>
        </p:nvSpPr>
        <p:spPr>
          <a:xfrm>
            <a:off x="6544694" y="407642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后端</a:t>
            </a:r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C9958-0E65-5E4E-813B-95F38A935018}"/>
              </a:ext>
            </a:extLst>
          </p:cNvPr>
          <p:cNvCxnSpPr>
            <a:stCxn id="3" idx="2"/>
          </p:cNvCxnSpPr>
          <p:nvPr/>
        </p:nvCxnSpPr>
        <p:spPr>
          <a:xfrm>
            <a:off x="6398954" y="2264852"/>
            <a:ext cx="540060" cy="47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51A68D-6237-754C-A1FD-534FC39BCAE9}"/>
              </a:ext>
            </a:extLst>
          </p:cNvPr>
          <p:cNvCxnSpPr>
            <a:cxnSpLocks/>
          </p:cNvCxnSpPr>
          <p:nvPr/>
        </p:nvCxnSpPr>
        <p:spPr>
          <a:xfrm flipH="1">
            <a:off x="7155038" y="2305973"/>
            <a:ext cx="583609" cy="43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1697C4-D0E9-FC44-B672-A1504928F6EA}"/>
              </a:ext>
            </a:extLst>
          </p:cNvPr>
          <p:cNvCxnSpPr>
            <a:cxnSpLocks/>
          </p:cNvCxnSpPr>
          <p:nvPr/>
        </p:nvCxnSpPr>
        <p:spPr>
          <a:xfrm flipV="1">
            <a:off x="7056275" y="3535515"/>
            <a:ext cx="0" cy="43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C46D3F5-A5D0-5E40-8EAC-5EAFF9789F3B}"/>
              </a:ext>
            </a:extLst>
          </p:cNvPr>
          <p:cNvSpPr/>
          <p:nvPr/>
        </p:nvSpPr>
        <p:spPr>
          <a:xfrm>
            <a:off x="7530898" y="24325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获取网页</a:t>
            </a:r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BA9329-C706-3D48-8C37-1F036A7ACB3E}"/>
              </a:ext>
            </a:extLst>
          </p:cNvPr>
          <p:cNvSpPr/>
          <p:nvPr/>
        </p:nvSpPr>
        <p:spPr>
          <a:xfrm>
            <a:off x="7530898" y="35558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更新网页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599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-6</a:t>
            </a:r>
            <a:r>
              <a:rPr lang="zh-CN" altLang="en-US" dirty="0"/>
              <a:t>：网页服务器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858894" y="16887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Client_1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2"/>
            <a:ext cx="4528348" cy="1669624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处理响应客户端获取静态网页需求</a:t>
            </a:r>
            <a:endParaRPr lang="en-US" altLang="zh-CN" sz="2000" dirty="0"/>
          </a:p>
          <a:p>
            <a:r>
              <a:rPr lang="zh-CN" altLang="en-US" sz="2000" dirty="0"/>
              <a:t>处理后端更新静态网页需求</a:t>
            </a:r>
            <a:endParaRPr lang="en-US" altLang="zh-CN" sz="2000" dirty="0"/>
          </a:p>
          <a:p>
            <a:r>
              <a:rPr lang="zh-CN" altLang="en-US" sz="2000" dirty="0"/>
              <a:t>不允许读取更新到一半的页面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7155038" y="16887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Client_2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373904" y="2855890"/>
            <a:ext cx="1364743" cy="57606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  <a:r>
              <a:rPr lang="zh-CN" altLang="en-US"/>
              <a:t> </a:t>
            </a:r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52B72-D5FC-9E45-AAB7-020D8F4996D9}"/>
              </a:ext>
            </a:extLst>
          </p:cNvPr>
          <p:cNvSpPr/>
          <p:nvPr/>
        </p:nvSpPr>
        <p:spPr>
          <a:xfrm>
            <a:off x="457201" y="3062622"/>
            <a:ext cx="429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衍生场景</a:t>
            </a:r>
            <a:r>
              <a:rPr lang="en-US" altLang="zh-CN" b="1" dirty="0"/>
              <a:t>1:</a:t>
            </a:r>
            <a:r>
              <a:rPr lang="zh-CN" altLang="en-US" b="1" dirty="0"/>
              <a:t> 读写场景，可以使用读写锁</a:t>
            </a:r>
            <a:endParaRPr lang="en-CN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1BEEB-DAF8-564B-B8C3-71FE83A75405}"/>
              </a:ext>
            </a:extLst>
          </p:cNvPr>
          <p:cNvSpPr/>
          <p:nvPr/>
        </p:nvSpPr>
        <p:spPr>
          <a:xfrm>
            <a:off x="6544694" y="407642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后端</a:t>
            </a:r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C9958-0E65-5E4E-813B-95F38A935018}"/>
              </a:ext>
            </a:extLst>
          </p:cNvPr>
          <p:cNvCxnSpPr>
            <a:stCxn id="3" idx="2"/>
          </p:cNvCxnSpPr>
          <p:nvPr/>
        </p:nvCxnSpPr>
        <p:spPr>
          <a:xfrm>
            <a:off x="6398954" y="2264852"/>
            <a:ext cx="540060" cy="47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51A68D-6237-754C-A1FD-534FC39BCAE9}"/>
              </a:ext>
            </a:extLst>
          </p:cNvPr>
          <p:cNvCxnSpPr>
            <a:cxnSpLocks/>
          </p:cNvCxnSpPr>
          <p:nvPr/>
        </p:nvCxnSpPr>
        <p:spPr>
          <a:xfrm flipH="1">
            <a:off x="7155038" y="2305973"/>
            <a:ext cx="583609" cy="43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1697C4-D0E9-FC44-B672-A1504928F6EA}"/>
              </a:ext>
            </a:extLst>
          </p:cNvPr>
          <p:cNvCxnSpPr>
            <a:cxnSpLocks/>
          </p:cNvCxnSpPr>
          <p:nvPr/>
        </p:nvCxnSpPr>
        <p:spPr>
          <a:xfrm flipV="1">
            <a:off x="7056275" y="3535515"/>
            <a:ext cx="0" cy="43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C46D3F5-A5D0-5E40-8EAC-5EAFF9789F3B}"/>
              </a:ext>
            </a:extLst>
          </p:cNvPr>
          <p:cNvSpPr/>
          <p:nvPr/>
        </p:nvSpPr>
        <p:spPr>
          <a:xfrm>
            <a:off x="7530898" y="24325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获取网页</a:t>
            </a:r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BA9329-C706-3D48-8C37-1F036A7ACB3E}"/>
              </a:ext>
            </a:extLst>
          </p:cNvPr>
          <p:cNvSpPr/>
          <p:nvPr/>
        </p:nvSpPr>
        <p:spPr>
          <a:xfrm>
            <a:off x="7530898" y="35558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更新网页</a:t>
            </a:r>
            <a:endParaRPr lang="en-CN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7DDCCB86-D835-7E4A-BF46-2D5E6642FE01}"/>
              </a:ext>
            </a:extLst>
          </p:cNvPr>
          <p:cNvSpPr txBox="1">
            <a:spLocks/>
          </p:cNvSpPr>
          <p:nvPr/>
        </p:nvSpPr>
        <p:spPr>
          <a:xfrm>
            <a:off x="1043608" y="3740491"/>
            <a:ext cx="2880316" cy="10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altLang="zh-CN" sz="2000"/>
              <a:t>client</a:t>
            </a:r>
            <a:r>
              <a:rPr lang="zh-CN" altLang="en-CN" sz="2000"/>
              <a:t>用</a:t>
            </a:r>
            <a:r>
              <a:rPr lang="zh-CN" altLang="en-US" sz="2000"/>
              <a:t>读锁</a:t>
            </a:r>
            <a:endParaRPr lang="en-US" altLang="zh-CN" sz="2000"/>
          </a:p>
          <a:p>
            <a:r>
              <a:rPr lang="zh-CN" altLang="en-US" sz="2000"/>
              <a:t>后端用写锁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56278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2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同步原语选择guideline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481BC-8F56-6240-87CA-DBC00D757235}"/>
              </a:ext>
            </a:extLst>
          </p:cNvPr>
          <p:cNvSpPr txBox="1"/>
          <p:nvPr/>
        </p:nvSpPr>
        <p:spPr>
          <a:xfrm>
            <a:off x="3059832" y="12013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存在</a:t>
            </a:r>
            <a:r>
              <a:rPr lang="en-CN"/>
              <a:t>多线程同步需求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09C04-9230-4547-8CDE-FB22776BDA9F}"/>
              </a:ext>
            </a:extLst>
          </p:cNvPr>
          <p:cNvSpPr txBox="1"/>
          <p:nvPr/>
        </p:nvSpPr>
        <p:spPr>
          <a:xfrm>
            <a:off x="2699792" y="181595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保护数据</a:t>
            </a:r>
            <a:r>
              <a:rPr lang="zh-CN" altLang="en-US"/>
              <a:t> </a:t>
            </a:r>
            <a:r>
              <a:rPr lang="en-US" altLang="zh-CN"/>
              <a:t>or </a:t>
            </a:r>
            <a:r>
              <a:rPr lang="zh-CN" altLang="en-US"/>
              <a:t>协调线程执行顺序？</a:t>
            </a:r>
            <a:endParaRPr lang="en-C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636812-A439-6247-87C8-1111087A771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463988" y="1570648"/>
            <a:ext cx="0" cy="2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556B82-E4CE-0B44-B1AB-7FB063F8C8F6}"/>
              </a:ext>
            </a:extLst>
          </p:cNvPr>
          <p:cNvCxnSpPr>
            <a:cxnSpLocks/>
          </p:cNvCxnSpPr>
          <p:nvPr/>
        </p:nvCxnSpPr>
        <p:spPr>
          <a:xfrm flipH="1">
            <a:off x="2625825" y="2315928"/>
            <a:ext cx="1766155" cy="101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68CA03-D6B9-5946-8D4D-413C2FF4D742}"/>
              </a:ext>
            </a:extLst>
          </p:cNvPr>
          <p:cNvSpPr txBox="1"/>
          <p:nvPr/>
        </p:nvSpPr>
        <p:spPr>
          <a:xfrm>
            <a:off x="2240425" y="2540149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保护数据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D79B85-68D1-B140-A424-366E0B11F3DB}"/>
              </a:ext>
            </a:extLst>
          </p:cNvPr>
          <p:cNvSpPr txBox="1"/>
          <p:nvPr/>
        </p:nvSpPr>
        <p:spPr>
          <a:xfrm>
            <a:off x="1403648" y="3471709"/>
            <a:ext cx="214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是否存在读多写少</a:t>
            </a:r>
            <a:r>
              <a:rPr lang="zh-CN" altLang="en-US" dirty="0"/>
              <a:t>？</a:t>
            </a:r>
            <a:endParaRPr lang="en-C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C88EBF-64E7-C145-BCC3-ED97CC4DED2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619672" y="4049925"/>
            <a:ext cx="830051" cy="5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8CA7A2-E401-554D-83A7-D4754EA7642B}"/>
              </a:ext>
            </a:extLst>
          </p:cNvPr>
          <p:cNvSpPr txBox="1"/>
          <p:nvPr/>
        </p:nvSpPr>
        <p:spPr>
          <a:xfrm>
            <a:off x="1189583" y="4035537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是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F2BE2-F52F-4D4D-8FCE-5A3E67FC7D17}"/>
              </a:ext>
            </a:extLst>
          </p:cNvPr>
          <p:cNvSpPr txBox="1"/>
          <p:nvPr/>
        </p:nvSpPr>
        <p:spPr>
          <a:xfrm>
            <a:off x="989602" y="4641342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>
                <a:solidFill>
                  <a:schemeClr val="accent1"/>
                </a:solidFill>
              </a:rPr>
              <a:t>读写锁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83E685-8321-3546-9506-6EB4C95B558F}"/>
              </a:ext>
            </a:extLst>
          </p:cNvPr>
          <p:cNvCxnSpPr>
            <a:cxnSpLocks/>
          </p:cNvCxnSpPr>
          <p:nvPr/>
        </p:nvCxnSpPr>
        <p:spPr>
          <a:xfrm>
            <a:off x="2449723" y="4040635"/>
            <a:ext cx="610109" cy="47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C7D5D-14A4-F549-97C4-8AA9681F7100}"/>
              </a:ext>
            </a:extLst>
          </p:cNvPr>
          <p:cNvSpPr txBox="1"/>
          <p:nvPr/>
        </p:nvSpPr>
        <p:spPr>
          <a:xfrm>
            <a:off x="2809763" y="3967756"/>
            <a:ext cx="140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/>
              <a:t>否</a:t>
            </a:r>
            <a:r>
              <a:rPr lang="zh-CN" altLang="en-US" sz="1600" dirty="0"/>
              <a:t>，</a:t>
            </a:r>
            <a:r>
              <a:rPr lang="en-CN" sz="1600"/>
              <a:t>或不存在读写场景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04E9E-74C2-1C4F-924E-7644E179B410}"/>
              </a:ext>
            </a:extLst>
          </p:cNvPr>
          <p:cNvSpPr txBox="1"/>
          <p:nvPr/>
        </p:nvSpPr>
        <p:spPr>
          <a:xfrm>
            <a:off x="2612401" y="466200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>
                <a:solidFill>
                  <a:schemeClr val="accent1"/>
                </a:solidFill>
              </a:rPr>
              <a:t>互斥锁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162330-2E79-0F42-9EB3-C360B7076C79}"/>
              </a:ext>
            </a:extLst>
          </p:cNvPr>
          <p:cNvCxnSpPr>
            <a:cxnSpLocks/>
          </p:cNvCxnSpPr>
          <p:nvPr/>
        </p:nvCxnSpPr>
        <p:spPr>
          <a:xfrm>
            <a:off x="4391979" y="2315928"/>
            <a:ext cx="1430463" cy="90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EEF7B9-18BC-AE41-9D6E-1C3BE4ABC451}"/>
              </a:ext>
            </a:extLst>
          </p:cNvPr>
          <p:cNvSpPr/>
          <p:nvPr/>
        </p:nvSpPr>
        <p:spPr>
          <a:xfrm>
            <a:off x="5177875" y="249169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协调线程执行顺序</a:t>
            </a:r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6F2FC4-5375-2D40-91F5-8534FC529EA8}"/>
              </a:ext>
            </a:extLst>
          </p:cNvPr>
          <p:cNvSpPr txBox="1"/>
          <p:nvPr/>
        </p:nvSpPr>
        <p:spPr>
          <a:xfrm>
            <a:off x="4788024" y="3470319"/>
            <a:ext cx="26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是否管理有限数量资源？</a:t>
            </a:r>
            <a:endParaRPr lang="en-C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CA62C-F91A-2749-978E-B7E805D51B82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257141" y="4029400"/>
            <a:ext cx="830051" cy="5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90E9D5-9310-6C41-BCE0-C6BCF52BD886}"/>
              </a:ext>
            </a:extLst>
          </p:cNvPr>
          <p:cNvSpPr txBox="1"/>
          <p:nvPr/>
        </p:nvSpPr>
        <p:spPr>
          <a:xfrm>
            <a:off x="4827052" y="4015012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是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BBB21E-5CFF-A547-A22F-84C342B60CF8}"/>
              </a:ext>
            </a:extLst>
          </p:cNvPr>
          <p:cNvSpPr txBox="1"/>
          <p:nvPr/>
        </p:nvSpPr>
        <p:spPr>
          <a:xfrm>
            <a:off x="4627071" y="4620817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>
                <a:solidFill>
                  <a:schemeClr val="accent1"/>
                </a:solidFill>
              </a:rPr>
              <a:t>信号量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61F5D4-FFA8-884E-A02F-6274FDF36A0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087192" y="4020110"/>
            <a:ext cx="792748" cy="62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4927A39-B362-A14B-83A9-6BC719BAC893}"/>
              </a:ext>
            </a:extLst>
          </p:cNvPr>
          <p:cNvSpPr txBox="1"/>
          <p:nvPr/>
        </p:nvSpPr>
        <p:spPr>
          <a:xfrm>
            <a:off x="6483364" y="3966740"/>
            <a:ext cx="1402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600"/>
              <a:t>否</a:t>
            </a:r>
            <a:r>
              <a:rPr lang="zh-CN" altLang="en-US" sz="1600"/>
              <a:t>，更加复杂的逻辑</a:t>
            </a:r>
            <a:endParaRPr lang="en-CN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97037F-D44D-B045-BF5D-6F7217CD37F1}"/>
              </a:ext>
            </a:extLst>
          </p:cNvPr>
          <p:cNvSpPr txBox="1"/>
          <p:nvPr/>
        </p:nvSpPr>
        <p:spPr>
          <a:xfrm>
            <a:off x="6249870" y="4641479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>
                <a:solidFill>
                  <a:schemeClr val="accent1"/>
                </a:solidFill>
              </a:rPr>
              <a:t>条件变量</a:t>
            </a:r>
          </a:p>
        </p:txBody>
      </p:sp>
    </p:spTree>
    <p:extLst>
      <p:ext uri="{BB962C8B-B14F-4D97-AF65-F5344CB8AC3E}">
        <p14:creationId xmlns:p14="http://schemas.microsoft.com/office/powerpoint/2010/main" val="407430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0F937E5-8682-944E-A25C-2A9EA512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672418"/>
            <a:ext cx="7964487" cy="1135062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解决死锁（补）：银行家算法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B65C5-675B-A041-8655-D4BEB7DE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79625-77B4-2847-9CFF-16E65D68E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74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回顾：如何解决死锁？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0DEC5-F235-A547-A737-546BA54D7D8C}"/>
              </a:ext>
            </a:extLst>
          </p:cNvPr>
          <p:cNvSpPr/>
          <p:nvPr/>
        </p:nvSpPr>
        <p:spPr>
          <a:xfrm>
            <a:off x="755576" y="2703831"/>
            <a:ext cx="1415772" cy="718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解决死锁</a:t>
            </a:r>
            <a:endParaRPr lang="en-US" altLang="zh-CN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D5124-F482-5F43-8231-2B223C05C07D}"/>
              </a:ext>
            </a:extLst>
          </p:cNvPr>
          <p:cNvSpPr/>
          <p:nvPr/>
        </p:nvSpPr>
        <p:spPr>
          <a:xfrm>
            <a:off x="3347864" y="1561356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出问题再处理：死锁的检测与恢复</a:t>
            </a:r>
            <a:endParaRPr lang="en-US" altLang="zh-CN" sz="2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506172-B547-B74D-8DBB-C5D5F71CA877}"/>
              </a:ext>
            </a:extLst>
          </p:cNvPr>
          <p:cNvSpPr/>
          <p:nvPr/>
        </p:nvSpPr>
        <p:spPr>
          <a:xfrm>
            <a:off x="3419872" y="2760131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设计时避免：死锁预防</a:t>
            </a:r>
            <a:endParaRPr lang="en-US" altLang="zh-CN" sz="23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5C6AB-EF73-9745-96DE-4CEF974EA3B1}"/>
              </a:ext>
            </a:extLst>
          </p:cNvPr>
          <p:cNvSpPr/>
          <p:nvPr/>
        </p:nvSpPr>
        <p:spPr>
          <a:xfrm>
            <a:off x="3419872" y="4027553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 b="1"/>
              <a:t>运行时避免死锁：死锁避免</a:t>
            </a:r>
            <a:endParaRPr lang="en-US" altLang="zh-CN" sz="2300" b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84FE-A0A0-5347-BC59-3E1C3CD3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AEC2-438E-3242-AE30-6F8C313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2" name="Left Brace 4">
            <a:extLst>
              <a:ext uri="{FF2B5EF4-FFF2-40B4-BE49-F238E27FC236}">
                <a16:creationId xmlns:a16="http://schemas.microsoft.com/office/drawing/2014/main" id="{CA91CF3B-F705-5841-AAC6-7AD1D2BAAF72}"/>
              </a:ext>
            </a:extLst>
          </p:cNvPr>
          <p:cNvSpPr/>
          <p:nvPr/>
        </p:nvSpPr>
        <p:spPr>
          <a:xfrm>
            <a:off x="2411760" y="1921396"/>
            <a:ext cx="360040" cy="2520280"/>
          </a:xfrm>
          <a:prstGeom prst="leftBrace">
            <a:avLst>
              <a:gd name="adj1" fmla="val 5330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2185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C3FF3-CC61-1BB3-DF2D-6E45A181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银行贷款与资源管理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65F9A-A166-9634-BBBC-FE1A178B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900" dirty="0"/>
              <a:t>银行贷款的规则</a:t>
            </a:r>
            <a:endParaRPr kumimoji="1" lang="en-US" altLang="zh-CN" sz="2900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客户申请贷款的数量是有限的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每个客户在第一次申请贷款时要声明完成该项目所需的最大资金量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在满足所有贷款要求时，客户应及时归还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客户申请的贷款数量不超过银行拥有的最大值时，银行应尽量满足客户需要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sz="2900" dirty="0"/>
              <a:t>操作系统和资源管理</a:t>
            </a:r>
            <a:endParaRPr kumimoji="1" lang="en-US" altLang="zh-CN" sz="2900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银行家</a:t>
            </a:r>
            <a:r>
              <a:rPr kumimoji="1" lang="en-US" altLang="zh-CN" dirty="0"/>
              <a:t>→</a:t>
            </a:r>
            <a:r>
              <a:rPr kumimoji="1" lang="zh-CN" altLang="en-US" dirty="0"/>
              <a:t>操作系统，资金</a:t>
            </a:r>
            <a:r>
              <a:rPr kumimoji="1" lang="en-US" altLang="zh-CN" dirty="0"/>
              <a:t>→</a:t>
            </a:r>
            <a:r>
              <a:rPr kumimoji="1" lang="zh-CN" altLang="en-US" dirty="0"/>
              <a:t>资源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客户</a:t>
            </a:r>
            <a:r>
              <a:rPr kumimoji="1" lang="en-US" altLang="zh-CN" dirty="0"/>
              <a:t>→</a:t>
            </a:r>
            <a:r>
              <a:rPr kumimoji="1" lang="zh-CN" altLang="en-US" dirty="0"/>
              <a:t>要申请资源的进程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926E8-C4C7-2D65-3D14-BFAEB34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A130E-45BA-116E-98F0-7E7AAB389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042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死锁避免：银行家算法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078BD-F7DC-564F-93C6-5083676195A6}"/>
              </a:ext>
            </a:extLst>
          </p:cNvPr>
          <p:cNvSpPr/>
          <p:nvPr/>
        </p:nvSpPr>
        <p:spPr>
          <a:xfrm>
            <a:off x="1079612" y="1141341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死锁避免：运行时检查是否会出现死锁</a:t>
            </a: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7734A-96D5-5A48-B72F-E7C52729FC6A}"/>
              </a:ext>
            </a:extLst>
          </p:cNvPr>
          <p:cNvSpPr/>
          <p:nvPr/>
        </p:nvSpPr>
        <p:spPr>
          <a:xfrm>
            <a:off x="616766" y="1705372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银行家算法的核心：</a:t>
            </a: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5259F-EAFC-3E44-9D42-D5C11B3E0752}"/>
              </a:ext>
            </a:extLst>
          </p:cNvPr>
          <p:cNvSpPr/>
          <p:nvPr/>
        </p:nvSpPr>
        <p:spPr>
          <a:xfrm>
            <a:off x="899592" y="2288878"/>
            <a:ext cx="6536457" cy="246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CN" sz="2000" dirty="0"/>
              <a:t>所有</a:t>
            </a:r>
            <a:r>
              <a:rPr lang="zh-CN" altLang="en-US" sz="2000" dirty="0"/>
              <a:t>线程获取资源需要通过</a:t>
            </a:r>
            <a:r>
              <a:rPr lang="zh-CN" altLang="en-US" sz="2000" b="1" dirty="0"/>
              <a:t>管理者</a:t>
            </a:r>
            <a:r>
              <a:rPr lang="zh-CN" altLang="en-US" sz="2000" dirty="0"/>
              <a:t>同意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管理者</a:t>
            </a:r>
            <a:r>
              <a:rPr lang="zh-CN" altLang="en-US" sz="2000" b="1" dirty="0"/>
              <a:t>预演</a:t>
            </a:r>
            <a:r>
              <a:rPr lang="zh-CN" altLang="en-US" sz="2000" dirty="0"/>
              <a:t>会不会造成死锁</a:t>
            </a:r>
            <a:endParaRPr lang="en-US" altLang="zh-CN" sz="2000" dirty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000" dirty="0">
                <a:highlight>
                  <a:srgbClr val="FFFF00"/>
                </a:highlight>
              </a:rPr>
              <a:t>如果会造成：阻塞线程，下次再给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000" dirty="0"/>
              <a:t>如果不会造成：给线程该资源</a:t>
            </a:r>
            <a:endParaRPr lang="en-US" altLang="zh-CN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76D8A-96F4-0944-9269-5114212A0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1F19B-597C-9C4A-8216-32298C05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2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死锁避免：银行家算法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078BD-F7DC-564F-93C6-5083676195A6}"/>
              </a:ext>
            </a:extLst>
          </p:cNvPr>
          <p:cNvSpPr/>
          <p:nvPr/>
        </p:nvSpPr>
        <p:spPr>
          <a:xfrm>
            <a:off x="1079612" y="1141341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如何</a:t>
            </a:r>
            <a:r>
              <a:rPr lang="zh-CN" altLang="en-US" b="1"/>
              <a:t>预演判断</a:t>
            </a:r>
            <a:r>
              <a:rPr lang="zh-CN" altLang="en-US"/>
              <a:t>？将系统划分为两个状态</a:t>
            </a: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7734A-96D5-5A48-B72F-E7C52729FC6A}"/>
              </a:ext>
            </a:extLst>
          </p:cNvPr>
          <p:cNvSpPr/>
          <p:nvPr/>
        </p:nvSpPr>
        <p:spPr>
          <a:xfrm>
            <a:off x="827584" y="2399041"/>
            <a:ext cx="22322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安全状态</a:t>
            </a:r>
            <a:endParaRPr lang="en-US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DBF98-3BEF-6B47-8149-1D0863127C4A}"/>
              </a:ext>
            </a:extLst>
          </p:cNvPr>
          <p:cNvSpPr/>
          <p:nvPr/>
        </p:nvSpPr>
        <p:spPr>
          <a:xfrm>
            <a:off x="470003" y="3524669"/>
            <a:ext cx="22322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非安全状态</a:t>
            </a:r>
            <a:endParaRPr lang="en-US" altLang="zh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3F2C9-1E2B-A949-8FEE-0C57081A3F50}"/>
              </a:ext>
            </a:extLst>
          </p:cNvPr>
          <p:cNvSpPr/>
          <p:nvPr/>
        </p:nvSpPr>
        <p:spPr>
          <a:xfrm>
            <a:off x="683568" y="1818012"/>
            <a:ext cx="5869632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对于一组线程</a:t>
            </a:r>
            <a:r>
              <a:rPr lang="en-US" altLang="zh-CN" dirty="0"/>
              <a:t> {P1, P2, ... , </a:t>
            </a:r>
            <a:r>
              <a:rPr lang="en-US" altLang="zh-CN" dirty="0" err="1"/>
              <a:t>Pn</a:t>
            </a:r>
            <a:r>
              <a:rPr lang="en-US" altLang="zh-CN" dirty="0"/>
              <a:t>}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9DADB-159A-D641-A572-C12C675AD55C}"/>
              </a:ext>
            </a:extLst>
          </p:cNvPr>
          <p:cNvSpPr/>
          <p:nvPr/>
        </p:nvSpPr>
        <p:spPr>
          <a:xfrm>
            <a:off x="809603" y="2943908"/>
            <a:ext cx="799288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能找出至少一个执行序列，如</a:t>
            </a:r>
            <a:r>
              <a:rPr lang="en-US" altLang="zh-CN" dirty="0"/>
              <a:t>P2-&gt;P1-&gt;P5...</a:t>
            </a:r>
            <a:r>
              <a:rPr lang="zh-CN" altLang="en-US" dirty="0"/>
              <a:t>让所有线程需求得到满足</a:t>
            </a:r>
            <a:endParaRPr lang="en-US" altLang="zh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3FC50-A69C-804D-8EBE-C2F8EBB1E9AE}"/>
              </a:ext>
            </a:extLst>
          </p:cNvPr>
          <p:cNvSpPr/>
          <p:nvPr/>
        </p:nvSpPr>
        <p:spPr>
          <a:xfrm>
            <a:off x="1259632" y="4069536"/>
            <a:ext cx="3960440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不能找出这个序列，必定会导致死锁</a:t>
            </a:r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1E2BF2-2B7B-3849-8DB3-D54BD89E3DEA}"/>
              </a:ext>
            </a:extLst>
          </p:cNvPr>
          <p:cNvSpPr/>
          <p:nvPr/>
        </p:nvSpPr>
        <p:spPr>
          <a:xfrm>
            <a:off x="1079612" y="4794670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银行家算法：保证系统一直处于</a:t>
            </a:r>
            <a:r>
              <a:rPr lang="zh-CN" altLang="en-US" b="1"/>
              <a:t>安全状态</a:t>
            </a:r>
            <a:r>
              <a:rPr lang="zh-CN" altLang="en-US"/>
              <a:t>，且按照这个序列执行</a:t>
            </a:r>
            <a:endParaRPr lang="en-US" altLang="zh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6BD4D-E7F7-B14F-9262-CDB44F5C7991}"/>
              </a:ext>
            </a:extLst>
          </p:cNvPr>
          <p:cNvSpPr/>
          <p:nvPr/>
        </p:nvSpPr>
        <p:spPr>
          <a:xfrm>
            <a:off x="5207929" y="4213909"/>
            <a:ext cx="2376264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安全性检查算法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F973C-845D-A94A-BD44-33019434FEC3}"/>
              </a:ext>
            </a:extLst>
          </p:cNvPr>
          <p:cNvCxnSpPr>
            <a:cxnSpLocks/>
          </p:cNvCxnSpPr>
          <p:nvPr/>
        </p:nvCxnSpPr>
        <p:spPr>
          <a:xfrm flipH="1">
            <a:off x="5436097" y="4622098"/>
            <a:ext cx="288031" cy="19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53AE7-F5A4-6145-8BFA-BC2CC209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B238-BABC-0F4D-BB12-F2973A21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2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银行家算法安全性检查：一个例子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078BD-F7DC-564F-93C6-5083676195A6}"/>
              </a:ext>
            </a:extLst>
          </p:cNvPr>
          <p:cNvSpPr/>
          <p:nvPr/>
        </p:nvSpPr>
        <p:spPr>
          <a:xfrm>
            <a:off x="539552" y="1345332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有四个数据结构：</a:t>
            </a:r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35AFD-3214-7544-AA7E-543B5094AFA0}"/>
              </a:ext>
            </a:extLst>
          </p:cNvPr>
          <p:cNvSpPr/>
          <p:nvPr/>
        </p:nvSpPr>
        <p:spPr>
          <a:xfrm>
            <a:off x="899592" y="2145341"/>
            <a:ext cx="6030416" cy="222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全局可利用资源：Available[M]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每</a:t>
            </a:r>
            <a:r>
              <a:rPr lang="zh-CN" altLang="en-US" dirty="0">
                <a:latin typeface="+mn-ea"/>
              </a:rPr>
              <a:t>线程</a:t>
            </a:r>
            <a:r>
              <a:rPr lang="en-CN" dirty="0">
                <a:latin typeface="+mn-ea"/>
              </a:rPr>
              <a:t>最大需求量：Max[N][M]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已分配资源：Allocation[N][M]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highlight>
                  <a:srgbClr val="FFFF00"/>
                </a:highlight>
                <a:latin typeface="+mn-ea"/>
              </a:rPr>
              <a:t>还需要的资源：Need[N][M]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2105-7887-5A43-B8DD-7CD81A3B9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E6508-EB25-574D-883A-56A3E97284D3}"/>
              </a:ext>
            </a:extLst>
          </p:cNvPr>
          <p:cNvSpPr/>
          <p:nvPr/>
        </p:nvSpPr>
        <p:spPr>
          <a:xfrm>
            <a:off x="4506085" y="1500966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假定有</a:t>
            </a:r>
            <a:r>
              <a:rPr lang="en-CN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个资源 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个线程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61F4-2BED-C24B-A400-72DB977F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43F3-19C3-FE41-9C09-F40C50486A8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</a:t>
            </a: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9D2DE-010B-0E45-B7E3-6898171F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7C74-2EAA-924E-A69A-896CBE86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AED1EE-FC90-8E94-4F97-45023207CA2C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61236C-64A4-E2EE-0EDC-DAEBB5F69F64}"/>
              </a:ext>
            </a:extLst>
          </p:cNvPr>
          <p:cNvSpPr/>
          <p:nvPr/>
        </p:nvSpPr>
        <p:spPr>
          <a:xfrm>
            <a:off x="1079612" y="4271249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新来请求：</a:t>
            </a:r>
            <a:r>
              <a:rPr lang="en-US" altLang="zh-CN" dirty="0"/>
              <a:t>P2</a:t>
            </a:r>
            <a:r>
              <a:rPr lang="zh-CN" altLang="en-US" dirty="0"/>
              <a:t>请求资源，需要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r>
              <a:rPr lang="en-US" altLang="zh-CN" dirty="0"/>
              <a:t>3</a:t>
            </a:r>
            <a:r>
              <a:rPr lang="zh-CN" altLang="en-US" dirty="0"/>
              <a:t>份，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r>
              <a:rPr lang="en-US" altLang="zh-CN" dirty="0"/>
              <a:t>0</a:t>
            </a:r>
            <a:r>
              <a:rPr lang="zh-CN" altLang="en-US" dirty="0"/>
              <a:t>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29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CC7091-7523-4842-97E4-7893A93E0C0A}"/>
              </a:ext>
            </a:extLst>
          </p:cNvPr>
          <p:cNvSpPr/>
          <p:nvPr/>
        </p:nvSpPr>
        <p:spPr>
          <a:xfrm>
            <a:off x="1187624" y="4243359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模拟</a:t>
            </a:r>
            <a:r>
              <a:rPr lang="en-US" altLang="zh-CN" dirty="0"/>
              <a:t>P2</a:t>
            </a:r>
            <a:r>
              <a:rPr lang="zh-CN" altLang="en-US" dirty="0"/>
              <a:t>执行完成（因为</a:t>
            </a:r>
            <a:r>
              <a:rPr lang="en-US" altLang="zh-CN" dirty="0"/>
              <a:t>P2</a:t>
            </a:r>
            <a:r>
              <a:rPr lang="zh-CN" altLang="en-US" dirty="0"/>
              <a:t>已经获得了所有的资源）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43F3-19C3-FE41-9C09-F40C50486A8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3C8E0-62E6-CA4C-8727-1892AE25E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53198-0887-FC4E-A40E-FA0F426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D4F8C54-7CD0-2F22-8161-170AB4D1D3F3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6191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CC7091-7523-4842-97E4-7893A93E0C0A}"/>
              </a:ext>
            </a:extLst>
          </p:cNvPr>
          <p:cNvSpPr/>
          <p:nvPr/>
        </p:nvSpPr>
        <p:spPr>
          <a:xfrm>
            <a:off x="1079612" y="4213327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模拟</a:t>
            </a:r>
            <a:r>
              <a:rPr lang="en-US" altLang="zh-CN"/>
              <a:t>P1</a:t>
            </a:r>
            <a:r>
              <a:rPr lang="zh-CN" altLang="en-US"/>
              <a:t>执行完成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43F3-19C3-FE41-9C09-F40C50486A8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49E03-0AAB-5C42-82C3-64FFA193F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038E-40D6-764B-8C91-0AEEE500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4EA2954-2174-875D-0662-B2269383FB1A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7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0F937E5-8682-944E-A25C-2A9EA512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672418"/>
            <a:ext cx="7964487" cy="1135062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同步的案例分析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B65C5-675B-A041-8655-D4BEB7DE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79625-77B4-2847-9CFF-16E65D68E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639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CC7091-7523-4842-97E4-7893A93E0C0A}"/>
              </a:ext>
            </a:extLst>
          </p:cNvPr>
          <p:cNvSpPr/>
          <p:nvPr/>
        </p:nvSpPr>
        <p:spPr>
          <a:xfrm>
            <a:off x="1079612" y="4213327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模拟</a:t>
            </a:r>
            <a:r>
              <a:rPr lang="en-US" altLang="zh-CN"/>
              <a:t>P3</a:t>
            </a:r>
            <a:r>
              <a:rPr lang="zh-CN" altLang="en-US"/>
              <a:t>执行完成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43F3-19C3-FE41-9C09-F40C50486A8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8296-4838-9040-868D-F8F792F40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CE91A-D290-3542-AFAE-A5576446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343F683-061C-3544-6708-4CAE8CEF361F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242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269174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上述模拟可通过安全性检查：表示当前处于</a:t>
            </a:r>
            <a:r>
              <a:rPr lang="zh-CN" altLang="en-US" b="1" dirty="0">
                <a:solidFill>
                  <a:schemeClr val="accent1"/>
                </a:solidFill>
              </a:rPr>
              <a:t>安全状态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2FCD0-A300-4248-A4BC-17B90B5066F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69C83-96BE-9342-83D4-2CE336D86620}"/>
              </a:ext>
            </a:extLst>
          </p:cNvPr>
          <p:cNvSpPr/>
          <p:nvPr/>
        </p:nvSpPr>
        <p:spPr>
          <a:xfrm>
            <a:off x="1220482" y="4783068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又新来请求：</a:t>
            </a:r>
            <a:r>
              <a:rPr lang="en-US" altLang="zh-CN" dirty="0"/>
              <a:t>P1</a:t>
            </a:r>
            <a:r>
              <a:rPr lang="zh-CN" altLang="en-US" dirty="0"/>
              <a:t>请求资源，需要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r>
              <a:rPr lang="en-US" altLang="zh-CN" dirty="0"/>
              <a:t>2</a:t>
            </a:r>
            <a:r>
              <a:rPr lang="zh-CN" altLang="en-US" dirty="0"/>
              <a:t>份，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r>
              <a:rPr lang="en-US" altLang="zh-CN" dirty="0"/>
              <a:t>1</a:t>
            </a:r>
            <a:r>
              <a:rPr lang="zh-CN" altLang="en-US" dirty="0"/>
              <a:t>份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BE247-BEB3-DA4F-B818-BAA0F406D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27BD9-DB59-5B4A-9CB8-CF7E85A5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0B462-5337-FF9F-F5A5-A97484F35C13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451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2→4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8→9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3→1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2→1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3→1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1→0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039944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新来请求：</a:t>
            </a:r>
            <a:r>
              <a:rPr lang="en-US" altLang="zh-CN" dirty="0"/>
              <a:t>P1</a:t>
            </a:r>
            <a:r>
              <a:rPr lang="zh-CN" altLang="en-US" dirty="0"/>
              <a:t>请求资源，需要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r>
              <a:rPr lang="en-US" altLang="zh-CN" dirty="0"/>
              <a:t>2</a:t>
            </a:r>
            <a:r>
              <a:rPr lang="zh-CN" altLang="en-US" dirty="0"/>
              <a:t>份，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r>
              <a:rPr lang="en-US" altLang="zh-CN" dirty="0"/>
              <a:t>1</a:t>
            </a:r>
            <a:r>
              <a:rPr lang="zh-CN" altLang="en-US" dirty="0"/>
              <a:t>份</a:t>
            </a:r>
            <a:endParaRPr lang="en-US" altLang="zh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2FCD0-A300-4248-A4BC-17B90B5066F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06B9B-5990-994A-96DE-714CA4F17389}"/>
              </a:ext>
            </a:extLst>
          </p:cNvPr>
          <p:cNvSpPr/>
          <p:nvPr/>
        </p:nvSpPr>
        <p:spPr>
          <a:xfrm>
            <a:off x="1619672" y="4425563"/>
            <a:ext cx="799386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CN" dirty="0"/>
              <a:t>假设</a:t>
            </a:r>
            <a:r>
              <a:rPr lang="zh-CN" altLang="en-US" dirty="0"/>
              <a:t>分配给</a:t>
            </a:r>
            <a:r>
              <a:rPr lang="en-US" altLang="zh-CN" dirty="0"/>
              <a:t>P1</a:t>
            </a:r>
            <a:r>
              <a:rPr lang="zh-CN" altLang="en-US" dirty="0"/>
              <a:t>，运行安全检查</a:t>
            </a:r>
            <a:r>
              <a:rPr lang="zh-CN" altLang="en-US" b="1" dirty="0">
                <a:solidFill>
                  <a:schemeClr val="accent1"/>
                </a:solidFill>
              </a:rPr>
              <a:t>无法通过</a:t>
            </a:r>
            <a:r>
              <a:rPr lang="zh-CN" altLang="en-US" dirty="0"/>
              <a:t>（</a:t>
            </a:r>
            <a:r>
              <a:rPr lang="en-US" altLang="zh-CN" dirty="0"/>
              <a:t>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都无法获得足够资源）</a:t>
            </a:r>
            <a:endParaRPr lang="en-US" altLang="zh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0D527-B1C3-E549-BE4E-8390E161ACC1}"/>
              </a:ext>
            </a:extLst>
          </p:cNvPr>
          <p:cNvSpPr/>
          <p:nvPr/>
        </p:nvSpPr>
        <p:spPr>
          <a:xfrm>
            <a:off x="1572375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采取行动：阻塞</a:t>
            </a:r>
            <a:r>
              <a:rPr lang="en-US" altLang="zh-CN" dirty="0">
                <a:solidFill>
                  <a:schemeClr val="accent1"/>
                </a:solidFill>
              </a:rPr>
              <a:t>P1</a:t>
            </a:r>
            <a:r>
              <a:rPr lang="zh-CN" altLang="en-US" dirty="0">
                <a:solidFill>
                  <a:schemeClr val="accent1"/>
                </a:solidFill>
              </a:rPr>
              <a:t>，保证系统维持在安全状态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AB207-87B4-2442-9975-36C440AE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4A79A-8249-8F47-AA1A-FDA070F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7C80F-D49A-5115-0237-F91C8AF26F39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696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互斥锁实现：基于硬件原子指令</a:t>
            </a:r>
          </a:p>
        </p:txBody>
      </p:sp>
    </p:spTree>
    <p:extLst>
      <p:ext uri="{BB962C8B-B14F-4D97-AF65-F5344CB8AC3E}">
        <p14:creationId xmlns:p14="http://schemas.microsoft.com/office/powerpoint/2010/main" val="2708108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r>
              <a:rPr lang="zh-CN" altLang="en-US" dirty="0"/>
              <a:t>：一种直观但错误的实现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lock { integer state; };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b="1" dirty="0">
                <a:solidFill>
                  <a:srgbClr val="0096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lock</a:t>
            </a:r>
            <a:r>
              <a:rPr lang="en-US" altLang="zh-CN" sz="1600" dirty="0">
                <a:latin typeface="Consolas" panose="020B0609020204030204" pitchFamily="49" charset="0"/>
              </a:rPr>
              <a:t> (lock reference 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while </a:t>
            </a:r>
            <a:r>
              <a:rPr lang="en-US" altLang="zh-CN" sz="1600" dirty="0" err="1">
                <a:latin typeface="Consolas" panose="020B0609020204030204" pitchFamily="49" charset="0"/>
              </a:rPr>
              <a:t>L.state</a:t>
            </a:r>
            <a:r>
              <a:rPr lang="en-US" altLang="zh-CN" sz="1600" dirty="0">
                <a:latin typeface="Consolas" panose="020B0609020204030204" pitchFamily="49" charset="0"/>
              </a:rPr>
              <a:t> == LOCKED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;           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spin until L is UNLOCKED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L.state</a:t>
            </a:r>
            <a:r>
              <a:rPr lang="en-US" altLang="zh-CN" sz="1600" dirty="0">
                <a:latin typeface="Consolas" panose="020B0609020204030204" pitchFamily="49" charset="0"/>
              </a:rPr>
              <a:t> = LOCKED;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the while test failed, got the lock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b="1" dirty="0">
                <a:solidFill>
                  <a:srgbClr val="0096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unlock</a:t>
            </a:r>
            <a:r>
              <a:rPr lang="en-US" altLang="zh-CN" sz="1600" dirty="0">
                <a:latin typeface="Consolas" panose="020B0609020204030204" pitchFamily="49" charset="0"/>
              </a:rPr>
              <a:t> (lock reference 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L.state</a:t>
            </a:r>
            <a:r>
              <a:rPr lang="en-US" altLang="zh-CN" sz="1600" dirty="0">
                <a:latin typeface="Consolas" panose="020B0609020204030204" pitchFamily="49" charset="0"/>
              </a:rPr>
              <a:t> = UNLOCKED;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984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dirty="0">
                <a:latin typeface="+mn-lt"/>
                <a:ea typeface="+mn-ea"/>
              </a:rPr>
              <a:t>竞争条件依然存在！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F82739A-D1EA-8446-BBCB-7D794A709DDA}" type="slidenum">
              <a:rPr lang="zh-CN" altLang="en-US" sz="1400" b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5" y="1524000"/>
            <a:ext cx="844867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1" y="4009629"/>
            <a:ext cx="4403065" cy="961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Arial" panose="020B0604020202020204" pitchFamily="34" charset="0"/>
              </a:rPr>
              <a:t>操作</a:t>
            </a:r>
            <a:r>
              <a:rPr lang="en-US" altLang="zh-CN" sz="2000" dirty="0">
                <a:cs typeface="Arial" panose="020B0604020202020204" pitchFamily="34" charset="0"/>
              </a:rPr>
              <a:t>-1: </a:t>
            </a:r>
            <a:r>
              <a:rPr lang="zh-CN" altLang="en-US" sz="2000" dirty="0">
                <a:cs typeface="Arial" panose="020B0604020202020204" pitchFamily="34" charset="0"/>
              </a:rPr>
              <a:t>读</a:t>
            </a:r>
            <a:r>
              <a:rPr lang="en-US" altLang="zh-CN" sz="2000" dirty="0">
                <a:cs typeface="Arial" panose="020B0604020202020204" pitchFamily="34" charset="0"/>
              </a:rPr>
              <a:t>L</a:t>
            </a:r>
            <a:r>
              <a:rPr lang="zh-CN" altLang="en-US" sz="2000" dirty="0">
                <a:cs typeface="Arial" panose="020B0604020202020204" pitchFamily="34" charset="0"/>
              </a:rPr>
              <a:t>，检查状态是否为</a:t>
            </a:r>
            <a:r>
              <a:rPr lang="en-US" altLang="zh-CN" sz="2000" dirty="0">
                <a:cs typeface="Arial" panose="020B0604020202020204" pitchFamily="34" charset="0"/>
              </a:rPr>
              <a:t>Locked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Arial" panose="020B0604020202020204" pitchFamily="34" charset="0"/>
              </a:rPr>
              <a:t>操作</a:t>
            </a:r>
            <a:r>
              <a:rPr lang="en-US" altLang="zh-CN" sz="2000" dirty="0">
                <a:cs typeface="Arial" panose="020B0604020202020204" pitchFamily="34" charset="0"/>
              </a:rPr>
              <a:t>-2: </a:t>
            </a:r>
            <a:r>
              <a:rPr lang="zh-CN" altLang="en-US" sz="2000" dirty="0">
                <a:cs typeface="Arial" panose="020B0604020202020204" pitchFamily="34" charset="0"/>
              </a:rPr>
              <a:t>写</a:t>
            </a:r>
            <a:r>
              <a:rPr lang="en-US" altLang="zh-CN" sz="2000" dirty="0">
                <a:cs typeface="Arial" panose="020B0604020202020204" pitchFamily="34" charset="0"/>
              </a:rPr>
              <a:t>L</a:t>
            </a:r>
            <a:r>
              <a:rPr lang="zh-CN" altLang="en-US" sz="2000" dirty="0">
                <a:cs typeface="Arial" panose="020B0604020202020204" pitchFamily="34" charset="0"/>
              </a:rPr>
              <a:t>，将其状态设置为</a:t>
            </a:r>
            <a:r>
              <a:rPr lang="en-US" altLang="zh-CN" sz="2000" dirty="0">
                <a:cs typeface="Arial" panose="020B0604020202020204" pitchFamily="34" charset="0"/>
              </a:rPr>
              <a:t>Locked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5066189" y="4279635"/>
            <a:ext cx="144016" cy="594090"/>
          </a:xfrm>
          <a:prstGeom prst="rightBrace">
            <a:avLst>
              <a:gd name="adj1" fmla="val 4720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3471" y="433279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这两步并非原子完成！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6876256" y="1273326"/>
            <a:ext cx="0" cy="16561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08108" y="863230"/>
            <a:ext cx="2619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A </a:t>
            </a:r>
            <a:r>
              <a:rPr lang="zh-C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 B </a:t>
            </a:r>
            <a:r>
              <a:rPr lang="zh-C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同时拿到了锁</a:t>
            </a:r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!</a:t>
            </a:r>
            <a:endParaRPr lang="zh-CN" altLang="en-US" sz="20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肘形连接符 8"/>
          <p:cNvCxnSpPr>
            <a:cxnSpLocks/>
            <a:endCxn id="14" idx="0"/>
          </p:cNvCxnSpPr>
          <p:nvPr/>
        </p:nvCxnSpPr>
        <p:spPr>
          <a:xfrm rot="5400000">
            <a:off x="6411764" y="4984877"/>
            <a:ext cx="366322" cy="1"/>
          </a:xfrm>
          <a:prstGeom prst="bentConnector3">
            <a:avLst>
              <a:gd name="adj1" fmla="val 50000"/>
            </a:avLst>
          </a:prstGeom>
          <a:ln>
            <a:solidFill>
              <a:srgbClr val="009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85399" y="5168038"/>
            <a:ext cx="4019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96FF"/>
                </a:solidFill>
                <a:cs typeface="Arial" panose="020B0604020202020204" pitchFamily="34" charset="0"/>
              </a:rPr>
              <a:t>需要用另一个</a:t>
            </a:r>
            <a:r>
              <a:rPr lang="en-US" altLang="zh-CN" sz="2000" dirty="0">
                <a:solidFill>
                  <a:srgbClr val="0096FF"/>
                </a:solidFill>
                <a:cs typeface="Arial" panose="020B0604020202020204" pitchFamily="34" charset="0"/>
              </a:rPr>
              <a:t>lock</a:t>
            </a:r>
            <a:r>
              <a:rPr lang="zh-CN" altLang="en-US" sz="2000" dirty="0">
                <a:solidFill>
                  <a:srgbClr val="0096FF"/>
                </a:solidFill>
                <a:cs typeface="Arial" panose="020B0604020202020204" pitchFamily="34" charset="0"/>
              </a:rPr>
              <a:t>来保证原子性？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F04E5A-34D7-6A4F-B4B0-057178FC9C75}"/>
              </a:ext>
            </a:extLst>
          </p:cNvPr>
          <p:cNvSpPr/>
          <p:nvPr/>
        </p:nvSpPr>
        <p:spPr>
          <a:xfrm>
            <a:off x="906977" y="1705372"/>
            <a:ext cx="56129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读</a:t>
            </a:r>
            <a:r>
              <a:rPr kumimoji="1" lang="en-US" altLang="zh-CN" sz="1600" dirty="0">
                <a:solidFill>
                  <a:schemeClr val="accent1"/>
                </a:solidFill>
              </a:rPr>
              <a:t>L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12FA04-3657-B049-934F-D0BA3BED5CC2}"/>
              </a:ext>
            </a:extLst>
          </p:cNvPr>
          <p:cNvSpPr/>
          <p:nvPr/>
        </p:nvSpPr>
        <p:spPr>
          <a:xfrm>
            <a:off x="2298015" y="2442468"/>
            <a:ext cx="56129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读</a:t>
            </a:r>
            <a:r>
              <a:rPr kumimoji="1" lang="en-US" altLang="zh-CN" sz="1600" dirty="0">
                <a:solidFill>
                  <a:schemeClr val="accent1"/>
                </a:solidFill>
              </a:rPr>
              <a:t>L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1D8A4C-8106-0448-90B9-899B88D42FD9}"/>
              </a:ext>
            </a:extLst>
          </p:cNvPr>
          <p:cNvSpPr/>
          <p:nvPr/>
        </p:nvSpPr>
        <p:spPr>
          <a:xfrm>
            <a:off x="3891616" y="1705372"/>
            <a:ext cx="56129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写</a:t>
            </a:r>
            <a:r>
              <a:rPr kumimoji="1" lang="en-US" altLang="zh-CN" sz="1600" dirty="0">
                <a:solidFill>
                  <a:schemeClr val="accent1"/>
                </a:solidFill>
              </a:rPr>
              <a:t>L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40D8FC-502B-1C40-ADF4-25F63ECE302C}"/>
              </a:ext>
            </a:extLst>
          </p:cNvPr>
          <p:cNvSpPr/>
          <p:nvPr/>
        </p:nvSpPr>
        <p:spPr>
          <a:xfrm>
            <a:off x="5383936" y="2443987"/>
            <a:ext cx="56129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写</a:t>
            </a:r>
            <a:r>
              <a:rPr kumimoji="1" lang="en-US" altLang="zh-CN" sz="1600" dirty="0">
                <a:solidFill>
                  <a:schemeClr val="accent1"/>
                </a:solidFill>
              </a:rPr>
              <a:t>L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zh-CN" altLang="en-US" dirty="0"/>
              <a:t>回到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naive</a:t>
            </a:r>
            <a:r>
              <a:rPr kumimoji="1" lang="zh-CN" altLang="en-US" dirty="0"/>
              <a:t>实现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F82739A-D1EA-8446-BBCB-7D794A709DDA}" type="slidenum">
              <a:rPr lang="zh-CN" altLang="en-US" sz="1400" b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5" y="1524000"/>
            <a:ext cx="844867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1" y="4009629"/>
            <a:ext cx="4403065" cy="961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Arial" panose="020B0604020202020204" pitchFamily="34" charset="0"/>
              </a:rPr>
              <a:t>操作</a:t>
            </a:r>
            <a:r>
              <a:rPr lang="en-US" altLang="zh-CN" sz="2000" dirty="0">
                <a:cs typeface="Arial" panose="020B0604020202020204" pitchFamily="34" charset="0"/>
              </a:rPr>
              <a:t>-1: </a:t>
            </a:r>
            <a:r>
              <a:rPr lang="zh-CN" altLang="en-US" sz="2000" dirty="0">
                <a:cs typeface="Arial" panose="020B0604020202020204" pitchFamily="34" charset="0"/>
              </a:rPr>
              <a:t>读</a:t>
            </a:r>
            <a:r>
              <a:rPr lang="en-US" altLang="zh-CN" sz="2000" dirty="0">
                <a:cs typeface="Arial" panose="020B0604020202020204" pitchFamily="34" charset="0"/>
              </a:rPr>
              <a:t>L</a:t>
            </a:r>
            <a:r>
              <a:rPr lang="zh-CN" altLang="en-US" sz="2000" dirty="0">
                <a:cs typeface="Arial" panose="020B0604020202020204" pitchFamily="34" charset="0"/>
              </a:rPr>
              <a:t>，检查状态是否为</a:t>
            </a:r>
            <a:r>
              <a:rPr lang="en-US" altLang="zh-CN" sz="2000" dirty="0">
                <a:cs typeface="Arial" panose="020B0604020202020204" pitchFamily="34" charset="0"/>
              </a:rPr>
              <a:t>Locked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Arial" panose="020B0604020202020204" pitchFamily="34" charset="0"/>
              </a:rPr>
              <a:t>操作</a:t>
            </a:r>
            <a:r>
              <a:rPr lang="en-US" altLang="zh-CN" sz="2000" dirty="0">
                <a:cs typeface="Arial" panose="020B0604020202020204" pitchFamily="34" charset="0"/>
              </a:rPr>
              <a:t>-2: </a:t>
            </a:r>
            <a:r>
              <a:rPr lang="zh-CN" altLang="en-US" sz="2000" dirty="0">
                <a:cs typeface="Arial" panose="020B0604020202020204" pitchFamily="34" charset="0"/>
              </a:rPr>
              <a:t>写</a:t>
            </a:r>
            <a:r>
              <a:rPr lang="en-US" altLang="zh-CN" sz="2000" dirty="0">
                <a:cs typeface="Arial" panose="020B0604020202020204" pitchFamily="34" charset="0"/>
              </a:rPr>
              <a:t>L</a:t>
            </a:r>
            <a:r>
              <a:rPr lang="zh-CN" altLang="en-US" sz="2000" dirty="0">
                <a:cs typeface="Arial" panose="020B0604020202020204" pitchFamily="34" charset="0"/>
              </a:rPr>
              <a:t>，将其状态设置为</a:t>
            </a:r>
            <a:r>
              <a:rPr lang="en-US" altLang="zh-CN" sz="2000" dirty="0">
                <a:cs typeface="Arial" panose="020B0604020202020204" pitchFamily="34" charset="0"/>
              </a:rPr>
              <a:t>Locked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5066189" y="4279635"/>
            <a:ext cx="144016" cy="594090"/>
          </a:xfrm>
          <a:prstGeom prst="rightBrace">
            <a:avLst>
              <a:gd name="adj1" fmla="val 47207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3471" y="4332794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根本原因：这两步并非原子完成！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6876256" y="1273326"/>
            <a:ext cx="0" cy="16561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08108" y="863230"/>
            <a:ext cx="2619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A </a:t>
            </a:r>
            <a:r>
              <a:rPr lang="zh-C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 B </a:t>
            </a:r>
            <a:r>
              <a:rPr lang="zh-C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同时拿到了锁</a:t>
            </a:r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!</a:t>
            </a:r>
            <a:endParaRPr lang="zh-CN" altLang="en-US" sz="20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91617" y="5011665"/>
            <a:ext cx="5630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96FF"/>
                </a:solidFill>
                <a:cs typeface="Arial" panose="020B0604020202020204" pitchFamily="34" charset="0"/>
              </a:rPr>
              <a:t>硬件方法：用</a:t>
            </a:r>
            <a:r>
              <a:rPr lang="zh-CN" altLang="en-US" sz="2000" dirty="0">
                <a:solidFill>
                  <a:srgbClr val="0096FF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原子指令</a:t>
            </a:r>
            <a:r>
              <a:rPr lang="zh-CN" altLang="en-US" sz="2000" dirty="0">
                <a:solidFill>
                  <a:srgbClr val="0096FF"/>
                </a:solidFill>
                <a:cs typeface="Arial" panose="020B0604020202020204" pitchFamily="34" charset="0"/>
              </a:rPr>
              <a:t>来保证两步是原子的！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C1A638-DEBA-FC42-BB3A-B1D5AF538901}"/>
              </a:ext>
            </a:extLst>
          </p:cNvPr>
          <p:cNvSpPr/>
          <p:nvPr/>
        </p:nvSpPr>
        <p:spPr>
          <a:xfrm>
            <a:off x="906977" y="1705372"/>
            <a:ext cx="56129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读</a:t>
            </a:r>
            <a:r>
              <a:rPr kumimoji="1" lang="en-US" altLang="zh-CN" sz="1600" dirty="0">
                <a:solidFill>
                  <a:schemeClr val="accent1"/>
                </a:solidFill>
              </a:rPr>
              <a:t>L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838B91-18C4-F245-85A0-7000FD0347D6}"/>
              </a:ext>
            </a:extLst>
          </p:cNvPr>
          <p:cNvSpPr/>
          <p:nvPr/>
        </p:nvSpPr>
        <p:spPr>
          <a:xfrm>
            <a:off x="2298015" y="2442468"/>
            <a:ext cx="56129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读</a:t>
            </a:r>
            <a:r>
              <a:rPr kumimoji="1" lang="en-US" altLang="zh-CN" sz="1600" dirty="0">
                <a:solidFill>
                  <a:schemeClr val="accent1"/>
                </a:solidFill>
              </a:rPr>
              <a:t>L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93D9C7-327B-0A4B-95FE-453B1C054C40}"/>
              </a:ext>
            </a:extLst>
          </p:cNvPr>
          <p:cNvSpPr/>
          <p:nvPr/>
        </p:nvSpPr>
        <p:spPr>
          <a:xfrm>
            <a:off x="3891616" y="1705372"/>
            <a:ext cx="56129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写</a:t>
            </a:r>
            <a:r>
              <a:rPr kumimoji="1" lang="en-US" altLang="zh-CN" sz="1600" dirty="0">
                <a:solidFill>
                  <a:schemeClr val="accent1"/>
                </a:solidFill>
              </a:rPr>
              <a:t>L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8138F6-33DF-FE4E-AF5E-F40AFF71BE4D}"/>
              </a:ext>
            </a:extLst>
          </p:cNvPr>
          <p:cNvSpPr/>
          <p:nvPr/>
        </p:nvSpPr>
        <p:spPr>
          <a:xfrm>
            <a:off x="5383936" y="2443987"/>
            <a:ext cx="56129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写</a:t>
            </a:r>
            <a:r>
              <a:rPr kumimoji="1" lang="en-US" altLang="zh-CN" sz="1600" dirty="0">
                <a:solidFill>
                  <a:schemeClr val="accent1"/>
                </a:solidFill>
              </a:rPr>
              <a:t>L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新指令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  <a:r>
              <a:rPr lang="en-US" altLang="zh-CN" dirty="0"/>
              <a:t>Test-and-Set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1167517"/>
          </a:xfrm>
        </p:spPr>
        <p:txBody>
          <a:bodyPr/>
          <a:lstStyle/>
          <a:p>
            <a:r>
              <a:rPr lang="zh-CN" altLang="en-US" dirty="0"/>
              <a:t>历史</a:t>
            </a:r>
            <a:endParaRPr lang="en-US" altLang="zh-CN" dirty="0"/>
          </a:p>
          <a:p>
            <a:pPr lvl="1"/>
            <a:r>
              <a:rPr lang="en-US" altLang="zh-CN" dirty="0"/>
              <a:t>1960</a:t>
            </a:r>
            <a:r>
              <a:rPr lang="zh-CN" altLang="en-US" dirty="0"/>
              <a:t>年代初期，</a:t>
            </a:r>
            <a:r>
              <a:rPr lang="en-US" altLang="zh-CN" dirty="0"/>
              <a:t>Burroughs B5000</a:t>
            </a:r>
            <a:r>
              <a:rPr lang="zh-CN" altLang="en-US" dirty="0"/>
              <a:t>首先引入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2857500"/>
            <a:ext cx="76328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TestAndSet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new)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2 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old =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; // fetch old value at 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3     *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r>
              <a:rPr lang="en-US" altLang="zh-CN" dirty="0">
                <a:latin typeface="Consolas" panose="020B0609020204030204" pitchFamily="49" charset="0"/>
              </a:rPr>
              <a:t> = new; // store 'new' into </a:t>
            </a:r>
            <a:r>
              <a:rPr lang="en-US" altLang="zh-CN" dirty="0" err="1">
                <a:latin typeface="Consolas" panose="020B0609020204030204" pitchFamily="49" charset="0"/>
              </a:rPr>
              <a:t>old_ptr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4     return old; // return the old value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5 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74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 Test-and-Set</a:t>
            </a:r>
            <a:r>
              <a:rPr lang="zh-CN" altLang="en-US" dirty="0"/>
              <a:t> 实现 </a:t>
            </a:r>
            <a:r>
              <a:rPr lang="en-US" altLang="zh-CN" dirty="0"/>
              <a:t>Spin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typedef struct __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    int flag;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}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 void </a:t>
            </a:r>
            <a:r>
              <a:rPr lang="en-US" altLang="zh-CN" sz="1600" b="1" dirty="0" err="1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init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    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0 indicates that lock is available, 1 that it is held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     lock-&gt;flag = 0;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 }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    while (</a:t>
            </a:r>
            <a:r>
              <a:rPr lang="en-US" altLang="zh-CN" sz="1600" dirty="0" err="1">
                <a:solidFill>
                  <a:srgbClr val="FF2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TestAndSet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(&amp;lock-&gt;flag, 1) == 1)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    ;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spin-wait (do nothing)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 }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unlock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     lock-&gt;flag = 0;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 }</a:t>
            </a:r>
            <a:endParaRPr lang="zh-CN" altLang="en-US" sz="4400" dirty="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358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新指令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  <a:r>
              <a:rPr lang="en-US" altLang="zh-CN" dirty="0"/>
              <a:t>Compare-and-swap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172071"/>
          </a:xfrm>
        </p:spPr>
        <p:txBody>
          <a:bodyPr/>
          <a:lstStyle/>
          <a:p>
            <a:r>
              <a:rPr lang="zh-CN" altLang="en-US" dirty="0"/>
              <a:t>另一个原子的硬件原语</a:t>
            </a:r>
            <a:endParaRPr lang="en-US" altLang="zh-CN" dirty="0"/>
          </a:p>
          <a:p>
            <a:pPr lvl="1"/>
            <a:r>
              <a:rPr lang="en-US" altLang="zh-CN" dirty="0"/>
              <a:t>Compare-and-swap (on SPARC)</a:t>
            </a:r>
          </a:p>
          <a:p>
            <a:pPr lvl="1"/>
            <a:r>
              <a:rPr lang="en-US" altLang="zh-CN" dirty="0"/>
              <a:t>Compare-and-exchange (on x86)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780" y="336155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CompareAndSwap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expected,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new)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2 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actual =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     if (actual == expected)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        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 = new;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     return actual;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 }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5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回顾：四个</a:t>
            </a:r>
            <a:r>
              <a:rPr lang="en-CN"/>
              <a:t>场景与同步原语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F51252-50C5-1E49-BDC2-E54FAA0FF686}"/>
              </a:ext>
            </a:extLst>
          </p:cNvPr>
          <p:cNvGraphicFramePr>
            <a:graphicFrameLocks noGrp="1"/>
          </p:cNvGraphicFramePr>
          <p:nvPr/>
        </p:nvGraphicFramePr>
        <p:xfrm>
          <a:off x="534379" y="1129308"/>
          <a:ext cx="8075241" cy="3737121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2691747">
                  <a:extLst>
                    <a:ext uri="{9D8B030D-6E8A-4147-A177-3AD203B41FA5}">
                      <a16:colId xmlns:a16="http://schemas.microsoft.com/office/drawing/2014/main" val="3432491353"/>
                    </a:ext>
                  </a:extLst>
                </a:gridCol>
                <a:gridCol w="2691747">
                  <a:extLst>
                    <a:ext uri="{9D8B030D-6E8A-4147-A177-3AD203B41FA5}">
                      <a16:colId xmlns:a16="http://schemas.microsoft.com/office/drawing/2014/main" val="2333092894"/>
                    </a:ext>
                  </a:extLst>
                </a:gridCol>
                <a:gridCol w="2691747">
                  <a:extLst>
                    <a:ext uri="{9D8B030D-6E8A-4147-A177-3AD203B41FA5}">
                      <a16:colId xmlns:a16="http://schemas.microsoft.com/office/drawing/2014/main" val="629810277"/>
                    </a:ext>
                  </a:extLst>
                </a:gridCol>
              </a:tblGrid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</a:rPr>
                        <a:t>同步原语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</a:rPr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effectLst/>
                        </a:rPr>
                        <a:t>使用场景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20337"/>
                  </a:ext>
                </a:extLst>
              </a:tr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>
                          <a:solidFill>
                            <a:srgbClr val="000000"/>
                          </a:solidFill>
                          <a:effectLst/>
                        </a:rPr>
                        <a:t>互斥锁</a:t>
                      </a:r>
                      <a:endParaRPr lang="zh-CN" alt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保证对共享资源</a:t>
                      </a:r>
                      <a:b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的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互斥访问</a:t>
                      </a:r>
                      <a:endParaRPr lang="zh-CN" altLang="en-US" sz="16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场景一</a:t>
                      </a:r>
                      <a:b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共享资源互斥访问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386392"/>
                  </a:ext>
                </a:extLst>
              </a:tr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>
                          <a:solidFill>
                            <a:srgbClr val="000000"/>
                          </a:solidFill>
                          <a:effectLst/>
                        </a:rPr>
                        <a:t>读写锁</a:t>
                      </a:r>
                      <a:endParaRPr lang="zh-CN" alt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允许读者线程</a:t>
                      </a:r>
                      <a:b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并发读取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共享资源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衍生场景一</a:t>
                      </a:r>
                      <a:b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读写场景并发读取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11154"/>
                  </a:ext>
                </a:extLst>
              </a:tr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>
                          <a:solidFill>
                            <a:srgbClr val="000000"/>
                          </a:solidFill>
                          <a:effectLst/>
                        </a:rPr>
                        <a:t>条件变量</a:t>
                      </a:r>
                      <a:endParaRPr lang="zh-CN" alt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提供线程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睡眠</a:t>
                      </a:r>
                      <a:b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与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唤醒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机制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场景二</a:t>
                      </a:r>
                      <a:b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effectLst/>
                        </a:rPr>
                        <a:t>条件等待与唤醒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1732"/>
                  </a:ext>
                </a:extLst>
              </a:tr>
              <a:tr h="619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>
                          <a:solidFill>
                            <a:srgbClr val="000000"/>
                          </a:solidFill>
                          <a:effectLst/>
                        </a:rPr>
                        <a:t>信号量</a:t>
                      </a:r>
                      <a:endParaRPr lang="zh-CN" altLang="en-US" sz="18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协调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</a:rPr>
                        <a:t>有限数量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资源</a:t>
                      </a:r>
                      <a:b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600" b="0">
                          <a:solidFill>
                            <a:srgbClr val="000000"/>
                          </a:solidFill>
                          <a:effectLst/>
                        </a:rPr>
                        <a:t>的消耗与释放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effectLst/>
                        </a:rPr>
                        <a:t>场景三</a:t>
                      </a:r>
                      <a:b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effectLst/>
                        </a:rPr>
                        <a:t>多资源协调管理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0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022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 Compare-and-swap</a:t>
            </a:r>
            <a:r>
              <a:rPr lang="zh-CN" altLang="en-US" dirty="0"/>
              <a:t> 实现 </a:t>
            </a:r>
            <a:r>
              <a:rPr lang="en-US" altLang="zh-CN" dirty="0"/>
              <a:t>Spin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typedef struct __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    int flag;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}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 void </a:t>
            </a:r>
            <a:r>
              <a:rPr lang="en-US" altLang="zh-CN" sz="1600" b="1" dirty="0" err="1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init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    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0 indicates that lock is available, 1 that it is held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     lock-&gt;flag = 0;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 }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    while (</a:t>
            </a:r>
            <a:r>
              <a:rPr lang="en-US" altLang="zh-CN" sz="1600" dirty="0" err="1">
                <a:solidFill>
                  <a:srgbClr val="FF2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CompareAndSwap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(&amp;lock-&gt;flag, 0, 1) == 1)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    ;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spin-wait (do nothing)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 }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unlock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     lock-&gt;flag = 0;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 }</a:t>
            </a:r>
            <a:endParaRPr lang="zh-CN" altLang="en-US" sz="4400" dirty="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3528" y="3577580"/>
            <a:ext cx="6696744" cy="1008112"/>
          </a:xfrm>
          <a:prstGeom prst="roundRect">
            <a:avLst>
              <a:gd name="adj" fmla="val 0"/>
            </a:avLst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74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435280" cy="90044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ARM</a:t>
            </a:r>
            <a:r>
              <a:rPr lang="zh-CN" altLang="en-US" sz="2800" dirty="0"/>
              <a:t>新指令</a:t>
            </a:r>
            <a:r>
              <a:rPr lang="en-US" altLang="zh-CN" sz="2800" dirty="0"/>
              <a:t>-3</a:t>
            </a:r>
            <a:r>
              <a:rPr lang="zh-CN" altLang="en-US" sz="2800" dirty="0"/>
              <a:t>：</a:t>
            </a:r>
            <a:r>
              <a:rPr lang="en-US" altLang="zh-CN" sz="2800" dirty="0"/>
              <a:t>Load-linked &amp; Store-conditional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273324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1 int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LoadLinked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(int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2     return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3 }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4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5 int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StoreConditional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(int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int value) {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6     if (no one has updated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since the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LoadLinked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to this address) { 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7         *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value;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8         return 1;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success!</a:t>
            </a:r>
            <a:b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9     } else {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         return 0; </a:t>
            </a:r>
            <a: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failed to update</a:t>
            </a:r>
            <a:br>
              <a:rPr lang="en-US" altLang="zh-CN" sz="16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   }</a:t>
            </a:r>
            <a:b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}</a:t>
            </a:r>
            <a:endParaRPr lang="zh-CN" altLang="en-US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882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 LL/SC </a:t>
            </a:r>
            <a:r>
              <a:rPr lang="zh-CN" altLang="en-US" dirty="0"/>
              <a:t>来实现</a:t>
            </a:r>
            <a:r>
              <a:rPr lang="en-US" altLang="zh-CN" dirty="0"/>
              <a:t> Spinlock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1666" y="1489348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    while (1) 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        while 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LoadLinked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(&amp;lock-&gt;flag) == 1)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             ; </a:t>
            </a: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 until it's zero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         if 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StoreConditional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(&amp;lock-&gt;flag, 1) == 1)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             return; </a:t>
            </a: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if set-it-to-1 was a success: all done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                     </a:t>
            </a:r>
            <a:r>
              <a:rPr lang="en-US" altLang="zh-CN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otherwise: try it all over again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     }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 }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void </a:t>
            </a:r>
            <a:r>
              <a:rPr lang="en-US" altLang="zh-CN" b="1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    lock-&gt;flag = 0;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 }</a:t>
            </a:r>
          </a:p>
        </p:txBody>
      </p:sp>
    </p:spTree>
    <p:extLst>
      <p:ext uri="{BB962C8B-B14F-4D97-AF65-F5344CB8AC3E}">
        <p14:creationId xmlns:p14="http://schemas.microsoft.com/office/powerpoint/2010/main" val="184880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新指令</a:t>
            </a:r>
            <a:r>
              <a:rPr lang="en-US" altLang="zh-CN" dirty="0"/>
              <a:t>-4</a:t>
            </a:r>
            <a:r>
              <a:rPr lang="zh-CN" altLang="en-US" dirty="0"/>
              <a:t>：</a:t>
            </a:r>
            <a:r>
              <a:rPr lang="en-US" altLang="zh-CN" dirty="0"/>
              <a:t>Fetch-and-add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587" y="1777380"/>
            <a:ext cx="6174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1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FetchAndAdd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2    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old =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3     *</a:t>
            </a:r>
            <a:r>
              <a:rPr lang="en-US" altLang="zh-CN" sz="2400" dirty="0" err="1">
                <a:latin typeface="Consolas" panose="020B0609020204030204" pitchFamily="49" charset="0"/>
              </a:rPr>
              <a:t>ptr</a:t>
            </a:r>
            <a:r>
              <a:rPr lang="en-US" altLang="zh-CN" sz="2400" dirty="0">
                <a:latin typeface="Consolas" panose="020B0609020204030204" pitchFamily="49" charset="0"/>
              </a:rPr>
              <a:t> = old + 1;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4     return old;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5 }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84A541-3591-C5B6-2BC4-8B49C3B863B9}"/>
              </a:ext>
            </a:extLst>
          </p:cNvPr>
          <p:cNvSpPr txBox="1"/>
          <p:nvPr/>
        </p:nvSpPr>
        <p:spPr>
          <a:xfrm>
            <a:off x="6728059" y="304158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这里是不是需要另外一个锁</a:t>
            </a:r>
          </a:p>
        </p:txBody>
      </p:sp>
    </p:spTree>
    <p:extLst>
      <p:ext uri="{BB962C8B-B14F-4D97-AF65-F5344CB8AC3E}">
        <p14:creationId xmlns:p14="http://schemas.microsoft.com/office/powerpoint/2010/main" val="2272712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 </a:t>
            </a:r>
            <a:r>
              <a:rPr lang="en-US" altLang="zh-CN" dirty="0"/>
              <a:t>Fetch-and-add </a:t>
            </a:r>
            <a:r>
              <a:rPr lang="zh-CN" altLang="en-US" dirty="0"/>
              <a:t>实现</a:t>
            </a:r>
            <a:r>
              <a:rPr lang="en-US" altLang="zh-CN" dirty="0"/>
              <a:t> Ticket 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1504" y="1308013"/>
            <a:ext cx="8229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typedef struct __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    int ticket;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    int turn;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 } 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 void </a:t>
            </a:r>
            <a:r>
              <a:rPr lang="en-US" altLang="zh-CN" sz="1400" dirty="0" err="1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lock_init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     lock-&gt;ticket = 0;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     lock-&gt;turn = 0;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 }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 void </a:t>
            </a:r>
            <a:r>
              <a:rPr lang="en-US" altLang="zh-CN" sz="1400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     int 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myturn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dirty="0" err="1">
                <a:solidFill>
                  <a:srgbClr val="FF26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FetchAndAdd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(&amp;lock-&gt;ticket);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     while (lock-&gt;turn != 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myturn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         ; </a:t>
            </a:r>
            <a:r>
              <a:rPr lang="en-US" altLang="zh-CN" sz="1400" dirty="0">
                <a:solidFill>
                  <a:srgbClr val="9BBB59">
                    <a:lumMod val="75000"/>
                  </a:srgb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spin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 }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 void </a:t>
            </a:r>
            <a:r>
              <a:rPr lang="en-US" altLang="zh-CN" sz="1400" dirty="0">
                <a:solidFill>
                  <a:srgbClr val="0096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unlock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lock_t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*lock) {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     lock-&gt;turn = lock-&gt;turn + 1;</a:t>
            </a:r>
          </a:p>
          <a:p>
            <a:pPr lvl="0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 }</a:t>
            </a:r>
            <a:endParaRPr lang="zh-CN" altLang="en-US" sz="4000" dirty="0">
              <a:solidFill>
                <a:prstClr val="black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97388"/>
            <a:ext cx="3240360" cy="93610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“叫号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" t="15381" b="9019"/>
          <a:stretch/>
        </p:blipFill>
        <p:spPr bwMode="auto">
          <a:xfrm>
            <a:off x="6660232" y="1201316"/>
            <a:ext cx="1954560" cy="158417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914056" y="4483714"/>
            <a:ext cx="51845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和</a:t>
            </a:r>
            <a:r>
              <a:rPr lang="en-US" altLang="zh-CN" b="1" dirty="0">
                <a:solidFill>
                  <a:schemeClr val="accent1"/>
                </a:solidFill>
              </a:rPr>
              <a:t>Spin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Lock</a:t>
            </a:r>
            <a:r>
              <a:rPr lang="zh-CN" altLang="en-US" b="1" dirty="0">
                <a:solidFill>
                  <a:schemeClr val="accent1"/>
                </a:solidFill>
              </a:rPr>
              <a:t>相比，</a:t>
            </a:r>
            <a:r>
              <a:rPr lang="en-US" altLang="zh-CN" b="1" dirty="0">
                <a:solidFill>
                  <a:schemeClr val="accent1"/>
                </a:solidFill>
              </a:rPr>
              <a:t>Ticket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Lock</a:t>
            </a:r>
            <a:r>
              <a:rPr lang="zh-CN" altLang="en-US" b="1" dirty="0">
                <a:solidFill>
                  <a:schemeClr val="accent1"/>
                </a:solidFill>
              </a:rPr>
              <a:t>具有一些新特性</a:t>
            </a:r>
          </a:p>
        </p:txBody>
      </p:sp>
    </p:spTree>
    <p:extLst>
      <p:ext uri="{BB962C8B-B14F-4D97-AF65-F5344CB8AC3E}">
        <p14:creationId xmlns:p14="http://schemas.microsoft.com/office/powerpoint/2010/main" val="2405440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536"/>
            <a:ext cx="8579296" cy="1132238"/>
          </a:xfrm>
        </p:spPr>
        <p:txBody>
          <a:bodyPr>
            <a:normAutofit/>
          </a:bodyPr>
          <a:lstStyle/>
          <a:p>
            <a:r>
              <a:rPr lang="zh-CN" altLang="en-US" dirty="0"/>
              <a:t>排号锁（</a:t>
            </a:r>
            <a:r>
              <a:rPr lang="en-US" altLang="zh-CN" dirty="0"/>
              <a:t>Ticket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）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576B0-EDEA-AA45-98AE-B8D486D03DC1}"/>
              </a:ext>
            </a:extLst>
          </p:cNvPr>
          <p:cNvSpPr/>
          <p:nvPr/>
        </p:nvSpPr>
        <p:spPr>
          <a:xfrm>
            <a:off x="884259" y="1194910"/>
            <a:ext cx="6735741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CN">
                <a:solidFill>
                  <a:srgbClr val="C00000"/>
                </a:solidFill>
                <a:latin typeface="Courier" pitchFamily="2" charset="0"/>
              </a:rPr>
              <a:t>思考</a:t>
            </a: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：我们如何保证竞争者的公平性？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89368-DE0F-4D48-B4B1-F22C5C4DA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16651-A8EB-6148-A14A-959D2F24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5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49"/>
            <a:ext cx="8579296" cy="1132238"/>
          </a:xfrm>
        </p:spPr>
        <p:txBody>
          <a:bodyPr>
            <a:normAutofit/>
          </a:bodyPr>
          <a:lstStyle/>
          <a:p>
            <a:r>
              <a:rPr lang="zh-CN" altLang="en-US" dirty="0"/>
              <a:t>排号锁（</a:t>
            </a:r>
            <a:r>
              <a:rPr lang="en-US" altLang="zh-CN" dirty="0"/>
              <a:t>Ticket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）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576B0-EDEA-AA45-98AE-B8D486D03DC1}"/>
              </a:ext>
            </a:extLst>
          </p:cNvPr>
          <p:cNvSpPr/>
          <p:nvPr/>
        </p:nvSpPr>
        <p:spPr>
          <a:xfrm>
            <a:off x="884259" y="1194910"/>
            <a:ext cx="6735741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CN">
                <a:solidFill>
                  <a:srgbClr val="C00000"/>
                </a:solidFill>
                <a:latin typeface="Courier" pitchFamily="2" charset="0"/>
              </a:rPr>
              <a:t>思考</a:t>
            </a: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：我们如何保证竞争者的公平性？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BC64B-6A61-2F4E-B3CC-4928D0385440}"/>
              </a:ext>
            </a:extLst>
          </p:cNvPr>
          <p:cNvSpPr/>
          <p:nvPr/>
        </p:nvSpPr>
        <p:spPr>
          <a:xfrm>
            <a:off x="1877947" y="1663885"/>
            <a:ext cx="4748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通过遵循竞争者到达的顺序来传递锁。</a:t>
            </a:r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CDA76-202C-B548-8AA8-C57EC7D29BCD}"/>
              </a:ext>
            </a:extLst>
          </p:cNvPr>
          <p:cNvSpPr/>
          <p:nvPr/>
        </p:nvSpPr>
        <p:spPr>
          <a:xfrm>
            <a:off x="935811" y="2226193"/>
            <a:ext cx="727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urier" pitchFamily="2" charset="0"/>
              </a:rPr>
              <a:t>o</a:t>
            </a:r>
            <a:r>
              <a:rPr lang="en-CN" altLang="zh-CN">
                <a:latin typeface="Courier" pitchFamily="2" charset="0"/>
              </a:rPr>
              <a:t>wner</a:t>
            </a:r>
            <a:r>
              <a:rPr lang="zh-CN" altLang="en-US">
                <a:latin typeface="Courier" pitchFamily="2" charset="0"/>
              </a:rPr>
              <a:t>：表示当前在吃的食客</a:t>
            </a:r>
            <a:r>
              <a:rPr lang="en-US" altLang="zh-CN">
                <a:latin typeface="Courier" pitchFamily="2" charset="0"/>
              </a:rPr>
              <a:t>	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next</a:t>
            </a:r>
            <a:r>
              <a:rPr lang="zh-CN" altLang="en-US">
                <a:latin typeface="Courier" pitchFamily="2" charset="0"/>
              </a:rPr>
              <a:t>：表示目前放号的最新值</a:t>
            </a:r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F78BE-AE31-A443-AFF1-64DA6E688A27}"/>
              </a:ext>
            </a:extLst>
          </p:cNvPr>
          <p:cNvSpPr/>
          <p:nvPr/>
        </p:nvSpPr>
        <p:spPr>
          <a:xfrm>
            <a:off x="2149577" y="3231440"/>
            <a:ext cx="50405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0D2D4-981D-624C-B226-4C2A2B7AA597}"/>
              </a:ext>
            </a:extLst>
          </p:cNvPr>
          <p:cNvSpPr/>
          <p:nvPr/>
        </p:nvSpPr>
        <p:spPr>
          <a:xfrm>
            <a:off x="3058329" y="323144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87DED-2B2D-E545-91FE-3614FCF52DED}"/>
              </a:ext>
            </a:extLst>
          </p:cNvPr>
          <p:cNvSpPr/>
          <p:nvPr/>
        </p:nvSpPr>
        <p:spPr>
          <a:xfrm>
            <a:off x="3967081" y="323144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2718C-AC3E-5F4D-B8F7-9FEA23AD40A1}"/>
              </a:ext>
            </a:extLst>
          </p:cNvPr>
          <p:cNvSpPr/>
          <p:nvPr/>
        </p:nvSpPr>
        <p:spPr>
          <a:xfrm>
            <a:off x="4907202" y="323144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F6008D-8825-0146-B584-D6473D56B68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914788" y="3735496"/>
            <a:ext cx="244442" cy="777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6231F25-ABB6-704F-BF09-B6D99C9DBF90}"/>
              </a:ext>
            </a:extLst>
          </p:cNvPr>
          <p:cNvSpPr/>
          <p:nvPr/>
        </p:nvSpPr>
        <p:spPr>
          <a:xfrm>
            <a:off x="5166817" y="4469575"/>
            <a:ext cx="3005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zh-CN" altLang="en-US">
                <a:latin typeface="Courier" pitchFamily="2" charset="0"/>
              </a:rPr>
              <a:t>拿号 </a:t>
            </a:r>
            <a:r>
              <a:rPr lang="en-US" altLang="zh-CN">
                <a:latin typeface="Courier" pitchFamily="2" charset="0"/>
              </a:rPr>
              <a:t>=&gt; 6</a:t>
            </a:r>
            <a:r>
              <a:rPr lang="zh-CN" altLang="en-US">
                <a:latin typeface="Courier" pitchFamily="2" charset="0"/>
              </a:rPr>
              <a:t>号</a:t>
            </a:r>
            <a:endParaRPr lang="en-US" altLang="zh-CN">
              <a:latin typeface="Courier" pitchFamily="2" charset="0"/>
            </a:endParaRPr>
          </a:p>
          <a:p>
            <a:pPr algn="ctr"/>
            <a:r>
              <a:rPr lang="en-US" altLang="zh-CN">
                <a:latin typeface="Courier" pitchFamily="2" charset="0"/>
              </a:rPr>
              <a:t>my_ticket =  a</a:t>
            </a:r>
            <a:r>
              <a:rPr lang="en-CN" altLang="zh-CN">
                <a:latin typeface="Courier" pitchFamily="2" charset="0"/>
              </a:rPr>
              <a:t>tmoic_FAA(&amp;next, 1)</a:t>
            </a:r>
            <a:endParaRPr lang="en-US" altLang="zh-CN"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C3C6F6-667A-D442-84FE-218ADF16CCBB}"/>
              </a:ext>
            </a:extLst>
          </p:cNvPr>
          <p:cNvSpPr/>
          <p:nvPr/>
        </p:nvSpPr>
        <p:spPr>
          <a:xfrm>
            <a:off x="5580378" y="3164615"/>
            <a:ext cx="3005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urier" pitchFamily="2" charset="0"/>
              </a:rPr>
              <a:t>2.</a:t>
            </a:r>
            <a:r>
              <a:rPr lang="zh-CN" altLang="en-US">
                <a:latin typeface="Courier" pitchFamily="2" charset="0"/>
              </a:rPr>
              <a:t>等待叫号</a:t>
            </a:r>
            <a:endParaRPr lang="en-US" altLang="zh-CN">
              <a:latin typeface="Courier" pitchFamily="2" charset="0"/>
            </a:endParaRPr>
          </a:p>
          <a:p>
            <a:pPr algn="ctr"/>
            <a:r>
              <a:rPr lang="en-US">
                <a:latin typeface="Courier" pitchFamily="2" charset="0"/>
              </a:rPr>
              <a:t>while(owner != my_ticket); </a:t>
            </a:r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2C33D2-3D90-6940-816B-9DC4BA7D319B}"/>
              </a:ext>
            </a:extLst>
          </p:cNvPr>
          <p:cNvSpPr/>
          <p:nvPr/>
        </p:nvSpPr>
        <p:spPr>
          <a:xfrm>
            <a:off x="1436882" y="4510612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urier" pitchFamily="2" charset="0"/>
              </a:rPr>
              <a:t>owner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=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3</a:t>
            </a:r>
          </a:p>
          <a:p>
            <a:pPr algn="ctr"/>
            <a:r>
              <a:rPr lang="en-US">
                <a:latin typeface="Courier" pitchFamily="2" charset="0"/>
              </a:rPr>
              <a:t>next = 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6</a:t>
            </a:r>
            <a:endParaRPr lang="en-CN">
              <a:solidFill>
                <a:schemeClr val="accent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9BBE63-FBF4-A045-827C-9193860FC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9" name="Picture 8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AD48F3FF-09FC-AD49-95B1-894164444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73" y="4310745"/>
            <a:ext cx="808679" cy="995027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D8233D-019A-6E49-B7FE-68A2983D8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7" y="2963016"/>
            <a:ext cx="1073696" cy="536848"/>
          </a:xfrm>
          <a:prstGeom prst="rect">
            <a:avLst/>
          </a:prstGeom>
        </p:spPr>
      </p:pic>
      <p:pic>
        <p:nvPicPr>
          <p:cNvPr id="23" name="Picture 22" descr="A picture containing window, food&#10;&#10;Description automatically generated">
            <a:extLst>
              <a:ext uri="{FF2B5EF4-FFF2-40B4-BE49-F238E27FC236}">
                <a16:creationId xmlns:a16="http://schemas.microsoft.com/office/drawing/2014/main" id="{01B560AB-BC5E-6E42-AE14-A86BBD89C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71" y="2637983"/>
            <a:ext cx="762601" cy="4814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2B3E04E-80CF-F342-BD91-625A813006E8}"/>
              </a:ext>
            </a:extLst>
          </p:cNvPr>
          <p:cNvSpPr/>
          <p:nvPr/>
        </p:nvSpPr>
        <p:spPr>
          <a:xfrm>
            <a:off x="-11997" y="3460614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假设只有一桌</a:t>
            </a:r>
            <a:r>
              <a:rPr lang="en-US" altLang="zh-CN">
                <a:solidFill>
                  <a:srgbClr val="C00000"/>
                </a:solidFill>
                <a:latin typeface="Courier" pitchFamily="2" charset="0"/>
              </a:rPr>
              <a:t>...</a:t>
            </a:r>
            <a:endParaRPr lang="en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FAC6D-961D-0740-B372-64CF9C9F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79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506"/>
            <a:ext cx="8579296" cy="1132238"/>
          </a:xfrm>
        </p:spPr>
        <p:txBody>
          <a:bodyPr>
            <a:normAutofit/>
          </a:bodyPr>
          <a:lstStyle/>
          <a:p>
            <a:r>
              <a:rPr lang="zh-CN" altLang="en-US" dirty="0"/>
              <a:t>排号锁（</a:t>
            </a:r>
            <a:r>
              <a:rPr lang="en-US" altLang="zh-CN" dirty="0"/>
              <a:t>Ticket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）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576B0-EDEA-AA45-98AE-B8D486D03DC1}"/>
              </a:ext>
            </a:extLst>
          </p:cNvPr>
          <p:cNvSpPr/>
          <p:nvPr/>
        </p:nvSpPr>
        <p:spPr>
          <a:xfrm>
            <a:off x="884259" y="1194910"/>
            <a:ext cx="6735741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CN">
                <a:solidFill>
                  <a:srgbClr val="C00000"/>
                </a:solidFill>
                <a:latin typeface="Courier" pitchFamily="2" charset="0"/>
              </a:rPr>
              <a:t>思考</a:t>
            </a: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：我们如何保证竞争者的公平性？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BC64B-6A61-2F4E-B3CC-4928D0385440}"/>
              </a:ext>
            </a:extLst>
          </p:cNvPr>
          <p:cNvSpPr/>
          <p:nvPr/>
        </p:nvSpPr>
        <p:spPr>
          <a:xfrm>
            <a:off x="1877947" y="1663885"/>
            <a:ext cx="4748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通过遵循竞争者到达的</a:t>
            </a:r>
            <a:r>
              <a:rPr lang="zh-CN" altLang="en-US" b="1" dirty="0">
                <a:latin typeface="Courier" pitchFamily="2" charset="0"/>
              </a:rPr>
              <a:t>顺序</a:t>
            </a:r>
            <a:r>
              <a:rPr lang="zh-CN" altLang="en-US" dirty="0">
                <a:latin typeface="Courier" pitchFamily="2" charset="0"/>
              </a:rPr>
              <a:t>来传递锁。</a:t>
            </a:r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F78BE-AE31-A443-AFF1-64DA6E688A27}"/>
              </a:ext>
            </a:extLst>
          </p:cNvPr>
          <p:cNvSpPr/>
          <p:nvPr/>
        </p:nvSpPr>
        <p:spPr>
          <a:xfrm>
            <a:off x="2149577" y="3231440"/>
            <a:ext cx="504056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0D2D4-981D-624C-B226-4C2A2B7AA597}"/>
              </a:ext>
            </a:extLst>
          </p:cNvPr>
          <p:cNvSpPr/>
          <p:nvPr/>
        </p:nvSpPr>
        <p:spPr>
          <a:xfrm>
            <a:off x="3058329" y="323144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87DED-2B2D-E545-91FE-3614FCF52DED}"/>
              </a:ext>
            </a:extLst>
          </p:cNvPr>
          <p:cNvSpPr/>
          <p:nvPr/>
        </p:nvSpPr>
        <p:spPr>
          <a:xfrm>
            <a:off x="3967081" y="323144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2718C-AC3E-5F4D-B8F7-9FEA23AD40A1}"/>
              </a:ext>
            </a:extLst>
          </p:cNvPr>
          <p:cNvSpPr/>
          <p:nvPr/>
        </p:nvSpPr>
        <p:spPr>
          <a:xfrm>
            <a:off x="4907202" y="323144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C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9BD4B-EF9A-874B-B5F3-76037D67367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401605" y="3735496"/>
            <a:ext cx="1827607" cy="777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DBA792-1B6A-224B-85D0-A0FB881FF4A7}"/>
              </a:ext>
            </a:extLst>
          </p:cNvPr>
          <p:cNvSpPr/>
          <p:nvPr/>
        </p:nvSpPr>
        <p:spPr>
          <a:xfrm>
            <a:off x="1198081" y="4203872"/>
            <a:ext cx="2407048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Courier" pitchFamily="2" charset="0"/>
              </a:rPr>
              <a:t>吃完了，买单</a:t>
            </a:r>
            <a:endParaRPr lang="en-US" altLang="zh-CN">
              <a:latin typeface="Courier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52E1AB-075B-074A-B213-5015F1DDBD5F}"/>
              </a:ext>
            </a:extLst>
          </p:cNvPr>
          <p:cNvSpPr/>
          <p:nvPr/>
        </p:nvSpPr>
        <p:spPr>
          <a:xfrm>
            <a:off x="6194610" y="4511483"/>
            <a:ext cx="1425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urier" pitchFamily="2" charset="0"/>
              </a:rPr>
              <a:t>owner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=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3</a:t>
            </a:r>
          </a:p>
          <a:p>
            <a:pPr algn="ctr"/>
            <a:r>
              <a:rPr lang="en-US">
                <a:latin typeface="Courier" pitchFamily="2" charset="0"/>
              </a:rPr>
              <a:t>next = 7</a:t>
            </a:r>
            <a:endParaRPr lang="en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A9F58-99D8-DF46-B3CB-44F0982F4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9" name="Picture 18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026E42FD-9BA0-F54A-85A7-C09C64F1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27" y="4299202"/>
            <a:ext cx="808679" cy="995027"/>
          </a:xfrm>
          <a:prstGeom prst="rect">
            <a:avLst/>
          </a:prstGeom>
        </p:spPr>
      </p:pic>
      <p:pic>
        <p:nvPicPr>
          <p:cNvPr id="20" name="Picture 19" descr="A picture containing window, food&#10;&#10;Description automatically generated">
            <a:extLst>
              <a:ext uri="{FF2B5EF4-FFF2-40B4-BE49-F238E27FC236}">
                <a16:creationId xmlns:a16="http://schemas.microsoft.com/office/drawing/2014/main" id="{BBC6EB5B-B158-A046-8656-79C1D482C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20" y="2629929"/>
            <a:ext cx="762601" cy="481493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10D93E-B031-C94F-A667-E0F53C247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7" y="2963016"/>
            <a:ext cx="1073696" cy="53684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E2F0EC6-9C66-3E46-9D77-7F8E7C9DF845}"/>
              </a:ext>
            </a:extLst>
          </p:cNvPr>
          <p:cNvSpPr/>
          <p:nvPr/>
        </p:nvSpPr>
        <p:spPr>
          <a:xfrm>
            <a:off x="-11997" y="3460614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假设只有一桌</a:t>
            </a:r>
            <a:r>
              <a:rPr lang="en-US" altLang="zh-CN">
                <a:solidFill>
                  <a:srgbClr val="C00000"/>
                </a:solidFill>
                <a:latin typeface="Courier" pitchFamily="2" charset="0"/>
              </a:rPr>
              <a:t>...</a:t>
            </a:r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BF2E8-ED0B-5344-9A4C-FAD37CB52481}"/>
              </a:ext>
            </a:extLst>
          </p:cNvPr>
          <p:cNvSpPr/>
          <p:nvPr/>
        </p:nvSpPr>
        <p:spPr>
          <a:xfrm>
            <a:off x="5441660" y="3881097"/>
            <a:ext cx="1701107" cy="468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Courier" pitchFamily="2" charset="0"/>
              </a:rPr>
              <a:t>owner += 1 </a:t>
            </a:r>
            <a:endParaRPr lang="en-C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7E03D6-AF84-5F45-B1BA-EBC4F236337A}"/>
              </a:ext>
            </a:extLst>
          </p:cNvPr>
          <p:cNvCxnSpPr>
            <a:cxnSpLocks/>
          </p:cNvCxnSpPr>
          <p:nvPr/>
        </p:nvCxnSpPr>
        <p:spPr>
          <a:xfrm flipH="1" flipV="1">
            <a:off x="3369666" y="3809150"/>
            <a:ext cx="1154800" cy="490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1E2B8B6-A8B0-C14A-B9DA-825F74795353}"/>
              </a:ext>
            </a:extLst>
          </p:cNvPr>
          <p:cNvSpPr/>
          <p:nvPr/>
        </p:nvSpPr>
        <p:spPr>
          <a:xfrm>
            <a:off x="4914790" y="3602095"/>
            <a:ext cx="2407048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latin typeface="Courier" pitchFamily="2" charset="0"/>
              </a:rPr>
              <a:t>2.</a:t>
            </a:r>
            <a:r>
              <a:rPr lang="zh-CN" altLang="en-US">
                <a:latin typeface="Courier" pitchFamily="2" charset="0"/>
              </a:rPr>
              <a:t> 叫下个人进来</a:t>
            </a:r>
            <a:endParaRPr lang="en-US" altLang="zh-CN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D21871-8632-244A-B1F3-8C068EE66A35}"/>
              </a:ext>
            </a:extLst>
          </p:cNvPr>
          <p:cNvSpPr/>
          <p:nvPr/>
        </p:nvSpPr>
        <p:spPr>
          <a:xfrm>
            <a:off x="3682154" y="272260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" pitchFamily="2" charset="0"/>
              </a:rPr>
              <a:t>while(owner != my_ticket); </a:t>
            </a:r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ED80CD-0BA7-834E-A35D-4EBD0830D51C}"/>
              </a:ext>
            </a:extLst>
          </p:cNvPr>
          <p:cNvSpPr/>
          <p:nvPr/>
        </p:nvSpPr>
        <p:spPr>
          <a:xfrm>
            <a:off x="935811" y="2226193"/>
            <a:ext cx="727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urier" pitchFamily="2" charset="0"/>
              </a:rPr>
              <a:t>o</a:t>
            </a:r>
            <a:r>
              <a:rPr lang="en-CN" altLang="zh-CN">
                <a:latin typeface="Courier" pitchFamily="2" charset="0"/>
              </a:rPr>
              <a:t>wner</a:t>
            </a:r>
            <a:r>
              <a:rPr lang="zh-CN" altLang="en-US">
                <a:latin typeface="Courier" pitchFamily="2" charset="0"/>
              </a:rPr>
              <a:t>：表示当前在吃的食客</a:t>
            </a:r>
            <a:r>
              <a:rPr lang="en-US" altLang="zh-CN">
                <a:latin typeface="Courier" pitchFamily="2" charset="0"/>
              </a:rPr>
              <a:t>	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next</a:t>
            </a:r>
            <a:r>
              <a:rPr lang="zh-CN" altLang="en-US">
                <a:latin typeface="Courier" pitchFamily="2" charset="0"/>
              </a:rPr>
              <a:t>：表示目前放号的最新值</a:t>
            </a:r>
            <a:endParaRPr lang="en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D630A-44AB-6D45-9CFE-4866164E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7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196"/>
            <a:ext cx="8579296" cy="1132238"/>
          </a:xfrm>
        </p:spPr>
        <p:txBody>
          <a:bodyPr>
            <a:normAutofit/>
          </a:bodyPr>
          <a:lstStyle/>
          <a:p>
            <a:r>
              <a:rPr lang="zh-CN" altLang="en-US" dirty="0"/>
              <a:t>排号锁（</a:t>
            </a:r>
            <a:r>
              <a:rPr lang="en-US" altLang="zh-CN" dirty="0"/>
              <a:t>Ticket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）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576B0-EDEA-AA45-98AE-B8D486D03DC1}"/>
              </a:ext>
            </a:extLst>
          </p:cNvPr>
          <p:cNvSpPr/>
          <p:nvPr/>
        </p:nvSpPr>
        <p:spPr>
          <a:xfrm>
            <a:off x="884259" y="1194910"/>
            <a:ext cx="6735741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CN">
                <a:solidFill>
                  <a:srgbClr val="C00000"/>
                </a:solidFill>
                <a:latin typeface="Courier" pitchFamily="2" charset="0"/>
              </a:rPr>
              <a:t>思考</a:t>
            </a: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：我们如何保证竞争者的公平性？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BC64B-6A61-2F4E-B3CC-4928D0385440}"/>
              </a:ext>
            </a:extLst>
          </p:cNvPr>
          <p:cNvSpPr/>
          <p:nvPr/>
        </p:nvSpPr>
        <p:spPr>
          <a:xfrm>
            <a:off x="1877947" y="1663885"/>
            <a:ext cx="4748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通过遵循竞争者到达的顺序来传递锁。</a:t>
            </a:r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CDA76-202C-B548-8AA8-C57EC7D29BCD}"/>
              </a:ext>
            </a:extLst>
          </p:cNvPr>
          <p:cNvSpPr/>
          <p:nvPr/>
        </p:nvSpPr>
        <p:spPr>
          <a:xfrm>
            <a:off x="935811" y="2226193"/>
            <a:ext cx="727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urier" pitchFamily="2" charset="0"/>
              </a:rPr>
              <a:t>o</a:t>
            </a:r>
            <a:r>
              <a:rPr lang="en-CN" altLang="zh-CN">
                <a:latin typeface="Courier" pitchFamily="2" charset="0"/>
              </a:rPr>
              <a:t>wner</a:t>
            </a:r>
            <a:r>
              <a:rPr lang="zh-CN" altLang="en-US">
                <a:latin typeface="Courier" pitchFamily="2" charset="0"/>
              </a:rPr>
              <a:t>：表示当前的持有者</a:t>
            </a:r>
            <a:r>
              <a:rPr lang="en-US" altLang="zh-CN">
                <a:latin typeface="Courier" pitchFamily="2" charset="0"/>
              </a:rPr>
              <a:t>	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next</a:t>
            </a:r>
            <a:r>
              <a:rPr lang="zh-CN" altLang="en-US">
                <a:latin typeface="Courier" pitchFamily="2" charset="0"/>
              </a:rPr>
              <a:t>：表示目前放号的最新值</a:t>
            </a:r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BA594-C889-5645-8F62-634599991A01}"/>
              </a:ext>
            </a:extLst>
          </p:cNvPr>
          <p:cNvSpPr/>
          <p:nvPr/>
        </p:nvSpPr>
        <p:spPr>
          <a:xfrm>
            <a:off x="683568" y="2857500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N" altLang="zh-CN">
                <a:latin typeface="Courier" pitchFamily="2" charset="0"/>
              </a:rPr>
              <a:t>lock</a:t>
            </a:r>
            <a:r>
              <a:rPr lang="zh-CN" altLang="en-CN">
                <a:latin typeface="Courier" pitchFamily="2" charset="0"/>
              </a:rPr>
              <a:t>操作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F362A-8CD3-5846-8EB3-9BC332ABD149}"/>
              </a:ext>
            </a:extLst>
          </p:cNvPr>
          <p:cNvSpPr/>
          <p:nvPr/>
        </p:nvSpPr>
        <p:spPr>
          <a:xfrm>
            <a:off x="6336704" y="2873261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Courier" pitchFamily="2" charset="0"/>
              </a:rPr>
              <a:t>unl</a:t>
            </a:r>
            <a:r>
              <a:rPr lang="en-CN" altLang="zh-CN">
                <a:latin typeface="Courier" pitchFamily="2" charset="0"/>
              </a:rPr>
              <a:t>ock</a:t>
            </a:r>
            <a:r>
              <a:rPr lang="zh-CN" altLang="en-CN" dirty="0">
                <a:latin typeface="Courier" pitchFamily="2" charset="0"/>
              </a:rPr>
              <a:t>操作</a:t>
            </a:r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174E3-01AC-C14D-9368-48BBEBE4D8C5}"/>
              </a:ext>
            </a:extLst>
          </p:cNvPr>
          <p:cNvSpPr/>
          <p:nvPr/>
        </p:nvSpPr>
        <p:spPr>
          <a:xfrm>
            <a:off x="467342" y="3384667"/>
            <a:ext cx="59048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>
                <a:latin typeface="Courier" pitchFamily="2" charset="0"/>
              </a:rPr>
              <a:t>my_ticket</a:t>
            </a:r>
            <a:r>
              <a:rPr lang="en-US" altLang="zh-CN" sz="1600" dirty="0">
                <a:latin typeface="Courier" pitchFamily="2" charset="0"/>
              </a:rPr>
              <a:t> = </a:t>
            </a:r>
            <a:r>
              <a:rPr lang="en-US" altLang="zh-CN" sz="1600" dirty="0" err="1">
                <a:latin typeface="Courier" pitchFamily="2" charset="0"/>
              </a:rPr>
              <a:t>atomic_FAA</a:t>
            </a:r>
            <a:r>
              <a:rPr lang="en-US" altLang="zh-CN" sz="1600" dirty="0">
                <a:latin typeface="Courier" pitchFamily="2" charset="0"/>
              </a:rPr>
              <a:t>(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&amp;lock-&gt;next, 1);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sz="1600" dirty="0">
                <a:latin typeface="Courier" pitchFamily="2" charset="0"/>
              </a:rPr>
              <a:t>while(lock-&gt;owner !=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my_ticket</a:t>
            </a:r>
            <a:r>
              <a:rPr lang="en-US" sz="1600" dirty="0">
                <a:latin typeface="Courier" pitchFamily="2" charset="0"/>
              </a:rPr>
              <a:t>)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	/* waiting */;</a:t>
            </a:r>
            <a:endParaRPr lang="en-CN" sz="1600"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B3B4E-258E-2B46-BBAA-A5866741BC87}"/>
              </a:ext>
            </a:extLst>
          </p:cNvPr>
          <p:cNvSpPr/>
          <p:nvPr/>
        </p:nvSpPr>
        <p:spPr>
          <a:xfrm>
            <a:off x="5988274" y="3460563"/>
            <a:ext cx="2967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lock-&gt;owner ++;</a:t>
            </a:r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BF34E-5774-CC44-BFCF-7EBE9D8B3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FB1D3-E713-E14B-B6CD-0F5E1EA4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47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读写锁的实现</a:t>
            </a:r>
          </a:p>
        </p:txBody>
      </p:sp>
    </p:spTree>
    <p:extLst>
      <p:ext uri="{BB962C8B-B14F-4D97-AF65-F5344CB8AC3E}">
        <p14:creationId xmlns:p14="http://schemas.microsoft.com/office/powerpoint/2010/main" val="880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-1</a:t>
            </a:r>
            <a:r>
              <a:rPr lang="zh-CN" altLang="en-US" dirty="0"/>
              <a:t>：多线程执行屏障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29A0A41-B767-4C45-B55A-2D490B4A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33501"/>
            <a:ext cx="3322705" cy="3771636"/>
          </a:xfrm>
        </p:spPr>
        <p:txBody>
          <a:bodyPr/>
          <a:lstStyle/>
          <a:p>
            <a:r>
              <a:rPr lang="en-CN"/>
              <a:t>多线程执行屏障</a:t>
            </a:r>
          </a:p>
          <a:p>
            <a:r>
              <a:rPr lang="en-CN"/>
              <a:t>等待全部执行到屏障后再继续执行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B6D01-EAF4-A642-9671-E2310D8926BD}"/>
              </a:ext>
            </a:extLst>
          </p:cNvPr>
          <p:cNvSpPr txBox="1"/>
          <p:nvPr/>
        </p:nvSpPr>
        <p:spPr>
          <a:xfrm>
            <a:off x="4139952" y="10659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Thread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7FBF9-A15B-9142-953D-E64850D4203D}"/>
              </a:ext>
            </a:extLst>
          </p:cNvPr>
          <p:cNvSpPr txBox="1"/>
          <p:nvPr/>
        </p:nvSpPr>
        <p:spPr>
          <a:xfrm>
            <a:off x="5621288" y="10659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Thread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5DF9E-FBC9-304C-9202-8577C12FA11C}"/>
              </a:ext>
            </a:extLst>
          </p:cNvPr>
          <p:cNvSpPr txBox="1"/>
          <p:nvPr/>
        </p:nvSpPr>
        <p:spPr>
          <a:xfrm>
            <a:off x="7102624" y="10659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Thread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8AFC58-9B45-0645-8150-0F989393562C}"/>
              </a:ext>
            </a:extLst>
          </p:cNvPr>
          <p:cNvSpPr txBox="1"/>
          <p:nvPr/>
        </p:nvSpPr>
        <p:spPr>
          <a:xfrm>
            <a:off x="5528421" y="1584105"/>
            <a:ext cx="1634278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>
                <a:latin typeface="Courier" pitchFamily="2" charset="0"/>
              </a:rPr>
              <a:t>/* Do something */</a:t>
            </a: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barrier();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297A7-03EB-4F48-9F68-BF821359076D}"/>
              </a:ext>
            </a:extLst>
          </p:cNvPr>
          <p:cNvSpPr txBox="1"/>
          <p:nvPr/>
        </p:nvSpPr>
        <p:spPr>
          <a:xfrm>
            <a:off x="3995936" y="1584105"/>
            <a:ext cx="162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>
                <a:latin typeface="Courier" pitchFamily="2" charset="0"/>
              </a:rPr>
              <a:t>/* Do something */</a:t>
            </a:r>
            <a:endParaRPr lang="en-US" sz="105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barrier();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90DC7-6157-9F40-9CCB-23CA46729EF0}"/>
              </a:ext>
            </a:extLst>
          </p:cNvPr>
          <p:cNvSpPr txBox="1"/>
          <p:nvPr/>
        </p:nvSpPr>
        <p:spPr>
          <a:xfrm>
            <a:off x="7052522" y="1584105"/>
            <a:ext cx="163427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>
                <a:latin typeface="Courier" pitchFamily="2" charset="0"/>
              </a:rPr>
              <a:t>/* Do something */</a:t>
            </a: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barrier();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8BAD0-8FE5-FA45-A0B2-0B7281FC4688}"/>
              </a:ext>
            </a:extLst>
          </p:cNvPr>
          <p:cNvCxnSpPr>
            <a:cxnSpLocks/>
          </p:cNvCxnSpPr>
          <p:nvPr/>
        </p:nvCxnSpPr>
        <p:spPr>
          <a:xfrm>
            <a:off x="4067944" y="3571724"/>
            <a:ext cx="4248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95B505-0F2B-EA47-BD70-C4EBF306711F}"/>
              </a:ext>
            </a:extLst>
          </p:cNvPr>
          <p:cNvCxnSpPr>
            <a:cxnSpLocks/>
          </p:cNvCxnSpPr>
          <p:nvPr/>
        </p:nvCxnSpPr>
        <p:spPr>
          <a:xfrm>
            <a:off x="4550195" y="2425452"/>
            <a:ext cx="0" cy="98222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A4505C-C8D8-104F-AA84-A710486E66DF}"/>
              </a:ext>
            </a:extLst>
          </p:cNvPr>
          <p:cNvCxnSpPr>
            <a:cxnSpLocks/>
          </p:cNvCxnSpPr>
          <p:nvPr/>
        </p:nvCxnSpPr>
        <p:spPr>
          <a:xfrm>
            <a:off x="6084168" y="2785492"/>
            <a:ext cx="0" cy="6221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49C7E-4864-D240-AB9D-2ED33B67AEB1}"/>
              </a:ext>
            </a:extLst>
          </p:cNvPr>
          <p:cNvSpPr/>
          <p:nvPr/>
        </p:nvSpPr>
        <p:spPr>
          <a:xfrm>
            <a:off x="4572000" y="3656706"/>
            <a:ext cx="306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等待全部线程执行到位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4848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回顾：读写锁的基础语义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9BF94-9EF9-7E4A-A247-A12D7E7B4B14}"/>
              </a:ext>
            </a:extLst>
          </p:cNvPr>
          <p:cNvSpPr/>
          <p:nvPr/>
        </p:nvSpPr>
        <p:spPr>
          <a:xfrm>
            <a:off x="1187624" y="117643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互斥锁：所有的线程均互斥，同一时刻</a:t>
            </a:r>
            <a:r>
              <a:rPr lang="zh-CN" altLang="en-US" b="1" dirty="0">
                <a:latin typeface="Courier" pitchFamily="2" charset="0"/>
              </a:rPr>
              <a:t>只能有一个线程</a:t>
            </a:r>
            <a:r>
              <a:rPr lang="zh-CN" altLang="en-US" dirty="0">
                <a:latin typeface="Courier" pitchFamily="2" charset="0"/>
              </a:rPr>
              <a:t>进入临界区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1094A-696F-1B4D-ADC2-2F56364F8AC2}"/>
              </a:ext>
            </a:extLst>
          </p:cNvPr>
          <p:cNvSpPr/>
          <p:nvPr/>
        </p:nvSpPr>
        <p:spPr>
          <a:xfrm>
            <a:off x="1187624" y="175467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对于部分只读取共享数据的线程过于严厉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269C7-752C-6045-8591-71A71E7F5FDA}"/>
              </a:ext>
            </a:extLst>
          </p:cNvPr>
          <p:cNvSpPr/>
          <p:nvPr/>
        </p:nvSpPr>
        <p:spPr>
          <a:xfrm>
            <a:off x="1023020" y="2362496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读写锁：</a:t>
            </a:r>
            <a:r>
              <a:rPr lang="zh-CN" altLang="en-CN"/>
              <a:t>区分</a:t>
            </a:r>
            <a:r>
              <a:rPr lang="zh-CN" altLang="en-US"/>
              <a:t>读者与写者，允许读者之间并行，读者与写者之间互斥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36BF1-6EC4-2F48-8DC3-C2280CA72D9A}"/>
              </a:ext>
            </a:extLst>
          </p:cNvPr>
          <p:cNvSpPr/>
          <p:nvPr/>
        </p:nvSpPr>
        <p:spPr>
          <a:xfrm>
            <a:off x="3563888" y="3361556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58776-73ED-AD40-8296-351A8D798487}"/>
              </a:ext>
            </a:extLst>
          </p:cNvPr>
          <p:cNvSpPr txBox="1"/>
          <p:nvPr/>
        </p:nvSpPr>
        <p:spPr>
          <a:xfrm>
            <a:off x="3898602" y="3433564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E4E4F-F115-B748-822A-2D141E7FAD66}"/>
              </a:ext>
            </a:extLst>
          </p:cNvPr>
          <p:cNvSpPr/>
          <p:nvPr/>
        </p:nvSpPr>
        <p:spPr>
          <a:xfrm>
            <a:off x="3995936" y="396501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F1A88-3784-FE45-8BB1-CAA096752AC0}"/>
              </a:ext>
            </a:extLst>
          </p:cNvPr>
          <p:cNvSpPr/>
          <p:nvPr/>
        </p:nvSpPr>
        <p:spPr>
          <a:xfrm>
            <a:off x="1043608" y="35508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55A3-A653-1F4D-846C-357178666394}"/>
              </a:ext>
            </a:extLst>
          </p:cNvPr>
          <p:cNvSpPr/>
          <p:nvPr/>
        </p:nvSpPr>
        <p:spPr>
          <a:xfrm>
            <a:off x="6948264" y="3408741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9D1436-EDA4-6541-B305-B5E14374A925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1979712" y="3802896"/>
            <a:ext cx="1584176" cy="526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16E5B-1588-144B-A11D-D7C5511B6AC4}"/>
              </a:ext>
            </a:extLst>
          </p:cNvPr>
          <p:cNvSpPr/>
          <p:nvPr/>
        </p:nvSpPr>
        <p:spPr>
          <a:xfrm>
            <a:off x="1763688" y="434078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读者</a:t>
            </a:r>
            <a:r>
              <a:rPr lang="zh-CN" altLang="en-US" b="1">
                <a:latin typeface="Courier" pitchFamily="2" charset="0"/>
              </a:rPr>
              <a:t>可以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B0DD1-989B-D448-A58B-1B79AA89AB07}"/>
              </a:ext>
            </a:extLst>
          </p:cNvPr>
          <p:cNvSpPr/>
          <p:nvPr/>
        </p:nvSpPr>
        <p:spPr>
          <a:xfrm>
            <a:off x="5580112" y="4302260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写者</a:t>
            </a:r>
            <a:r>
              <a:rPr lang="zh-CN" altLang="en-US" b="1">
                <a:latin typeface="Courier" pitchFamily="2" charset="0"/>
              </a:rPr>
              <a:t>不能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4BD82-E7FC-1F49-A61E-F41A9B0981D7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 flipH="1">
            <a:off x="5364088" y="3869000"/>
            <a:ext cx="1584176" cy="460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34ABB7B-BDF7-EF4D-B9DC-95A858932D93}"/>
              </a:ext>
            </a:extLst>
          </p:cNvPr>
          <p:cNvSpPr/>
          <p:nvPr/>
        </p:nvSpPr>
        <p:spPr>
          <a:xfrm>
            <a:off x="5508104" y="3773689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+mn-ea"/>
              </a:rPr>
              <a:t>X</a:t>
            </a:r>
            <a:endParaRPr lang="en-CN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F60BA2-E937-074E-BF47-013BEC1FCBD1}"/>
              </a:ext>
            </a:extLst>
          </p:cNvPr>
          <p:cNvSpPr/>
          <p:nvPr/>
        </p:nvSpPr>
        <p:spPr>
          <a:xfrm>
            <a:off x="5709359" y="4987114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7D4F6-BF2E-6844-BA77-7F3CA1931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8187-2CE8-0F4E-9C0A-43005474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49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回顾：读写锁的基础语义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9BF94-9EF9-7E4A-A247-A12D7E7B4B14}"/>
              </a:ext>
            </a:extLst>
          </p:cNvPr>
          <p:cNvSpPr/>
          <p:nvPr/>
        </p:nvSpPr>
        <p:spPr>
          <a:xfrm>
            <a:off x="1187624" y="117643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互斥锁：所有的线程均互斥，同一时刻</a:t>
            </a:r>
            <a:r>
              <a:rPr lang="zh-CN" altLang="en-US" b="1" dirty="0">
                <a:latin typeface="Courier" pitchFamily="2" charset="0"/>
              </a:rPr>
              <a:t>只能有一个线程</a:t>
            </a:r>
            <a:r>
              <a:rPr lang="zh-CN" altLang="en-US" dirty="0">
                <a:latin typeface="Courier" pitchFamily="2" charset="0"/>
              </a:rPr>
              <a:t>进入临界区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1094A-696F-1B4D-ADC2-2F56364F8AC2}"/>
              </a:ext>
            </a:extLst>
          </p:cNvPr>
          <p:cNvSpPr/>
          <p:nvPr/>
        </p:nvSpPr>
        <p:spPr>
          <a:xfrm>
            <a:off x="1187624" y="175467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对于部分只读取共享数据的线程过于严厉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269C7-752C-6045-8591-71A71E7F5FDA}"/>
              </a:ext>
            </a:extLst>
          </p:cNvPr>
          <p:cNvSpPr/>
          <p:nvPr/>
        </p:nvSpPr>
        <p:spPr>
          <a:xfrm>
            <a:off x="1023020" y="2362496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读写锁：</a:t>
            </a:r>
            <a:r>
              <a:rPr lang="zh-CN" altLang="en-CN"/>
              <a:t>区分</a:t>
            </a:r>
            <a:r>
              <a:rPr lang="zh-CN" altLang="en-US"/>
              <a:t>读者与写者，允许读者之间并行，读者与写者之间互斥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36BF1-6EC4-2F48-8DC3-C2280CA72D9A}"/>
              </a:ext>
            </a:extLst>
          </p:cNvPr>
          <p:cNvSpPr/>
          <p:nvPr/>
        </p:nvSpPr>
        <p:spPr>
          <a:xfrm>
            <a:off x="3563888" y="3361556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58776-73ED-AD40-8296-351A8D798487}"/>
              </a:ext>
            </a:extLst>
          </p:cNvPr>
          <p:cNvSpPr txBox="1"/>
          <p:nvPr/>
        </p:nvSpPr>
        <p:spPr>
          <a:xfrm>
            <a:off x="3898602" y="3433564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F1A88-3784-FE45-8BB1-CAA096752AC0}"/>
              </a:ext>
            </a:extLst>
          </p:cNvPr>
          <p:cNvSpPr/>
          <p:nvPr/>
        </p:nvSpPr>
        <p:spPr>
          <a:xfrm>
            <a:off x="1043608" y="35508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55A3-A653-1F4D-846C-357178666394}"/>
              </a:ext>
            </a:extLst>
          </p:cNvPr>
          <p:cNvSpPr/>
          <p:nvPr/>
        </p:nvSpPr>
        <p:spPr>
          <a:xfrm>
            <a:off x="6948264" y="3408741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9D1436-EDA4-6541-B305-B5E14374A925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1979712" y="3802896"/>
            <a:ext cx="1584176" cy="526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16E5B-1588-144B-A11D-D7C5511B6AC4}"/>
              </a:ext>
            </a:extLst>
          </p:cNvPr>
          <p:cNvSpPr/>
          <p:nvPr/>
        </p:nvSpPr>
        <p:spPr>
          <a:xfrm>
            <a:off x="1763688" y="434078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读者</a:t>
            </a:r>
            <a:r>
              <a:rPr lang="zh-CN" altLang="en-US" b="1">
                <a:latin typeface="Courier" pitchFamily="2" charset="0"/>
              </a:rPr>
              <a:t>不能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B0DD1-989B-D448-A58B-1B79AA89AB07}"/>
              </a:ext>
            </a:extLst>
          </p:cNvPr>
          <p:cNvSpPr/>
          <p:nvPr/>
        </p:nvSpPr>
        <p:spPr>
          <a:xfrm>
            <a:off x="5580112" y="4302260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写者</a:t>
            </a:r>
            <a:r>
              <a:rPr lang="zh-CN" altLang="en-US" b="1">
                <a:latin typeface="Courier" pitchFamily="2" charset="0"/>
              </a:rPr>
              <a:t>不能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4BD82-E7FC-1F49-A61E-F41A9B0981D7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 flipH="1">
            <a:off x="5364088" y="3869000"/>
            <a:ext cx="1584176" cy="460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D8896B1-F498-9945-9181-B2D20F7F3F03}"/>
              </a:ext>
            </a:extLst>
          </p:cNvPr>
          <p:cNvSpPr/>
          <p:nvPr/>
        </p:nvSpPr>
        <p:spPr>
          <a:xfrm>
            <a:off x="3983311" y="3934540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EEA0D4-B300-E549-87F6-D2A99F10B676}"/>
              </a:ext>
            </a:extLst>
          </p:cNvPr>
          <p:cNvSpPr/>
          <p:nvPr/>
        </p:nvSpPr>
        <p:spPr>
          <a:xfrm>
            <a:off x="5508104" y="3773689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+mn-ea"/>
              </a:rPr>
              <a:t>X</a:t>
            </a:r>
            <a:endParaRPr lang="en-CN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B29205-ACB4-2549-9390-7BDA79E70AE4}"/>
              </a:ext>
            </a:extLst>
          </p:cNvPr>
          <p:cNvSpPr/>
          <p:nvPr/>
        </p:nvSpPr>
        <p:spPr>
          <a:xfrm>
            <a:off x="1791216" y="3714467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+mn-ea"/>
              </a:rPr>
              <a:t>X</a:t>
            </a:r>
            <a:endParaRPr lang="en-CN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AAE7C-2FB2-D34B-BC97-312B21BC390A}"/>
              </a:ext>
            </a:extLst>
          </p:cNvPr>
          <p:cNvSpPr/>
          <p:nvPr/>
        </p:nvSpPr>
        <p:spPr>
          <a:xfrm>
            <a:off x="5705172" y="4969424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89980-0F90-D842-8835-F71E058F0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DAD5-11DC-1C44-8538-40583B8C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74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8D7B6-0B22-C34C-BD3F-53E15F61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读写锁的偏向性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BBD7B-9815-5745-B6D9-30FEFDDC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ourier" pitchFamily="2" charset="0"/>
              </a:rPr>
              <a:t>考虑这种情况：</a:t>
            </a:r>
            <a:endParaRPr lang="en-US" altLang="zh-CN" dirty="0">
              <a:latin typeface="Courier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urier" pitchFamily="2" charset="0"/>
              </a:rPr>
              <a:t>t0</a:t>
            </a:r>
            <a:r>
              <a:rPr lang="zh-CN" altLang="en-US" dirty="0">
                <a:latin typeface="Courier" pitchFamily="2" charset="0"/>
              </a:rPr>
              <a:t>：有读者在临界区</a:t>
            </a:r>
            <a:endParaRPr lang="en-US" altLang="zh-CN" dirty="0">
              <a:latin typeface="Courier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urier" pitchFamily="2" charset="0"/>
              </a:rPr>
              <a:t>t1</a:t>
            </a:r>
            <a:r>
              <a:rPr lang="zh-CN" altLang="en-US" dirty="0">
                <a:latin typeface="Courier" pitchFamily="2" charset="0"/>
              </a:rPr>
              <a:t>：有新的写者在等待</a:t>
            </a:r>
            <a:endParaRPr lang="en-US" altLang="zh-CN" dirty="0">
              <a:latin typeface="Courier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urier" pitchFamily="2" charset="0"/>
              </a:rPr>
              <a:t>t2</a:t>
            </a:r>
            <a:r>
              <a:rPr lang="zh-CN" altLang="en-US" dirty="0">
                <a:latin typeface="Courier" pitchFamily="2" charset="0"/>
              </a:rPr>
              <a:t>：另一个读者能否进入临界区？</a:t>
            </a:r>
            <a:endParaRPr lang="en-US" altLang="zh-CN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不能：</a:t>
            </a:r>
            <a:r>
              <a:rPr lang="zh-CN" altLang="en-CN" dirty="0"/>
              <a:t>偏向</a:t>
            </a:r>
            <a:r>
              <a:rPr lang="zh-CN" altLang="en-US" dirty="0"/>
              <a:t>写者的读写锁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后序读者必须等待写者进入后才进入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能：偏向读者的读写锁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后序读者可以直接进入临界区</a:t>
            </a:r>
            <a:endParaRPr lang="en-C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F939A-9DD3-444B-B33A-1BE742CA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F2FC3-9D7B-7440-94C5-D83007B7E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49F533-3044-E545-8AE3-C7C12898A9CE}"/>
              </a:ext>
            </a:extLst>
          </p:cNvPr>
          <p:cNvSpPr/>
          <p:nvPr/>
        </p:nvSpPr>
        <p:spPr>
          <a:xfrm>
            <a:off x="5580112" y="37215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更加公平</a:t>
            </a:r>
            <a:endParaRPr lang="en-CN" altLang="zh-CN" b="1" dirty="0">
              <a:solidFill>
                <a:schemeClr val="accent1"/>
              </a:solidFill>
            </a:endParaRPr>
          </a:p>
        </p:txBody>
      </p:sp>
      <p:sp>
        <p:nvSpPr>
          <p:cNvPr id="7" name="Rectangle 55">
            <a:extLst>
              <a:ext uri="{FF2B5EF4-FFF2-40B4-BE49-F238E27FC236}">
                <a16:creationId xmlns:a16="http://schemas.microsoft.com/office/drawing/2014/main" id="{445E4FBF-E351-9644-8BA8-29FC6437E41E}"/>
              </a:ext>
            </a:extLst>
          </p:cNvPr>
          <p:cNvSpPr/>
          <p:nvPr/>
        </p:nvSpPr>
        <p:spPr>
          <a:xfrm>
            <a:off x="5580112" y="46615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更好的并行性</a:t>
            </a:r>
            <a:endParaRPr lang="en-CN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89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D1909-FBA9-1E4E-A133-3AEDCF0C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98056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偏向读者</a:t>
            </a:r>
            <a:br>
              <a:rPr kumimoji="1" lang="en-US" altLang="zh-CN" dirty="0"/>
            </a:br>
            <a:r>
              <a:rPr kumimoji="1" lang="zh-CN" altLang="en-US" dirty="0"/>
              <a:t>的读写锁</a:t>
            </a:r>
            <a:br>
              <a:rPr kumimoji="1" lang="en-US" altLang="zh-CN" dirty="0"/>
            </a:br>
            <a:r>
              <a:rPr kumimoji="1" lang="zh-CN" altLang="en-US" dirty="0"/>
              <a:t>实现示例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908A4-7B82-DF49-895D-319B5652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D04D1-BF96-CC4D-89BC-1498737D3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120DC-D9F3-7E44-8CCD-24F1CA30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01664"/>
            <a:ext cx="5985541" cy="50255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EED302-D910-C847-BC7A-26AE6879C464}"/>
              </a:ext>
            </a:extLst>
          </p:cNvPr>
          <p:cNvSpPr/>
          <p:nvPr/>
        </p:nvSpPr>
        <p:spPr>
          <a:xfrm>
            <a:off x="323528" y="2353444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Reader</a:t>
            </a:r>
            <a:r>
              <a:rPr lang="zh-CN" altLang="en-US" dirty="0"/>
              <a:t>计数器：</a:t>
            </a:r>
            <a:endParaRPr lang="en-US" altLang="zh-CN" dirty="0"/>
          </a:p>
          <a:p>
            <a:r>
              <a:rPr lang="zh-CN" altLang="en-US" dirty="0"/>
              <a:t>表示有多少读者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F5930-435B-D440-BB6D-C4D588EBE3D2}"/>
              </a:ext>
            </a:extLst>
          </p:cNvPr>
          <p:cNvSpPr/>
          <p:nvPr/>
        </p:nvSpPr>
        <p:spPr>
          <a:xfrm>
            <a:off x="3441048" y="2349061"/>
            <a:ext cx="548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第一个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最后一个</a:t>
            </a:r>
            <a:r>
              <a:rPr lang="en-US" altLang="zh-CN" dirty="0">
                <a:solidFill>
                  <a:srgbClr val="FF0000"/>
                </a:solidFill>
              </a:rPr>
              <a:t>reader</a:t>
            </a:r>
            <a:r>
              <a:rPr lang="zh-CN" altLang="en-US" dirty="0">
                <a:solidFill>
                  <a:srgbClr val="FF0000"/>
                </a:solidFill>
              </a:rPr>
              <a:t>负责获取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释放写锁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82E49-BD4B-BC48-8633-36181E1E1FB5}"/>
              </a:ext>
            </a:extLst>
          </p:cNvPr>
          <p:cNvSpPr/>
          <p:nvPr/>
        </p:nvSpPr>
        <p:spPr>
          <a:xfrm>
            <a:off x="6732240" y="3933659"/>
            <a:ext cx="2634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只有当完全没有读者时</a:t>
            </a:r>
            <a:r>
              <a:rPr lang="zh-CN" altLang="en-US" dirty="0">
                <a:solidFill>
                  <a:srgbClr val="FF0000"/>
                </a:solidFill>
              </a:rPr>
              <a:t>，写者才能进入临界区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44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读写锁的实现：偏向读者为例</a:t>
            </a: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443-90A1-874C-8124-A70F7CAC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5332"/>
            <a:ext cx="504056" cy="58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4B28E-AE32-9C4C-AA4D-2D45A75A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" y="2289439"/>
            <a:ext cx="544190" cy="6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5C136-DD44-E447-9BBB-602E4E8D52F7}"/>
              </a:ext>
            </a:extLst>
          </p:cNvPr>
          <p:cNvSpPr txBox="1"/>
          <p:nvPr/>
        </p:nvSpPr>
        <p:spPr>
          <a:xfrm>
            <a:off x="1475656" y="15323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/>
              <a:t>读者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47E0-7747-B64A-9EDB-FCF385D57407}"/>
              </a:ext>
            </a:extLst>
          </p:cNvPr>
          <p:cNvSpPr txBox="1"/>
          <p:nvPr/>
        </p:nvSpPr>
        <p:spPr>
          <a:xfrm>
            <a:off x="1473758" y="24331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CN"/>
              <a:t>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9982-54E2-C14B-B7F1-9F4C223E59BF}"/>
              </a:ext>
            </a:extLst>
          </p:cNvPr>
          <p:cNvSpPr/>
          <p:nvPr/>
        </p:nvSpPr>
        <p:spPr>
          <a:xfrm>
            <a:off x="5868144" y="1532327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DF7E-EAD5-D443-A730-011B7A4AD436}"/>
              </a:ext>
            </a:extLst>
          </p:cNvPr>
          <p:cNvSpPr txBox="1"/>
          <p:nvPr/>
        </p:nvSpPr>
        <p:spPr>
          <a:xfrm>
            <a:off x="6202858" y="1604335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63424-15F3-984A-9BEA-79EE1B55B795}"/>
              </a:ext>
            </a:extLst>
          </p:cNvPr>
          <p:cNvSpPr/>
          <p:nvPr/>
        </p:nvSpPr>
        <p:spPr>
          <a:xfrm>
            <a:off x="5307399" y="4902031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8396-3332-204B-A886-60107ECD4ACD}"/>
              </a:ext>
            </a:extLst>
          </p:cNvPr>
          <p:cNvSpPr/>
          <p:nvPr/>
        </p:nvSpPr>
        <p:spPr>
          <a:xfrm>
            <a:off x="3670951" y="149418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886CE-DC92-6B45-913B-1C47CA58355C}"/>
              </a:ext>
            </a:extLst>
          </p:cNvPr>
          <p:cNvSpPr txBox="1"/>
          <p:nvPr/>
        </p:nvSpPr>
        <p:spPr>
          <a:xfrm>
            <a:off x="1476454" y="3467733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读者计数器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4DF46-B335-F640-9224-D04A3223FA46}"/>
              </a:ext>
            </a:extLst>
          </p:cNvPr>
          <p:cNvSpPr/>
          <p:nvPr/>
        </p:nvSpPr>
        <p:spPr>
          <a:xfrm>
            <a:off x="611560" y="336155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CB35-3E6A-F747-AFE7-8D4FEC5AE675}"/>
              </a:ext>
            </a:extLst>
          </p:cNvPr>
          <p:cNvSpPr txBox="1"/>
          <p:nvPr/>
        </p:nvSpPr>
        <p:spPr>
          <a:xfrm>
            <a:off x="323528" y="4256857"/>
            <a:ext cx="28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在读临界区中的读者数量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46BF37-4813-BB48-8DBF-90FC8159B379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1766001" y="3837065"/>
            <a:ext cx="431482" cy="4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0BD254-79C1-8446-974C-5B1AC99AEA76}"/>
              </a:ext>
            </a:extLst>
          </p:cNvPr>
          <p:cNvSpPr txBox="1"/>
          <p:nvPr/>
        </p:nvSpPr>
        <p:spPr>
          <a:xfrm>
            <a:off x="2768004" y="2103983"/>
            <a:ext cx="2951714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获取读者锁，更新读计数器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CN"/>
              <a:t>如果</a:t>
            </a:r>
            <a:r>
              <a:rPr lang="zh-CN" altLang="en-US"/>
              <a:t>没有读者在，拿写锁避免写者进入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释放读者锁</a:t>
            </a:r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35A76-21D4-0840-81EB-AA21F0A42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E9BA-987E-414A-9B67-4F961434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B3A95213-AA08-564A-9831-84428324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26" y="2624330"/>
            <a:ext cx="262300" cy="306757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B7F2D777-6B95-B841-94E7-44E6E451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66" y="3837065"/>
            <a:ext cx="262300" cy="306757"/>
          </a:xfrm>
          <a:prstGeom prst="rect">
            <a:avLst/>
          </a:prstGeom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F6F236BE-49E4-A941-B104-70EAA000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50" y="3455299"/>
            <a:ext cx="262300" cy="3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81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读写锁的实现：偏向读者为例</a:t>
            </a: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443-90A1-874C-8124-A70F7CAC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5332"/>
            <a:ext cx="504056" cy="58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4B28E-AE32-9C4C-AA4D-2D45A75A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" y="2289439"/>
            <a:ext cx="544190" cy="6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5C136-DD44-E447-9BBB-602E4E8D52F7}"/>
              </a:ext>
            </a:extLst>
          </p:cNvPr>
          <p:cNvSpPr txBox="1"/>
          <p:nvPr/>
        </p:nvSpPr>
        <p:spPr>
          <a:xfrm>
            <a:off x="1475656" y="15323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/>
              <a:t>读者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47E0-7747-B64A-9EDB-FCF385D57407}"/>
              </a:ext>
            </a:extLst>
          </p:cNvPr>
          <p:cNvSpPr txBox="1"/>
          <p:nvPr/>
        </p:nvSpPr>
        <p:spPr>
          <a:xfrm>
            <a:off x="1473758" y="24331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CN"/>
              <a:t>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9982-54E2-C14B-B7F1-9F4C223E59BF}"/>
              </a:ext>
            </a:extLst>
          </p:cNvPr>
          <p:cNvSpPr/>
          <p:nvPr/>
        </p:nvSpPr>
        <p:spPr>
          <a:xfrm>
            <a:off x="5868144" y="1532327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DF7E-EAD5-D443-A730-011B7A4AD436}"/>
              </a:ext>
            </a:extLst>
          </p:cNvPr>
          <p:cNvSpPr txBox="1"/>
          <p:nvPr/>
        </p:nvSpPr>
        <p:spPr>
          <a:xfrm>
            <a:off x="6202858" y="1604335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8396-3332-204B-A886-60107ECD4ACD}"/>
              </a:ext>
            </a:extLst>
          </p:cNvPr>
          <p:cNvSpPr/>
          <p:nvPr/>
        </p:nvSpPr>
        <p:spPr>
          <a:xfrm>
            <a:off x="6323533" y="204567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886CE-DC92-6B45-913B-1C47CA58355C}"/>
              </a:ext>
            </a:extLst>
          </p:cNvPr>
          <p:cNvSpPr txBox="1"/>
          <p:nvPr/>
        </p:nvSpPr>
        <p:spPr>
          <a:xfrm>
            <a:off x="1476454" y="3467733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读者计数器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4DF46-B335-F640-9224-D04A3223FA46}"/>
              </a:ext>
            </a:extLst>
          </p:cNvPr>
          <p:cNvSpPr/>
          <p:nvPr/>
        </p:nvSpPr>
        <p:spPr>
          <a:xfrm>
            <a:off x="611560" y="336155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CB35-3E6A-F747-AFE7-8D4FEC5AE675}"/>
              </a:ext>
            </a:extLst>
          </p:cNvPr>
          <p:cNvSpPr txBox="1"/>
          <p:nvPr/>
        </p:nvSpPr>
        <p:spPr>
          <a:xfrm>
            <a:off x="323528" y="4256857"/>
            <a:ext cx="28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在读临界区中的读者数量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46BF37-4813-BB48-8DBF-90FC8159B379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1766001" y="3837065"/>
            <a:ext cx="431482" cy="4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7C31E-075E-4049-9141-2F9030D4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12" y="2704775"/>
            <a:ext cx="544190" cy="65678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EF6874F-36EE-F64B-B644-79FC084E4698}"/>
              </a:ext>
            </a:extLst>
          </p:cNvPr>
          <p:cNvSpPr/>
          <p:nvPr/>
        </p:nvSpPr>
        <p:spPr>
          <a:xfrm>
            <a:off x="3851920" y="1585416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158CD-4856-E542-87BB-DDB1DB4FC158}"/>
              </a:ext>
            </a:extLst>
          </p:cNvPr>
          <p:cNvSpPr/>
          <p:nvPr/>
        </p:nvSpPr>
        <p:spPr>
          <a:xfrm>
            <a:off x="3238808" y="2617829"/>
            <a:ext cx="2403222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尝试拿写锁，等待</a:t>
            </a:r>
            <a:endParaRPr lang="en-US" altLang="zh-C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17D034-4919-924E-A073-4727FEE77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FFFC85-01C5-D042-A957-BD4D27AF4985}"/>
              </a:ext>
            </a:extLst>
          </p:cNvPr>
          <p:cNvSpPr/>
          <p:nvPr/>
        </p:nvSpPr>
        <p:spPr>
          <a:xfrm>
            <a:off x="5307399" y="4902031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777B8-A926-6B4B-BA5C-6C596FAF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011FA924-9DF7-8845-9BC7-9223E093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699100"/>
            <a:ext cx="262300" cy="3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31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读写锁的实现：偏向读者为例</a:t>
            </a: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443-90A1-874C-8124-A70F7CAC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5332"/>
            <a:ext cx="504056" cy="58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4B28E-AE32-9C4C-AA4D-2D45A75A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" y="2289439"/>
            <a:ext cx="544190" cy="6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5C136-DD44-E447-9BBB-602E4E8D52F7}"/>
              </a:ext>
            </a:extLst>
          </p:cNvPr>
          <p:cNvSpPr txBox="1"/>
          <p:nvPr/>
        </p:nvSpPr>
        <p:spPr>
          <a:xfrm>
            <a:off x="1475656" y="15323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/>
              <a:t>读者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47E0-7747-B64A-9EDB-FCF385D57407}"/>
              </a:ext>
            </a:extLst>
          </p:cNvPr>
          <p:cNvSpPr txBox="1"/>
          <p:nvPr/>
        </p:nvSpPr>
        <p:spPr>
          <a:xfrm>
            <a:off x="1473758" y="24331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CN"/>
              <a:t>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9982-54E2-C14B-B7F1-9F4C223E59BF}"/>
              </a:ext>
            </a:extLst>
          </p:cNvPr>
          <p:cNvSpPr/>
          <p:nvPr/>
        </p:nvSpPr>
        <p:spPr>
          <a:xfrm>
            <a:off x="5868144" y="1532327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DF7E-EAD5-D443-A730-011B7A4AD436}"/>
              </a:ext>
            </a:extLst>
          </p:cNvPr>
          <p:cNvSpPr txBox="1"/>
          <p:nvPr/>
        </p:nvSpPr>
        <p:spPr>
          <a:xfrm>
            <a:off x="6202858" y="1604335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8396-3332-204B-A886-60107ECD4ACD}"/>
              </a:ext>
            </a:extLst>
          </p:cNvPr>
          <p:cNvSpPr/>
          <p:nvPr/>
        </p:nvSpPr>
        <p:spPr>
          <a:xfrm>
            <a:off x="6323533" y="204567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886CE-DC92-6B45-913B-1C47CA58355C}"/>
              </a:ext>
            </a:extLst>
          </p:cNvPr>
          <p:cNvSpPr txBox="1"/>
          <p:nvPr/>
        </p:nvSpPr>
        <p:spPr>
          <a:xfrm>
            <a:off x="1476454" y="3467733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读者计数器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4DF46-B335-F640-9224-D04A3223FA46}"/>
              </a:ext>
            </a:extLst>
          </p:cNvPr>
          <p:cNvSpPr/>
          <p:nvPr/>
        </p:nvSpPr>
        <p:spPr>
          <a:xfrm>
            <a:off x="611560" y="336155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CB35-3E6A-F747-AFE7-8D4FEC5AE675}"/>
              </a:ext>
            </a:extLst>
          </p:cNvPr>
          <p:cNvSpPr txBox="1"/>
          <p:nvPr/>
        </p:nvSpPr>
        <p:spPr>
          <a:xfrm>
            <a:off x="323528" y="4256857"/>
            <a:ext cx="28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在读临界区中的读者数量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46BF37-4813-BB48-8DBF-90FC8159B379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1766001" y="3837065"/>
            <a:ext cx="431482" cy="4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7C31E-075E-4049-9141-2F9030D4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12" y="2704775"/>
            <a:ext cx="544190" cy="65678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EF6874F-36EE-F64B-B644-79FC084E4698}"/>
              </a:ext>
            </a:extLst>
          </p:cNvPr>
          <p:cNvSpPr/>
          <p:nvPr/>
        </p:nvSpPr>
        <p:spPr>
          <a:xfrm>
            <a:off x="3851920" y="1585416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579C08-90FF-8F4D-9B84-B739BA624BF4}"/>
              </a:ext>
            </a:extLst>
          </p:cNvPr>
          <p:cNvSpPr/>
          <p:nvPr/>
        </p:nvSpPr>
        <p:spPr>
          <a:xfrm>
            <a:off x="3844127" y="2709079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F4304E-7EEB-F24D-A735-FE33B1B3C6C5}"/>
              </a:ext>
            </a:extLst>
          </p:cNvPr>
          <p:cNvSpPr txBox="1"/>
          <p:nvPr/>
        </p:nvSpPr>
        <p:spPr>
          <a:xfrm>
            <a:off x="3279350" y="3546502"/>
            <a:ext cx="3884938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获取读者锁，更新读计数器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有读者在，无需再次获取写锁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/>
              <a:t>释放读者锁</a:t>
            </a:r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6ADA0-DCA1-254F-A2B1-6AE887C8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4D442-84F4-9F46-B414-E560D55EAF76}"/>
              </a:ext>
            </a:extLst>
          </p:cNvPr>
          <p:cNvSpPr/>
          <p:nvPr/>
        </p:nvSpPr>
        <p:spPr>
          <a:xfrm>
            <a:off x="5307399" y="4902031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929F5-FEF1-684C-969E-AE1208B8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D79DB51A-2D7F-C642-99E0-FDB803B9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12" y="3613584"/>
            <a:ext cx="262300" cy="306757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C3156794-1A36-CC49-8301-551ED913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441676"/>
            <a:ext cx="262300" cy="3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1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读写锁的实现：偏向读者为例</a:t>
            </a: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443-90A1-874C-8124-A70F7CAC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5332"/>
            <a:ext cx="504056" cy="58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4B28E-AE32-9C4C-AA4D-2D45A75A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" y="2289439"/>
            <a:ext cx="544190" cy="6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5C136-DD44-E447-9BBB-602E4E8D52F7}"/>
              </a:ext>
            </a:extLst>
          </p:cNvPr>
          <p:cNvSpPr txBox="1"/>
          <p:nvPr/>
        </p:nvSpPr>
        <p:spPr>
          <a:xfrm>
            <a:off x="1475656" y="15323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/>
              <a:t>读者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47E0-7747-B64A-9EDB-FCF385D57407}"/>
              </a:ext>
            </a:extLst>
          </p:cNvPr>
          <p:cNvSpPr txBox="1"/>
          <p:nvPr/>
        </p:nvSpPr>
        <p:spPr>
          <a:xfrm>
            <a:off x="1473758" y="24331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CN"/>
              <a:t>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9982-54E2-C14B-B7F1-9F4C223E59BF}"/>
              </a:ext>
            </a:extLst>
          </p:cNvPr>
          <p:cNvSpPr/>
          <p:nvPr/>
        </p:nvSpPr>
        <p:spPr>
          <a:xfrm>
            <a:off x="5868144" y="1532327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DF7E-EAD5-D443-A730-011B7A4AD436}"/>
              </a:ext>
            </a:extLst>
          </p:cNvPr>
          <p:cNvSpPr txBox="1"/>
          <p:nvPr/>
        </p:nvSpPr>
        <p:spPr>
          <a:xfrm>
            <a:off x="6202858" y="1604335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8396-3332-204B-A886-60107ECD4ACD}"/>
              </a:ext>
            </a:extLst>
          </p:cNvPr>
          <p:cNvSpPr/>
          <p:nvPr/>
        </p:nvSpPr>
        <p:spPr>
          <a:xfrm>
            <a:off x="6323533" y="204567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886CE-DC92-6B45-913B-1C47CA58355C}"/>
              </a:ext>
            </a:extLst>
          </p:cNvPr>
          <p:cNvSpPr txBox="1"/>
          <p:nvPr/>
        </p:nvSpPr>
        <p:spPr>
          <a:xfrm>
            <a:off x="1476454" y="3467733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读者计数器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4DF46-B335-F640-9224-D04A3223FA46}"/>
              </a:ext>
            </a:extLst>
          </p:cNvPr>
          <p:cNvSpPr/>
          <p:nvPr/>
        </p:nvSpPr>
        <p:spPr>
          <a:xfrm>
            <a:off x="611560" y="336155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CB35-3E6A-F747-AFE7-8D4FEC5AE675}"/>
              </a:ext>
            </a:extLst>
          </p:cNvPr>
          <p:cNvSpPr txBox="1"/>
          <p:nvPr/>
        </p:nvSpPr>
        <p:spPr>
          <a:xfrm>
            <a:off x="323528" y="4256857"/>
            <a:ext cx="28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在读临界区中的读者数量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46BF37-4813-BB48-8DBF-90FC8159B379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1766001" y="3837065"/>
            <a:ext cx="431482" cy="4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7C31E-075E-4049-9141-2F9030D4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2704775"/>
            <a:ext cx="544190" cy="65678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EF6874F-36EE-F64B-B644-79FC084E4698}"/>
              </a:ext>
            </a:extLst>
          </p:cNvPr>
          <p:cNvSpPr/>
          <p:nvPr/>
        </p:nvSpPr>
        <p:spPr>
          <a:xfrm>
            <a:off x="3851920" y="1585416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579C08-90FF-8F4D-9B84-B739BA624BF4}"/>
              </a:ext>
            </a:extLst>
          </p:cNvPr>
          <p:cNvSpPr/>
          <p:nvPr/>
        </p:nvSpPr>
        <p:spPr>
          <a:xfrm>
            <a:off x="6340466" y="280249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6ADA0-DCA1-254F-A2B1-6AE887C8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26E6F-F004-BE4B-A071-02399890FD1A}"/>
              </a:ext>
            </a:extLst>
          </p:cNvPr>
          <p:cNvSpPr/>
          <p:nvPr/>
        </p:nvSpPr>
        <p:spPr>
          <a:xfrm>
            <a:off x="5307399" y="4902031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*读</a:t>
            </a:r>
            <a:r>
              <a:rPr lang="en-US" altLang="zh-CN" sz="1400" dirty="0"/>
              <a:t>/</a:t>
            </a:r>
            <a:r>
              <a:rPr lang="zh-CN" altLang="en-US" sz="1400" dirty="0"/>
              <a:t>写临界区不同，这里指向一个为示意</a:t>
            </a:r>
            <a:endParaRPr lang="en-CN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A0140-E426-6A49-8B7C-F49F8D9B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3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读写锁的实现：偏向读者为例</a:t>
            </a: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443-90A1-874C-8124-A70F7CAC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5332"/>
            <a:ext cx="504056" cy="58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4B28E-AE32-9C4C-AA4D-2D45A75A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" y="2289439"/>
            <a:ext cx="544190" cy="6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5C136-DD44-E447-9BBB-602E4E8D52F7}"/>
              </a:ext>
            </a:extLst>
          </p:cNvPr>
          <p:cNvSpPr txBox="1"/>
          <p:nvPr/>
        </p:nvSpPr>
        <p:spPr>
          <a:xfrm>
            <a:off x="1475656" y="15323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/>
              <a:t>读者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47E0-7747-B64A-9EDB-FCF385D57407}"/>
              </a:ext>
            </a:extLst>
          </p:cNvPr>
          <p:cNvSpPr txBox="1"/>
          <p:nvPr/>
        </p:nvSpPr>
        <p:spPr>
          <a:xfrm>
            <a:off x="1473758" y="24331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CN"/>
              <a:t>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9982-54E2-C14B-B7F1-9F4C223E59BF}"/>
              </a:ext>
            </a:extLst>
          </p:cNvPr>
          <p:cNvSpPr/>
          <p:nvPr/>
        </p:nvSpPr>
        <p:spPr>
          <a:xfrm>
            <a:off x="5868144" y="1532327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DF7E-EAD5-D443-A730-011B7A4AD436}"/>
              </a:ext>
            </a:extLst>
          </p:cNvPr>
          <p:cNvSpPr txBox="1"/>
          <p:nvPr/>
        </p:nvSpPr>
        <p:spPr>
          <a:xfrm>
            <a:off x="6202858" y="1604335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8396-3332-204B-A886-60107ECD4ACD}"/>
              </a:ext>
            </a:extLst>
          </p:cNvPr>
          <p:cNvSpPr/>
          <p:nvPr/>
        </p:nvSpPr>
        <p:spPr>
          <a:xfrm>
            <a:off x="5203869" y="2457051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886CE-DC92-6B45-913B-1C47CA58355C}"/>
              </a:ext>
            </a:extLst>
          </p:cNvPr>
          <p:cNvSpPr txBox="1"/>
          <p:nvPr/>
        </p:nvSpPr>
        <p:spPr>
          <a:xfrm>
            <a:off x="1476454" y="3467733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读者计数器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4DF46-B335-F640-9224-D04A3223FA46}"/>
              </a:ext>
            </a:extLst>
          </p:cNvPr>
          <p:cNvSpPr/>
          <p:nvPr/>
        </p:nvSpPr>
        <p:spPr>
          <a:xfrm>
            <a:off x="611560" y="336155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CB35-3E6A-F747-AFE7-8D4FEC5AE675}"/>
              </a:ext>
            </a:extLst>
          </p:cNvPr>
          <p:cNvSpPr txBox="1"/>
          <p:nvPr/>
        </p:nvSpPr>
        <p:spPr>
          <a:xfrm>
            <a:off x="323528" y="4256857"/>
            <a:ext cx="28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在读临界区中的读者数量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46BF37-4813-BB48-8DBF-90FC8159B379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1766001" y="3837065"/>
            <a:ext cx="431482" cy="4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7C31E-075E-4049-9141-2F9030D4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905" y="2726132"/>
            <a:ext cx="544190" cy="65678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EF6874F-36EE-F64B-B644-79FC084E4698}"/>
              </a:ext>
            </a:extLst>
          </p:cNvPr>
          <p:cNvSpPr/>
          <p:nvPr/>
        </p:nvSpPr>
        <p:spPr>
          <a:xfrm>
            <a:off x="3851920" y="1585416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579C08-90FF-8F4D-9B84-B739BA624BF4}"/>
              </a:ext>
            </a:extLst>
          </p:cNvPr>
          <p:cNvSpPr/>
          <p:nvPr/>
        </p:nvSpPr>
        <p:spPr>
          <a:xfrm>
            <a:off x="6335803" y="2802495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490964-41FB-D748-B5C9-2FDFE8C99EAD}"/>
              </a:ext>
            </a:extLst>
          </p:cNvPr>
          <p:cNvSpPr txBox="1"/>
          <p:nvPr/>
        </p:nvSpPr>
        <p:spPr>
          <a:xfrm>
            <a:off x="3279350" y="3546502"/>
            <a:ext cx="3812930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获取读者锁，减少计数器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还有其他读者在，无需释放写锁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释放读者锁</a:t>
            </a: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35E12-D055-C946-8A15-316B66B98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96754-31D7-5741-9A2D-55C8A70DB7F8}"/>
              </a:ext>
            </a:extLst>
          </p:cNvPr>
          <p:cNvSpPr/>
          <p:nvPr/>
        </p:nvSpPr>
        <p:spPr>
          <a:xfrm>
            <a:off x="5307399" y="4902031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8BF02-7E52-3945-B9DD-AC31C0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7A68EFDA-4AE4-EB45-A7A9-E0EAC6171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51" y="3632778"/>
            <a:ext cx="262300" cy="306757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B6DCBAC5-94C0-5E40-89AA-B0E97D09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441676"/>
            <a:ext cx="262300" cy="3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1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读写锁的实现：偏向读者为例</a:t>
            </a: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443-90A1-874C-8124-A70F7CAC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5332"/>
            <a:ext cx="504056" cy="58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4B28E-AE32-9C4C-AA4D-2D45A75A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" y="2289439"/>
            <a:ext cx="544190" cy="6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5C136-DD44-E447-9BBB-602E4E8D52F7}"/>
              </a:ext>
            </a:extLst>
          </p:cNvPr>
          <p:cNvSpPr txBox="1"/>
          <p:nvPr/>
        </p:nvSpPr>
        <p:spPr>
          <a:xfrm>
            <a:off x="1475656" y="15323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/>
              <a:t>读者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47E0-7747-B64A-9EDB-FCF385D57407}"/>
              </a:ext>
            </a:extLst>
          </p:cNvPr>
          <p:cNvSpPr txBox="1"/>
          <p:nvPr/>
        </p:nvSpPr>
        <p:spPr>
          <a:xfrm>
            <a:off x="1473758" y="24331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CN"/>
              <a:t>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9982-54E2-C14B-B7F1-9F4C223E59BF}"/>
              </a:ext>
            </a:extLst>
          </p:cNvPr>
          <p:cNvSpPr/>
          <p:nvPr/>
        </p:nvSpPr>
        <p:spPr>
          <a:xfrm>
            <a:off x="5868144" y="1532327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DF7E-EAD5-D443-A730-011B7A4AD436}"/>
              </a:ext>
            </a:extLst>
          </p:cNvPr>
          <p:cNvSpPr txBox="1"/>
          <p:nvPr/>
        </p:nvSpPr>
        <p:spPr>
          <a:xfrm>
            <a:off x="6202858" y="1604335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8396-3332-204B-A886-60107ECD4ACD}"/>
              </a:ext>
            </a:extLst>
          </p:cNvPr>
          <p:cNvSpPr/>
          <p:nvPr/>
        </p:nvSpPr>
        <p:spPr>
          <a:xfrm>
            <a:off x="5203869" y="2457051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886CE-DC92-6B45-913B-1C47CA58355C}"/>
              </a:ext>
            </a:extLst>
          </p:cNvPr>
          <p:cNvSpPr txBox="1"/>
          <p:nvPr/>
        </p:nvSpPr>
        <p:spPr>
          <a:xfrm>
            <a:off x="1476454" y="3467733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读者计数器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4DF46-B335-F640-9224-D04A3223FA46}"/>
              </a:ext>
            </a:extLst>
          </p:cNvPr>
          <p:cNvSpPr/>
          <p:nvPr/>
        </p:nvSpPr>
        <p:spPr>
          <a:xfrm>
            <a:off x="611560" y="336155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CB35-3E6A-F747-AFE7-8D4FEC5AE675}"/>
              </a:ext>
            </a:extLst>
          </p:cNvPr>
          <p:cNvSpPr txBox="1"/>
          <p:nvPr/>
        </p:nvSpPr>
        <p:spPr>
          <a:xfrm>
            <a:off x="323528" y="4256857"/>
            <a:ext cx="28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在读临界区中的读者数量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46BF37-4813-BB48-8DBF-90FC8159B379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1766001" y="3837065"/>
            <a:ext cx="431482" cy="4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7C31E-075E-4049-9141-2F9030D4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63" y="2658225"/>
            <a:ext cx="544190" cy="65678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EF6874F-36EE-F64B-B644-79FC084E4698}"/>
              </a:ext>
            </a:extLst>
          </p:cNvPr>
          <p:cNvSpPr/>
          <p:nvPr/>
        </p:nvSpPr>
        <p:spPr>
          <a:xfrm>
            <a:off x="3851920" y="1585416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490964-41FB-D748-B5C9-2FDFE8C99EAD}"/>
              </a:ext>
            </a:extLst>
          </p:cNvPr>
          <p:cNvSpPr txBox="1"/>
          <p:nvPr/>
        </p:nvSpPr>
        <p:spPr>
          <a:xfrm>
            <a:off x="3279350" y="3546502"/>
            <a:ext cx="5541122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获取读者锁，减少计数器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无其他读者在，释放写锁      ，写者进入临界区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释放读者锁</a:t>
            </a:r>
            <a:endParaRPr lang="en-US" altLang="zh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BF747F-929F-084A-BAFD-5E58852E2718}"/>
              </a:ext>
            </a:extLst>
          </p:cNvPr>
          <p:cNvSpPr txBox="1"/>
          <p:nvPr/>
        </p:nvSpPr>
        <p:spPr>
          <a:xfrm>
            <a:off x="2866502" y="1078790"/>
            <a:ext cx="28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此时写者可以进入</a:t>
            </a:r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C82F7-F3C6-D340-9F62-8253DAAF5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852DC5-2C6B-384F-8AB0-1117B35FB66D}"/>
              </a:ext>
            </a:extLst>
          </p:cNvPr>
          <p:cNvSpPr/>
          <p:nvPr/>
        </p:nvSpPr>
        <p:spPr>
          <a:xfrm>
            <a:off x="5307399" y="4902031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E60BB-76FD-C84B-AC35-AE21F55D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07A4E845-009B-A540-BDFA-5CEA8263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947" y="3652399"/>
            <a:ext cx="262300" cy="306757"/>
          </a:xfrm>
          <a:prstGeom prst="rect">
            <a:avLst/>
          </a:prstGeom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A4068C51-E8B4-2D46-8F51-C935F09A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441676"/>
            <a:ext cx="262300" cy="306757"/>
          </a:xfrm>
          <a:prstGeom prst="rect">
            <a:avLst/>
          </a:prstGeom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8D491EDF-530E-734A-95F6-BFB35BEB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00" y="4058756"/>
            <a:ext cx="262300" cy="3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6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-1</a:t>
            </a:r>
            <a:r>
              <a:rPr lang="zh-CN" altLang="en-US" dirty="0"/>
              <a:t>：多线程执行屏障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29A0A41-B767-4C45-B55A-2D490B4A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33501"/>
            <a:ext cx="3400705" cy="1523999"/>
          </a:xfrm>
        </p:spPr>
        <p:txBody>
          <a:bodyPr>
            <a:normAutofit lnSpcReduction="10000"/>
          </a:bodyPr>
          <a:lstStyle/>
          <a:p>
            <a:r>
              <a:rPr lang="en-CN"/>
              <a:t>多线程执行屏障</a:t>
            </a:r>
          </a:p>
          <a:p>
            <a:r>
              <a:rPr lang="en-CN"/>
              <a:t>等待全部执行到屏障后再继续执行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B6D01-EAF4-A642-9671-E2310D8926BD}"/>
              </a:ext>
            </a:extLst>
          </p:cNvPr>
          <p:cNvSpPr txBox="1"/>
          <p:nvPr/>
        </p:nvSpPr>
        <p:spPr>
          <a:xfrm>
            <a:off x="4139952" y="10659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Thread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7FBF9-A15B-9142-953D-E64850D4203D}"/>
              </a:ext>
            </a:extLst>
          </p:cNvPr>
          <p:cNvSpPr txBox="1"/>
          <p:nvPr/>
        </p:nvSpPr>
        <p:spPr>
          <a:xfrm>
            <a:off x="5621288" y="10659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Thread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5DF9E-FBC9-304C-9202-8577C12FA11C}"/>
              </a:ext>
            </a:extLst>
          </p:cNvPr>
          <p:cNvSpPr txBox="1"/>
          <p:nvPr/>
        </p:nvSpPr>
        <p:spPr>
          <a:xfrm>
            <a:off x="7102624" y="10659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/>
              <a:t>Thread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8AFC58-9B45-0645-8150-0F989393562C}"/>
              </a:ext>
            </a:extLst>
          </p:cNvPr>
          <p:cNvSpPr txBox="1"/>
          <p:nvPr/>
        </p:nvSpPr>
        <p:spPr>
          <a:xfrm>
            <a:off x="5528421" y="1584105"/>
            <a:ext cx="1634278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>
                <a:latin typeface="Courier" pitchFamily="2" charset="0"/>
              </a:rPr>
              <a:t>/* Do something */</a:t>
            </a: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barrier();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297A7-03EB-4F48-9F68-BF821359076D}"/>
              </a:ext>
            </a:extLst>
          </p:cNvPr>
          <p:cNvSpPr txBox="1"/>
          <p:nvPr/>
        </p:nvSpPr>
        <p:spPr>
          <a:xfrm>
            <a:off x="3995936" y="1584105"/>
            <a:ext cx="162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>
                <a:latin typeface="Courier" pitchFamily="2" charset="0"/>
              </a:rPr>
              <a:t>/* Do something */</a:t>
            </a:r>
            <a:endParaRPr lang="en-US" sz="105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barrier();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90DC7-6157-9F40-9CCB-23CA46729EF0}"/>
              </a:ext>
            </a:extLst>
          </p:cNvPr>
          <p:cNvSpPr txBox="1"/>
          <p:nvPr/>
        </p:nvSpPr>
        <p:spPr>
          <a:xfrm>
            <a:off x="7052522" y="1584105"/>
            <a:ext cx="163427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>
                <a:latin typeface="Courier" pitchFamily="2" charset="0"/>
              </a:rPr>
              <a:t>/* Do something */</a:t>
            </a: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barrier();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8BAD0-8FE5-FA45-A0B2-0B7281FC4688}"/>
              </a:ext>
            </a:extLst>
          </p:cNvPr>
          <p:cNvCxnSpPr>
            <a:cxnSpLocks/>
          </p:cNvCxnSpPr>
          <p:nvPr/>
        </p:nvCxnSpPr>
        <p:spPr>
          <a:xfrm>
            <a:off x="4067944" y="3571724"/>
            <a:ext cx="4248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95B505-0F2B-EA47-BD70-C4EBF306711F}"/>
              </a:ext>
            </a:extLst>
          </p:cNvPr>
          <p:cNvCxnSpPr>
            <a:cxnSpLocks/>
          </p:cNvCxnSpPr>
          <p:nvPr/>
        </p:nvCxnSpPr>
        <p:spPr>
          <a:xfrm>
            <a:off x="4550195" y="2425452"/>
            <a:ext cx="0" cy="98222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A4505C-C8D8-104F-AA84-A710486E66DF}"/>
              </a:ext>
            </a:extLst>
          </p:cNvPr>
          <p:cNvCxnSpPr>
            <a:cxnSpLocks/>
          </p:cNvCxnSpPr>
          <p:nvPr/>
        </p:nvCxnSpPr>
        <p:spPr>
          <a:xfrm>
            <a:off x="6084168" y="2785492"/>
            <a:ext cx="0" cy="6221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49C7E-4864-D240-AB9D-2ED33B67AEB1}"/>
              </a:ext>
            </a:extLst>
          </p:cNvPr>
          <p:cNvSpPr/>
          <p:nvPr/>
        </p:nvSpPr>
        <p:spPr>
          <a:xfrm>
            <a:off x="4572000" y="3656706"/>
            <a:ext cx="306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等待全部线程执行到位</a:t>
            </a:r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6FA8B-75CA-0E45-92DC-82E20BD22001}"/>
              </a:ext>
            </a:extLst>
          </p:cNvPr>
          <p:cNvSpPr/>
          <p:nvPr/>
        </p:nvSpPr>
        <p:spPr>
          <a:xfrm>
            <a:off x="457200" y="2968288"/>
            <a:ext cx="306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N" b="1"/>
              <a:t>符合场景</a:t>
            </a:r>
            <a:r>
              <a:rPr lang="en-US" altLang="zh-CN" b="1"/>
              <a:t>2: </a:t>
            </a:r>
            <a:r>
              <a:rPr lang="zh-CN" altLang="en-US" b="1"/>
              <a:t>线程等待</a:t>
            </a:r>
            <a:r>
              <a:rPr lang="en-US" altLang="zh-CN" b="1"/>
              <a:t>/</a:t>
            </a:r>
            <a:r>
              <a:rPr lang="zh-CN" altLang="en-US" b="1"/>
              <a:t>唤醒</a:t>
            </a:r>
            <a:endParaRPr lang="en-CN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9946FA-11B2-B14C-9DA3-4ABE9CDE66F7}"/>
              </a:ext>
            </a:extLst>
          </p:cNvPr>
          <p:cNvSpPr/>
          <p:nvPr/>
        </p:nvSpPr>
        <p:spPr>
          <a:xfrm>
            <a:off x="679216" y="3365836"/>
            <a:ext cx="56869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lock(&amp;thread_cnt_lock);</a:t>
            </a:r>
          </a:p>
          <a:p>
            <a:r>
              <a:rPr lang="en-CN">
                <a:latin typeface="Courier" pitchFamily="2" charset="0"/>
              </a:rPr>
              <a:t>thread_cnt--;</a:t>
            </a:r>
          </a:p>
          <a:p>
            <a:r>
              <a:rPr lang="en-CN">
                <a:latin typeface="Courier" pitchFamily="2" charset="0"/>
              </a:rPr>
              <a:t>if (thread_cnt == 0)</a:t>
            </a:r>
          </a:p>
          <a:p>
            <a:r>
              <a:rPr lang="en-CN">
                <a:latin typeface="Courier" pitchFamily="2" charset="0"/>
              </a:rPr>
              <a:t>  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cond_broadcast(cond);</a:t>
            </a:r>
          </a:p>
          <a:p>
            <a:r>
              <a:rPr lang="en-CN">
                <a:latin typeface="Courier" pitchFamily="2" charset="0"/>
              </a:rPr>
              <a:t>while(thread_cnt != 0)</a:t>
            </a:r>
          </a:p>
          <a:p>
            <a:r>
              <a:rPr lang="en-CN">
                <a:latin typeface="Courier" pitchFamily="2" charset="0"/>
              </a:rPr>
              <a:t>  cond_wait(&amp;cond, &amp;thread_cnt_lock); </a:t>
            </a:r>
          </a:p>
          <a:p>
            <a:r>
              <a:rPr lang="en-CN">
                <a:latin typeface="Courier" pitchFamily="2" charset="0"/>
              </a:rPr>
              <a:t>unlock(&amp;thread_cnt_lock);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89FB-1125-984B-804F-6186340BE2C9}"/>
              </a:ext>
            </a:extLst>
          </p:cNvPr>
          <p:cNvSpPr/>
          <p:nvPr/>
        </p:nvSpPr>
        <p:spPr>
          <a:xfrm>
            <a:off x="4191373" y="4163399"/>
            <a:ext cx="3065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唤醒所有等待的线程</a:t>
            </a:r>
            <a:endParaRPr lang="en-CN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20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读写锁的实现：偏向读者为例</a:t>
            </a: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443-90A1-874C-8124-A70F7CAC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5332"/>
            <a:ext cx="504056" cy="58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4B28E-AE32-9C4C-AA4D-2D45A75A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" y="2289439"/>
            <a:ext cx="544190" cy="6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5C136-DD44-E447-9BBB-602E4E8D52F7}"/>
              </a:ext>
            </a:extLst>
          </p:cNvPr>
          <p:cNvSpPr txBox="1"/>
          <p:nvPr/>
        </p:nvSpPr>
        <p:spPr>
          <a:xfrm>
            <a:off x="1475656" y="15323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/>
              <a:t>读者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47E0-7747-B64A-9EDB-FCF385D57407}"/>
              </a:ext>
            </a:extLst>
          </p:cNvPr>
          <p:cNvSpPr txBox="1"/>
          <p:nvPr/>
        </p:nvSpPr>
        <p:spPr>
          <a:xfrm>
            <a:off x="1473758" y="24331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CN"/>
              <a:t>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9982-54E2-C14B-B7F1-9F4C223E59BF}"/>
              </a:ext>
            </a:extLst>
          </p:cNvPr>
          <p:cNvSpPr/>
          <p:nvPr/>
        </p:nvSpPr>
        <p:spPr>
          <a:xfrm>
            <a:off x="5868144" y="1532327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DF7E-EAD5-D443-A730-011B7A4AD436}"/>
              </a:ext>
            </a:extLst>
          </p:cNvPr>
          <p:cNvSpPr txBox="1"/>
          <p:nvPr/>
        </p:nvSpPr>
        <p:spPr>
          <a:xfrm>
            <a:off x="6202858" y="1604335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886CE-DC92-6B45-913B-1C47CA58355C}"/>
              </a:ext>
            </a:extLst>
          </p:cNvPr>
          <p:cNvSpPr txBox="1"/>
          <p:nvPr/>
        </p:nvSpPr>
        <p:spPr>
          <a:xfrm>
            <a:off x="1476454" y="3467733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读者计数器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4DF46-B335-F640-9224-D04A3223FA46}"/>
              </a:ext>
            </a:extLst>
          </p:cNvPr>
          <p:cNvSpPr/>
          <p:nvPr/>
        </p:nvSpPr>
        <p:spPr>
          <a:xfrm>
            <a:off x="611560" y="336155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CB35-3E6A-F747-AFE7-8D4FEC5AE675}"/>
              </a:ext>
            </a:extLst>
          </p:cNvPr>
          <p:cNvSpPr txBox="1"/>
          <p:nvPr/>
        </p:nvSpPr>
        <p:spPr>
          <a:xfrm>
            <a:off x="323528" y="4256857"/>
            <a:ext cx="28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在读临界区中的读者数量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46BF37-4813-BB48-8DBF-90FC8159B379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1766001" y="3837065"/>
            <a:ext cx="431482" cy="4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7C31E-075E-4049-9141-2F9030D4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079" y="2704775"/>
            <a:ext cx="544190" cy="65678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EF6874F-36EE-F64B-B644-79FC084E4698}"/>
              </a:ext>
            </a:extLst>
          </p:cNvPr>
          <p:cNvSpPr/>
          <p:nvPr/>
        </p:nvSpPr>
        <p:spPr>
          <a:xfrm>
            <a:off x="6291700" y="2082931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B686EB-CCC0-044E-8775-C39C93F3464B}"/>
              </a:ext>
            </a:extLst>
          </p:cNvPr>
          <p:cNvSpPr/>
          <p:nvPr/>
        </p:nvSpPr>
        <p:spPr>
          <a:xfrm>
            <a:off x="3779912" y="1721639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C6F8A5-4120-E445-975B-F340D0C2D16B}"/>
              </a:ext>
            </a:extLst>
          </p:cNvPr>
          <p:cNvSpPr txBox="1"/>
          <p:nvPr/>
        </p:nvSpPr>
        <p:spPr>
          <a:xfrm>
            <a:off x="2924917" y="2392111"/>
            <a:ext cx="2951714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获取读者锁，更新读计数器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CN" dirty="0"/>
              <a:t>如果</a:t>
            </a:r>
            <a:r>
              <a:rPr lang="zh-CN" altLang="en-US" dirty="0"/>
              <a:t>没有读者在，尝试拿写锁避免写者进入，等待。</a:t>
            </a:r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B687-06CF-AF4A-9A18-71BFC68A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B293C5-418A-404C-8223-42EB1D2DE131}"/>
              </a:ext>
            </a:extLst>
          </p:cNvPr>
          <p:cNvSpPr/>
          <p:nvPr/>
        </p:nvSpPr>
        <p:spPr>
          <a:xfrm>
            <a:off x="5307399" y="4902031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B04EB-041E-634C-AC13-4B9836E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765435BE-6EF7-0849-B295-BCB9D4CE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79" y="4124954"/>
            <a:ext cx="262300" cy="316569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A5A67862-4408-134B-8BA0-8E9C141A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17" y="2879786"/>
            <a:ext cx="262300" cy="3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61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读写锁的实现：偏向读者为例</a:t>
            </a:r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443-90A1-874C-8124-A70F7CAC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5332"/>
            <a:ext cx="504056" cy="58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4B28E-AE32-9C4C-AA4D-2D45A75A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6" y="2289439"/>
            <a:ext cx="544190" cy="6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5C136-DD44-E447-9BBB-602E4E8D52F7}"/>
              </a:ext>
            </a:extLst>
          </p:cNvPr>
          <p:cNvSpPr txBox="1"/>
          <p:nvPr/>
        </p:nvSpPr>
        <p:spPr>
          <a:xfrm>
            <a:off x="1475656" y="15323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/>
              <a:t>读者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447E0-7747-B64A-9EDB-FCF385D57407}"/>
              </a:ext>
            </a:extLst>
          </p:cNvPr>
          <p:cNvSpPr txBox="1"/>
          <p:nvPr/>
        </p:nvSpPr>
        <p:spPr>
          <a:xfrm>
            <a:off x="1473758" y="24331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CN"/>
              <a:t>者</a:t>
            </a:r>
            <a:r>
              <a:rPr lang="zh-CN" altLang="en-US"/>
              <a:t>锁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9982-54E2-C14B-B7F1-9F4C223E59BF}"/>
              </a:ext>
            </a:extLst>
          </p:cNvPr>
          <p:cNvSpPr/>
          <p:nvPr/>
        </p:nvSpPr>
        <p:spPr>
          <a:xfrm>
            <a:off x="5868144" y="1532327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DF7E-EAD5-D443-A730-011B7A4AD436}"/>
              </a:ext>
            </a:extLst>
          </p:cNvPr>
          <p:cNvSpPr txBox="1"/>
          <p:nvPr/>
        </p:nvSpPr>
        <p:spPr>
          <a:xfrm>
            <a:off x="6202858" y="1604335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886CE-DC92-6B45-913B-1C47CA58355C}"/>
              </a:ext>
            </a:extLst>
          </p:cNvPr>
          <p:cNvSpPr txBox="1"/>
          <p:nvPr/>
        </p:nvSpPr>
        <p:spPr>
          <a:xfrm>
            <a:off x="1476454" y="3467733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读者计数器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4DF46-B335-F640-9224-D04A3223FA46}"/>
              </a:ext>
            </a:extLst>
          </p:cNvPr>
          <p:cNvSpPr/>
          <p:nvPr/>
        </p:nvSpPr>
        <p:spPr>
          <a:xfrm>
            <a:off x="611560" y="336155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DCB35-3E6A-F747-AFE7-8D4FEC5AE675}"/>
              </a:ext>
            </a:extLst>
          </p:cNvPr>
          <p:cNvSpPr txBox="1"/>
          <p:nvPr/>
        </p:nvSpPr>
        <p:spPr>
          <a:xfrm>
            <a:off x="323528" y="4256857"/>
            <a:ext cx="28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在读临界区中的读者数量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46BF37-4813-BB48-8DBF-90FC8159B379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1766001" y="3837065"/>
            <a:ext cx="431482" cy="4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7C31E-075E-4049-9141-2F9030D4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079" y="2704775"/>
            <a:ext cx="544190" cy="65678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EF6874F-36EE-F64B-B644-79FC084E4698}"/>
              </a:ext>
            </a:extLst>
          </p:cNvPr>
          <p:cNvSpPr/>
          <p:nvPr/>
        </p:nvSpPr>
        <p:spPr>
          <a:xfrm>
            <a:off x="6291700" y="2082931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B686EB-CCC0-044E-8775-C39C93F3464B}"/>
              </a:ext>
            </a:extLst>
          </p:cNvPr>
          <p:cNvSpPr/>
          <p:nvPr/>
        </p:nvSpPr>
        <p:spPr>
          <a:xfrm>
            <a:off x="3779912" y="1721639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C6F8A5-4120-E445-975B-F340D0C2D16B}"/>
              </a:ext>
            </a:extLst>
          </p:cNvPr>
          <p:cNvSpPr txBox="1"/>
          <p:nvPr/>
        </p:nvSpPr>
        <p:spPr>
          <a:xfrm>
            <a:off x="2916430" y="3055011"/>
            <a:ext cx="2951714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尝试拿读者锁，上面的读者还没释放，等待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2DA32-F555-CC4A-90F6-24992839836F}"/>
              </a:ext>
            </a:extLst>
          </p:cNvPr>
          <p:cNvSpPr/>
          <p:nvPr/>
        </p:nvSpPr>
        <p:spPr>
          <a:xfrm>
            <a:off x="3779912" y="246120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721DB-088D-514E-B64D-A430D3A20C5A}"/>
              </a:ext>
            </a:extLst>
          </p:cNvPr>
          <p:cNvSpPr txBox="1"/>
          <p:nvPr/>
        </p:nvSpPr>
        <p:spPr>
          <a:xfrm>
            <a:off x="5151146" y="3983400"/>
            <a:ext cx="3807932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/>
              <a:t>注意：</a:t>
            </a:r>
            <a:r>
              <a:rPr lang="zh-CN" altLang="en-CN" sz="1600" dirty="0"/>
              <a:t>读者</a:t>
            </a:r>
            <a:r>
              <a:rPr lang="zh-CN" altLang="en-US" sz="1600" dirty="0"/>
              <a:t>锁还有阻塞其他读者的语义，</a:t>
            </a:r>
            <a:br>
              <a:rPr lang="en-US" altLang="zh-CN" sz="1600" dirty="0"/>
            </a:br>
            <a:r>
              <a:rPr lang="zh-CN" altLang="en-US" sz="1600" dirty="0"/>
              <a:t>因此不能用原子操作来替代</a:t>
            </a:r>
            <a:endParaRPr lang="en-CN" sz="1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C6CB0-A0C3-5E4B-ACAB-2AE67654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73644-7C93-E34E-BCA9-3F3A36D9437B}"/>
              </a:ext>
            </a:extLst>
          </p:cNvPr>
          <p:cNvSpPr/>
          <p:nvPr/>
        </p:nvSpPr>
        <p:spPr>
          <a:xfrm>
            <a:off x="5307399" y="4902031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DF8B-C452-A840-A881-71A2D0B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2B3237E5-84B0-2A4F-872F-C65B3422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534985"/>
            <a:ext cx="262300" cy="3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19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条件变量的实现</a:t>
            </a:r>
          </a:p>
        </p:txBody>
      </p:sp>
    </p:spTree>
    <p:extLst>
      <p:ext uri="{BB962C8B-B14F-4D97-AF65-F5344CB8AC3E}">
        <p14:creationId xmlns:p14="http://schemas.microsoft.com/office/powerpoint/2010/main" val="3058311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回顾：条件变量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B6393-54AD-D04F-9860-5BB6FC578869}"/>
              </a:ext>
            </a:extLst>
          </p:cNvPr>
          <p:cNvSpPr/>
          <p:nvPr/>
        </p:nvSpPr>
        <p:spPr>
          <a:xfrm>
            <a:off x="2514021" y="1561356"/>
            <a:ext cx="4115957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while(</a:t>
            </a:r>
            <a:r>
              <a:rPr lang="en-US" altLang="zh-CN" sz="1600" dirty="0">
                <a:latin typeface="Courier" pitchFamily="2" charset="0"/>
              </a:rPr>
              <a:t>something</a:t>
            </a:r>
            <a:r>
              <a:rPr lang="en-US" sz="1600" dirty="0">
                <a:latin typeface="Courier" pitchFamily="2" charset="0"/>
              </a:rPr>
              <a:t>)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	/* busy waiting */;</a:t>
            </a:r>
            <a:endParaRPr lang="en-CN" sz="16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C1C56-0FB7-7D47-8B13-CFA52B07FC25}"/>
              </a:ext>
            </a:extLst>
          </p:cNvPr>
          <p:cNvSpPr/>
          <p:nvPr/>
        </p:nvSpPr>
        <p:spPr>
          <a:xfrm>
            <a:off x="457200" y="1158690"/>
            <a:ext cx="3528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之前互斥锁的实现中：</a:t>
            </a:r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F9E56-9CEF-F64A-A6A3-44ABBB07E253}"/>
              </a:ext>
            </a:extLst>
          </p:cNvPr>
          <p:cNvSpPr/>
          <p:nvPr/>
        </p:nvSpPr>
        <p:spPr>
          <a:xfrm>
            <a:off x="1671090" y="2612072"/>
            <a:ext cx="580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urier" pitchFamily="2" charset="0"/>
              </a:rPr>
              <a:t>条件变量</a:t>
            </a:r>
            <a:r>
              <a:rPr lang="zh-CN" altLang="en-US" dirty="0">
                <a:latin typeface="Courier" pitchFamily="2" charset="0"/>
              </a:rPr>
              <a:t>：提供睡眠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唤醒机制，避免无意义的等待。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4ADA1-3BC6-E341-B5B8-CB7193482BC5}"/>
              </a:ext>
            </a:extLst>
          </p:cNvPr>
          <p:cNvSpPr/>
          <p:nvPr/>
        </p:nvSpPr>
        <p:spPr>
          <a:xfrm>
            <a:off x="251532" y="3266196"/>
            <a:ext cx="3804948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if(!</a:t>
            </a:r>
            <a:r>
              <a:rPr lang="en-US" sz="1600" dirty="0" err="1">
                <a:latin typeface="Courier" pitchFamily="2" charset="0"/>
              </a:rPr>
              <a:t>some_condition</a:t>
            </a:r>
            <a:r>
              <a:rPr lang="en-US" sz="1600" dirty="0">
                <a:latin typeface="Courier" pitchFamily="2" charset="0"/>
              </a:rPr>
              <a:t>)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	wait(condition</a:t>
            </a:r>
            <a:r>
              <a:rPr lang="en-US" altLang="zh-CN" sz="1600" dirty="0">
                <a:latin typeface="Courier" pitchFamily="2" charset="0"/>
              </a:rPr>
              <a:t>,</a:t>
            </a:r>
            <a:r>
              <a:rPr lang="zh-CN" altLang="en-US" sz="1600" dirty="0">
                <a:latin typeface="Courier" pitchFamily="2" charset="0"/>
              </a:rPr>
              <a:t> </a:t>
            </a:r>
            <a:r>
              <a:rPr lang="en-US" altLang="zh-CN" sz="1600" dirty="0">
                <a:latin typeface="Courier" pitchFamily="2" charset="0"/>
              </a:rPr>
              <a:t>lock</a:t>
            </a:r>
            <a:r>
              <a:rPr lang="en-US" sz="1600" dirty="0">
                <a:latin typeface="Courier" pitchFamily="2" charset="0"/>
              </a:rPr>
              <a:t>);</a:t>
            </a:r>
            <a:endParaRPr lang="en-CN" sz="160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BFFCC-B428-B447-B2AE-B60FD81EE19A}"/>
              </a:ext>
            </a:extLst>
          </p:cNvPr>
          <p:cNvSpPr/>
          <p:nvPr/>
        </p:nvSpPr>
        <p:spPr>
          <a:xfrm>
            <a:off x="4972117" y="3937620"/>
            <a:ext cx="3315721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u</a:t>
            </a:r>
            <a:r>
              <a:rPr lang="en-CN" sz="1600">
                <a:latin typeface="Courier" pitchFamily="2" charset="0"/>
              </a:rPr>
              <a:t>pdate(some_condition);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s</a:t>
            </a:r>
            <a:r>
              <a:rPr lang="en-CN" sz="1600">
                <a:latin typeface="Courier" pitchFamily="2" charset="0"/>
              </a:rPr>
              <a:t>ignal(condition);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1FD2D-A576-4742-95F9-7AABC34B7B25}"/>
              </a:ext>
            </a:extLst>
          </p:cNvPr>
          <p:cNvCxnSpPr>
            <a:cxnSpLocks/>
          </p:cNvCxnSpPr>
          <p:nvPr/>
        </p:nvCxnSpPr>
        <p:spPr>
          <a:xfrm>
            <a:off x="4499992" y="3266196"/>
            <a:ext cx="0" cy="2182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D25CF8-8A23-3A47-85E8-9989487DA3B1}"/>
              </a:ext>
            </a:extLst>
          </p:cNvPr>
          <p:cNvSpPr/>
          <p:nvPr/>
        </p:nvSpPr>
        <p:spPr>
          <a:xfrm>
            <a:off x="1373145" y="3048196"/>
            <a:ext cx="1696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线程</a:t>
            </a:r>
            <a:r>
              <a:rPr lang="en-US" altLang="zh-CN" dirty="0">
                <a:latin typeface="Courier" pitchFamily="2" charset="0"/>
              </a:rPr>
              <a:t>-0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C098B-068C-5241-8488-770C0C4992C1}"/>
              </a:ext>
            </a:extLst>
          </p:cNvPr>
          <p:cNvSpPr/>
          <p:nvPr/>
        </p:nvSpPr>
        <p:spPr>
          <a:xfrm>
            <a:off x="5365068" y="3037073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线程</a:t>
            </a:r>
            <a:r>
              <a:rPr lang="en-US" altLang="zh-CN" dirty="0">
                <a:latin typeface="Courier" pitchFamily="2" charset="0"/>
              </a:rPr>
              <a:t>-1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308B54-3D14-8C42-9214-2258911A51A5}"/>
              </a:ext>
            </a:extLst>
          </p:cNvPr>
          <p:cNvSpPr/>
          <p:nvPr/>
        </p:nvSpPr>
        <p:spPr>
          <a:xfrm>
            <a:off x="249558" y="4662092"/>
            <a:ext cx="4322441" cy="429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Wake up and check condition again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2E53A-53B1-284E-9035-AACCFF812345}"/>
              </a:ext>
            </a:extLst>
          </p:cNvPr>
          <p:cNvCxnSpPr/>
          <p:nvPr/>
        </p:nvCxnSpPr>
        <p:spPr>
          <a:xfrm>
            <a:off x="4056479" y="3937620"/>
            <a:ext cx="1308589" cy="12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641499-2852-A241-BC50-11D30E8F2E22}"/>
              </a:ext>
            </a:extLst>
          </p:cNvPr>
          <p:cNvCxnSpPr>
            <a:cxnSpLocks/>
          </p:cNvCxnSpPr>
          <p:nvPr/>
        </p:nvCxnSpPr>
        <p:spPr>
          <a:xfrm flipH="1">
            <a:off x="3189437" y="4662092"/>
            <a:ext cx="2030636" cy="13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75651-3515-7C41-80F4-6E3FB632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62589-F7D1-F740-A45B-128EA05A0574}"/>
              </a:ext>
            </a:extLst>
          </p:cNvPr>
          <p:cNvSpPr/>
          <p:nvPr/>
        </p:nvSpPr>
        <p:spPr>
          <a:xfrm>
            <a:off x="1187624" y="3742316"/>
            <a:ext cx="574105" cy="271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ED20E8-EC1A-6741-903D-5E62AB084EDA}"/>
              </a:ext>
            </a:extLst>
          </p:cNvPr>
          <p:cNvSpPr/>
          <p:nvPr/>
        </p:nvSpPr>
        <p:spPr>
          <a:xfrm>
            <a:off x="4934004" y="4433585"/>
            <a:ext cx="2503941" cy="271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4BAA0-3F33-034E-909B-09655632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80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回顾：条件变量的两个接口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AD74E-ABE5-E343-BFBB-8E0D314614A7}"/>
              </a:ext>
            </a:extLst>
          </p:cNvPr>
          <p:cNvSpPr/>
          <p:nvPr/>
        </p:nvSpPr>
        <p:spPr>
          <a:xfrm>
            <a:off x="1331640" y="1761085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void wait(struct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cond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cond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, struct lock *mutex);</a:t>
            </a:r>
            <a:endParaRPr lang="en-CN"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3E21AF-EEE3-754B-8670-69CAFB6B21EF}"/>
              </a:ext>
            </a:extLst>
          </p:cNvPr>
          <p:cNvSpPr/>
          <p:nvPr/>
        </p:nvSpPr>
        <p:spPr>
          <a:xfrm>
            <a:off x="1331640" y="408163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void signal(struct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cond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cond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);</a:t>
            </a:r>
            <a:endParaRPr lang="en-CN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7BFF8A-6918-3041-AD0F-712BAA9A9C68}"/>
              </a:ext>
            </a:extLst>
          </p:cNvPr>
          <p:cNvSpPr/>
          <p:nvPr/>
        </p:nvSpPr>
        <p:spPr>
          <a:xfrm>
            <a:off x="457200" y="1292855"/>
            <a:ext cx="159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等待的接口：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C5B21D-8B0C-354E-B172-218885FCF9F5}"/>
              </a:ext>
            </a:extLst>
          </p:cNvPr>
          <p:cNvSpPr/>
          <p:nvPr/>
        </p:nvSpPr>
        <p:spPr>
          <a:xfrm>
            <a:off x="441225" y="3721596"/>
            <a:ext cx="159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唤醒的接口：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8F57B-92BF-BD48-8282-B9D5D1B181BD}"/>
              </a:ext>
            </a:extLst>
          </p:cNvPr>
          <p:cNvSpPr/>
          <p:nvPr/>
        </p:nvSpPr>
        <p:spPr>
          <a:xfrm>
            <a:off x="5292080" y="1601962"/>
            <a:ext cx="2915344" cy="630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EBF084-D71F-4944-8CEB-10CC05B5F360}"/>
              </a:ext>
            </a:extLst>
          </p:cNvPr>
          <p:cNvSpPr/>
          <p:nvPr/>
        </p:nvSpPr>
        <p:spPr>
          <a:xfrm>
            <a:off x="625730" y="2144108"/>
            <a:ext cx="4594342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放入条件变量的</a:t>
            </a:r>
            <a:r>
              <a:rPr lang="zh-CN" altLang="en-US" b="1" dirty="0"/>
              <a:t>等待队列</a:t>
            </a:r>
            <a:endParaRPr lang="en-CN" altLang="zh-CN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阻塞自己同时</a:t>
            </a:r>
            <a:r>
              <a:rPr lang="zh-CN" altLang="en-CN" b="1" dirty="0"/>
              <a:t>释放</a:t>
            </a:r>
            <a:r>
              <a:rPr lang="zh-CN" altLang="en-US" b="1" dirty="0"/>
              <a:t>锁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被唤醒后重新</a:t>
            </a:r>
            <a:r>
              <a:rPr lang="zh-CN" altLang="en-US" b="1" dirty="0"/>
              <a:t>获取锁</a:t>
            </a:r>
            <a:endParaRPr lang="en-US" altLang="zh-CN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0ACE75-1660-914F-8813-B18679568832}"/>
              </a:ext>
            </a:extLst>
          </p:cNvPr>
          <p:cNvSpPr/>
          <p:nvPr/>
        </p:nvSpPr>
        <p:spPr>
          <a:xfrm>
            <a:off x="647564" y="4431815"/>
            <a:ext cx="6265596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CN" dirty="0"/>
              <a:t>检查</a:t>
            </a:r>
            <a:r>
              <a:rPr lang="zh-CN" altLang="en-US" b="1" dirty="0"/>
              <a:t>等待队列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如果有等待者则</a:t>
            </a:r>
            <a:r>
              <a:rPr lang="zh-CN" altLang="en-US" b="1" dirty="0"/>
              <a:t>移出等待队列并唤醒</a:t>
            </a:r>
            <a:endParaRPr lang="en-US" altLang="zh-C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9FEAD-1B37-3341-9851-1B195541DBCA}"/>
              </a:ext>
            </a:extLst>
          </p:cNvPr>
          <p:cNvSpPr/>
          <p:nvPr/>
        </p:nvSpPr>
        <p:spPr>
          <a:xfrm>
            <a:off x="1628080" y="1299701"/>
            <a:ext cx="512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等待需要在临界区中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F8155-E438-1E43-9F28-C95FD7320CCF}"/>
              </a:ext>
            </a:extLst>
          </p:cNvPr>
          <p:cNvCxnSpPr>
            <a:stCxn id="10" idx="2"/>
          </p:cNvCxnSpPr>
          <p:nvPr/>
        </p:nvCxnSpPr>
        <p:spPr>
          <a:xfrm flipH="1">
            <a:off x="3203848" y="2232816"/>
            <a:ext cx="3545904" cy="6070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ABACFA-84CB-CC44-A646-7F0DF6F2A8E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203848" y="2232816"/>
            <a:ext cx="3545904" cy="10018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55444-9415-8B44-BDED-298CF4DF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FADF7A-C642-A64D-84B2-C39A20399E39}"/>
              </a:ext>
            </a:extLst>
          </p:cNvPr>
          <p:cNvSpPr txBox="1"/>
          <p:nvPr/>
        </p:nvSpPr>
        <p:spPr>
          <a:xfrm>
            <a:off x="6214014" y="2600257"/>
            <a:ext cx="2304256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accent1"/>
                </a:solidFill>
              </a:rPr>
              <a:t>如何阻塞自己的线程？通过</a:t>
            </a:r>
            <a:r>
              <a:rPr kumimoji="1" lang="en-US" altLang="zh-CN" dirty="0">
                <a:solidFill>
                  <a:schemeClr val="accent1"/>
                </a:solidFill>
              </a:rPr>
              <a:t>yield()</a:t>
            </a:r>
            <a:r>
              <a:rPr kumimoji="1" lang="zh-CN" altLang="en-US" dirty="0">
                <a:solidFill>
                  <a:schemeClr val="accent1"/>
                </a:solidFill>
              </a:rPr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3288146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条件变量的实现（语义级）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AD74E-ABE5-E343-BFBB-8E0D314614A7}"/>
              </a:ext>
            </a:extLst>
          </p:cNvPr>
          <p:cNvSpPr/>
          <p:nvPr/>
        </p:nvSpPr>
        <p:spPr>
          <a:xfrm>
            <a:off x="647564" y="1626439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void wait(struct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cond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cond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, struct lock *mutex);</a:t>
            </a:r>
            <a:endParaRPr lang="en-CN"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3E21AF-EEE3-754B-8670-69CAFB6B21EF}"/>
              </a:ext>
            </a:extLst>
          </p:cNvPr>
          <p:cNvSpPr/>
          <p:nvPr/>
        </p:nvSpPr>
        <p:spPr>
          <a:xfrm>
            <a:off x="647564" y="3711940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void signal(struct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cond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*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cond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);</a:t>
            </a:r>
            <a:endParaRPr lang="en-CN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7BFF8A-6918-3041-AD0F-712BAA9A9C68}"/>
              </a:ext>
            </a:extLst>
          </p:cNvPr>
          <p:cNvSpPr/>
          <p:nvPr/>
        </p:nvSpPr>
        <p:spPr>
          <a:xfrm>
            <a:off x="457200" y="1183548"/>
            <a:ext cx="159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等待的接口：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C5B21D-8B0C-354E-B172-218885FCF9F5}"/>
              </a:ext>
            </a:extLst>
          </p:cNvPr>
          <p:cNvSpPr/>
          <p:nvPr/>
        </p:nvSpPr>
        <p:spPr>
          <a:xfrm>
            <a:off x="467957" y="3308653"/>
            <a:ext cx="159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唤醒的接口：</a:t>
            </a:r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A6FBA0-9500-DE4D-A4C3-F419F8C9DF38}"/>
              </a:ext>
            </a:extLst>
          </p:cNvPr>
          <p:cNvSpPr/>
          <p:nvPr/>
        </p:nvSpPr>
        <p:spPr>
          <a:xfrm>
            <a:off x="605802" y="4113621"/>
            <a:ext cx="6265596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CN"/>
              <a:t>检查</a:t>
            </a:r>
            <a:r>
              <a:rPr lang="zh-CN" altLang="en-US"/>
              <a:t>等待队列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如果有等待者则移出等待队列并唤醒</a:t>
            </a:r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8F99B-A258-F945-A469-B89F37E4C5FD}"/>
              </a:ext>
            </a:extLst>
          </p:cNvPr>
          <p:cNvSpPr/>
          <p:nvPr/>
        </p:nvSpPr>
        <p:spPr>
          <a:xfrm>
            <a:off x="251520" y="2007484"/>
            <a:ext cx="4594342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放入条件变量的等待队列</a:t>
            </a:r>
            <a:endParaRPr lang="en-CN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阻塞自己同时</a:t>
            </a:r>
            <a:r>
              <a:rPr lang="zh-CN" altLang="en-CN"/>
              <a:t>释放</a:t>
            </a:r>
            <a:r>
              <a:rPr lang="zh-CN" altLang="en-US"/>
              <a:t>锁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被唤醒后重新获取锁</a:t>
            </a: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6043E-19A0-0E4C-BCB4-CA8313AC3935}"/>
              </a:ext>
            </a:extLst>
          </p:cNvPr>
          <p:cNvSpPr/>
          <p:nvPr/>
        </p:nvSpPr>
        <p:spPr>
          <a:xfrm>
            <a:off x="3635896" y="2091028"/>
            <a:ext cx="5596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Courier" pitchFamily="2" charset="0"/>
              </a:rPr>
              <a:t>list_append(cond-&gt;wait_list,</a:t>
            </a:r>
            <a:r>
              <a:rPr lang="zh-CN" altLang="en-US" sz="1600">
                <a:latin typeface="Courier" pitchFamily="2" charset="0"/>
              </a:rPr>
              <a:t> </a:t>
            </a:r>
            <a:r>
              <a:rPr lang="en-US" sz="1600">
                <a:latin typeface="Courier" pitchFamily="2" charset="0"/>
              </a:rPr>
              <a:t>proc_self()); </a:t>
            </a:r>
            <a:endParaRPr lang="en-CN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46702A-F242-404A-99F6-14FC342E0E1C}"/>
              </a:ext>
            </a:extLst>
          </p:cNvPr>
          <p:cNvSpPr/>
          <p:nvPr/>
        </p:nvSpPr>
        <p:spPr>
          <a:xfrm>
            <a:off x="3635896" y="2491220"/>
            <a:ext cx="4911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 altLang="zh-CN" sz="1600" dirty="0">
                <a:solidFill>
                  <a:schemeClr val="accent1"/>
                </a:solidFill>
                <a:latin typeface="Courier" pitchFamily="2" charset="0"/>
              </a:rPr>
              <a:t>(mutex),</a:t>
            </a:r>
            <a:r>
              <a:rPr lang="zh-CN" altLang="en-US" sz="16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Courier" pitchFamily="2" charset="0"/>
              </a:rPr>
              <a:t>yield()</a:t>
            </a:r>
            <a:r>
              <a:rPr lang="zh-CN" altLang="en-US" sz="1600" dirty="0">
                <a:solidFill>
                  <a:schemeClr val="accent1"/>
                </a:solidFill>
                <a:latin typeface="Courier" pitchFamily="2" charset="0"/>
              </a:rPr>
              <a:t> 注意这两步是</a:t>
            </a:r>
            <a:r>
              <a:rPr lang="zh-CN" altLang="en-US" sz="1600" b="1" dirty="0">
                <a:solidFill>
                  <a:schemeClr val="accent1"/>
                </a:solidFill>
                <a:latin typeface="Courier" pitchFamily="2" charset="0"/>
              </a:rPr>
              <a:t>原子的</a:t>
            </a:r>
            <a:endParaRPr lang="en-US" sz="1600" b="1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3C60-27F7-0D41-8889-EAE1C36318E9}"/>
              </a:ext>
            </a:extLst>
          </p:cNvPr>
          <p:cNvSpPr/>
          <p:nvPr/>
        </p:nvSpPr>
        <p:spPr>
          <a:xfrm>
            <a:off x="3709149" y="2921630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Courier" pitchFamily="2" charset="0"/>
              </a:rPr>
              <a:t>lock(mutex);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3B5A4-B6DB-7049-9B46-68F335BFCA68}"/>
              </a:ext>
            </a:extLst>
          </p:cNvPr>
          <p:cNvSpPr/>
          <p:nvPr/>
        </p:nvSpPr>
        <p:spPr>
          <a:xfrm>
            <a:off x="3077440" y="4190819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if (!list_empty(cond-&gt;wait_list))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FBC59-1289-A340-999E-67C983B6D749}"/>
              </a:ext>
            </a:extLst>
          </p:cNvPr>
          <p:cNvSpPr/>
          <p:nvPr/>
        </p:nvSpPr>
        <p:spPr>
          <a:xfrm>
            <a:off x="3077440" y="5016625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wakeup(list_remove(cond-&gt;wait_list));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05C35-4765-F84F-87F3-2CB7BD422C83}"/>
              </a:ext>
            </a:extLst>
          </p:cNvPr>
          <p:cNvSpPr/>
          <p:nvPr/>
        </p:nvSpPr>
        <p:spPr>
          <a:xfrm>
            <a:off x="4758162" y="112357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需要操作系统辅助实现</a:t>
            </a:r>
            <a:endParaRPr lang="en-CN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DBF3E-B33A-EE40-939A-CD1DCF52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46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信号量的实现</a:t>
            </a:r>
          </a:p>
        </p:txBody>
      </p:sp>
    </p:spTree>
    <p:extLst>
      <p:ext uri="{BB962C8B-B14F-4D97-AF65-F5344CB8AC3E}">
        <p14:creationId xmlns:p14="http://schemas.microsoft.com/office/powerpoint/2010/main" val="2491464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2D166-3921-FF47-A5F6-66AFDB6C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08268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回顾：生产者消费者问题的另一种实现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DC931-5026-434C-BF14-31E7B2F8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EA992-5F29-A74B-B670-706F70D8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2983AD-0F3D-C449-A2A8-28435278C93C}"/>
              </a:ext>
            </a:extLst>
          </p:cNvPr>
          <p:cNvSpPr/>
          <p:nvPr/>
        </p:nvSpPr>
        <p:spPr>
          <a:xfrm>
            <a:off x="516927" y="1561356"/>
            <a:ext cx="74911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600" dirty="0">
                <a:latin typeface="Courier" pitchFamily="2" charset="0"/>
              </a:rPr>
              <a:t>while(true) {</a:t>
            </a:r>
          </a:p>
          <a:p>
            <a:r>
              <a:rPr lang="en-CN" sz="1600" dirty="0">
                <a:latin typeface="Courier" pitchFamily="2" charset="0"/>
              </a:rPr>
              <a:t>	new_msg = produce_new();</a:t>
            </a:r>
            <a:endParaRPr lang="en-CN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CN" sz="1600">
                <a:solidFill>
                  <a:schemeClr val="accent1"/>
                </a:solidFill>
                <a:latin typeface="Courier" pitchFamily="2" charset="0"/>
              </a:rPr>
              <a:t>	lock</a:t>
            </a:r>
            <a:r>
              <a:rPr lang="en-CN" sz="1600" dirty="0">
                <a:solidFill>
                  <a:schemeClr val="accent1"/>
                </a:solidFill>
                <a:latin typeface="Courier" pitchFamily="2" charset="0"/>
              </a:rPr>
              <a:t>(&amp;empty_slot_lock);</a:t>
            </a:r>
          </a:p>
          <a:p>
            <a:r>
              <a:rPr lang="en-CN" sz="1600" dirty="0">
                <a:latin typeface="Courier" pitchFamily="2" charset="0"/>
              </a:rPr>
              <a:t>	while (</a:t>
            </a:r>
            <a:r>
              <a:rPr lang="en-CN" sz="1600" dirty="0">
                <a:solidFill>
                  <a:schemeClr val="accent5"/>
                </a:solidFill>
                <a:latin typeface="Courier" pitchFamily="2" charset="0"/>
              </a:rPr>
              <a:t>empty_slot </a:t>
            </a:r>
            <a:r>
              <a:rPr lang="en-CN" sz="1600" dirty="0">
                <a:latin typeface="Courier" pitchFamily="2" charset="0"/>
              </a:rPr>
              <a:t>== 0) </a:t>
            </a:r>
          </a:p>
          <a:p>
            <a:r>
              <a:rPr lang="en-CN" sz="1600" dirty="0">
                <a:latin typeface="Courier" pitchFamily="2" charset="0"/>
              </a:rPr>
              <a:t>	</a:t>
            </a:r>
            <a:r>
              <a:rPr lang="en-CN" sz="1600">
                <a:latin typeface="Courier" pitchFamily="2" charset="0"/>
              </a:rPr>
              <a:t>	</a:t>
            </a:r>
            <a:r>
              <a:rPr lang="en-CN" sz="1600">
                <a:solidFill>
                  <a:schemeClr val="accent1"/>
                </a:solidFill>
                <a:latin typeface="Courier" pitchFamily="2" charset="0"/>
              </a:rPr>
              <a:t>cond</a:t>
            </a:r>
            <a:r>
              <a:rPr lang="en-CN" sz="1600" dirty="0">
                <a:solidFill>
                  <a:schemeClr val="accent1"/>
                </a:solidFill>
                <a:latin typeface="Courier" pitchFamily="2" charset="0"/>
              </a:rPr>
              <a:t>_wait(&amp;empty_cond, &amp;empty_slot_lock);</a:t>
            </a:r>
          </a:p>
          <a:p>
            <a:r>
              <a:rPr lang="en-CN" sz="1600" dirty="0">
                <a:latin typeface="Courier" pitchFamily="2" charset="0"/>
              </a:rPr>
              <a:t>	</a:t>
            </a:r>
            <a:r>
              <a:rPr lang="en-CN" sz="1600" dirty="0">
                <a:solidFill>
                  <a:schemeClr val="accent5"/>
                </a:solidFill>
                <a:latin typeface="Courier" pitchFamily="2" charset="0"/>
              </a:rPr>
              <a:t>empty</a:t>
            </a:r>
            <a:r>
              <a:rPr lang="en-CN" sz="1600">
                <a:solidFill>
                  <a:schemeClr val="accent5"/>
                </a:solidFill>
                <a:latin typeface="Courier" pitchFamily="2" charset="0"/>
              </a:rPr>
              <a:t>_slot</a:t>
            </a:r>
            <a:r>
              <a:rPr lang="en-CN" sz="1600">
                <a:latin typeface="Courier" pitchFamily="2" charset="0"/>
              </a:rPr>
              <a:t>-</a:t>
            </a:r>
            <a:r>
              <a:rPr lang="en-CN" sz="1600" dirty="0">
                <a:latin typeface="Courier" pitchFamily="2" charset="0"/>
              </a:rPr>
              <a:t>-;</a:t>
            </a:r>
            <a:endParaRPr lang="en-CN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CN" sz="1600">
                <a:solidFill>
                  <a:schemeClr val="accent1"/>
                </a:solidFill>
                <a:latin typeface="Courier" pitchFamily="2" charset="0"/>
              </a:rPr>
              <a:t>	unlock</a:t>
            </a:r>
            <a:r>
              <a:rPr lang="en-CN" sz="1600" dirty="0">
                <a:solidFill>
                  <a:schemeClr val="accent1"/>
                </a:solidFill>
                <a:latin typeface="Courier" pitchFamily="2" charset="0"/>
              </a:rPr>
              <a:t>(&amp;empty_slot_lock);</a:t>
            </a:r>
          </a:p>
          <a:p>
            <a:endParaRPr lang="en-CN" sz="1600" dirty="0">
              <a:latin typeface="Courier" pitchFamily="2" charset="0"/>
            </a:endParaRPr>
          </a:p>
          <a:p>
            <a:r>
              <a:rPr lang="en-CN" sz="1600" dirty="0">
                <a:latin typeface="Courier" pitchFamily="2" charset="0"/>
              </a:rPr>
              <a:t>	buffer_add(new_msg);</a:t>
            </a:r>
          </a:p>
          <a:p>
            <a:r>
              <a:rPr lang="en-CN" sz="1600" dirty="0">
                <a:latin typeface="Courier" pitchFamily="2" charset="0"/>
              </a:rPr>
              <a:t>	// ...</a:t>
            </a:r>
          </a:p>
          <a:p>
            <a:r>
              <a:rPr lang="en-CN" sz="1600" dirty="0">
                <a:latin typeface="Courier" pitchFamily="2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CF80A-8C1D-204A-9EE1-30DC5AD6636C}"/>
              </a:ext>
            </a:extLst>
          </p:cNvPr>
          <p:cNvSpPr txBox="1"/>
          <p:nvPr/>
        </p:nvSpPr>
        <p:spPr>
          <a:xfrm>
            <a:off x="513750" y="1021872"/>
            <a:ext cx="13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生产者：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FF294-4086-F449-828E-7D8D6E2DEEBD}"/>
              </a:ext>
            </a:extLst>
          </p:cNvPr>
          <p:cNvSpPr/>
          <p:nvPr/>
        </p:nvSpPr>
        <p:spPr>
          <a:xfrm>
            <a:off x="2171343" y="1021872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使用</a:t>
            </a:r>
            <a:r>
              <a:rPr lang="zh-CN" altLang="en-US" dirty="0"/>
              <a:t> </a:t>
            </a:r>
            <a:r>
              <a:rPr lang="en-US" b="1" dirty="0" err="1"/>
              <a:t>互斥锁</a:t>
            </a:r>
            <a:r>
              <a:rPr lang="zh-CN" altLang="en-US" dirty="0"/>
              <a:t> 搭配 </a:t>
            </a:r>
            <a:r>
              <a:rPr lang="en-US" b="1" dirty="0"/>
              <a:t>条件变量</a:t>
            </a:r>
            <a:r>
              <a:rPr lang="zh-CN" altLang="en-US" dirty="0"/>
              <a:t> </a:t>
            </a:r>
            <a:r>
              <a:rPr lang="en-US" dirty="0"/>
              <a:t>完成</a:t>
            </a:r>
            <a:r>
              <a:rPr lang="en-US" b="1" dirty="0"/>
              <a:t>资源的等待与消耗</a:t>
            </a:r>
            <a:endParaRPr lang="en-CN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65265-C0B8-964F-95A0-90C5352B487D}"/>
              </a:ext>
            </a:extLst>
          </p:cNvPr>
          <p:cNvSpPr/>
          <p:nvPr/>
        </p:nvSpPr>
        <p:spPr>
          <a:xfrm>
            <a:off x="513750" y="4460210"/>
            <a:ext cx="826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当前实现</a:t>
            </a:r>
            <a:r>
              <a:rPr lang="zh-CN" altLang="en-US" dirty="0">
                <a:solidFill>
                  <a:schemeClr val="accent1"/>
                </a:solidFill>
              </a:rPr>
              <a:t>：</a:t>
            </a:r>
            <a:r>
              <a:rPr lang="en-US" dirty="0" err="1">
                <a:solidFill>
                  <a:schemeClr val="accent1"/>
                </a:solidFill>
              </a:rPr>
              <a:t>需要单独创建互斥锁</a:t>
            </a:r>
            <a:r>
              <a:rPr lang="zh-CN" altLang="en-US" dirty="0">
                <a:solidFill>
                  <a:schemeClr val="accent1"/>
                </a:solidFill>
              </a:rPr>
              <a:t>与条件变量，并手动通过计数器来管理资源数量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3C70E6-8A3E-9C45-8B9D-E25EF5840994}"/>
              </a:ext>
            </a:extLst>
          </p:cNvPr>
          <p:cNvSpPr/>
          <p:nvPr/>
        </p:nvSpPr>
        <p:spPr>
          <a:xfrm>
            <a:off x="1284786" y="4874181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/>
              <a:t>为何不提出新的同步原语</a:t>
            </a:r>
            <a:r>
              <a:rPr lang="zh-CN" altLang="en-US" dirty="0"/>
              <a:t>，便于在多个线程之间</a:t>
            </a:r>
            <a:r>
              <a:rPr lang="zh-CN" altLang="en-US" b="1" dirty="0"/>
              <a:t>管理资源</a:t>
            </a:r>
            <a:endParaRPr lang="en-CN" b="1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67ECC5EE-96EF-614C-9B50-9611373AF466}"/>
              </a:ext>
            </a:extLst>
          </p:cNvPr>
          <p:cNvSpPr/>
          <p:nvPr/>
        </p:nvSpPr>
        <p:spPr>
          <a:xfrm>
            <a:off x="1308783" y="2129502"/>
            <a:ext cx="144016" cy="1701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9A5B3F9D-19D3-7A4B-8AD0-FBE06E63083B}"/>
              </a:ext>
            </a:extLst>
          </p:cNvPr>
          <p:cNvSpPr/>
          <p:nvPr/>
        </p:nvSpPr>
        <p:spPr>
          <a:xfrm>
            <a:off x="1311154" y="2616258"/>
            <a:ext cx="144016" cy="1701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DAA0800F-926B-4040-8143-32F4E132773F}"/>
              </a:ext>
            </a:extLst>
          </p:cNvPr>
          <p:cNvSpPr/>
          <p:nvPr/>
        </p:nvSpPr>
        <p:spPr>
          <a:xfrm>
            <a:off x="1308783" y="3103014"/>
            <a:ext cx="144016" cy="1701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36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信号量的使用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4237997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93C58-8B04-134A-BC0C-09FE30F1344C}"/>
              </a:ext>
            </a:extLst>
          </p:cNvPr>
          <p:cNvSpPr/>
          <p:nvPr/>
        </p:nvSpPr>
        <p:spPr>
          <a:xfrm>
            <a:off x="415712" y="3361556"/>
            <a:ext cx="528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void producer(void) {</a:t>
            </a:r>
          </a:p>
          <a:p>
            <a:r>
              <a:rPr lang="en-US">
                <a:latin typeface="Courier" pitchFamily="2" charset="0"/>
              </a:rPr>
              <a:t>	new_msg = produce_new(); 	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>
                <a:latin typeface="Courier" pitchFamily="2" charset="0"/>
              </a:rPr>
              <a:t>(&amp;empty_slot_sem);</a:t>
            </a:r>
          </a:p>
          <a:p>
            <a:r>
              <a:rPr lang="en-US">
                <a:latin typeface="Courier" pitchFamily="2" charset="0"/>
              </a:rPr>
              <a:t>	buffer_add(new_msg); 	</a:t>
            </a:r>
          </a:p>
          <a:p>
            <a:r>
              <a:rPr lang="en-US">
                <a:latin typeface="Courier" pitchFamily="2" charset="0"/>
              </a:rPr>
              <a:t>       </a:t>
            </a:r>
            <a:r>
              <a:rPr lang="en-CN" dirty="0">
                <a:latin typeface="Courier" pitchFamily="2" charset="0"/>
              </a:rPr>
              <a:t>// ...</a:t>
            </a:r>
          </a:p>
          <a:p>
            <a:r>
              <a:rPr lang="en-US">
                <a:latin typeface="Courier" pitchFamily="2" charset="0"/>
              </a:rPr>
              <a:t>}</a:t>
            </a:r>
            <a:endParaRPr lang="en-CN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4477A-A1CF-3344-84EB-70166AC121D2}"/>
              </a:ext>
            </a:extLst>
          </p:cNvPr>
          <p:cNvSpPr/>
          <p:nvPr/>
        </p:nvSpPr>
        <p:spPr>
          <a:xfrm>
            <a:off x="5540743" y="392018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消耗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empty_slot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19E82-4823-2D4D-B976-E634A3E19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65468-10D2-9544-B3DC-89EEB6EF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C30F9-B691-AB4C-9137-172F45B35DA9}"/>
              </a:ext>
            </a:extLst>
          </p:cNvPr>
          <p:cNvSpPr/>
          <p:nvPr/>
        </p:nvSpPr>
        <p:spPr>
          <a:xfrm>
            <a:off x="3635896" y="123376"/>
            <a:ext cx="7491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600" dirty="0">
                <a:latin typeface="Courier" pitchFamily="2" charset="0"/>
              </a:rPr>
              <a:t>while(true) {</a:t>
            </a:r>
          </a:p>
          <a:p>
            <a:r>
              <a:rPr lang="en-CN" sz="1600" dirty="0">
                <a:latin typeface="Courier" pitchFamily="2" charset="0"/>
              </a:rPr>
              <a:t>	new_msg = produce_new();</a:t>
            </a:r>
            <a:endParaRPr lang="en-CN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CN" sz="1600">
                <a:solidFill>
                  <a:schemeClr val="accent1"/>
                </a:solidFill>
                <a:latin typeface="Courier" pitchFamily="2" charset="0"/>
              </a:rPr>
              <a:t>	</a:t>
            </a:r>
            <a:r>
              <a:rPr lang="en-CN" sz="1600">
                <a:solidFill>
                  <a:srgbClr val="00B050"/>
                </a:solidFill>
                <a:latin typeface="Courier" pitchFamily="2" charset="0"/>
              </a:rPr>
              <a:t>lock</a:t>
            </a:r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  <a:p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	while (empty_slot == 0) </a:t>
            </a:r>
          </a:p>
          <a:p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	</a:t>
            </a:r>
            <a:r>
              <a:rPr lang="en-CN" sz="1600">
                <a:solidFill>
                  <a:srgbClr val="00B050"/>
                </a:solidFill>
                <a:latin typeface="Courier" pitchFamily="2" charset="0"/>
              </a:rPr>
              <a:t>	cond</a:t>
            </a:r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_wait(&amp;empty_cond,</a:t>
            </a:r>
          </a:p>
          <a:p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                     &amp;empty_slot_lock);</a:t>
            </a:r>
          </a:p>
          <a:p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	empty_slot --;</a:t>
            </a:r>
          </a:p>
          <a:p>
            <a:r>
              <a:rPr lang="en-CN" sz="1600">
                <a:solidFill>
                  <a:srgbClr val="00B050"/>
                </a:solidFill>
                <a:latin typeface="Courier" pitchFamily="2" charset="0"/>
              </a:rPr>
              <a:t>	unlock</a:t>
            </a:r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  <a:p>
            <a:endParaRPr lang="en-CN" sz="1600" dirty="0">
              <a:latin typeface="Courier" pitchFamily="2" charset="0"/>
            </a:endParaRPr>
          </a:p>
          <a:p>
            <a:r>
              <a:rPr lang="en-CN" sz="1600" dirty="0">
                <a:latin typeface="Courier" pitchFamily="2" charset="0"/>
              </a:rPr>
              <a:t>	buffer_add(new_msg);</a:t>
            </a:r>
          </a:p>
          <a:p>
            <a:r>
              <a:rPr lang="en-CN" sz="1600" dirty="0">
                <a:latin typeface="Courier" pitchFamily="2" charset="0"/>
              </a:rPr>
              <a:t>	// ...</a:t>
            </a:r>
          </a:p>
          <a:p>
            <a:r>
              <a:rPr lang="en-CN" sz="1600" dirty="0">
                <a:latin typeface="Courier" pitchFamily="2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88CAC-D282-5A4B-B0F0-C4F86E159DAF}"/>
              </a:ext>
            </a:extLst>
          </p:cNvPr>
          <p:cNvCxnSpPr/>
          <p:nvPr/>
        </p:nvCxnSpPr>
        <p:spPr>
          <a:xfrm flipH="1">
            <a:off x="2051720" y="1361104"/>
            <a:ext cx="2483296" cy="26485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CB8E0D-007E-CB46-A283-1F536405BE6D}"/>
              </a:ext>
            </a:extLst>
          </p:cNvPr>
          <p:cNvSpPr/>
          <p:nvPr/>
        </p:nvSpPr>
        <p:spPr>
          <a:xfrm>
            <a:off x="1400502" y="1891944"/>
            <a:ext cx="2132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CN">
                <a:latin typeface="Courier" pitchFamily="2" charset="0"/>
              </a:rPr>
              <a:t>使用</a:t>
            </a:r>
            <a:r>
              <a:rPr lang="zh-CN" altLang="en-US">
                <a:latin typeface="Courier" pitchFamily="2" charset="0"/>
              </a:rPr>
              <a:t>信号量可以将其压缩到</a:t>
            </a:r>
            <a:r>
              <a:rPr lang="zh-CN" altLang="en-US" b="1">
                <a:latin typeface="Courier" pitchFamily="2" charset="0"/>
              </a:rPr>
              <a:t>一行代码</a:t>
            </a:r>
            <a:endParaRPr lang="en-CN" b="1"/>
          </a:p>
        </p:txBody>
      </p:sp>
    </p:spTree>
    <p:extLst>
      <p:ext uri="{BB962C8B-B14F-4D97-AF65-F5344CB8AC3E}">
        <p14:creationId xmlns:p14="http://schemas.microsoft.com/office/powerpoint/2010/main" val="8274661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信号量的使用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4237997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93C58-8B04-134A-BC0C-09FE30F1344C}"/>
              </a:ext>
            </a:extLst>
          </p:cNvPr>
          <p:cNvSpPr/>
          <p:nvPr/>
        </p:nvSpPr>
        <p:spPr>
          <a:xfrm>
            <a:off x="847654" y="1361104"/>
            <a:ext cx="528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producer(void) {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new_msg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produce_new</a:t>
            </a:r>
            <a:r>
              <a:rPr lang="en-US" dirty="0">
                <a:latin typeface="Courier" pitchFamily="2" charset="0"/>
              </a:rPr>
              <a:t>(); 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empty_slot_sem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buffer_add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new_msg</a:t>
            </a:r>
            <a:r>
              <a:rPr lang="en-US" dirty="0">
                <a:latin typeface="Courier" pitchFamily="2" charset="0"/>
              </a:rPr>
              <a:t>); 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sem_signal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filled_slot_sem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CN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CB56D-2A50-EC49-BB9D-46342C582C8D}"/>
              </a:ext>
            </a:extLst>
          </p:cNvPr>
          <p:cNvSpPr/>
          <p:nvPr/>
        </p:nvSpPr>
        <p:spPr>
          <a:xfrm>
            <a:off x="908614" y="3347226"/>
            <a:ext cx="522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consumer(void) {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filled_slot_sem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cur_msg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buffer_remove</a:t>
            </a:r>
            <a:r>
              <a:rPr lang="en-US" dirty="0">
                <a:latin typeface="Courier" pitchFamily="2" charset="0"/>
              </a:rPr>
              <a:t>(); 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sem_signal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empty_slot_sem</a:t>
            </a:r>
            <a:r>
              <a:rPr lang="en-US" dirty="0">
                <a:latin typeface="Courier" pitchFamily="2" charset="0"/>
              </a:rPr>
              <a:t>); 	</a:t>
            </a:r>
            <a:r>
              <a:rPr lang="en-US" dirty="0" err="1">
                <a:latin typeface="Courier" pitchFamily="2" charset="0"/>
              </a:rPr>
              <a:t>handle_msg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cur_msg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CN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4477A-A1CF-3344-84EB-70166AC121D2}"/>
              </a:ext>
            </a:extLst>
          </p:cNvPr>
          <p:cNvSpPr/>
          <p:nvPr/>
        </p:nvSpPr>
        <p:spPr>
          <a:xfrm>
            <a:off x="6271433" y="1889761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消耗</a:t>
            </a:r>
            <a:r>
              <a:rPr lang="en-US" altLang="zh-CN" dirty="0" err="1">
                <a:solidFill>
                  <a:schemeClr val="accent1"/>
                </a:solidFill>
                <a:latin typeface="Courier" pitchFamily="2" charset="0"/>
              </a:rPr>
              <a:t>empty_slot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950C3-1122-E94D-8703-4343893FEDB4}"/>
              </a:ext>
            </a:extLst>
          </p:cNvPr>
          <p:cNvSpPr/>
          <p:nvPr/>
        </p:nvSpPr>
        <p:spPr>
          <a:xfrm>
            <a:off x="6273809" y="2482860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增加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filled_slot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6F5A-9460-1445-BBDD-48CE7C945E4D}"/>
              </a:ext>
            </a:extLst>
          </p:cNvPr>
          <p:cNvSpPr/>
          <p:nvPr/>
        </p:nvSpPr>
        <p:spPr>
          <a:xfrm>
            <a:off x="6287415" y="353562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消耗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filled_slot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A4F1A-B21D-3D41-B357-1D55D057E5CE}"/>
              </a:ext>
            </a:extLst>
          </p:cNvPr>
          <p:cNvSpPr/>
          <p:nvPr/>
        </p:nvSpPr>
        <p:spPr>
          <a:xfrm>
            <a:off x="6271433" y="4235384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增加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empty_slot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19E82-4823-2D4D-B976-E634A3E19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65468-10D2-9544-B3DC-89EEB6EF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-2</a:t>
            </a:r>
            <a:r>
              <a:rPr lang="zh-CN" altLang="en-US" dirty="0"/>
              <a:t>：等待队列工作窃取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12907-D037-5748-AC26-CDB541DD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402832" cy="3771636"/>
          </a:xfrm>
        </p:spPr>
        <p:txBody>
          <a:bodyPr/>
          <a:lstStyle/>
          <a:p>
            <a:r>
              <a:rPr lang="en-CN"/>
              <a:t>每核心等待队列</a:t>
            </a:r>
          </a:p>
          <a:p>
            <a:r>
              <a:rPr lang="en-CN"/>
              <a:t>在空时允许窃取其他核心的任务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436096" y="1561356"/>
            <a:ext cx="901080" cy="90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CPU</a:t>
            </a:r>
            <a:r>
              <a:rPr lang="en-US" altLang="zh-CN"/>
              <a:t>0</a:t>
            </a:r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DB263-76BA-8B42-815D-2C28181CAE84}"/>
              </a:ext>
            </a:extLst>
          </p:cNvPr>
          <p:cNvSpPr/>
          <p:nvPr/>
        </p:nvSpPr>
        <p:spPr>
          <a:xfrm>
            <a:off x="7308304" y="1561356"/>
            <a:ext cx="901080" cy="90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CPU</a:t>
            </a:r>
            <a:r>
              <a:rPr lang="en-US" altLang="zh-CN"/>
              <a:t>1</a:t>
            </a:r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EA2EE-8C9B-584D-BA6A-E7418C20F616}"/>
              </a:ext>
            </a:extLst>
          </p:cNvPr>
          <p:cNvSpPr/>
          <p:nvPr/>
        </p:nvSpPr>
        <p:spPr>
          <a:xfrm>
            <a:off x="5562600" y="285750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>
                <a:solidFill>
                  <a:schemeClr val="tx1"/>
                </a:solidFill>
              </a:rPr>
              <a:t>Task0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485F1-7981-BE4C-A99F-6616C8A5A84E}"/>
              </a:ext>
            </a:extLst>
          </p:cNvPr>
          <p:cNvSpPr/>
          <p:nvPr/>
        </p:nvSpPr>
        <p:spPr>
          <a:xfrm>
            <a:off x="5562600" y="3141622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>
                <a:solidFill>
                  <a:schemeClr val="tx1"/>
                </a:solidFill>
              </a:rPr>
              <a:t>Task1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BAC9E0-C0F0-1E4C-A848-9E355B52B97C}"/>
              </a:ext>
            </a:extLst>
          </p:cNvPr>
          <p:cNvSpPr/>
          <p:nvPr/>
        </p:nvSpPr>
        <p:spPr>
          <a:xfrm>
            <a:off x="5562600" y="342965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>
                <a:solidFill>
                  <a:schemeClr val="tx1"/>
                </a:solidFill>
              </a:rPr>
              <a:t>Task2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22DA07-EDB5-ED44-8124-4BC32E512F93}"/>
              </a:ext>
            </a:extLst>
          </p:cNvPr>
          <p:cNvSpPr/>
          <p:nvPr/>
        </p:nvSpPr>
        <p:spPr>
          <a:xfrm>
            <a:off x="5562600" y="3713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>
                <a:solidFill>
                  <a:schemeClr val="tx1"/>
                </a:solidFill>
              </a:rPr>
              <a:t>Task3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DD31F-6727-3741-B977-D45D15631C86}"/>
              </a:ext>
            </a:extLst>
          </p:cNvPr>
          <p:cNvCxnSpPr>
            <a:stCxn id="8" idx="2"/>
            <a:endCxn id="6" idx="3"/>
          </p:cNvCxnSpPr>
          <p:nvPr/>
        </p:nvCxnSpPr>
        <p:spPr>
          <a:xfrm flipH="1">
            <a:off x="6210672" y="2461798"/>
            <a:ext cx="1548172" cy="53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49BF4-0FD1-8B43-9338-2F207C4CC43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5886636" y="2461798"/>
            <a:ext cx="0" cy="39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970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回顾：信号量的基本语义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93C58-8B04-134A-BC0C-09FE30F1344C}"/>
              </a:ext>
            </a:extLst>
          </p:cNvPr>
          <p:cNvSpPr/>
          <p:nvPr/>
        </p:nvSpPr>
        <p:spPr>
          <a:xfrm>
            <a:off x="2411760" y="193833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>
                <a:latin typeface="Courier" pitchFamily="2" charset="0"/>
              </a:rPr>
              <a:t>void wait(int S) {</a:t>
            </a:r>
          </a:p>
          <a:p>
            <a:r>
              <a:rPr lang="en-CN">
                <a:latin typeface="Courier" pitchFamily="2" charset="0"/>
              </a:rPr>
              <a:t>	while(S &lt;= 0)</a:t>
            </a:r>
          </a:p>
          <a:p>
            <a:r>
              <a:rPr lang="en-CN">
                <a:latin typeface="Courier" pitchFamily="2" charset="0"/>
              </a:rPr>
              <a:t>		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* </a:t>
            </a:r>
            <a:r>
              <a:rPr lang="en-US" altLang="zh-CN" dirty="0">
                <a:latin typeface="Courier" pitchFamily="2" charset="0"/>
              </a:rPr>
              <a:t>Waiting */</a:t>
            </a:r>
            <a:r>
              <a:rPr lang="en-CN">
                <a:latin typeface="Courier" pitchFamily="2" charset="0"/>
              </a:rPr>
              <a:t>;</a:t>
            </a:r>
          </a:p>
          <a:p>
            <a:r>
              <a:rPr lang="en-CN">
                <a:latin typeface="Courier" pitchFamily="2" charset="0"/>
              </a:rPr>
              <a:t>	S--; </a:t>
            </a:r>
          </a:p>
          <a:p>
            <a:r>
              <a:rPr lang="en-CN">
                <a:latin typeface="Courier" pitchFamily="2" charset="0"/>
              </a:rPr>
              <a:t>} 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void signal(int S) {</a:t>
            </a:r>
          </a:p>
          <a:p>
            <a:r>
              <a:rPr lang="en-CN">
                <a:latin typeface="Courier" pitchFamily="2" charset="0"/>
              </a:rPr>
              <a:t>	S++;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71BC3-CAFF-7044-A7D2-6C4C686203FF}"/>
              </a:ext>
            </a:extLst>
          </p:cNvPr>
          <p:cNvSpPr/>
          <p:nvPr/>
        </p:nvSpPr>
        <p:spPr>
          <a:xfrm>
            <a:off x="755576" y="15690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" pitchFamily="2" charset="0"/>
              </a:rPr>
              <a:t>语义上：</a:t>
            </a:r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0C3ED-9EDD-444F-8BED-ECA269DAAB71}"/>
              </a:ext>
            </a:extLst>
          </p:cNvPr>
          <p:cNvSpPr/>
          <p:nvPr/>
        </p:nvSpPr>
        <p:spPr>
          <a:xfrm>
            <a:off x="1871581" y="1046509"/>
            <a:ext cx="540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通过计数器来协调（阻塞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放行）多个线程的执行。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7C0EB-7998-8B44-B7BC-64EA55318C85}"/>
              </a:ext>
            </a:extLst>
          </p:cNvPr>
          <p:cNvSpPr/>
          <p:nvPr/>
        </p:nvSpPr>
        <p:spPr>
          <a:xfrm>
            <a:off x="5722938" y="1874908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>
                <a:latin typeface="Courier" pitchFamily="2" charset="0"/>
              </a:rPr>
              <a:t>P</a:t>
            </a:r>
            <a:r>
              <a:rPr lang="zh-CN" altLang="en-CN">
                <a:latin typeface="Courier" pitchFamily="2" charset="0"/>
              </a:rPr>
              <a:t>操作</a:t>
            </a:r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39909-240A-BA44-AAA2-4026B00ED8B2}"/>
              </a:ext>
            </a:extLst>
          </p:cNvPr>
          <p:cNvSpPr/>
          <p:nvPr/>
        </p:nvSpPr>
        <p:spPr>
          <a:xfrm>
            <a:off x="5711271" y="350351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>
                <a:latin typeface="Courier" pitchFamily="2" charset="0"/>
              </a:rPr>
              <a:t>V</a:t>
            </a:r>
            <a:r>
              <a:rPr lang="zh-CN" altLang="en-CN">
                <a:latin typeface="Courier" pitchFamily="2" charset="0"/>
              </a:rPr>
              <a:t>操作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F0B72-07EC-B449-AEBD-18A16E90E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D55C2-2C06-3F46-97EA-AC95EA41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A0444-125C-5348-99DA-FBD7D8984D2A}"/>
              </a:ext>
            </a:extLst>
          </p:cNvPr>
          <p:cNvSpPr/>
          <p:nvPr/>
        </p:nvSpPr>
        <p:spPr>
          <a:xfrm>
            <a:off x="2748423" y="476278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CN" dirty="0">
                <a:solidFill>
                  <a:srgbClr val="FF0000"/>
                </a:solidFill>
                <a:latin typeface="Courier" pitchFamily="2" charset="0"/>
              </a:rPr>
              <a:t>这样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实现是否会有问题？为什么？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7E24E5-33F3-486D-D4A1-C8C853E9DA5B}"/>
              </a:ext>
            </a:extLst>
          </p:cNvPr>
          <p:cNvSpPr txBox="1"/>
          <p:nvPr/>
        </p:nvSpPr>
        <p:spPr>
          <a:xfrm>
            <a:off x="308008" y="364797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Race</a:t>
            </a:r>
            <a:r>
              <a:rPr kumimoji="1" lang="zh-CN" altLang="en-US" dirty="0"/>
              <a:t>，两个</a:t>
            </a:r>
            <a:endParaRPr kumimoji="1" lang="en-US" altLang="zh-CN" dirty="0"/>
          </a:p>
          <a:p>
            <a:r>
              <a:rPr kumimoji="1" lang="zh-CN" altLang="en-US" dirty="0"/>
              <a:t>写操作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671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回顾：信号量的基本语义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93C58-8B04-134A-BC0C-09FE30F1344C}"/>
              </a:ext>
            </a:extLst>
          </p:cNvPr>
          <p:cNvSpPr/>
          <p:nvPr/>
        </p:nvSpPr>
        <p:spPr>
          <a:xfrm>
            <a:off x="2411760" y="193833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 dirty="0">
                <a:latin typeface="Courier" pitchFamily="2" charset="0"/>
              </a:rPr>
              <a:t>void wait(int S) {</a:t>
            </a:r>
          </a:p>
          <a:p>
            <a:r>
              <a:rPr lang="en-CN" dirty="0">
                <a:latin typeface="Courier" pitchFamily="2" charset="0"/>
              </a:rPr>
              <a:t>	while(S &lt;= 0)</a:t>
            </a:r>
          </a:p>
          <a:p>
            <a:r>
              <a:rPr lang="en-CN" dirty="0">
                <a:latin typeface="Courier" pitchFamily="2" charset="0"/>
              </a:rPr>
              <a:t>		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* </a:t>
            </a:r>
            <a:r>
              <a:rPr lang="en-US" altLang="zh-CN" dirty="0">
                <a:latin typeface="Courier" pitchFamily="2" charset="0"/>
              </a:rPr>
              <a:t>Waiting */</a:t>
            </a:r>
            <a:r>
              <a:rPr lang="en-CN" dirty="0">
                <a:latin typeface="Courier" pitchFamily="2" charset="0"/>
              </a:rPr>
              <a:t>;</a:t>
            </a:r>
          </a:p>
          <a:p>
            <a:r>
              <a:rPr lang="en-CN" dirty="0">
                <a:latin typeface="Courier" pitchFamily="2" charset="0"/>
              </a:rPr>
              <a:t>	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atomic_add(&amp;S, -1); </a:t>
            </a:r>
          </a:p>
          <a:p>
            <a:r>
              <a:rPr lang="en-CN" dirty="0">
                <a:latin typeface="Courier" pitchFamily="2" charset="0"/>
              </a:rPr>
              <a:t>} </a:t>
            </a:r>
          </a:p>
          <a:p>
            <a:endParaRPr lang="en-CN" dirty="0">
              <a:latin typeface="Courier" pitchFamily="2" charset="0"/>
            </a:endParaRPr>
          </a:p>
          <a:p>
            <a:r>
              <a:rPr lang="en-CN" dirty="0">
                <a:latin typeface="Courier" pitchFamily="2" charset="0"/>
              </a:rPr>
              <a:t>void signal(int S) {</a:t>
            </a:r>
          </a:p>
          <a:p>
            <a:r>
              <a:rPr lang="en-CN" dirty="0">
                <a:latin typeface="Courier" pitchFamily="2" charset="0"/>
              </a:rPr>
              <a:t>	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atomic_add(&amp;S, 1); </a:t>
            </a:r>
          </a:p>
          <a:p>
            <a:r>
              <a:rPr lang="en-CN" dirty="0">
                <a:latin typeface="Courier" pitchFamily="2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71BC3-CAFF-7044-A7D2-6C4C686203FF}"/>
              </a:ext>
            </a:extLst>
          </p:cNvPr>
          <p:cNvSpPr/>
          <p:nvPr/>
        </p:nvSpPr>
        <p:spPr>
          <a:xfrm>
            <a:off x="755576" y="15690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" pitchFamily="2" charset="0"/>
              </a:rPr>
              <a:t>语义上：</a:t>
            </a:r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0C3ED-9EDD-444F-8BED-ECA269DAAB71}"/>
              </a:ext>
            </a:extLst>
          </p:cNvPr>
          <p:cNvSpPr/>
          <p:nvPr/>
        </p:nvSpPr>
        <p:spPr>
          <a:xfrm>
            <a:off x="1871581" y="1046509"/>
            <a:ext cx="540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通过计数器来协调（阻塞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放行）多个线程的执行。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7C0EB-7998-8B44-B7BC-64EA55318C85}"/>
              </a:ext>
            </a:extLst>
          </p:cNvPr>
          <p:cNvSpPr/>
          <p:nvPr/>
        </p:nvSpPr>
        <p:spPr>
          <a:xfrm>
            <a:off x="5722938" y="1874908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>
                <a:latin typeface="Courier" pitchFamily="2" charset="0"/>
              </a:rPr>
              <a:t>P</a:t>
            </a:r>
            <a:r>
              <a:rPr lang="zh-CN" altLang="en-CN">
                <a:latin typeface="Courier" pitchFamily="2" charset="0"/>
              </a:rPr>
              <a:t>操作</a:t>
            </a:r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39909-240A-BA44-AAA2-4026B00ED8B2}"/>
              </a:ext>
            </a:extLst>
          </p:cNvPr>
          <p:cNvSpPr/>
          <p:nvPr/>
        </p:nvSpPr>
        <p:spPr>
          <a:xfrm>
            <a:off x="5711271" y="350351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>
                <a:latin typeface="Courier" pitchFamily="2" charset="0"/>
              </a:rPr>
              <a:t>V</a:t>
            </a:r>
            <a:r>
              <a:rPr lang="zh-CN" altLang="en-CN">
                <a:latin typeface="Courier" pitchFamily="2" charset="0"/>
              </a:rPr>
              <a:t>操作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F0B72-07EC-B449-AEBD-18A16E90E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D55C2-2C06-3F46-97EA-AC95EA41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A0444-125C-5348-99DA-FBD7D8984D2A}"/>
              </a:ext>
            </a:extLst>
          </p:cNvPr>
          <p:cNvSpPr/>
          <p:nvPr/>
        </p:nvSpPr>
        <p:spPr>
          <a:xfrm>
            <a:off x="2748423" y="476278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使用原子操作后呢</a:t>
            </a:r>
            <a:r>
              <a:rPr lang="zh-CN" altLang="en-US" dirty="0">
                <a:solidFill>
                  <a:srgbClr val="FF0000"/>
                </a:solidFill>
              </a:rPr>
              <a:t>？是否还有问题？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0B9BE1-774D-B8FF-5B0F-74C19C48578F}"/>
              </a:ext>
            </a:extLst>
          </p:cNvPr>
          <p:cNvSpPr txBox="1"/>
          <p:nvPr/>
        </p:nvSpPr>
        <p:spPr>
          <a:xfrm>
            <a:off x="6966513" y="2700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原子操作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41041A-E8DE-0FA9-0D9C-EEC41C883D3E}"/>
              </a:ext>
            </a:extLst>
          </p:cNvPr>
          <p:cNvSpPr txBox="1"/>
          <p:nvPr/>
        </p:nvSpPr>
        <p:spPr>
          <a:xfrm>
            <a:off x="1547664" y="251587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中间这里可能有人进来</a:t>
            </a:r>
          </a:p>
        </p:txBody>
      </p:sp>
    </p:spTree>
    <p:extLst>
      <p:ext uri="{BB962C8B-B14F-4D97-AF65-F5344CB8AC3E}">
        <p14:creationId xmlns:p14="http://schemas.microsoft.com/office/powerpoint/2010/main" val="2377574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信号量的错误实现</a:t>
            </a:r>
            <a:endParaRPr lang="en-CN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610300" y="2071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93C58-8B04-134A-BC0C-09FE30F1344C}"/>
              </a:ext>
            </a:extLst>
          </p:cNvPr>
          <p:cNvSpPr/>
          <p:nvPr/>
        </p:nvSpPr>
        <p:spPr>
          <a:xfrm>
            <a:off x="5652120" y="193204"/>
            <a:ext cx="3528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200" dirty="0">
                <a:latin typeface="Courier" pitchFamily="2" charset="0"/>
              </a:rPr>
              <a:t>void wait(int S) {</a:t>
            </a:r>
          </a:p>
          <a:p>
            <a:r>
              <a:rPr lang="zh-CN" altLang="en-US" sz="1200" dirty="0">
                <a:latin typeface="Courier" pitchFamily="2" charset="0"/>
              </a:rPr>
              <a:t>    </a:t>
            </a:r>
            <a:r>
              <a:rPr lang="en-CN" sz="1200">
                <a:latin typeface="Courier" pitchFamily="2" charset="0"/>
              </a:rPr>
              <a:t>while</a:t>
            </a:r>
            <a:r>
              <a:rPr lang="en-CN" sz="1200" dirty="0">
                <a:latin typeface="Courier" pitchFamily="2" charset="0"/>
              </a:rPr>
              <a:t>(S &lt;= 0)</a:t>
            </a:r>
            <a:r>
              <a:rPr lang="zh-CN" altLang="en-US" sz="1200" dirty="0">
                <a:latin typeface="Courier" pitchFamily="2" charset="0"/>
              </a:rPr>
              <a:t> </a:t>
            </a:r>
            <a:r>
              <a:rPr lang="en-US" altLang="zh-CN" sz="1200" dirty="0">
                <a:latin typeface="Courier" pitchFamily="2" charset="0"/>
              </a:rPr>
              <a:t>/</a:t>
            </a:r>
            <a:r>
              <a:rPr lang="zh-CN" altLang="en-US" sz="1200" dirty="0">
                <a:latin typeface="Courier" pitchFamily="2" charset="0"/>
              </a:rPr>
              <a:t>* </a:t>
            </a:r>
            <a:r>
              <a:rPr lang="en-US" altLang="zh-CN" sz="1200" dirty="0">
                <a:latin typeface="Courier" pitchFamily="2" charset="0"/>
              </a:rPr>
              <a:t>Waiting */</a:t>
            </a:r>
            <a:r>
              <a:rPr lang="en-CN" sz="1200" dirty="0">
                <a:latin typeface="Courier" pitchFamily="2" charset="0"/>
              </a:rPr>
              <a:t>;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en-CN" sz="1200">
                <a:solidFill>
                  <a:srgbClr val="FF0000"/>
                </a:solidFill>
                <a:latin typeface="Courier" pitchFamily="2" charset="0"/>
              </a:rPr>
              <a:t>atomic</a:t>
            </a:r>
            <a:r>
              <a:rPr lang="en-CN" sz="1200" dirty="0">
                <a:solidFill>
                  <a:srgbClr val="FF0000"/>
                </a:solidFill>
                <a:latin typeface="Courier" pitchFamily="2" charset="0"/>
              </a:rPr>
              <a:t>_add(&amp;S, -1); </a:t>
            </a:r>
          </a:p>
          <a:p>
            <a:r>
              <a:rPr lang="en-CN" sz="1200" dirty="0">
                <a:latin typeface="Courier" pitchFamily="2" charset="0"/>
              </a:rPr>
              <a:t>}</a:t>
            </a:r>
          </a:p>
          <a:p>
            <a:r>
              <a:rPr lang="en-CN" sz="1200" dirty="0">
                <a:latin typeface="Courier" pitchFamily="2" charset="0"/>
              </a:rPr>
              <a:t>void signal(int S) {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en-CN" sz="1200">
                <a:solidFill>
                  <a:srgbClr val="FF0000"/>
                </a:solidFill>
                <a:latin typeface="Courier" pitchFamily="2" charset="0"/>
              </a:rPr>
              <a:t>atomic</a:t>
            </a:r>
            <a:r>
              <a:rPr lang="en-CN" sz="1200" dirty="0">
                <a:solidFill>
                  <a:srgbClr val="FF0000"/>
                </a:solidFill>
                <a:latin typeface="Courier" pitchFamily="2" charset="0"/>
              </a:rPr>
              <a:t>_add(&amp;S, 1); </a:t>
            </a:r>
          </a:p>
          <a:p>
            <a:r>
              <a:rPr lang="en-CN" sz="1200" dirty="0">
                <a:latin typeface="Courier" pitchFamily="2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D55C2-2C06-3F46-97EA-AC95EA41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24402B-4E76-A243-B94D-545145196BB2}"/>
              </a:ext>
            </a:extLst>
          </p:cNvPr>
          <p:cNvSpPr/>
          <p:nvPr/>
        </p:nvSpPr>
        <p:spPr>
          <a:xfrm>
            <a:off x="1084053" y="222037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线程</a:t>
            </a:r>
            <a:r>
              <a:rPr lang="en-US" altLang="zh-CN" dirty="0">
                <a:latin typeface="Courier" pitchFamily="2" charset="0"/>
              </a:rPr>
              <a:t>0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8FC2E3-056D-204E-89D2-5788C5121489}"/>
              </a:ext>
            </a:extLst>
          </p:cNvPr>
          <p:cNvSpPr/>
          <p:nvPr/>
        </p:nvSpPr>
        <p:spPr>
          <a:xfrm>
            <a:off x="3795031" y="2208880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线程</a:t>
            </a:r>
            <a:r>
              <a:rPr lang="en-US" altLang="zh-CN" dirty="0">
                <a:latin typeface="Courier" pitchFamily="2" charset="0"/>
              </a:rPr>
              <a:t>1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1F32B6-A901-0B43-A0FD-0EBC18368607}"/>
              </a:ext>
            </a:extLst>
          </p:cNvPr>
          <p:cNvSpPr/>
          <p:nvPr/>
        </p:nvSpPr>
        <p:spPr>
          <a:xfrm>
            <a:off x="6732240" y="222037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线程</a:t>
            </a:r>
            <a:r>
              <a:rPr lang="en-US" altLang="zh-CN" dirty="0">
                <a:latin typeface="Courier" pitchFamily="2" charset="0"/>
              </a:rPr>
              <a:t>2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D1B24-8EF8-AE48-A71B-BD831EA29609}"/>
              </a:ext>
            </a:extLst>
          </p:cNvPr>
          <p:cNvSpPr/>
          <p:nvPr/>
        </p:nvSpPr>
        <p:spPr>
          <a:xfrm>
            <a:off x="3336570" y="299222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latin typeface="Courier" pitchFamily="2" charset="0"/>
              </a:rPr>
              <a:t>wait(</a:t>
            </a:r>
            <a:r>
              <a:rPr lang="en-US" dirty="0" err="1">
                <a:latin typeface="Courier" pitchFamily="2" charset="0"/>
              </a:rPr>
              <a:t>sem</a:t>
            </a:r>
            <a:r>
              <a:rPr lang="en-CN" dirty="0">
                <a:latin typeface="Courier" pitchFamily="2" charset="0"/>
              </a:rPr>
              <a:t>); 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6110E7-01E7-664C-B9ED-42934A5A7D32}"/>
              </a:ext>
            </a:extLst>
          </p:cNvPr>
          <p:cNvSpPr/>
          <p:nvPr/>
        </p:nvSpPr>
        <p:spPr>
          <a:xfrm>
            <a:off x="6273780" y="299222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latin typeface="Courier" pitchFamily="2" charset="0"/>
              </a:rPr>
              <a:t>wait(</a:t>
            </a:r>
            <a:r>
              <a:rPr lang="en-US" dirty="0" err="1">
                <a:latin typeface="Courier" pitchFamily="2" charset="0"/>
              </a:rPr>
              <a:t>sem</a:t>
            </a:r>
            <a:r>
              <a:rPr lang="en-CN" dirty="0">
                <a:latin typeface="Courier" pitchFamily="2" charset="0"/>
              </a:rPr>
              <a:t>); 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D165C-8603-2940-BE70-00217182E155}"/>
              </a:ext>
            </a:extLst>
          </p:cNvPr>
          <p:cNvSpPr/>
          <p:nvPr/>
        </p:nvSpPr>
        <p:spPr>
          <a:xfrm>
            <a:off x="3219552" y="1514295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 </a:t>
            </a:r>
            <a:r>
              <a:rPr lang="zh-CN" altLang="en-US" dirty="0">
                <a:latin typeface="Courier" pitchFamily="2" charset="0"/>
              </a:rPr>
              <a:t>初始值为 </a:t>
            </a:r>
            <a:r>
              <a:rPr lang="en-US" altLang="zh-CN" dirty="0">
                <a:latin typeface="Courier" pitchFamily="2" charset="0"/>
              </a:rPr>
              <a:t>1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9D28DF-D2E4-0B48-86FE-D3C24EF7014E}"/>
              </a:ext>
            </a:extLst>
          </p:cNvPr>
          <p:cNvSpPr/>
          <p:nvPr/>
        </p:nvSpPr>
        <p:spPr>
          <a:xfrm>
            <a:off x="625593" y="3208248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signal(</a:t>
            </a:r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)</a:t>
            </a:r>
            <a:endParaRPr lang="en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5C2FC-F603-504D-9E0A-DD1E549638A8}"/>
              </a:ext>
            </a:extLst>
          </p:cNvPr>
          <p:cNvSpPr/>
          <p:nvPr/>
        </p:nvSpPr>
        <p:spPr>
          <a:xfrm>
            <a:off x="3288479" y="3505572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离开</a:t>
            </a:r>
            <a:r>
              <a:rPr lang="en-US" altLang="zh-CN" dirty="0">
                <a:latin typeface="Courier" pitchFamily="2" charset="0"/>
              </a:rPr>
              <a:t>while</a:t>
            </a:r>
            <a:r>
              <a:rPr lang="zh-CN" altLang="en-US" dirty="0">
                <a:latin typeface="Courier" pitchFamily="2" charset="0"/>
              </a:rPr>
              <a:t>循环</a:t>
            </a:r>
            <a:endParaRPr lang="en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D21E83-9723-F644-9405-FC7E01B7A883}"/>
              </a:ext>
            </a:extLst>
          </p:cNvPr>
          <p:cNvSpPr/>
          <p:nvPr/>
        </p:nvSpPr>
        <p:spPr>
          <a:xfrm>
            <a:off x="6225689" y="3529577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离开</a:t>
            </a:r>
            <a:r>
              <a:rPr lang="en-US" altLang="zh-CN" dirty="0">
                <a:latin typeface="Courier" pitchFamily="2" charset="0"/>
              </a:rPr>
              <a:t>while</a:t>
            </a:r>
            <a:r>
              <a:rPr lang="zh-CN" altLang="en-US" dirty="0">
                <a:latin typeface="Courier" pitchFamily="2" charset="0"/>
              </a:rPr>
              <a:t>循环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218DF1-3B20-BD42-B71F-312D2E1A4963}"/>
              </a:ext>
            </a:extLst>
          </p:cNvPr>
          <p:cNvSpPr/>
          <p:nvPr/>
        </p:nvSpPr>
        <p:spPr>
          <a:xfrm>
            <a:off x="2578348" y="4043762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atomic_add(&amp;sem, -1); </a:t>
            </a:r>
            <a:endParaRPr lang="en-C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4D8B9-75D2-D940-86B9-4AC50702C88A}"/>
              </a:ext>
            </a:extLst>
          </p:cNvPr>
          <p:cNvSpPr/>
          <p:nvPr/>
        </p:nvSpPr>
        <p:spPr>
          <a:xfrm>
            <a:off x="5515558" y="4043762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atomic_add(&amp;sem, -1); </a:t>
            </a:r>
            <a:endParaRPr lang="en-C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FB7E3-86B8-E447-AA3E-86678DEDA6CE}"/>
              </a:ext>
            </a:extLst>
          </p:cNvPr>
          <p:cNvSpPr/>
          <p:nvPr/>
        </p:nvSpPr>
        <p:spPr>
          <a:xfrm>
            <a:off x="1374144" y="483772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结果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：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s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em = -1</a:t>
            </a:r>
            <a:endParaRPr lang="en-C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E3BFF8-5C35-7F4F-97BC-84E4E00645CC}"/>
              </a:ext>
            </a:extLst>
          </p:cNvPr>
          <p:cNvSpPr/>
          <p:nvPr/>
        </p:nvSpPr>
        <p:spPr>
          <a:xfrm>
            <a:off x="3702665" y="4837720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线程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1,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线程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同时以为自己拿到了资源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463FF511-A0FB-D744-9279-899428E6018F}"/>
              </a:ext>
            </a:extLst>
          </p:cNvPr>
          <p:cNvSpPr/>
          <p:nvPr/>
        </p:nvSpPr>
        <p:spPr>
          <a:xfrm>
            <a:off x="724419" y="271348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latin typeface="Courier" pitchFamily="2" charset="0"/>
              </a:rPr>
              <a:t>wait(</a:t>
            </a:r>
            <a:r>
              <a:rPr lang="en-US" dirty="0" err="1">
                <a:latin typeface="Courier" pitchFamily="2" charset="0"/>
              </a:rPr>
              <a:t>sem</a:t>
            </a:r>
            <a:r>
              <a:rPr lang="en-CN" dirty="0">
                <a:latin typeface="Courier" pitchFamily="2" charset="0"/>
              </a:rPr>
              <a:t>);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622279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信号量的实现</a:t>
            </a:r>
            <a:r>
              <a:rPr lang="en-US" altLang="zh-CN" dirty="0"/>
              <a:t>-1</a:t>
            </a:r>
            <a:r>
              <a:rPr lang="zh-CN" altLang="en-US" dirty="0"/>
              <a:t>：忙等</a:t>
            </a:r>
            <a:endParaRPr lang="en-CN" b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F0B72-07EC-B449-AEBD-18A16E90E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D55C2-2C06-3F46-97EA-AC95EA41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2BFD4-7544-3143-AE3A-1D70924D878C}"/>
              </a:ext>
            </a:extLst>
          </p:cNvPr>
          <p:cNvSpPr/>
          <p:nvPr/>
        </p:nvSpPr>
        <p:spPr>
          <a:xfrm>
            <a:off x="267816" y="1058455"/>
            <a:ext cx="66084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void wait(sem_t *S) {</a:t>
            </a:r>
          </a:p>
          <a:p>
            <a:r>
              <a:rPr lang="en-CN">
                <a:latin typeface="Courier" pitchFamily="2" charset="0"/>
              </a:rPr>
              <a:t>	lock(S-&gt;</a:t>
            </a:r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CN">
                <a:latin typeface="Courier" pitchFamily="2" charset="0"/>
              </a:rPr>
              <a:t>lock);</a:t>
            </a:r>
          </a:p>
          <a:p>
            <a:r>
              <a:rPr lang="en-CN">
                <a:latin typeface="Courier" pitchFamily="2" charset="0"/>
              </a:rPr>
              <a:t>	while(S-&gt;value </a:t>
            </a:r>
            <a:r>
              <a:rPr lang="en-US" altLang="zh-CN" dirty="0">
                <a:latin typeface="Courier" pitchFamily="2" charset="0"/>
              </a:rPr>
              <a:t>=</a:t>
            </a:r>
            <a:r>
              <a:rPr lang="en-CN">
                <a:latin typeface="Courier" pitchFamily="2" charset="0"/>
              </a:rPr>
              <a:t>= 0) {</a:t>
            </a:r>
          </a:p>
          <a:p>
            <a:r>
              <a:rPr lang="en-CN">
                <a:latin typeface="Courier" pitchFamily="2" charset="0"/>
              </a:rPr>
              <a:t>		unlock(S-&gt;</a:t>
            </a:r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CN">
                <a:latin typeface="Courier" pitchFamily="2" charset="0"/>
              </a:rPr>
              <a:t>lock);</a:t>
            </a:r>
          </a:p>
          <a:p>
            <a:r>
              <a:rPr lang="en-CN">
                <a:latin typeface="Courier" pitchFamily="2" charset="0"/>
              </a:rPr>
              <a:t>		lock(S-&gt;</a:t>
            </a:r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CN">
                <a:latin typeface="Courier" pitchFamily="2" charset="0"/>
              </a:rPr>
              <a:t>lock); 	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CN">
                <a:latin typeface="Courier" pitchFamily="2" charset="0"/>
              </a:rPr>
              <a:t>}</a:t>
            </a:r>
          </a:p>
          <a:p>
            <a:r>
              <a:rPr lang="en-CN">
                <a:latin typeface="Courier" pitchFamily="2" charset="0"/>
              </a:rPr>
              <a:t> 	S-&gt;value --; </a:t>
            </a:r>
          </a:p>
          <a:p>
            <a:r>
              <a:rPr lang="en-CN">
                <a:latin typeface="Courier" pitchFamily="2" charset="0"/>
              </a:rPr>
              <a:t>	unlock(S-&gt;</a:t>
            </a:r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CN">
                <a:latin typeface="Courier" pitchFamily="2" charset="0"/>
              </a:rPr>
              <a:t>lock);</a:t>
            </a:r>
          </a:p>
          <a:p>
            <a:r>
              <a:rPr lang="en-CN">
                <a:latin typeface="Courier" pitchFamily="2" charset="0"/>
              </a:rPr>
              <a:t>} 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void signal(sem_t *S) {</a:t>
            </a:r>
          </a:p>
          <a:p>
            <a:r>
              <a:rPr lang="en-CN">
                <a:latin typeface="Courier" pitchFamily="2" charset="0"/>
              </a:rPr>
              <a:t>	lock(S-&gt;</a:t>
            </a:r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CN">
                <a:latin typeface="Courier" pitchFamily="2" charset="0"/>
              </a:rPr>
              <a:t>lock);</a:t>
            </a:r>
          </a:p>
          <a:p>
            <a:r>
              <a:rPr lang="en-CN">
                <a:latin typeface="Courier" pitchFamily="2" charset="0"/>
              </a:rPr>
              <a:t>	S-&gt;value ++;</a:t>
            </a:r>
          </a:p>
          <a:p>
            <a:r>
              <a:rPr lang="en-CN">
                <a:latin typeface="Courier" pitchFamily="2" charset="0"/>
              </a:rPr>
              <a:t>	unlock(S-&gt;</a:t>
            </a:r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CN">
                <a:latin typeface="Courier" pitchFamily="2" charset="0"/>
              </a:rPr>
              <a:t>lock);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416A24-A9F1-6244-AE93-FEAC410C2CBA}"/>
              </a:ext>
            </a:extLst>
          </p:cNvPr>
          <p:cNvSpPr/>
          <p:nvPr/>
        </p:nvSpPr>
        <p:spPr>
          <a:xfrm>
            <a:off x="5264276" y="205351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Busy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looping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，无意义等待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7B1883BB-51BD-894E-BD73-541F2E4C6196}"/>
              </a:ext>
            </a:extLst>
          </p:cNvPr>
          <p:cNvSpPr/>
          <p:nvPr/>
        </p:nvSpPr>
        <p:spPr>
          <a:xfrm>
            <a:off x="4139952" y="2672834"/>
            <a:ext cx="410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此时已经取得</a:t>
            </a:r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</a:rPr>
              <a:t>sem_lock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，防止同时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-1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5F69B-7114-12B7-8A44-FFC302F9B59F}"/>
              </a:ext>
            </a:extLst>
          </p:cNvPr>
          <p:cNvSpPr txBox="1"/>
          <p:nvPr/>
        </p:nvSpPr>
        <p:spPr>
          <a:xfrm>
            <a:off x="5342021" y="16074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变成原子操作了</a:t>
            </a:r>
          </a:p>
        </p:txBody>
      </p:sp>
    </p:spTree>
    <p:extLst>
      <p:ext uri="{BB962C8B-B14F-4D97-AF65-F5344CB8AC3E}">
        <p14:creationId xmlns:p14="http://schemas.microsoft.com/office/powerpoint/2010/main" val="26684951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信号量的实现</a:t>
            </a:r>
            <a:r>
              <a:rPr lang="en-US" altLang="zh-CN" dirty="0"/>
              <a:t>-2</a:t>
            </a:r>
            <a:r>
              <a:rPr lang="zh-CN" altLang="en-US" dirty="0"/>
              <a:t>：条件变量</a:t>
            </a:r>
            <a:endParaRPr lang="en-CN" b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F0B72-07EC-B449-AEBD-18A16E90E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D55C2-2C06-3F46-97EA-AC95EA41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2BFD4-7544-3143-AE3A-1D70924D878C}"/>
              </a:ext>
            </a:extLst>
          </p:cNvPr>
          <p:cNvSpPr/>
          <p:nvPr/>
        </p:nvSpPr>
        <p:spPr>
          <a:xfrm>
            <a:off x="267816" y="1058455"/>
            <a:ext cx="76165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void wait(sem_t *S) {</a:t>
            </a:r>
          </a:p>
          <a:p>
            <a:r>
              <a:rPr lang="en-CN">
                <a:latin typeface="Courier" pitchFamily="2" charset="0"/>
              </a:rPr>
              <a:t>	lock(S-&gt;sem_lock );</a:t>
            </a:r>
          </a:p>
          <a:p>
            <a:r>
              <a:rPr lang="en-CN">
                <a:latin typeface="Courier" pitchFamily="2" charset="0"/>
              </a:rPr>
              <a:t>	</a:t>
            </a:r>
            <a:r>
              <a:rPr lang="en-CN">
                <a:solidFill>
                  <a:srgbClr val="FF0000"/>
                </a:solidFill>
                <a:latin typeface="Courier" pitchFamily="2" charset="0"/>
              </a:rPr>
              <a:t>while(S-&gt;value == 0) </a:t>
            </a:r>
            <a:r>
              <a:rPr lang="en-CN">
                <a:latin typeface="Courier" pitchFamily="2" charset="0"/>
              </a:rPr>
              <a:t>{</a:t>
            </a:r>
          </a:p>
          <a:p>
            <a:r>
              <a:rPr lang="en-CN">
                <a:latin typeface="Courier" pitchFamily="2" charset="0"/>
              </a:rPr>
              <a:t>		cond_wait(S-&gt;sem_cond,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>
                <a:latin typeface="Courier" pitchFamily="2" charset="0"/>
              </a:rPr>
              <a:t>S-&gt;sem_lock);</a:t>
            </a:r>
          </a:p>
          <a:p>
            <a:r>
              <a:rPr lang="en-CN">
                <a:latin typeface="Courier" pitchFamily="2" charset="0"/>
              </a:rPr>
              <a:t>	}</a:t>
            </a:r>
          </a:p>
          <a:p>
            <a:r>
              <a:rPr lang="en-CN">
                <a:latin typeface="Courier" pitchFamily="2" charset="0"/>
              </a:rPr>
              <a:t> 	S-&gt;value --; </a:t>
            </a:r>
          </a:p>
          <a:p>
            <a:r>
              <a:rPr lang="en-CN">
                <a:latin typeface="Courier" pitchFamily="2" charset="0"/>
              </a:rPr>
              <a:t>	unlock(S-&gt;sem_lock);</a:t>
            </a:r>
          </a:p>
          <a:p>
            <a:r>
              <a:rPr lang="en-CN">
                <a:latin typeface="Courier" pitchFamily="2" charset="0"/>
              </a:rPr>
              <a:t>} 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void signal(sem_t *S) {</a:t>
            </a:r>
          </a:p>
          <a:p>
            <a:r>
              <a:rPr lang="en-CN">
                <a:latin typeface="Courier" pitchFamily="2" charset="0"/>
              </a:rPr>
              <a:t>	lock(S-&gt;sem_lock);</a:t>
            </a:r>
          </a:p>
          <a:p>
            <a:r>
              <a:rPr lang="en-CN">
                <a:latin typeface="Courier" pitchFamily="2" charset="0"/>
              </a:rPr>
              <a:t>	S-&gt;value ++;</a:t>
            </a:r>
          </a:p>
          <a:p>
            <a:r>
              <a:rPr lang="en-CN">
                <a:latin typeface="Courier" pitchFamily="2" charset="0"/>
              </a:rPr>
              <a:t>	</a:t>
            </a:r>
            <a:r>
              <a:rPr lang="en-CN">
                <a:solidFill>
                  <a:srgbClr val="FF0000"/>
                </a:solidFill>
                <a:latin typeface="Courier" pitchFamily="2" charset="0"/>
              </a:rPr>
              <a:t>cond_signal(s-&gt;sem_cond);</a:t>
            </a:r>
          </a:p>
          <a:p>
            <a:r>
              <a:rPr lang="en-CN">
                <a:latin typeface="Courier" pitchFamily="2" charset="0"/>
              </a:rPr>
              <a:t>	unlock(S-&gt;sem_lock);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E8785-A90D-4741-A742-F62816956728}"/>
              </a:ext>
            </a:extLst>
          </p:cNvPr>
          <p:cNvSpPr/>
          <p:nvPr/>
        </p:nvSpPr>
        <p:spPr>
          <a:xfrm>
            <a:off x="5354725" y="157121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CN" dirty="0">
                <a:solidFill>
                  <a:srgbClr val="FF0000"/>
                </a:solidFill>
                <a:latin typeface="Courier" pitchFamily="2" charset="0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条件变量避免无意义等待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CA5B1-82A7-EC4F-92C3-1C6F4EE0A0E6}"/>
              </a:ext>
            </a:extLst>
          </p:cNvPr>
          <p:cNvSpPr/>
          <p:nvPr/>
        </p:nvSpPr>
        <p:spPr>
          <a:xfrm>
            <a:off x="5220072" y="4281027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每次都要signal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，很可能无人等待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5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信号量的实现</a:t>
            </a:r>
            <a:r>
              <a:rPr lang="en-US" altLang="zh-CN" dirty="0"/>
              <a:t>-3</a:t>
            </a:r>
            <a:r>
              <a:rPr lang="zh-CN" altLang="en-US" dirty="0"/>
              <a:t>：减少</a:t>
            </a:r>
            <a:r>
              <a:rPr lang="en-US" altLang="zh-CN" dirty="0"/>
              <a:t>signal</a:t>
            </a:r>
            <a:r>
              <a:rPr lang="zh-CN" altLang="en-US" dirty="0"/>
              <a:t>次数</a:t>
            </a:r>
            <a:endParaRPr lang="en-CN" b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F0B72-07EC-B449-AEBD-18A16E90E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D55C2-2C06-3F46-97EA-AC95EA41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2BFD4-7544-3143-AE3A-1D70924D878C}"/>
              </a:ext>
            </a:extLst>
          </p:cNvPr>
          <p:cNvSpPr/>
          <p:nvPr/>
        </p:nvSpPr>
        <p:spPr>
          <a:xfrm>
            <a:off x="251520" y="913686"/>
            <a:ext cx="76885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void wait(sem_t *S) {</a:t>
            </a:r>
          </a:p>
          <a:p>
            <a:r>
              <a:rPr lang="en-CN">
                <a:latin typeface="Courier" pitchFamily="2" charset="0"/>
              </a:rPr>
              <a:t>	lock(S-&gt;sem_lock );</a:t>
            </a:r>
          </a:p>
          <a:p>
            <a:r>
              <a:rPr lang="en-CN">
                <a:latin typeface="Courier" pitchFamily="2" charset="0"/>
              </a:rPr>
              <a:t> 	S-&gt;value --; </a:t>
            </a:r>
          </a:p>
          <a:p>
            <a:r>
              <a:rPr lang="en-CN">
                <a:latin typeface="Courier" pitchFamily="2" charset="0"/>
              </a:rPr>
              <a:t>	</a:t>
            </a:r>
            <a:r>
              <a:rPr lang="en-CN">
                <a:solidFill>
                  <a:srgbClr val="FF0000"/>
                </a:solidFill>
                <a:latin typeface="Courier" pitchFamily="2" charset="0"/>
              </a:rPr>
              <a:t>while(S-&gt;value &lt; 0) </a:t>
            </a:r>
            <a:r>
              <a:rPr lang="en-CN">
                <a:latin typeface="Courier" pitchFamily="2" charset="0"/>
              </a:rPr>
              <a:t>{</a:t>
            </a:r>
          </a:p>
          <a:p>
            <a:r>
              <a:rPr lang="en-CN">
                <a:latin typeface="Courier" pitchFamily="2" charset="0"/>
              </a:rPr>
              <a:t>	</a:t>
            </a:r>
            <a:r>
              <a:rPr lang="zh-CN" altLang="en-US" dirty="0">
                <a:latin typeface="Courier" pitchFamily="2" charset="0"/>
              </a:rPr>
              <a:t>  </a:t>
            </a:r>
            <a:r>
              <a:rPr lang="en-CN">
                <a:latin typeface="Courier" pitchFamily="2" charset="0"/>
              </a:rPr>
              <a:t>cond_wait(S-&gt;sem_cond,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>
                <a:latin typeface="Courier" pitchFamily="2" charset="0"/>
              </a:rPr>
              <a:t>S-&gt;sem_lock);</a:t>
            </a:r>
          </a:p>
          <a:p>
            <a:r>
              <a:rPr lang="en-CN">
                <a:latin typeface="Courier" pitchFamily="2" charset="0"/>
              </a:rPr>
              <a:t>	}</a:t>
            </a:r>
          </a:p>
          <a:p>
            <a:r>
              <a:rPr lang="en-CN">
                <a:latin typeface="Courier" pitchFamily="2" charset="0"/>
              </a:rPr>
              <a:t> 	unlock(S-&gt;sem_lock);</a:t>
            </a:r>
          </a:p>
          <a:p>
            <a:r>
              <a:rPr lang="en-CN">
                <a:latin typeface="Courier" pitchFamily="2" charset="0"/>
              </a:rPr>
              <a:t>} 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void signal(sem_t *S) {</a:t>
            </a:r>
          </a:p>
          <a:p>
            <a:r>
              <a:rPr lang="en-CN">
                <a:latin typeface="Courier" pitchFamily="2" charset="0"/>
              </a:rPr>
              <a:t>	lock(S-&gt;sem_lock);</a:t>
            </a:r>
          </a:p>
          <a:p>
            <a:r>
              <a:rPr lang="en-CN">
                <a:latin typeface="Courier" pitchFamily="2" charset="0"/>
              </a:rPr>
              <a:t>	S-&gt;value ++;</a:t>
            </a:r>
          </a:p>
          <a:p>
            <a:r>
              <a:rPr lang="en-CN">
                <a:latin typeface="Courier" pitchFamily="2" charset="0"/>
              </a:rPr>
              <a:t>	</a:t>
            </a:r>
            <a:r>
              <a:rPr lang="en-CN">
                <a:solidFill>
                  <a:srgbClr val="FF0000"/>
                </a:solidFill>
                <a:latin typeface="Courier" pitchFamily="2" charset="0"/>
              </a:rPr>
              <a:t>if (S-&gt;value &lt; 0)</a:t>
            </a:r>
          </a:p>
          <a:p>
            <a:r>
              <a:rPr lang="en-CN">
                <a:latin typeface="Courier" pitchFamily="2" charset="0"/>
              </a:rPr>
              <a:t>	</a:t>
            </a:r>
            <a:r>
              <a:rPr lang="zh-CN" altLang="en-US" dirty="0">
                <a:latin typeface="Courier" pitchFamily="2" charset="0"/>
              </a:rPr>
              <a:t>  </a:t>
            </a:r>
            <a:r>
              <a:rPr lang="en-CN">
                <a:latin typeface="Courier" pitchFamily="2" charset="0"/>
              </a:rPr>
              <a:t>cond_signal(s-&gt;sem_cond);</a:t>
            </a:r>
          </a:p>
          <a:p>
            <a:r>
              <a:rPr lang="en-CN">
                <a:latin typeface="Courier" pitchFamily="2" charset="0"/>
              </a:rPr>
              <a:t>	unlock(S-&gt;sem_lock);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2972F-69F0-B747-97A0-4D388B6FBFAA}"/>
              </a:ext>
            </a:extLst>
          </p:cNvPr>
          <p:cNvSpPr/>
          <p:nvPr/>
        </p:nvSpPr>
        <p:spPr>
          <a:xfrm>
            <a:off x="6128162" y="1665176"/>
            <a:ext cx="189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会有什么问题</a:t>
            </a:r>
            <a:r>
              <a:rPr lang="zh-CN" altLang="en-US" dirty="0">
                <a:latin typeface="Courier" pitchFamily="2" charset="0"/>
              </a:rPr>
              <a:t>？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BCBB1-0EA5-504C-B974-3889AB74066A}"/>
              </a:ext>
            </a:extLst>
          </p:cNvPr>
          <p:cNvSpPr/>
          <p:nvPr/>
        </p:nvSpPr>
        <p:spPr>
          <a:xfrm>
            <a:off x="5755580" y="2373928"/>
            <a:ext cx="2376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比如S-&gt;value = -3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440EF3-C01C-F94A-B656-13345FF09238}"/>
              </a:ext>
            </a:extLst>
          </p:cNvPr>
          <p:cNvSpPr/>
          <p:nvPr/>
        </p:nvSpPr>
        <p:spPr>
          <a:xfrm>
            <a:off x="5755580" y="2721896"/>
            <a:ext cx="2691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signal 后S-&gt;value = -2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D79F5-661E-5441-869E-EC748E175E8C}"/>
              </a:ext>
            </a:extLst>
          </p:cNvPr>
          <p:cNvSpPr/>
          <p:nvPr/>
        </p:nvSpPr>
        <p:spPr>
          <a:xfrm>
            <a:off x="5725708" y="3080003"/>
            <a:ext cx="3418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还是不满足上面while的条件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AC16F-852C-2546-8ADE-2E090DF758AA}"/>
              </a:ext>
            </a:extLst>
          </p:cNvPr>
          <p:cNvSpPr/>
          <p:nvPr/>
        </p:nvSpPr>
        <p:spPr>
          <a:xfrm>
            <a:off x="5364088" y="3926292"/>
            <a:ext cx="341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思考：</a:t>
            </a:r>
            <a:r>
              <a:rPr lang="en-CN"/>
              <a:t>需要</a:t>
            </a:r>
            <a:r>
              <a:rPr lang="en-CN">
                <a:highlight>
                  <a:srgbClr val="FFFF00"/>
                </a:highlight>
              </a:rPr>
              <a:t>额外的计数器</a:t>
            </a:r>
            <a:r>
              <a:rPr lang="en-CN"/>
              <a:t>用于单独记录有多少可以唤醒的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D1481-08BF-1041-A0CF-FC579197F7C5}"/>
              </a:ext>
            </a:extLst>
          </p:cNvPr>
          <p:cNvSpPr/>
          <p:nvPr/>
        </p:nvSpPr>
        <p:spPr>
          <a:xfrm>
            <a:off x="5364088" y="4646826"/>
            <a:ext cx="4110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改进：</a:t>
            </a:r>
            <a:r>
              <a:rPr lang="en-CN">
                <a:solidFill>
                  <a:srgbClr val="FF0000"/>
                </a:solidFill>
                <a:latin typeface="Courier" pitchFamily="2" charset="0"/>
              </a:rPr>
              <a:t>加入条件判断是否需要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wake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3DEA4-1880-1C45-A338-EC532C820957}"/>
              </a:ext>
            </a:extLst>
          </p:cNvPr>
          <p:cNvSpPr/>
          <p:nvPr/>
        </p:nvSpPr>
        <p:spPr>
          <a:xfrm>
            <a:off x="5455442" y="1221368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value减到负数代表有人等待</a:t>
            </a:r>
          </a:p>
        </p:txBody>
      </p:sp>
    </p:spTree>
    <p:extLst>
      <p:ext uri="{BB962C8B-B14F-4D97-AF65-F5344CB8AC3E}">
        <p14:creationId xmlns:p14="http://schemas.microsoft.com/office/powerpoint/2010/main" val="20607040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信号量的实现</a:t>
            </a:r>
            <a:r>
              <a:rPr lang="en-US" altLang="zh-CN" dirty="0"/>
              <a:t>-4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653B2-51DE-4342-9B4C-4D542858C80C}"/>
              </a:ext>
            </a:extLst>
          </p:cNvPr>
          <p:cNvSpPr/>
          <p:nvPr/>
        </p:nvSpPr>
        <p:spPr>
          <a:xfrm>
            <a:off x="341784" y="2485549"/>
            <a:ext cx="84604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void wait(sem_t *S) {</a:t>
            </a:r>
          </a:p>
          <a:p>
            <a:r>
              <a:rPr lang="en-CN">
                <a:latin typeface="Courier" pitchFamily="2" charset="0"/>
              </a:rPr>
              <a:t>        </a:t>
            </a:r>
            <a:r>
              <a:rPr lang="en-CN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>
                <a:latin typeface="Courier" pitchFamily="2" charset="0"/>
              </a:rPr>
              <a:t>(S-&gt;sem_lock);</a:t>
            </a:r>
          </a:p>
          <a:p>
            <a:r>
              <a:rPr lang="en-CN">
                <a:latin typeface="Courier" pitchFamily="2" charset="0"/>
              </a:rPr>
              <a:t>        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S-&gt;value --;</a:t>
            </a:r>
          </a:p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	</a:t>
            </a:r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CN">
                <a:latin typeface="Courier" pitchFamily="2" charset="0"/>
              </a:rPr>
              <a:t>if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>
                <a:latin typeface="Courier" pitchFamily="2" charset="0"/>
              </a:rPr>
              <a:t>(S-&gt;value &lt; 0) {</a:t>
            </a:r>
          </a:p>
          <a:p>
            <a:r>
              <a:rPr lang="en-CN">
                <a:latin typeface="Courier" pitchFamily="2" charset="0"/>
              </a:rPr>
              <a:t>                do {</a:t>
            </a:r>
          </a:p>
          <a:p>
            <a:r>
              <a:rPr lang="en-CN">
                <a:latin typeface="Courier" pitchFamily="2" charset="0"/>
              </a:rPr>
              <a:t>                        </a:t>
            </a:r>
            <a:r>
              <a:rPr lang="en-CN">
                <a:solidFill>
                  <a:srgbClr val="FF9300"/>
                </a:solidFill>
                <a:latin typeface="Courier" pitchFamily="2" charset="0"/>
              </a:rPr>
              <a:t>cond_wait</a:t>
            </a:r>
            <a:r>
              <a:rPr lang="en-CN">
                <a:latin typeface="Courier" pitchFamily="2" charset="0"/>
              </a:rPr>
              <a:t>(S-&gt;sem_cond, S-&gt;sem_lock);</a:t>
            </a:r>
          </a:p>
          <a:p>
            <a:r>
              <a:rPr lang="en-CN">
                <a:latin typeface="Courier" pitchFamily="2" charset="0"/>
              </a:rPr>
              <a:t>                } while (S-&gt;wakeup == 0);</a:t>
            </a:r>
          </a:p>
          <a:p>
            <a:r>
              <a:rPr lang="en-CN">
                <a:latin typeface="Courier" pitchFamily="2" charset="0"/>
              </a:rPr>
              <a:t>               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 S-&gt;wakeup --;</a:t>
            </a:r>
          </a:p>
          <a:p>
            <a:r>
              <a:rPr lang="en-CN">
                <a:latin typeface="Courier" pitchFamily="2" charset="0"/>
              </a:rPr>
              <a:t>        }</a:t>
            </a:r>
          </a:p>
          <a:p>
            <a:r>
              <a:rPr lang="en-CN">
                <a:latin typeface="Courier" pitchFamily="2" charset="0"/>
              </a:rPr>
              <a:t>        </a:t>
            </a:r>
            <a:r>
              <a:rPr lang="en-CN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(S-&gt;sem_lock);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A10C11-ED43-724E-AEAB-70D37A4F37B8}"/>
              </a:ext>
            </a:extLst>
          </p:cNvPr>
          <p:cNvSpPr/>
          <p:nvPr/>
        </p:nvSpPr>
        <p:spPr>
          <a:xfrm>
            <a:off x="766580" y="1478237"/>
            <a:ext cx="7548861" cy="88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Courier" pitchFamily="2" charset="0"/>
              </a:rPr>
              <a:t>新增一个变量 </a:t>
            </a:r>
            <a:r>
              <a:rPr lang="en-US" altLang="zh-CN" dirty="0">
                <a:highlight>
                  <a:srgbClr val="FFFF00"/>
                </a:highlight>
                <a:latin typeface="Courier" pitchFamily="2" charset="0"/>
              </a:rPr>
              <a:t>wakeup</a:t>
            </a:r>
            <a:r>
              <a:rPr lang="zh-CN" altLang="en-US" dirty="0">
                <a:latin typeface="Courier" pitchFamily="2" charset="0"/>
              </a:rPr>
              <a:t>：等待时可以唤醒的数量</a:t>
            </a:r>
            <a:endParaRPr lang="en-US" altLang="zh-CN" dirty="0">
              <a:latin typeface="Courier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Courier" pitchFamily="2" charset="0"/>
              </a:rPr>
              <a:t>某一时刻真实的资源数：</a:t>
            </a:r>
            <a:r>
              <a:rPr lang="en-US" altLang="zh-CN" dirty="0">
                <a:latin typeface="Courier" pitchFamily="2" charset="0"/>
              </a:rPr>
              <a:t>value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&lt;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0 ? wakeup : value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+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wakeup</a:t>
            </a:r>
            <a:endParaRPr lang="en-CN" altLang="zh-CN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1BD09-9785-6840-B87D-18A24B22677F}"/>
              </a:ext>
            </a:extLst>
          </p:cNvPr>
          <p:cNvSpPr/>
          <p:nvPr/>
        </p:nvSpPr>
        <p:spPr>
          <a:xfrm>
            <a:off x="2411760" y="3649588"/>
            <a:ext cx="6390456" cy="792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D351-70F5-1546-B80F-37362E9BA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97FD-DDCC-7F43-8A23-CCA26400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56999-2D3A-A04F-B658-2EBCE07CC4EB}"/>
              </a:ext>
            </a:extLst>
          </p:cNvPr>
          <p:cNvSpPr/>
          <p:nvPr/>
        </p:nvSpPr>
        <p:spPr>
          <a:xfrm>
            <a:off x="770992" y="1108905"/>
            <a:ext cx="7602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介绍一种使用条件变量的实现：</a:t>
            </a:r>
            <a:r>
              <a:rPr lang="zh-CN" altLang="en-US" b="1" dirty="0">
                <a:latin typeface="Courier" pitchFamily="2" charset="0"/>
              </a:rPr>
              <a:t>条件变量 </a:t>
            </a:r>
            <a:r>
              <a:rPr lang="en-US" altLang="zh-CN" dirty="0">
                <a:latin typeface="Courier" pitchFamily="2" charset="0"/>
              </a:rPr>
              <a:t>+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zh-CN" altLang="en-US" b="1" dirty="0">
                <a:latin typeface="Courier" pitchFamily="2" charset="0"/>
              </a:rPr>
              <a:t>互斥锁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+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zh-CN" altLang="en-US" b="1" dirty="0">
                <a:latin typeface="Courier" pitchFamily="2" charset="0"/>
              </a:rPr>
              <a:t>计数器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</a:t>
            </a:r>
            <a:r>
              <a:rPr lang="zh-CN" altLang="en-US" dirty="0">
                <a:latin typeface="Courier" pitchFamily="2" charset="0"/>
              </a:rPr>
              <a:t> 信号量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75544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信号量的实现</a:t>
            </a:r>
            <a:r>
              <a:rPr lang="en-US" altLang="zh-CN" dirty="0"/>
              <a:t>-4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F32BB-D34D-3D46-99A0-6EA0A0669F3F}"/>
              </a:ext>
            </a:extLst>
          </p:cNvPr>
          <p:cNvSpPr/>
          <p:nvPr/>
        </p:nvSpPr>
        <p:spPr>
          <a:xfrm>
            <a:off x="770992" y="1108905"/>
            <a:ext cx="7602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介绍一种使用条件变量的实现：</a:t>
            </a:r>
            <a:r>
              <a:rPr lang="zh-CN" altLang="en-US" b="1" dirty="0">
                <a:latin typeface="Courier" pitchFamily="2" charset="0"/>
              </a:rPr>
              <a:t>条件变量 </a:t>
            </a:r>
            <a:r>
              <a:rPr lang="en-US" altLang="zh-CN" dirty="0">
                <a:latin typeface="Courier" pitchFamily="2" charset="0"/>
              </a:rPr>
              <a:t>+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zh-CN" altLang="en-US" b="1" dirty="0">
                <a:latin typeface="Courier" pitchFamily="2" charset="0"/>
              </a:rPr>
              <a:t>互斥锁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+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zh-CN" altLang="en-US" b="1" dirty="0">
                <a:latin typeface="Courier" pitchFamily="2" charset="0"/>
              </a:rPr>
              <a:t>计数器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</a:t>
            </a:r>
            <a:r>
              <a:rPr lang="zh-CN" altLang="en-US" dirty="0">
                <a:latin typeface="Courier" pitchFamily="2" charset="0"/>
              </a:rPr>
              <a:t> 信号量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E30F7-20C8-4843-86A9-790264BE84A0}"/>
              </a:ext>
            </a:extLst>
          </p:cNvPr>
          <p:cNvSpPr/>
          <p:nvPr/>
        </p:nvSpPr>
        <p:spPr>
          <a:xfrm>
            <a:off x="689635" y="1478237"/>
            <a:ext cx="7702751" cy="88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新增一个变量 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urier" pitchFamily="2" charset="0"/>
              </a:rPr>
              <a:t>wakeup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：等待时可以唤醒的数量</a:t>
            </a:r>
            <a:endParaRPr lang="en-US" altLang="zh-CN" dirty="0">
              <a:solidFill>
                <a:srgbClr val="000000"/>
              </a:solidFill>
              <a:latin typeface="Courier" pitchFamily="2" charset="0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某一时刻真实的资源数：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value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0 ? wakeup : value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wakeup</a:t>
            </a:r>
            <a:endParaRPr lang="en-CN" altLang="zh-CN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5A78B5-3988-3B44-B666-2F272BC71941}"/>
              </a:ext>
            </a:extLst>
          </p:cNvPr>
          <p:cNvSpPr/>
          <p:nvPr/>
        </p:nvSpPr>
        <p:spPr>
          <a:xfrm>
            <a:off x="1085528" y="2711639"/>
            <a:ext cx="6534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void signal(</a:t>
            </a:r>
            <a:r>
              <a:rPr lang="en-CN" altLang="zh-CN">
                <a:latin typeface="Courier" pitchFamily="2" charset="0"/>
              </a:rPr>
              <a:t>sem_t *S</a:t>
            </a:r>
            <a:r>
              <a:rPr lang="en-CN">
                <a:latin typeface="Courier" pitchFamily="2" charset="0"/>
              </a:rPr>
              <a:t>) {</a:t>
            </a:r>
          </a:p>
          <a:p>
            <a:r>
              <a:rPr lang="en-CN">
                <a:latin typeface="Courier" pitchFamily="2" charset="0"/>
              </a:rPr>
              <a:t>        </a:t>
            </a:r>
            <a:r>
              <a:rPr lang="en-CN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>
                <a:latin typeface="Courier" pitchFamily="2" charset="0"/>
              </a:rPr>
              <a:t>(S-&gt;sem_lock);</a:t>
            </a:r>
          </a:p>
          <a:p>
            <a:r>
              <a:rPr lang="en-CN">
                <a:latin typeface="Courier" pitchFamily="2" charset="0"/>
              </a:rPr>
              <a:t>        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S-&gt;value ++;</a:t>
            </a:r>
          </a:p>
          <a:p>
            <a:r>
              <a:rPr lang="en-CN">
                <a:latin typeface="Courier" pitchFamily="2" charset="0"/>
              </a:rPr>
              <a:t>        if (S-&gt;value &lt;= 0) {</a:t>
            </a:r>
          </a:p>
          <a:p>
            <a:r>
              <a:rPr lang="en-CN">
                <a:latin typeface="Courier" pitchFamily="2" charset="0"/>
              </a:rPr>
              <a:t>                </a:t>
            </a:r>
            <a:r>
              <a:rPr lang="en-CN">
                <a:solidFill>
                  <a:schemeClr val="accent3"/>
                </a:solidFill>
                <a:latin typeface="Courier" pitchFamily="2" charset="0"/>
              </a:rPr>
              <a:t>S-&gt;wakeup ++;</a:t>
            </a:r>
          </a:p>
          <a:p>
            <a:r>
              <a:rPr lang="en-CN">
                <a:latin typeface="Courier" pitchFamily="2" charset="0"/>
              </a:rPr>
              <a:t>                </a:t>
            </a:r>
            <a:r>
              <a:rPr lang="en-CN">
                <a:solidFill>
                  <a:srgbClr val="FF9300"/>
                </a:solidFill>
                <a:latin typeface="Courier" pitchFamily="2" charset="0"/>
              </a:rPr>
              <a:t>cond_signal</a:t>
            </a:r>
            <a:r>
              <a:rPr lang="en-CN">
                <a:latin typeface="Courier" pitchFamily="2" charset="0"/>
              </a:rPr>
              <a:t>(S-&gt;sem_cond);                </a:t>
            </a:r>
          </a:p>
          <a:p>
            <a:r>
              <a:rPr lang="en-CN">
                <a:latin typeface="Courier" pitchFamily="2" charset="0"/>
              </a:rPr>
              <a:t>        }</a:t>
            </a:r>
          </a:p>
          <a:p>
            <a:r>
              <a:rPr lang="en-CN">
                <a:latin typeface="Courier" pitchFamily="2" charset="0"/>
              </a:rPr>
              <a:t>        </a:t>
            </a:r>
            <a:r>
              <a:rPr lang="en-CN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(S-&gt;sem_lock);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AF180-E36C-6B4F-806F-CDE689BD9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8C323-0682-5E49-BBD5-C164BCAC5B82}"/>
              </a:ext>
            </a:extLst>
          </p:cNvPr>
          <p:cNvSpPr/>
          <p:nvPr/>
        </p:nvSpPr>
        <p:spPr>
          <a:xfrm>
            <a:off x="1979712" y="3577580"/>
            <a:ext cx="4968552" cy="1145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2C606-6730-5443-8517-E1867A764024}"/>
              </a:ext>
            </a:extLst>
          </p:cNvPr>
          <p:cNvSpPr/>
          <p:nvPr/>
        </p:nvSpPr>
        <p:spPr>
          <a:xfrm>
            <a:off x="7406188" y="38196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" pitchFamily="2" charset="0"/>
              </a:rPr>
              <a:t>有人等待</a:t>
            </a:r>
            <a:endParaRPr lang="en-C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D149B9-FF0E-6544-BB43-6E3671EC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581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6B2FE-0F6D-AE45-84A2-1AE8FFA3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93786-97DE-3A42-9239-76525887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9D722A-1CA4-064C-98AE-6E8C2A6E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9AD734-2DA2-5545-8A6B-BD872536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27" y="0"/>
            <a:ext cx="592994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6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信号量的实现</a:t>
            </a:r>
            <a:r>
              <a:rPr lang="en-US" altLang="zh-CN" dirty="0"/>
              <a:t>-4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653B2-51DE-4342-9B4C-4D542858C80C}"/>
              </a:ext>
            </a:extLst>
          </p:cNvPr>
          <p:cNvSpPr/>
          <p:nvPr/>
        </p:nvSpPr>
        <p:spPr>
          <a:xfrm>
            <a:off x="341784" y="2485549"/>
            <a:ext cx="516632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050">
                <a:latin typeface="Courier" pitchFamily="2" charset="0"/>
              </a:rPr>
              <a:t>void wait(sem_t *S) {</a:t>
            </a:r>
          </a:p>
          <a:p>
            <a:r>
              <a:rPr lang="en-CN" sz="1050">
                <a:latin typeface="Courier" pitchFamily="2" charset="0"/>
              </a:rPr>
              <a:t>        </a:t>
            </a:r>
            <a:r>
              <a:rPr lang="en-CN" sz="105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050">
                <a:latin typeface="Courier" pitchFamily="2" charset="0"/>
              </a:rPr>
              <a:t>(S-&gt;sem_lock);</a:t>
            </a:r>
          </a:p>
          <a:p>
            <a:r>
              <a:rPr lang="en-CN" sz="1050">
                <a:latin typeface="Courier" pitchFamily="2" charset="0"/>
              </a:rPr>
              <a:t>        </a:t>
            </a:r>
            <a:r>
              <a:rPr lang="en-CN" sz="1050">
                <a:solidFill>
                  <a:schemeClr val="accent1"/>
                </a:solidFill>
                <a:latin typeface="Courier" pitchFamily="2" charset="0"/>
              </a:rPr>
              <a:t>S-&gt;value --;</a:t>
            </a:r>
          </a:p>
          <a:p>
            <a:r>
              <a:rPr lang="en-CN" sz="1050">
                <a:solidFill>
                  <a:schemeClr val="accent1"/>
                </a:solidFill>
                <a:latin typeface="Courier" pitchFamily="2" charset="0"/>
              </a:rPr>
              <a:t>	</a:t>
            </a:r>
            <a:r>
              <a:rPr lang="zh-CN" altLang="en-US" sz="105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CN" sz="1050">
                <a:latin typeface="Courier" pitchFamily="2" charset="0"/>
              </a:rPr>
              <a:t>if</a:t>
            </a:r>
            <a:r>
              <a:rPr lang="zh-CN" altLang="en-US" sz="1050">
                <a:latin typeface="Courier" pitchFamily="2" charset="0"/>
              </a:rPr>
              <a:t> </a:t>
            </a:r>
            <a:r>
              <a:rPr lang="en-CN" sz="1050">
                <a:latin typeface="Courier" pitchFamily="2" charset="0"/>
              </a:rPr>
              <a:t>(S-&gt;value &lt; 0) {</a:t>
            </a:r>
          </a:p>
          <a:p>
            <a:r>
              <a:rPr lang="en-CN" sz="1050">
                <a:latin typeface="Courier" pitchFamily="2" charset="0"/>
              </a:rPr>
              <a:t>                while (S-&gt;wakeup == 0){</a:t>
            </a:r>
          </a:p>
          <a:p>
            <a:r>
              <a:rPr lang="en-CN" sz="1050">
                <a:latin typeface="Courier" pitchFamily="2" charset="0"/>
              </a:rPr>
              <a:t>                        </a:t>
            </a:r>
            <a:r>
              <a:rPr lang="en-CN" sz="1050">
                <a:solidFill>
                  <a:srgbClr val="FF9300"/>
                </a:solidFill>
                <a:latin typeface="Courier" pitchFamily="2" charset="0"/>
              </a:rPr>
              <a:t>cond_wait</a:t>
            </a:r>
            <a:r>
              <a:rPr lang="en-CN" sz="1050">
                <a:latin typeface="Courier" pitchFamily="2" charset="0"/>
              </a:rPr>
              <a:t>(S-&gt;sem_cond, S-&gt;sem_lock);</a:t>
            </a:r>
          </a:p>
          <a:p>
            <a:r>
              <a:rPr lang="en-CN" sz="1050">
                <a:latin typeface="Courier" pitchFamily="2" charset="0"/>
              </a:rPr>
              <a:t>                }</a:t>
            </a:r>
          </a:p>
          <a:p>
            <a:r>
              <a:rPr lang="en-CN" sz="1050">
                <a:solidFill>
                  <a:schemeClr val="accent1"/>
                </a:solidFill>
                <a:latin typeface="Courier" pitchFamily="2" charset="0"/>
              </a:rPr>
              <a:t>		   S-&gt;wakeup --;</a:t>
            </a:r>
          </a:p>
          <a:p>
            <a:r>
              <a:rPr lang="en-CN" sz="1050">
                <a:latin typeface="Courier" pitchFamily="2" charset="0"/>
              </a:rPr>
              <a:t>        }</a:t>
            </a:r>
          </a:p>
          <a:p>
            <a:r>
              <a:rPr lang="en-CN" sz="1050">
                <a:latin typeface="Courier" pitchFamily="2" charset="0"/>
              </a:rPr>
              <a:t>        </a:t>
            </a:r>
            <a:r>
              <a:rPr lang="en-CN" sz="105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050">
                <a:latin typeface="Courier" pitchFamily="2" charset="0"/>
              </a:rPr>
              <a:t>(S-&gt;sem_lock);</a:t>
            </a:r>
          </a:p>
          <a:p>
            <a:r>
              <a:rPr lang="en-CN" sz="1050">
                <a:latin typeface="Courier" pitchFamily="2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A10C11-ED43-724E-AEAB-70D37A4F37B8}"/>
              </a:ext>
            </a:extLst>
          </p:cNvPr>
          <p:cNvSpPr/>
          <p:nvPr/>
        </p:nvSpPr>
        <p:spPr>
          <a:xfrm>
            <a:off x="457200" y="1478237"/>
            <a:ext cx="8167621" cy="884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ourier" pitchFamily="2" charset="0"/>
              </a:rPr>
              <a:t>v</a:t>
            </a:r>
            <a:r>
              <a:rPr lang="en-CN">
                <a:latin typeface="Courier" pitchFamily="2" charset="0"/>
              </a:rPr>
              <a:t>alue</a:t>
            </a:r>
            <a:r>
              <a:rPr lang="zh-CN" altLang="en-US" dirty="0">
                <a:latin typeface="Courier" pitchFamily="2" charset="0"/>
              </a:rPr>
              <a:t>：</a:t>
            </a:r>
            <a:r>
              <a:rPr lang="zh-CN" altLang="en-CN" dirty="0">
                <a:latin typeface="Courier" pitchFamily="2" charset="0"/>
              </a:rPr>
              <a:t>正数</a:t>
            </a:r>
            <a:r>
              <a:rPr lang="zh-CN" altLang="en-US" dirty="0">
                <a:latin typeface="Courier" pitchFamily="2" charset="0"/>
              </a:rPr>
              <a:t>为信号量，负数为有人等待</a:t>
            </a:r>
            <a:r>
              <a:rPr lang="en-US" altLang="zh-CN" dirty="0">
                <a:latin typeface="Courier" pitchFamily="2" charset="0"/>
              </a:rPr>
              <a:t>	wakeup</a:t>
            </a:r>
            <a:r>
              <a:rPr lang="zh-CN" altLang="en-US" dirty="0">
                <a:latin typeface="Courier" pitchFamily="2" charset="0"/>
              </a:rPr>
              <a:t>：等待时可以唤醒的数量</a:t>
            </a:r>
            <a:endParaRPr lang="en-US" altLang="zh-CN" dirty="0">
              <a:latin typeface="Courier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Courier" pitchFamily="2" charset="0"/>
              </a:rPr>
              <a:t>某一时刻真实的信号量：</a:t>
            </a:r>
            <a:r>
              <a:rPr lang="en-US" altLang="zh-CN" dirty="0">
                <a:latin typeface="Courier" pitchFamily="2" charset="0"/>
              </a:rPr>
              <a:t>value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&gt;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0 ? value : wakeup</a:t>
            </a:r>
            <a:endParaRPr lang="en-CN"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0ED014-964F-1C44-82FE-94D4B385EC77}"/>
              </a:ext>
            </a:extLst>
          </p:cNvPr>
          <p:cNvSpPr/>
          <p:nvPr/>
        </p:nvSpPr>
        <p:spPr>
          <a:xfrm>
            <a:off x="4535016" y="2513571"/>
            <a:ext cx="396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CN">
                <a:solidFill>
                  <a:schemeClr val="accent1"/>
                </a:solidFill>
                <a:latin typeface="Courier" pitchFamily="2" charset="0"/>
              </a:rPr>
              <a:t>思考</a:t>
            </a:r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：为何要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do while?</a:t>
            </a:r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 有限等待</a:t>
            </a:r>
            <a:endParaRPr lang="en-CN">
              <a:solidFill>
                <a:schemeClr val="accent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D351-70F5-1546-B80F-37362E9BA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97FD-DDCC-7F43-8A23-CCA26400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56999-2D3A-A04F-B658-2EBCE07CC4EB}"/>
              </a:ext>
            </a:extLst>
          </p:cNvPr>
          <p:cNvSpPr/>
          <p:nvPr/>
        </p:nvSpPr>
        <p:spPr>
          <a:xfrm>
            <a:off x="770992" y="1108905"/>
            <a:ext cx="7602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介绍一种使用条件变量的实现：</a:t>
            </a:r>
            <a:r>
              <a:rPr lang="zh-CN" altLang="en-US" b="1" dirty="0">
                <a:latin typeface="Courier" pitchFamily="2" charset="0"/>
              </a:rPr>
              <a:t>条件变量 </a:t>
            </a:r>
            <a:r>
              <a:rPr lang="en-US" altLang="zh-CN" dirty="0">
                <a:latin typeface="Courier" pitchFamily="2" charset="0"/>
              </a:rPr>
              <a:t>+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zh-CN" altLang="en-US" b="1" dirty="0">
                <a:latin typeface="Courier" pitchFamily="2" charset="0"/>
              </a:rPr>
              <a:t>互斥锁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+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zh-CN" altLang="en-US" b="1" dirty="0">
                <a:latin typeface="Courier" pitchFamily="2" charset="0"/>
              </a:rPr>
              <a:t>计数器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</a:t>
            </a:r>
            <a:r>
              <a:rPr lang="zh-CN" altLang="en-US" dirty="0">
                <a:latin typeface="Courier" pitchFamily="2" charset="0"/>
              </a:rPr>
              <a:t> 信号量</a:t>
            </a:r>
            <a:endParaRPr lang="en-CN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7D480F0-57FA-E14B-8915-9F84505ED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90" y="3651768"/>
            <a:ext cx="4556720" cy="17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9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-2</a:t>
            </a:r>
            <a:r>
              <a:rPr lang="zh-CN" altLang="en-US" dirty="0"/>
              <a:t>：等待队列工作窃取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12907-D037-5748-AC26-CDB541DD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402832" cy="3771636"/>
          </a:xfrm>
        </p:spPr>
        <p:txBody>
          <a:bodyPr/>
          <a:lstStyle/>
          <a:p>
            <a:r>
              <a:rPr lang="en-CN"/>
              <a:t>每核心等待队列</a:t>
            </a:r>
          </a:p>
          <a:p>
            <a:r>
              <a:rPr lang="en-CN"/>
              <a:t>在空时允许窃取其</a:t>
            </a:r>
            <a:r>
              <a:rPr lang="zh-CN" altLang="en-US" dirty="0"/>
              <a:t>它</a:t>
            </a:r>
            <a:r>
              <a:rPr lang="en-US" altLang="zh-CN" dirty="0"/>
              <a:t>CPU</a:t>
            </a:r>
            <a:r>
              <a:rPr lang="en-CN"/>
              <a:t>核心的任务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436096" y="1561356"/>
            <a:ext cx="901080" cy="90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CPU</a:t>
            </a:r>
            <a:r>
              <a:rPr lang="en-US" altLang="zh-CN"/>
              <a:t>0</a:t>
            </a:r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DB263-76BA-8B42-815D-2C28181CAE84}"/>
              </a:ext>
            </a:extLst>
          </p:cNvPr>
          <p:cNvSpPr/>
          <p:nvPr/>
        </p:nvSpPr>
        <p:spPr>
          <a:xfrm>
            <a:off x="7308304" y="1561356"/>
            <a:ext cx="901080" cy="900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CPU</a:t>
            </a:r>
            <a:r>
              <a:rPr lang="en-US" altLang="zh-CN"/>
              <a:t>1</a:t>
            </a:r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EA2EE-8C9B-584D-BA6A-E7418C20F616}"/>
              </a:ext>
            </a:extLst>
          </p:cNvPr>
          <p:cNvSpPr/>
          <p:nvPr/>
        </p:nvSpPr>
        <p:spPr>
          <a:xfrm>
            <a:off x="5562600" y="285750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>
                <a:solidFill>
                  <a:schemeClr val="tx1"/>
                </a:solidFill>
              </a:rPr>
              <a:t>Task0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485F1-7981-BE4C-A99F-6616C8A5A84E}"/>
              </a:ext>
            </a:extLst>
          </p:cNvPr>
          <p:cNvSpPr/>
          <p:nvPr/>
        </p:nvSpPr>
        <p:spPr>
          <a:xfrm>
            <a:off x="5562600" y="3141622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>
                <a:solidFill>
                  <a:schemeClr val="tx1"/>
                </a:solidFill>
              </a:rPr>
              <a:t>Task1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BAC9E0-C0F0-1E4C-A848-9E355B52B97C}"/>
              </a:ext>
            </a:extLst>
          </p:cNvPr>
          <p:cNvSpPr/>
          <p:nvPr/>
        </p:nvSpPr>
        <p:spPr>
          <a:xfrm>
            <a:off x="5562600" y="342965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>
                <a:solidFill>
                  <a:schemeClr val="tx1"/>
                </a:solidFill>
              </a:rPr>
              <a:t>Task2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22DA07-EDB5-ED44-8124-4BC32E512F93}"/>
              </a:ext>
            </a:extLst>
          </p:cNvPr>
          <p:cNvSpPr/>
          <p:nvPr/>
        </p:nvSpPr>
        <p:spPr>
          <a:xfrm>
            <a:off x="5562600" y="3713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>
                <a:solidFill>
                  <a:schemeClr val="tx1"/>
                </a:solidFill>
              </a:rPr>
              <a:t>Task3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DD31F-6727-3741-B977-D45D15631C86}"/>
              </a:ext>
            </a:extLst>
          </p:cNvPr>
          <p:cNvCxnSpPr>
            <a:stCxn id="8" idx="2"/>
            <a:endCxn id="6" idx="3"/>
          </p:cNvCxnSpPr>
          <p:nvPr/>
        </p:nvCxnSpPr>
        <p:spPr>
          <a:xfrm flipH="1">
            <a:off x="6210672" y="2461798"/>
            <a:ext cx="1548172" cy="53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49BF4-0FD1-8B43-9338-2F207C4CC43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5886636" y="2461798"/>
            <a:ext cx="0" cy="39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4259B-F5EA-9447-936B-8077A87366F0}"/>
              </a:ext>
            </a:extLst>
          </p:cNvPr>
          <p:cNvSpPr/>
          <p:nvPr/>
        </p:nvSpPr>
        <p:spPr>
          <a:xfrm>
            <a:off x="457200" y="2968288"/>
            <a:ext cx="3610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N" b="1"/>
              <a:t>符合场景</a:t>
            </a:r>
            <a:r>
              <a:rPr lang="en-US" altLang="zh-CN" b="1"/>
              <a:t>1: </a:t>
            </a:r>
            <a:r>
              <a:rPr lang="zh-CN" altLang="en-US" b="1"/>
              <a:t>共享资源互斥访问</a:t>
            </a:r>
            <a:endParaRPr lang="en-C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B37871-FB32-E149-B3E0-76F730187B20}"/>
              </a:ext>
            </a:extLst>
          </p:cNvPr>
          <p:cNvSpPr/>
          <p:nvPr/>
        </p:nvSpPr>
        <p:spPr>
          <a:xfrm>
            <a:off x="705196" y="37822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lock</a:t>
            </a:r>
            <a:r>
              <a:rPr lang="en-US">
                <a:latin typeface="Courier" pitchFamily="2" charset="0"/>
              </a:rPr>
              <a:t>(ready_queue_lock[0]);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84434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/>
              <a:t>条件变量实现细节</a:t>
            </a:r>
            <a:r>
              <a:rPr kumimoji="1" lang="zh-CN" altLang="en-US" sz="3600" dirty="0"/>
              <a:t>：</a:t>
            </a:r>
            <a:r>
              <a:rPr kumimoji="1" lang="en-US" altLang="zh-CN" sz="3600" dirty="0"/>
              <a:t>YIELD()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08375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系统调用：</a:t>
            </a:r>
            <a:r>
              <a:rPr lang="en-US" altLang="zh-CN" dirty="0"/>
              <a:t>yield()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进程调用</a:t>
            </a:r>
            <a:r>
              <a:rPr lang="en-US" altLang="zh-CN" sz="2000" dirty="0"/>
              <a:t>yield()</a:t>
            </a:r>
            <a:r>
              <a:rPr lang="zh-CN" altLang="en-US" sz="2000" dirty="0"/>
              <a:t>，主动放弃</a:t>
            </a:r>
            <a:r>
              <a:rPr lang="en-US" altLang="zh-CN" sz="2000" dirty="0"/>
              <a:t>CPU</a:t>
            </a:r>
            <a:r>
              <a:rPr lang="zh-CN" altLang="en-US" sz="2000" dirty="0"/>
              <a:t>，进入可运行队列等待，类似</a:t>
            </a:r>
            <a:r>
              <a:rPr lang="en-US" altLang="zh-CN" sz="2000" dirty="0"/>
              <a:t>sleep</a:t>
            </a:r>
          </a:p>
          <a:p>
            <a:r>
              <a:rPr lang="en-US" altLang="zh-CN" sz="2000" dirty="0"/>
              <a:t>yield()</a:t>
            </a:r>
            <a:r>
              <a:rPr lang="zh-CN" altLang="en-US" sz="2000" dirty="0"/>
              <a:t>的具体步骤</a:t>
            </a:r>
            <a:r>
              <a:rPr lang="en-US" altLang="zh-CN" sz="20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solidFill>
                  <a:srgbClr val="0096FF"/>
                </a:solidFill>
              </a:rPr>
              <a:t>暂停当前运行的线程</a:t>
            </a:r>
            <a:r>
              <a:rPr lang="en-US" altLang="zh-CN" sz="1800" dirty="0"/>
              <a:t>: </a:t>
            </a:r>
            <a:r>
              <a:rPr lang="zh-CN" altLang="en-US" sz="1800" dirty="0"/>
              <a:t>保存上下文</a:t>
            </a:r>
            <a:endParaRPr lang="en-US" altLang="zh-CN" sz="18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solidFill>
                  <a:srgbClr val="0096FF"/>
                </a:solidFill>
              </a:rPr>
              <a:t>选择新的可运行线程</a:t>
            </a:r>
            <a:r>
              <a:rPr lang="en-US" altLang="zh-CN" sz="1800" dirty="0"/>
              <a:t>: </a:t>
            </a:r>
            <a:r>
              <a:rPr lang="zh-CN" altLang="en-US" sz="1800" dirty="0"/>
              <a:t>例如通过</a:t>
            </a:r>
            <a:r>
              <a:rPr lang="en-US" altLang="zh-CN" sz="1800" dirty="0"/>
              <a:t>round-robin</a:t>
            </a:r>
            <a:r>
              <a:rPr lang="zh-CN" altLang="en-US" sz="1800" dirty="0"/>
              <a:t>找到下一个</a:t>
            </a:r>
            <a:r>
              <a:rPr lang="en-US" altLang="zh-CN" sz="1800" dirty="0"/>
              <a:t>RUNNABLE</a:t>
            </a:r>
            <a:r>
              <a:rPr lang="zh-CN" altLang="en-US" sz="1800" dirty="0"/>
              <a:t>线程</a:t>
            </a:r>
            <a:endParaRPr lang="en-US" altLang="zh-CN" sz="18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solidFill>
                  <a:srgbClr val="0096FF"/>
                </a:solidFill>
              </a:rPr>
              <a:t>恢复上一步所选线程</a:t>
            </a:r>
            <a:r>
              <a:rPr lang="en-US" altLang="zh-CN" sz="1800" dirty="0"/>
              <a:t>: </a:t>
            </a:r>
            <a:r>
              <a:rPr lang="zh-CN" altLang="en-US" sz="1800" dirty="0"/>
              <a:t>重新加载该线程的状态</a:t>
            </a:r>
            <a:endParaRPr lang="en-US" altLang="zh-CN" sz="1800" dirty="0"/>
          </a:p>
          <a:p>
            <a:r>
              <a:rPr lang="zh-CN" altLang="en-US" sz="2000" dirty="0"/>
              <a:t>三个数据结构</a:t>
            </a:r>
            <a:endParaRPr lang="en-US" altLang="zh-CN" sz="2000" dirty="0"/>
          </a:p>
          <a:p>
            <a:pPr lvl="1"/>
            <a:r>
              <a:rPr lang="en-US" altLang="zh-CN" sz="1800" dirty="0">
                <a:highlight>
                  <a:srgbClr val="FFFF00"/>
                </a:highlight>
              </a:rPr>
              <a:t>threads table</a:t>
            </a:r>
            <a:r>
              <a:rPr lang="zh-CN" altLang="en-US" sz="1800" dirty="0"/>
              <a:t>：记录所有线程的表</a:t>
            </a:r>
            <a:endParaRPr lang="en-US" altLang="zh-CN" sz="1800" dirty="0"/>
          </a:p>
          <a:p>
            <a:pPr lvl="1"/>
            <a:r>
              <a:rPr lang="en-US" altLang="zh-CN" sz="1800" dirty="0" err="1">
                <a:highlight>
                  <a:srgbClr val="FFFF00"/>
                </a:highlight>
              </a:rPr>
              <a:t>t_lock</a:t>
            </a:r>
            <a:r>
              <a:rPr lang="zh-CN" altLang="en-US" sz="1800" dirty="0"/>
              <a:t>：即 </a:t>
            </a:r>
            <a:r>
              <a:rPr lang="en-US" altLang="zh-CN" sz="1800" dirty="0"/>
              <a:t>threads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  <a:r>
              <a:rPr lang="zh-CN" altLang="en-US" sz="1800" dirty="0"/>
              <a:t> </a:t>
            </a:r>
            <a:r>
              <a:rPr lang="en-US" altLang="zh-CN" sz="1800" dirty="0"/>
              <a:t>lock</a:t>
            </a:r>
            <a:r>
              <a:rPr lang="zh-CN" altLang="en-US" sz="1800" dirty="0"/>
              <a:t>，用于保护 </a:t>
            </a:r>
            <a:r>
              <a:rPr lang="en-US" altLang="zh-CN" sz="1800" dirty="0"/>
              <a:t>threads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</a:p>
          <a:p>
            <a:pPr lvl="1"/>
            <a:r>
              <a:rPr lang="en-US" altLang="zh-CN" sz="1800" dirty="0">
                <a:highlight>
                  <a:srgbClr val="FFFF00"/>
                </a:highlight>
              </a:rPr>
              <a:t>CPUs table</a:t>
            </a:r>
            <a:r>
              <a:rPr lang="zh-CN" altLang="en-US" sz="1800" dirty="0"/>
              <a:t>：记录每个</a:t>
            </a:r>
            <a:r>
              <a:rPr lang="en-US" altLang="zh-CN" sz="1800" dirty="0"/>
              <a:t>CPU</a:t>
            </a:r>
            <a:r>
              <a:rPr lang="zh-CN" altLang="en-US" sz="1800" dirty="0"/>
              <a:t>当前运行线程（注意这个表没有用</a:t>
            </a:r>
            <a:r>
              <a:rPr lang="en-US" altLang="zh-CN" sz="1800" dirty="0"/>
              <a:t>lock</a:t>
            </a:r>
            <a:r>
              <a:rPr lang="zh-CN" altLang="en-US" sz="1800" dirty="0"/>
              <a:t>保护）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536124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yield</a:t>
            </a:r>
            <a:r>
              <a:rPr lang="zh-CN" altLang="en-US" dirty="0"/>
              <a:t>实现</a:t>
            </a:r>
            <a:r>
              <a:rPr lang="en-US" altLang="zh-CN" dirty="0"/>
              <a:t>send</a:t>
            </a:r>
            <a:r>
              <a:rPr lang="zh-CN" altLang="en-US" dirty="0"/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201316"/>
            <a:ext cx="4258816" cy="232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True: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bb.in –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bb.in &lt;- bb.in + 1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0" y="1201316"/>
            <a:ext cx="4176464" cy="319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yield()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032" y="3560802"/>
            <a:ext cx="45719" cy="703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64088" y="352700"/>
            <a:ext cx="371127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注意：这里的</a:t>
            </a:r>
            <a:r>
              <a:rPr lang="en-US" altLang="zh-CN" dirty="0">
                <a:cs typeface="Arial" panose="020B0604020202020204" pitchFamily="34" charset="0"/>
              </a:rPr>
              <a:t>send()</a:t>
            </a:r>
            <a:r>
              <a:rPr lang="zh-CN" altLang="en-US" dirty="0">
                <a:cs typeface="Arial" panose="020B0604020202020204" pitchFamily="34" charset="0"/>
              </a:rPr>
              <a:t>是正确的，但</a:t>
            </a:r>
            <a:br>
              <a:rPr lang="en-US" altLang="zh-CN" dirty="0">
                <a:cs typeface="Arial" panose="020B0604020202020204" pitchFamily="34" charset="0"/>
              </a:rPr>
            </a:br>
            <a:r>
              <a:rPr lang="zh-CN" altLang="en-US" dirty="0">
                <a:cs typeface="Arial" panose="020B0604020202020204" pitchFamily="34" charset="0"/>
              </a:rPr>
              <a:t>并非最终版本，仅用于展示</a:t>
            </a:r>
            <a:r>
              <a:rPr lang="en-US" altLang="zh-CN" dirty="0">
                <a:cs typeface="Arial" panose="020B0604020202020204" pitchFamily="34" charset="0"/>
              </a:rPr>
              <a:t>yield()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85765F-14F4-F247-A0E8-343F188E8AE7}"/>
              </a:ext>
            </a:extLst>
          </p:cNvPr>
          <p:cNvSpPr txBox="1"/>
          <p:nvPr/>
        </p:nvSpPr>
        <p:spPr>
          <a:xfrm>
            <a:off x="498508" y="4441676"/>
            <a:ext cx="3281404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之前：使用</a:t>
            </a:r>
            <a:r>
              <a:rPr lang="en-US" altLang="zh-CN" sz="1600" b="1" dirty="0"/>
              <a:t>lock</a:t>
            </a:r>
            <a:r>
              <a:rPr lang="zh-CN" altLang="en-US" sz="1600" b="1" dirty="0"/>
              <a:t>来保护临界区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缺点：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busy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loop</a:t>
            </a:r>
            <a:r>
              <a:rPr lang="zh-CN" altLang="en-US" sz="1600" b="1" dirty="0"/>
              <a:t>，浪费资源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91158FF5-ED0F-234F-94CB-1E3F5FA7D832}"/>
              </a:ext>
            </a:extLst>
          </p:cNvPr>
          <p:cNvSpPr/>
          <p:nvPr/>
        </p:nvSpPr>
        <p:spPr>
          <a:xfrm>
            <a:off x="4427984" y="2353444"/>
            <a:ext cx="288032" cy="28803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D0CB05-6CE8-7447-99C5-16912A439071}"/>
              </a:ext>
            </a:extLst>
          </p:cNvPr>
          <p:cNvSpPr txBox="1"/>
          <p:nvPr/>
        </p:nvSpPr>
        <p:spPr>
          <a:xfrm>
            <a:off x="3779912" y="3712304"/>
            <a:ext cx="4661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/>
                </a:solidFill>
              </a:rPr>
              <a:t>新加三行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3BA2D1-9050-6747-BDAE-349CFA7789ED}"/>
              </a:ext>
            </a:extLst>
          </p:cNvPr>
          <p:cNvSpPr txBox="1"/>
          <p:nvPr/>
        </p:nvSpPr>
        <p:spPr>
          <a:xfrm>
            <a:off x="4362602" y="4454726"/>
            <a:ext cx="4337264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之后：若不满足条件则主动调</a:t>
            </a:r>
            <a:r>
              <a:rPr lang="en-US" altLang="zh-CN" sz="1600" b="1" dirty="0"/>
              <a:t>yield</a:t>
            </a:r>
            <a:r>
              <a:rPr lang="zh-CN" altLang="en-US" sz="1600" b="1" dirty="0"/>
              <a:t>放弃</a:t>
            </a:r>
            <a:r>
              <a:rPr lang="en-US" altLang="zh-CN" sz="1600" b="1" dirty="0"/>
              <a:t>CPU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缺点：线程下次运行时，可能还是不满足条件，依然浪费</a:t>
            </a:r>
            <a:r>
              <a:rPr lang="en-US" altLang="zh-CN" sz="1600" b="1" dirty="0"/>
              <a:t>CPU</a:t>
            </a:r>
            <a:r>
              <a:rPr lang="zh-CN" altLang="en-US" sz="1600" b="1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76039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yield():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Suspend the running 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Choose a new 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Resume the new 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27576" y="228866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YIELD() </a:t>
            </a:r>
            <a:r>
              <a:rPr lang="zh-CN" altLang="en-US" sz="3200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653115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yield():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id of current 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Choose a new 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Resume the new 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5494733" y="1345332"/>
            <a:ext cx="144016" cy="864096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4773" y="14910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暂停运行的线程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27576" y="228866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YIELD() </a:t>
            </a:r>
            <a:r>
              <a:rPr lang="zh-CN" altLang="en-US" sz="3200" dirty="0"/>
              <a:t>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4293315" y="4422500"/>
            <a:ext cx="439248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记录所有线程的表（整个系统只用这一张表）</a:t>
            </a:r>
            <a:endParaRPr lang="en-US" altLang="zh-CN" sz="16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24175" y="4463162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35388" y="4993026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endParaRPr lang="zh-CN" altLang="en-US" sz="16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94312" y="5002556"/>
            <a:ext cx="439248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Arial" panose="020B0604020202020204" pitchFamily="34" charset="0"/>
              </a:rPr>
              <a:t>用于保护 </a:t>
            </a:r>
            <a:r>
              <a:rPr lang="en-US" altLang="zh-CN" sz="1600" dirty="0">
                <a:cs typeface="Arial" panose="020B0604020202020204" pitchFamily="34" charset="0"/>
              </a:rPr>
              <a:t>thread table</a:t>
            </a:r>
            <a:r>
              <a:rPr lang="zh-CN" altLang="en-US" sz="1600" dirty="0">
                <a:cs typeface="Arial" panose="020B0604020202020204" pitchFamily="34" charset="0"/>
              </a:rPr>
              <a:t> 的锁</a:t>
            </a:r>
            <a:endParaRPr lang="en-US" altLang="zh-CN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639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yield():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Choose a new 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Resume the new 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5494733" y="1345332"/>
            <a:ext cx="144016" cy="864096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4773" y="14910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暂停运行的线程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27576" y="228866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YIELD() </a:t>
            </a:r>
            <a:r>
              <a:rPr lang="zh-CN" altLang="en-US" sz="3200" dirty="0"/>
              <a:t>实现</a:t>
            </a:r>
          </a:p>
        </p:txBody>
      </p:sp>
      <p:sp>
        <p:nvSpPr>
          <p:cNvPr id="7" name="矩形 6"/>
          <p:cNvSpPr/>
          <p:nvPr/>
        </p:nvSpPr>
        <p:spPr>
          <a:xfrm>
            <a:off x="4294312" y="4441676"/>
            <a:ext cx="474218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Arial" panose="020B0604020202020204" pitchFamily="34" charset="0"/>
              </a:rPr>
              <a:t>表：包含所有</a:t>
            </a:r>
            <a:r>
              <a:rPr lang="en-US" altLang="zh-CN" sz="1600" dirty="0">
                <a:cs typeface="Arial" panose="020B0604020202020204" pitchFamily="34" charset="0"/>
              </a:rPr>
              <a:t>CPU</a:t>
            </a:r>
            <a:r>
              <a:rPr lang="zh-CN" altLang="en-US" sz="1600" dirty="0">
                <a:cs typeface="Arial" panose="020B0604020202020204" pitchFamily="34" charset="0"/>
              </a:rPr>
              <a:t>当前运行的</a:t>
            </a:r>
            <a:r>
              <a:rPr lang="en-US" altLang="zh-CN" sz="1600" dirty="0">
                <a:cs typeface="Arial" panose="020B0604020202020204" pitchFamily="34" charset="0"/>
              </a:rPr>
              <a:t>thread</a:t>
            </a:r>
            <a:r>
              <a:rPr lang="zh-CN" altLang="en-US" sz="1600" dirty="0">
                <a:cs typeface="Arial" panose="020B0604020202020204" pitchFamily="34" charset="0"/>
              </a:rPr>
              <a:t> </a:t>
            </a:r>
            <a:r>
              <a:rPr lang="en-US" altLang="zh-CN" sz="1600" dirty="0">
                <a:cs typeface="Arial" panose="020B0604020202020204" pitchFamily="34" charset="0"/>
              </a:rPr>
              <a:t>ID</a:t>
            </a:r>
          </a:p>
        </p:txBody>
      </p:sp>
      <p:sp>
        <p:nvSpPr>
          <p:cNvPr id="8" name="矩形 7"/>
          <p:cNvSpPr/>
          <p:nvPr/>
        </p:nvSpPr>
        <p:spPr>
          <a:xfrm>
            <a:off x="3635896" y="4441676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endParaRPr lang="zh-CN" altLang="en-US" sz="1600" b="1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4312" y="4951454"/>
            <a:ext cx="3583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+mn-ea"/>
                <a:cs typeface="Arial" panose="020B0604020202020204" pitchFamily="34" charset="0"/>
              </a:rPr>
              <a:t>问题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: </a:t>
            </a:r>
            <a:r>
              <a:rPr lang="zh-CN" altLang="en-US" sz="1600" dirty="0">
                <a:latin typeface="+mn-ea"/>
                <a:cs typeface="Arial" panose="020B0604020202020204" pitchFamily="34" charset="0"/>
              </a:rPr>
              <a:t>为什么不需要用一个锁来保护？</a:t>
            </a:r>
          </a:p>
        </p:txBody>
      </p:sp>
    </p:spTree>
    <p:extLst>
      <p:ext uri="{BB962C8B-B14F-4D97-AF65-F5344CB8AC3E}">
        <p14:creationId xmlns:p14="http://schemas.microsoft.com/office/powerpoint/2010/main" val="8964337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yield():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Resume new 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5494733" y="1345332"/>
            <a:ext cx="144016" cy="864096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4773" y="14910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暂停运行的线程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94733" y="2569468"/>
            <a:ext cx="144016" cy="676911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54773" y="25983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选择新线程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27576" y="228866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YIELD() </a:t>
            </a:r>
            <a:r>
              <a:rPr lang="zh-CN" altLang="en-US" sz="3200" dirty="0"/>
              <a:t>实现</a:t>
            </a:r>
          </a:p>
        </p:txBody>
      </p:sp>
      <p:sp>
        <p:nvSpPr>
          <p:cNvPr id="9" name="矩形 8"/>
          <p:cNvSpPr/>
          <p:nvPr/>
        </p:nvSpPr>
        <p:spPr>
          <a:xfrm>
            <a:off x="3995936" y="4912247"/>
            <a:ext cx="496855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Arial" panose="020B0604020202020204" pitchFamily="34" charset="0"/>
              </a:rPr>
              <a:t>目前，线程可能的状态：</a:t>
            </a:r>
            <a:r>
              <a:rPr lang="en-US" altLang="zh-CN" sz="1600" b="1" dirty="0">
                <a:cs typeface="Arial" panose="020B0604020202020204" pitchFamily="34" charset="0"/>
              </a:rPr>
              <a:t>RUNNING</a:t>
            </a:r>
            <a:r>
              <a:rPr lang="en-US" altLang="zh-CN" sz="1600" dirty="0">
                <a:cs typeface="Arial" panose="020B0604020202020204" pitchFamily="34" charset="0"/>
              </a:rPr>
              <a:t>, </a:t>
            </a:r>
            <a:r>
              <a:rPr lang="en-US" altLang="zh-CN" sz="1600" b="1" dirty="0">
                <a:cs typeface="Arial" panose="020B0604020202020204" pitchFamily="34" charset="0"/>
              </a:rPr>
              <a:t>RUNNABLE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br>
              <a:rPr lang="en-US" altLang="zh-CN" sz="1600" dirty="0">
                <a:cs typeface="Arial" panose="020B0604020202020204" pitchFamily="34" charset="0"/>
              </a:rPr>
            </a:br>
            <a:r>
              <a:rPr lang="en-US" altLang="zh-CN" sz="1600" dirty="0">
                <a:cs typeface="Arial" panose="020B0604020202020204" pitchFamily="34" charset="0"/>
              </a:rPr>
              <a:t>(</a:t>
            </a:r>
            <a:r>
              <a:rPr lang="zh-CN" altLang="en-US" sz="1600" dirty="0">
                <a:cs typeface="Arial" panose="020B0604020202020204" pitchFamily="34" charset="0"/>
              </a:rPr>
              <a:t>后面还会有</a:t>
            </a:r>
            <a:r>
              <a:rPr lang="en-US" altLang="zh-CN" sz="1600" b="1" dirty="0">
                <a:cs typeface="Arial" panose="020B0604020202020204" pitchFamily="34" charset="0"/>
              </a:rPr>
              <a:t>WAITING</a:t>
            </a:r>
            <a:r>
              <a:rPr lang="en-US" altLang="zh-CN" sz="1600" dirty="0"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3827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yield():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5494733" y="1345332"/>
            <a:ext cx="144016" cy="864096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4773" y="14910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暂停运行的线程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94733" y="2569468"/>
            <a:ext cx="144016" cy="676911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54773" y="25983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选择新线程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494733" y="3649588"/>
            <a:ext cx="144016" cy="862355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54773" y="37215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恢复新线程运行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27576" y="228866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YIELD() </a:t>
            </a:r>
            <a:r>
              <a:rPr lang="zh-CN" altLang="en-US" sz="3200" dirty="0"/>
              <a:t>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3041576" y="4694873"/>
            <a:ext cx="5922912" cy="800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cs typeface="Arial" panose="020B0604020202020204" pitchFamily="34" charset="0"/>
              </a:rPr>
              <a:t>t_lock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原子性地设置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cs typeface="Arial" panose="020B0604020202020204" pitchFamily="34" charset="0"/>
              </a:rPr>
              <a:t>threads[</a:t>
            </a:r>
            <a:r>
              <a:rPr lang="zh-CN" altLang="en-US" sz="1600" b="1" dirty="0"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cs typeface="Arial" panose="020B0604020202020204" pitchFamily="34" charset="0"/>
              </a:rPr>
              <a:t>].state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zh-CN" altLang="en-US" sz="1600" dirty="0"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cs typeface="Arial" panose="020B0604020202020204" pitchFamily="34" charset="0"/>
              </a:rPr>
              <a:t>.</a:t>
            </a:r>
            <a:r>
              <a:rPr lang="en-US" altLang="zh-CN" sz="1600" b="1" dirty="0" err="1">
                <a:cs typeface="Arial" panose="020B0604020202020204" pitchFamily="34" charset="0"/>
              </a:rPr>
              <a:t>sp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原子性地找到一个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cs typeface="Arial" panose="020B0604020202020204" pitchFamily="34" charset="0"/>
              </a:rPr>
              <a:t>RUNNABLE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zh-CN" altLang="en-US" sz="1600" dirty="0">
                <a:cs typeface="Arial" panose="020B0604020202020204" pitchFamily="34" charset="0"/>
              </a:rPr>
              <a:t>的线程，并改为</a:t>
            </a:r>
            <a:r>
              <a:rPr lang="en-US" altLang="zh-CN" sz="1600" b="1" dirty="0">
                <a:cs typeface="Arial" panose="020B0604020202020204" pitchFamily="34" charset="0"/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520668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b="1" dirty="0"/>
              <a:t>条件变量的实现</a:t>
            </a:r>
            <a:r>
              <a:rPr kumimoji="1" lang="zh-CN" altLang="en-US" dirty="0"/>
              <a:t>：</a:t>
            </a:r>
            <a:r>
              <a:rPr kumimoji="1" lang="en-US" altLang="zh-CN" dirty="0"/>
              <a:t>wait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Signal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919108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WAIT/SIGNAL</a:t>
            </a:r>
            <a:r>
              <a:rPr lang="zh-CN" altLang="en-US" dirty="0"/>
              <a:t> 实现</a:t>
            </a:r>
            <a:r>
              <a:rPr lang="en-US" altLang="zh-CN" dirty="0"/>
              <a:t>send</a:t>
            </a:r>
            <a:r>
              <a:rPr lang="zh-CN" altLang="en-US" dirty="0"/>
              <a:t>：直观但错误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417340"/>
            <a:ext cx="4572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yield()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538" y="141734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signal(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wait(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4288" y="421514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accent3"/>
                </a:solidFill>
              </a:rPr>
              <a:t>wait()</a:t>
            </a:r>
            <a:r>
              <a:rPr kumimoji="1" lang="zh-CN" altLang="en-US" sz="1600" dirty="0">
                <a:solidFill>
                  <a:schemeClr val="accent3"/>
                </a:solidFill>
              </a:rPr>
              <a:t> 会调用 </a:t>
            </a:r>
            <a:r>
              <a:rPr kumimoji="1" lang="en-US" altLang="zh-CN" sz="1600" dirty="0">
                <a:solidFill>
                  <a:schemeClr val="accent3"/>
                </a:solidFill>
              </a:rPr>
              <a:t>yield()</a:t>
            </a:r>
            <a:endParaRPr kumimoji="1"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0274" y="3433564"/>
            <a:ext cx="45719" cy="232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0274" y="4284796"/>
            <a:ext cx="45719" cy="232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F11A10-1B62-864D-AAC9-F8386B029B97}"/>
              </a:ext>
            </a:extLst>
          </p:cNvPr>
          <p:cNvSpPr txBox="1"/>
          <p:nvPr/>
        </p:nvSpPr>
        <p:spPr>
          <a:xfrm>
            <a:off x="1187624" y="5144313"/>
            <a:ext cx="828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再次注意：这里的</a:t>
            </a:r>
            <a:r>
              <a:rPr lang="en-US" altLang="zh-CN" dirty="0"/>
              <a:t>wait</a:t>
            </a:r>
            <a:r>
              <a:rPr lang="zh-CN" altLang="en-US" dirty="0"/>
              <a:t>接口是错的，没有把</a:t>
            </a:r>
            <a:r>
              <a:rPr lang="en-US" altLang="zh-CN" dirty="0" err="1"/>
              <a:t>bb.lock</a:t>
            </a:r>
            <a:r>
              <a:rPr lang="zh-CN" altLang="en-US" dirty="0"/>
              <a:t>放进去，先看看会怎么错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6DA152-4237-9E48-A269-69CF6EF46FF0}"/>
              </a:ext>
            </a:extLst>
          </p:cNvPr>
          <p:cNvSpPr txBox="1"/>
          <p:nvPr/>
        </p:nvSpPr>
        <p:spPr>
          <a:xfrm>
            <a:off x="380508" y="4537466"/>
            <a:ext cx="4823010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使用</a:t>
            </a:r>
            <a:r>
              <a:rPr lang="en-US" altLang="zh-CN" b="1" dirty="0"/>
              <a:t>yield</a:t>
            </a:r>
            <a:r>
              <a:rPr lang="zh-CN" altLang="en-US" b="1" dirty="0"/>
              <a:t>的</a:t>
            </a:r>
            <a:r>
              <a:rPr lang="en-US" altLang="zh-CN" b="1" dirty="0"/>
              <a:t>send</a:t>
            </a:r>
            <a:r>
              <a:rPr lang="zh-CN" altLang="en-US" b="1" dirty="0"/>
              <a:t>版本（依然浪费</a:t>
            </a:r>
            <a:r>
              <a:rPr lang="en-US" altLang="zh-CN" b="1" dirty="0"/>
              <a:t>CPU</a:t>
            </a:r>
            <a:r>
              <a:rPr lang="zh-CN" altLang="en-US" b="1" dirty="0"/>
              <a:t>）</a:t>
            </a:r>
            <a:endParaRPr lang="en-US" altLang="zh-CN" sz="1800" b="1" dirty="0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9F0CC0D4-BC1F-8F48-B55D-115F0E745D13}"/>
              </a:ext>
            </a:extLst>
          </p:cNvPr>
          <p:cNvSpPr/>
          <p:nvPr/>
        </p:nvSpPr>
        <p:spPr>
          <a:xfrm>
            <a:off x="4427984" y="2353444"/>
            <a:ext cx="288032" cy="28803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23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833-68B6-AA4B-B635-1C1182A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同步案例</a:t>
            </a:r>
            <a:r>
              <a:rPr lang="en-US" altLang="zh-CN" dirty="0"/>
              <a:t>-3</a:t>
            </a:r>
            <a:r>
              <a:rPr lang="zh-CN" altLang="en-US" dirty="0"/>
              <a:t>：</a:t>
            </a:r>
            <a:r>
              <a:rPr lang="en-US" altLang="zh-CN" dirty="0"/>
              <a:t>map-reduce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79435-AB77-C143-8EC6-FB05A5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C1E-4978-E24E-A21B-66BBA268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3F8D0-DA82-5A4E-BBEE-B589E5306854}"/>
              </a:ext>
            </a:extLst>
          </p:cNvPr>
          <p:cNvSpPr/>
          <p:nvPr/>
        </p:nvSpPr>
        <p:spPr>
          <a:xfrm>
            <a:off x="5220072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0385D-E6EF-C54D-88A8-395C6059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528348" cy="1808121"/>
          </a:xfrm>
        </p:spPr>
        <p:txBody>
          <a:bodyPr>
            <a:noAutofit/>
          </a:bodyPr>
          <a:lstStyle/>
          <a:p>
            <a:r>
              <a:rPr lang="en-CN" sz="2000"/>
              <a:t>Word-count</a:t>
            </a:r>
            <a:r>
              <a:rPr lang="zh-CN" altLang="en-US" sz="2000" dirty="0"/>
              <a:t>：大文本拆分字数统计</a:t>
            </a:r>
            <a:endParaRPr lang="en-CN" sz="2000"/>
          </a:p>
          <a:p>
            <a:r>
              <a:rPr lang="en-CN" sz="2000"/>
              <a:t>Mapper</a:t>
            </a:r>
            <a:r>
              <a:rPr lang="zh-CN" altLang="en-US" sz="2000" dirty="0"/>
              <a:t>：统计一部分文本自述</a:t>
            </a:r>
            <a:endParaRPr lang="en-US" altLang="zh-CN" sz="2000" dirty="0"/>
          </a:p>
          <a:p>
            <a:r>
              <a:rPr lang="en-US" altLang="zh-CN" sz="2000" dirty="0"/>
              <a:t>Reducer</a:t>
            </a:r>
            <a:r>
              <a:rPr lang="zh-CN" altLang="en-US" sz="2000" dirty="0"/>
              <a:t>：</a:t>
            </a:r>
            <a:r>
              <a:rPr lang="zh-CN" altLang="en-CN" sz="2000" dirty="0"/>
              <a:t>一旦</a:t>
            </a:r>
            <a:r>
              <a:rPr lang="zh-CN" altLang="en-US" sz="2000" dirty="0"/>
              <a:t>其中</a:t>
            </a:r>
            <a:r>
              <a:rPr lang="zh-CN" altLang="en-US" sz="2000" u="sng" dirty="0"/>
              <a:t>任意数量</a:t>
            </a:r>
            <a:r>
              <a:rPr lang="zh-CN" altLang="en-US" sz="2000" dirty="0"/>
              <a:t>的</a:t>
            </a:r>
            <a:r>
              <a:rPr lang="en-US" altLang="zh-CN" sz="2000" dirty="0"/>
              <a:t>Mapper</a:t>
            </a:r>
            <a:r>
              <a:rPr lang="zh-CN" altLang="en-US" sz="2000" dirty="0"/>
              <a:t>结束，就累加其结果</a:t>
            </a:r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DC9C1-8F26-CE40-8B10-4ED8F62A1F0A}"/>
              </a:ext>
            </a:extLst>
          </p:cNvPr>
          <p:cNvSpPr/>
          <p:nvPr/>
        </p:nvSpPr>
        <p:spPr>
          <a:xfrm>
            <a:off x="6516216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ED587-464B-AE4D-9DF5-AD3AB74C1761}"/>
              </a:ext>
            </a:extLst>
          </p:cNvPr>
          <p:cNvSpPr/>
          <p:nvPr/>
        </p:nvSpPr>
        <p:spPr>
          <a:xfrm>
            <a:off x="7812360" y="155848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Mapper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51AB-452F-3041-B2AB-5503C7C26DC0}"/>
              </a:ext>
            </a:extLst>
          </p:cNvPr>
          <p:cNvSpPr/>
          <p:nvPr/>
        </p:nvSpPr>
        <p:spPr>
          <a:xfrm>
            <a:off x="6512809" y="2915847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Reducer</a:t>
            </a:r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55D4F-1C97-F647-B6A4-A59E00E7E3F2}"/>
              </a:ext>
            </a:extLst>
          </p:cNvPr>
          <p:cNvSpPr txBox="1"/>
          <p:nvPr/>
        </p:nvSpPr>
        <p:spPr>
          <a:xfrm>
            <a:off x="5400092" y="224970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DAEE02-F72F-614A-9CBB-7AB092DD1C11}"/>
              </a:ext>
            </a:extLst>
          </p:cNvPr>
          <p:cNvSpPr txBox="1"/>
          <p:nvPr/>
        </p:nvSpPr>
        <p:spPr>
          <a:xfrm>
            <a:off x="6606226" y="2249512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A14F3-2C45-F941-B38E-C2DC46CAAC2A}"/>
              </a:ext>
            </a:extLst>
          </p:cNvPr>
          <p:cNvSpPr txBox="1"/>
          <p:nvPr/>
        </p:nvSpPr>
        <p:spPr>
          <a:xfrm>
            <a:off x="7902370" y="2260121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Unfinished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DA8A1-8B1E-0240-B80B-28F8BAFB167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760132" y="2511315"/>
            <a:ext cx="1116124" cy="3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9D4DC-6570-8C43-BC62-58DBC553B75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052869" y="2511122"/>
            <a:ext cx="3407" cy="34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0DA1C3-75D9-0F42-B58B-2AFA74EA9AA7}"/>
              </a:ext>
            </a:extLst>
          </p:cNvPr>
          <p:cNvSpPr txBox="1"/>
          <p:nvPr/>
        </p:nvSpPr>
        <p:spPr>
          <a:xfrm>
            <a:off x="6606226" y="3952796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Count: 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608EC6-1EB6-9D44-ABBD-D1EAE860A89B}"/>
              </a:ext>
            </a:extLst>
          </p:cNvPr>
          <p:cNvSpPr txBox="1"/>
          <p:nvPr/>
        </p:nvSpPr>
        <p:spPr>
          <a:xfrm>
            <a:off x="7769542" y="2726695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/>
              <a:t>等待</a:t>
            </a:r>
          </a:p>
        </p:txBody>
      </p:sp>
    </p:spTree>
    <p:extLst>
      <p:ext uri="{BB962C8B-B14F-4D97-AF65-F5344CB8AC3E}">
        <p14:creationId xmlns:p14="http://schemas.microsoft.com/office/powerpoint/2010/main" val="32710522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Lost Notification</a:t>
            </a:r>
            <a:r>
              <a:rPr lang="zh-CN" altLang="en-US" dirty="0"/>
              <a:t> 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90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397000"/>
            <a:ext cx="73025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5B8D949-1F86-6A4A-BAAF-F2D9D0324E77}"/>
              </a:ext>
            </a:extLst>
          </p:cNvPr>
          <p:cNvSpPr/>
          <p:nvPr/>
        </p:nvSpPr>
        <p:spPr>
          <a:xfrm>
            <a:off x="5729744" y="2592710"/>
            <a:ext cx="11465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即</a:t>
            </a:r>
            <a:r>
              <a:rPr kumimoji="1" lang="en-US" altLang="zh-CN" dirty="0">
                <a:solidFill>
                  <a:schemeClr val="tx1"/>
                </a:solidFill>
              </a:rPr>
              <a:t>signal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035EB5-D2E2-1E45-9CC6-51372A7586E9}"/>
              </a:ext>
            </a:extLst>
          </p:cNvPr>
          <p:cNvSpPr/>
          <p:nvPr/>
        </p:nvSpPr>
        <p:spPr>
          <a:xfrm>
            <a:off x="4433148" y="2448694"/>
            <a:ext cx="49889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61A19B-A2C2-7048-B738-77DE2B5ADC5E}"/>
              </a:ext>
            </a:extLst>
          </p:cNvPr>
          <p:cNvSpPr/>
          <p:nvPr/>
        </p:nvSpPr>
        <p:spPr>
          <a:xfrm>
            <a:off x="1475656" y="1602264"/>
            <a:ext cx="27363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C3A39A-419A-5B44-A881-5E4CF8E3D8A7}"/>
              </a:ext>
            </a:extLst>
          </p:cNvPr>
          <p:cNvSpPr/>
          <p:nvPr/>
        </p:nvSpPr>
        <p:spPr>
          <a:xfrm>
            <a:off x="6246068" y="1673312"/>
            <a:ext cx="49889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643FB-CAC6-B847-9340-9B9C16863D23}"/>
              </a:ext>
            </a:extLst>
          </p:cNvPr>
          <p:cNvSpPr/>
          <p:nvPr/>
        </p:nvSpPr>
        <p:spPr>
          <a:xfrm>
            <a:off x="6553200" y="1849388"/>
            <a:ext cx="1331168" cy="360040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843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带锁参数的</a:t>
            </a:r>
            <a:r>
              <a:rPr lang="en-US" altLang="zh-CN" dirty="0"/>
              <a:t>API: WAIT(</a:t>
            </a:r>
            <a:r>
              <a:rPr lang="en-US" altLang="zh-CN" dirty="0" err="1"/>
              <a:t>bb.full</a:t>
            </a:r>
            <a:r>
              <a:rPr lang="en-US" altLang="zh-CN" dirty="0"/>
              <a:t>, </a:t>
            </a:r>
            <a:r>
              <a:rPr lang="en-US" altLang="zh-CN" dirty="0" err="1"/>
              <a:t>bb.lock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41734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signal(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wait(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dirty="0">
              <a:solidFill>
                <a:srgbClr val="009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538" y="1417340"/>
            <a:ext cx="4572000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signal(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wait(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wait(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170644" y="4106350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70644" y="4416962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70644" y="4692637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9">
            <a:extLst>
              <a:ext uri="{FF2B5EF4-FFF2-40B4-BE49-F238E27FC236}">
                <a16:creationId xmlns:a16="http://schemas.microsoft.com/office/drawing/2014/main" id="{918E73AD-CDFC-B046-972F-16C71A32339D}"/>
              </a:ext>
            </a:extLst>
          </p:cNvPr>
          <p:cNvSpPr/>
          <p:nvPr/>
        </p:nvSpPr>
        <p:spPr>
          <a:xfrm>
            <a:off x="4427984" y="2353444"/>
            <a:ext cx="288032" cy="28803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04ADF45-D9B1-4545-B4FA-5CA13B948012}"/>
              </a:ext>
            </a:extLst>
          </p:cNvPr>
          <p:cNvSpPr/>
          <p:nvPr/>
        </p:nvSpPr>
        <p:spPr>
          <a:xfrm>
            <a:off x="4823520" y="4692637"/>
            <a:ext cx="3564904" cy="54112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2730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90421" y="1129308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lock(</a:t>
            </a:r>
            <a:r>
              <a:rPr lang="en-US" altLang="zh-CN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unlock(lock)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unlock(</a:t>
            </a:r>
            <a:r>
              <a:rPr lang="en-US" altLang="zh-CN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lock(lock)</a:t>
            </a:r>
          </a:p>
        </p:txBody>
      </p:sp>
      <p:sp>
        <p:nvSpPr>
          <p:cNvPr id="8" name="矩形 7"/>
          <p:cNvSpPr/>
          <p:nvPr/>
        </p:nvSpPr>
        <p:spPr>
          <a:xfrm>
            <a:off x="7566146" y="2570980"/>
            <a:ext cx="13508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Not yield()</a:t>
            </a:r>
            <a:endParaRPr lang="en-US" altLang="zh-CN" dirty="0"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37638" y="4217993"/>
            <a:ext cx="4849084" cy="12874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使用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cs typeface="Arial" panose="020B0604020202020204" pitchFamily="34" charset="0"/>
              </a:rPr>
              <a:t>t_lock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zh-CN" altLang="en-US" dirty="0">
                <a:cs typeface="Arial" panose="020B0604020202020204" pitchFamily="34" charset="0"/>
              </a:rPr>
              <a:t>来保证放</a:t>
            </a:r>
            <a:r>
              <a:rPr lang="en-US" altLang="zh-CN" dirty="0">
                <a:cs typeface="Arial" panose="020B0604020202020204" pitchFamily="34" charset="0"/>
              </a:rPr>
              <a:t>lock</a:t>
            </a:r>
            <a:r>
              <a:rPr lang="zh-CN" altLang="en-US" dirty="0">
                <a:cs typeface="Arial" panose="020B0604020202020204" pitchFamily="34" charset="0"/>
              </a:rPr>
              <a:t>和</a:t>
            </a:r>
            <a:r>
              <a:rPr lang="en-US" altLang="zh-CN" dirty="0">
                <a:cs typeface="Arial" panose="020B0604020202020204" pitchFamily="34" charset="0"/>
              </a:rPr>
              <a:t>yield</a:t>
            </a:r>
            <a:r>
              <a:rPr lang="zh-CN" altLang="en-US" dirty="0">
                <a:cs typeface="Arial" panose="020B0604020202020204" pitchFamily="34" charset="0"/>
              </a:rPr>
              <a:t>的原子性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注意：</a:t>
            </a:r>
            <a:r>
              <a:rPr lang="en-US" altLang="zh-CN" b="1" dirty="0" err="1">
                <a:cs typeface="Arial" panose="020B0604020202020204" pitchFamily="34" charset="0"/>
              </a:rPr>
              <a:t>t_lock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zh-CN" altLang="en-US" dirty="0">
                <a:cs typeface="Arial" panose="020B0604020202020204" pitchFamily="34" charset="0"/>
              </a:rPr>
              <a:t>和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b="1" dirty="0">
                <a:cs typeface="Arial" panose="020B0604020202020204" pitchFamily="34" charset="0"/>
              </a:rPr>
              <a:t>lock</a:t>
            </a:r>
            <a:r>
              <a:rPr lang="zh-CN" altLang="en-US" b="1" dirty="0">
                <a:cs typeface="Arial" panose="020B0604020202020204" pitchFamily="34" charset="0"/>
              </a:rPr>
              <a:t> </a:t>
            </a:r>
            <a:r>
              <a:rPr lang="zh-CN" altLang="en-US" dirty="0">
                <a:cs typeface="Arial" panose="020B0604020202020204" pitchFamily="34" charset="0"/>
              </a:rPr>
              <a:t>的顺序很重要</a:t>
            </a:r>
            <a:endParaRPr lang="en-US" altLang="zh-CN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Arial" panose="020B0604020202020204" pitchFamily="34" charset="0"/>
              </a:rPr>
              <a:t>如果先放 </a:t>
            </a:r>
            <a:r>
              <a:rPr lang="en-US" altLang="zh-CN" sz="1600" dirty="0">
                <a:cs typeface="Arial" panose="020B0604020202020204" pitchFamily="34" charset="0"/>
              </a:rPr>
              <a:t>unlock(lock)</a:t>
            </a:r>
            <a:r>
              <a:rPr lang="zh-CN" altLang="en-US" sz="1600" dirty="0">
                <a:cs typeface="Arial" panose="020B0604020202020204" pitchFamily="34" charset="0"/>
              </a:rPr>
              <a:t>，会怎么样？</a:t>
            </a:r>
            <a:endParaRPr lang="en-US" altLang="zh-CN" sz="1600" dirty="0"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184" y="1063088"/>
            <a:ext cx="4572000" cy="29136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send(bb,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True: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bb.in 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N: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bb.buf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[bb.in mod N] &lt;-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bb.in &lt;- bb.in + 1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unlock(</a:t>
            </a:r>
            <a:r>
              <a:rPr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signal(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bb.not_empty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chemeClr val="accent6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chemeClr val="accent3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wait(</a:t>
            </a:r>
            <a:r>
              <a:rPr lang="en-US" altLang="zh-CN" sz="1600" b="1" dirty="0" err="1">
                <a:solidFill>
                  <a:schemeClr val="accent3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bb.not_full</a:t>
            </a:r>
            <a:r>
              <a:rPr lang="en-US" altLang="zh-CN" sz="1600" b="1" dirty="0">
                <a:solidFill>
                  <a:schemeClr val="accent3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b="1" dirty="0" err="1">
                <a:solidFill>
                  <a:schemeClr val="accent3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bb.lock</a:t>
            </a:r>
            <a:r>
              <a:rPr lang="en-US" altLang="zh-CN" sz="1600" b="1" dirty="0">
                <a:solidFill>
                  <a:schemeClr val="accent3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600" b="1" dirty="0">
              <a:solidFill>
                <a:schemeClr val="accent3"/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941843" y="2742589"/>
            <a:ext cx="559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E5A61D3-7DD0-9B45-A766-64B94E817579}"/>
              </a:ext>
            </a:extLst>
          </p:cNvPr>
          <p:cNvCxnSpPr/>
          <p:nvPr/>
        </p:nvCxnSpPr>
        <p:spPr>
          <a:xfrm>
            <a:off x="3995936" y="381306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2D1065A-9797-9A44-B91F-2A24A0E96EBE}"/>
              </a:ext>
            </a:extLst>
          </p:cNvPr>
          <p:cNvCxnSpPr>
            <a:cxnSpLocks/>
          </p:cNvCxnSpPr>
          <p:nvPr/>
        </p:nvCxnSpPr>
        <p:spPr>
          <a:xfrm flipV="1">
            <a:off x="4716016" y="1364796"/>
            <a:ext cx="0" cy="244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4FBACA9-984D-6141-A6BD-1FAB72BB4D22}"/>
              </a:ext>
            </a:extLst>
          </p:cNvPr>
          <p:cNvCxnSpPr/>
          <p:nvPr/>
        </p:nvCxnSpPr>
        <p:spPr>
          <a:xfrm>
            <a:off x="4716016" y="1364796"/>
            <a:ext cx="174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下箭头 23">
            <a:extLst>
              <a:ext uri="{FF2B5EF4-FFF2-40B4-BE49-F238E27FC236}">
                <a16:creationId xmlns:a16="http://schemas.microsoft.com/office/drawing/2014/main" id="{F3CCFD4B-F05B-3C4C-B67F-72B5CB5CE540}"/>
              </a:ext>
            </a:extLst>
          </p:cNvPr>
          <p:cNvSpPr/>
          <p:nvPr/>
        </p:nvSpPr>
        <p:spPr>
          <a:xfrm>
            <a:off x="6228184" y="3649588"/>
            <a:ext cx="504056" cy="3271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7828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 &amp; SIGNAL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181366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lock(</a:t>
            </a:r>
            <a:r>
              <a:rPr lang="en-US" altLang="zh-CN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unlock(lock)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unlock(</a:t>
            </a:r>
            <a:r>
              <a:rPr lang="en-US" altLang="zh-CN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9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lock(lock)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3721596"/>
            <a:ext cx="73448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signal(cv):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lock(</a:t>
            </a:r>
            <a:r>
              <a:rPr lang="en-US" altLang="zh-CN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I = 0 to N-1: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].cv == cv &amp;&amp;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].state == WAITING: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unlock(</a:t>
            </a:r>
            <a:r>
              <a:rPr lang="en-US" altLang="zh-CN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9184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yield():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lock(</a:t>
            </a:r>
            <a:r>
              <a:rPr lang="en-US" altLang="zh-CN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unlock(</a:t>
            </a:r>
            <a:r>
              <a:rPr lang="en-US" altLang="zh-CN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5494733" y="1345332"/>
            <a:ext cx="144016" cy="864096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54773" y="15613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暂停运行线程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494733" y="2569468"/>
            <a:ext cx="144016" cy="676911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54773" y="27041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找到新线程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494733" y="3649588"/>
            <a:ext cx="144016" cy="862355"/>
          </a:xfrm>
          <a:prstGeom prst="rightBrace">
            <a:avLst>
              <a:gd name="adj1" fmla="val 59393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54773" y="385632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恢复新线程运行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788024" y="228866"/>
            <a:ext cx="3898776" cy="95250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回顾下</a:t>
            </a:r>
            <a:r>
              <a:rPr lang="en-US" altLang="zh-CN" sz="3200" dirty="0"/>
              <a:t>YIELD</a:t>
            </a:r>
            <a:r>
              <a:rPr lang="zh-CN" altLang="en-US" sz="3200" dirty="0"/>
              <a:t>的实现</a:t>
            </a:r>
          </a:p>
        </p:txBody>
      </p:sp>
    </p:spTree>
    <p:extLst>
      <p:ext uri="{BB962C8B-B14F-4D97-AF65-F5344CB8AC3E}">
        <p14:creationId xmlns:p14="http://schemas.microsoft.com/office/powerpoint/2010/main" val="24172273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YIELD_WAIT()</a:t>
            </a:r>
            <a:endParaRPr lang="zh-CN" altLang="en-US" sz="32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899592" y="913284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99592" y="4801716"/>
            <a:ext cx="1944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44008" y="4405411"/>
            <a:ext cx="417646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cs typeface="Arial" panose="020B0604020202020204" pitchFamily="34" charset="0"/>
              </a:rPr>
              <a:t>t_lock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zh-CN" altLang="en-US" sz="1600" dirty="0">
                <a:cs typeface="Arial" panose="020B0604020202020204" pitchFamily="34" charset="0"/>
              </a:rPr>
              <a:t>已经被</a:t>
            </a:r>
            <a:r>
              <a:rPr lang="en-US" altLang="zh-CN" sz="1600" dirty="0">
                <a:cs typeface="Arial" panose="020B0604020202020204" pitchFamily="34" charset="0"/>
              </a:rPr>
              <a:t> wait()</a:t>
            </a:r>
            <a:r>
              <a:rPr lang="zh-CN" altLang="en-US" sz="1600" dirty="0">
                <a:cs typeface="Arial" panose="020B0604020202020204" pitchFamily="34" charset="0"/>
              </a:rPr>
              <a:t> 拿到，不需要再拿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lock(lock)</a:t>
            </a:r>
          </a:p>
        </p:txBody>
      </p:sp>
      <p:sp>
        <p:nvSpPr>
          <p:cNvPr id="16" name="矩形 15"/>
          <p:cNvSpPr/>
          <p:nvPr/>
        </p:nvSpPr>
        <p:spPr>
          <a:xfrm>
            <a:off x="4636235" y="4905662"/>
            <a:ext cx="41764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cs typeface="Arial" panose="020B0604020202020204" pitchFamily="34" charset="0"/>
              </a:rPr>
              <a:t>当前线程已被设为</a:t>
            </a:r>
            <a:r>
              <a:rPr lang="en-US" altLang="zh-CN" sz="1600" b="1" dirty="0">
                <a:cs typeface="Arial" panose="020B0604020202020204" pitchFamily="34" charset="0"/>
              </a:rPr>
              <a:t>WAITING</a:t>
            </a:r>
            <a:r>
              <a:rPr lang="zh-CN" altLang="en-US" sz="1600" dirty="0">
                <a:cs typeface="Arial" panose="020B0604020202020204" pitchFamily="34" charset="0"/>
              </a:rPr>
              <a:t>，不再设为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cs typeface="Arial" panose="020B0604020202020204" pitchFamily="34" charset="0"/>
              </a:rPr>
              <a:t>RUNNABLE</a:t>
            </a:r>
            <a:endParaRPr lang="en-US" altLang="zh-CN" b="1" dirty="0">
              <a:cs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99592" y="1705372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796136" y="2425452"/>
            <a:ext cx="23042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96136" y="2713484"/>
            <a:ext cx="30963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5004048" y="481236"/>
            <a:ext cx="216024" cy="3816423"/>
          </a:xfrm>
          <a:prstGeom prst="rightBrace">
            <a:avLst>
              <a:gd name="adj1" fmla="val 75584"/>
              <a:gd name="adj2" fmla="val 694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631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lock(lock)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3883576"/>
            <a:ext cx="8640960" cy="1704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cs typeface="Arial" panose="020B0604020202020204" pitchFamily="34" charset="0"/>
              </a:rPr>
              <a:t>问题</a:t>
            </a:r>
            <a:r>
              <a:rPr lang="en-US" altLang="zh-CN" b="1" dirty="0">
                <a:cs typeface="Arial" panose="020B0604020202020204" pitchFamily="34" charset="0"/>
              </a:rPr>
              <a:t>: </a:t>
            </a:r>
            <a:r>
              <a:rPr lang="zh-CN" altLang="en-US" b="1" dirty="0">
                <a:cs typeface="Arial" panose="020B0604020202020204" pitchFamily="34" charset="0"/>
              </a:rPr>
              <a:t>如果当前</a:t>
            </a:r>
            <a:r>
              <a:rPr lang="en-US" altLang="zh-CN" b="1" dirty="0">
                <a:cs typeface="Arial" panose="020B0604020202020204" pitchFamily="34" charset="0"/>
              </a:rPr>
              <a:t>threads[]</a:t>
            </a:r>
            <a:r>
              <a:rPr lang="zh-CN" altLang="en-US" b="1" dirty="0">
                <a:cs typeface="Arial" panose="020B0604020202020204" pitchFamily="34" charset="0"/>
              </a:rPr>
              <a:t>中没有一个</a:t>
            </a:r>
            <a:r>
              <a:rPr lang="en-US" altLang="zh-CN" b="1" dirty="0">
                <a:cs typeface="Arial" panose="020B0604020202020204" pitchFamily="34" charset="0"/>
              </a:rPr>
              <a:t> RUNNABLE</a:t>
            </a:r>
            <a:r>
              <a:rPr lang="zh-CN" altLang="en-US" b="1" dirty="0">
                <a:cs typeface="Arial" panose="020B0604020202020204" pitchFamily="34" charset="0"/>
              </a:rPr>
              <a:t> 的线程，会怎么样？</a:t>
            </a:r>
            <a:endParaRPr lang="en-US" altLang="zh-CN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cs typeface="Arial" panose="020B0604020202020204" pitchFamily="34" charset="0"/>
              </a:rPr>
              <a:t>yield_wait</a:t>
            </a:r>
            <a:r>
              <a:rPr lang="en-US" altLang="zh-CN" dirty="0">
                <a:cs typeface="Arial" panose="020B0604020202020204" pitchFamily="34" charset="0"/>
              </a:rPr>
              <a:t>()</a:t>
            </a:r>
            <a:r>
              <a:rPr lang="zh-CN" altLang="en-US" dirty="0">
                <a:cs typeface="Arial" panose="020B0604020202020204" pitchFamily="34" charset="0"/>
              </a:rPr>
              <a:t>将一直在循环中，而且拿着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 err="1">
                <a:cs typeface="Arial" panose="020B0604020202020204" pitchFamily="34" charset="0"/>
              </a:rPr>
              <a:t>t_lock</a:t>
            </a:r>
            <a:r>
              <a:rPr lang="zh-CN" altLang="en-US" dirty="0">
                <a:cs typeface="Arial" panose="020B0604020202020204" pitchFamily="34" charset="0"/>
              </a:rPr>
              <a:t>！</a:t>
            </a:r>
            <a:endParaRPr lang="en-US" altLang="zh-CN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Arial" panose="020B0604020202020204" pitchFamily="34" charset="0"/>
              </a:rPr>
              <a:t>    除非其他</a:t>
            </a:r>
            <a:r>
              <a:rPr lang="en-US" altLang="zh-CN" dirty="0">
                <a:cs typeface="Arial" panose="020B0604020202020204" pitchFamily="34" charset="0"/>
              </a:rPr>
              <a:t>CPU</a:t>
            </a:r>
            <a:r>
              <a:rPr lang="zh-CN" altLang="en-US" dirty="0">
                <a:cs typeface="Arial" panose="020B0604020202020204" pitchFamily="34" charset="0"/>
              </a:rPr>
              <a:t>运行</a:t>
            </a:r>
            <a:r>
              <a:rPr lang="en-US" altLang="zh-CN" dirty="0">
                <a:cs typeface="Arial" panose="020B0604020202020204" pitchFamily="34" charset="0"/>
              </a:rPr>
              <a:t>signal</a:t>
            </a:r>
            <a:r>
              <a:rPr lang="zh-CN" altLang="en-US" dirty="0">
                <a:cs typeface="Arial" panose="020B0604020202020204" pitchFamily="34" charset="0"/>
              </a:rPr>
              <a:t>，将某些线程唤醒，状态设置为</a:t>
            </a:r>
            <a:r>
              <a:rPr lang="en-US" altLang="zh-CN" dirty="0">
                <a:cs typeface="Arial" panose="020B0604020202020204" pitchFamily="34" charset="0"/>
              </a:rPr>
              <a:t>RUNNABLE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cs typeface="Arial" panose="020B0604020202020204" pitchFamily="34" charset="0"/>
              </a:rPr>
              <a:t>    </a:t>
            </a:r>
            <a:r>
              <a:rPr lang="zh-CN" altLang="en-US" dirty="0">
                <a:cs typeface="Arial" panose="020B0604020202020204" pitchFamily="34" charset="0"/>
              </a:rPr>
              <a:t>但运行</a:t>
            </a:r>
            <a:r>
              <a:rPr lang="en-US" altLang="zh-CN" dirty="0">
                <a:cs typeface="Arial" panose="020B0604020202020204" pitchFamily="34" charset="0"/>
              </a:rPr>
              <a:t> signal</a:t>
            </a:r>
            <a:r>
              <a:rPr lang="zh-CN" altLang="en-US" dirty="0">
                <a:cs typeface="Arial" panose="020B0604020202020204" pitchFamily="34" charset="0"/>
              </a:rPr>
              <a:t> 需要拿到 </a:t>
            </a:r>
            <a:r>
              <a:rPr lang="en-US" altLang="zh-CN" dirty="0" err="1">
                <a:cs typeface="Arial" panose="020B0604020202020204" pitchFamily="34" charset="0"/>
              </a:rPr>
              <a:t>t_lock</a:t>
            </a:r>
            <a:r>
              <a:rPr lang="zh-CN" altLang="en-US" dirty="0">
                <a:cs typeface="Arial" panose="020B0604020202020204" pitchFamily="34" charset="0"/>
              </a:rPr>
              <a:t>，而拿着 </a:t>
            </a:r>
            <a:r>
              <a:rPr lang="en-US" altLang="zh-CN" dirty="0" err="1">
                <a:cs typeface="Arial" panose="020B0604020202020204" pitchFamily="34" charset="0"/>
              </a:rPr>
              <a:t>t_lock</a:t>
            </a:r>
            <a:r>
              <a:rPr lang="zh-CN" altLang="en-US" dirty="0">
                <a:cs typeface="Arial" panose="020B0604020202020204" pitchFamily="34" charset="0"/>
              </a:rPr>
              <a:t>的</a:t>
            </a:r>
            <a:r>
              <a:rPr lang="en-US" altLang="zh-CN" dirty="0">
                <a:cs typeface="Arial" panose="020B0604020202020204" pitchFamily="34" charset="0"/>
              </a:rPr>
              <a:t>CPU</a:t>
            </a:r>
            <a:r>
              <a:rPr lang="zh-CN" altLang="en-US" dirty="0">
                <a:cs typeface="Arial" panose="020B0604020202020204" pitchFamily="34" charset="0"/>
              </a:rPr>
              <a:t>正在循环中</a:t>
            </a:r>
            <a:r>
              <a:rPr lang="en-US" altLang="zh-CN" dirty="0">
                <a:cs typeface="Arial" panose="020B0604020202020204" pitchFamily="34" charset="0"/>
              </a:rPr>
              <a:t>! =&gt; </a:t>
            </a:r>
            <a:r>
              <a:rPr lang="en-US" altLang="zh-CN" b="1" dirty="0">
                <a:solidFill>
                  <a:schemeClr val="accent1"/>
                </a:solidFill>
                <a:cs typeface="Arial" panose="020B0604020202020204" pitchFamily="34" charset="0"/>
              </a:rPr>
              <a:t>deadlock</a:t>
            </a:r>
            <a:r>
              <a:rPr lang="en-US" altLang="zh-CN" dirty="0">
                <a:cs typeface="Arial" panose="020B0604020202020204" pitchFamily="34" charset="0"/>
              </a:rPr>
              <a:t>!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5004048" y="481237"/>
            <a:ext cx="216024" cy="3123738"/>
          </a:xfrm>
          <a:prstGeom prst="rightBrace">
            <a:avLst>
              <a:gd name="adj1" fmla="val 75584"/>
              <a:gd name="adj2" fmla="val 8486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D880034-EB2F-A348-ACEA-440E904C678E}"/>
              </a:ext>
            </a:extLst>
          </p:cNvPr>
          <p:cNvSpPr txBox="1"/>
          <p:nvPr/>
        </p:nvSpPr>
        <p:spPr>
          <a:xfrm>
            <a:off x="2987824" y="1537741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可能永远在循环！</a:t>
            </a:r>
          </a:p>
        </p:txBody>
      </p:sp>
    </p:spTree>
    <p:extLst>
      <p:ext uri="{BB962C8B-B14F-4D97-AF65-F5344CB8AC3E}">
        <p14:creationId xmlns:p14="http://schemas.microsoft.com/office/powerpoint/2010/main" val="2868679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lock(lock)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2137420"/>
            <a:ext cx="2448272" cy="576064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1540" y="4200095"/>
            <a:ext cx="828092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b="1" dirty="0">
                <a:cs typeface="Arial" panose="020B0604020202020204" pitchFamily="34" charset="0"/>
              </a:rPr>
              <a:t>问题</a:t>
            </a:r>
            <a:r>
              <a:rPr lang="en-US" altLang="zh-CN" sz="1600" b="1" dirty="0">
                <a:cs typeface="Arial" panose="020B0604020202020204" pitchFamily="34" charset="0"/>
              </a:rPr>
              <a:t>: </a:t>
            </a:r>
            <a:r>
              <a:rPr lang="zh-CN" altLang="en-US" sz="1600" b="1" dirty="0">
                <a:cs typeface="Arial" panose="020B0604020202020204" pitchFamily="34" charset="0"/>
              </a:rPr>
              <a:t>一旦</a:t>
            </a:r>
            <a:r>
              <a:rPr lang="en-US" altLang="zh-CN" sz="1600" b="1" dirty="0"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cs typeface="Arial" panose="020B0604020202020204" pitchFamily="34" charset="0"/>
              </a:rPr>
              <a:t>yield_wait</a:t>
            </a:r>
            <a:r>
              <a:rPr lang="en-US" altLang="zh-CN" sz="1600" b="1" dirty="0">
                <a:cs typeface="Arial" panose="020B0604020202020204" pitchFamily="34" charset="0"/>
              </a:rPr>
              <a:t>() </a:t>
            </a:r>
            <a:r>
              <a:rPr lang="zh-CN" altLang="en-US" sz="1600" b="1" dirty="0">
                <a:cs typeface="Arial" panose="020B0604020202020204" pitchFamily="34" charset="0"/>
              </a:rPr>
              <a:t>释放</a:t>
            </a:r>
            <a:r>
              <a:rPr lang="en-US" altLang="zh-CN" sz="1600" b="1" dirty="0"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cs typeface="Arial" panose="020B0604020202020204" pitchFamily="34" charset="0"/>
              </a:rPr>
              <a:t>t_lock</a:t>
            </a:r>
            <a:r>
              <a:rPr lang="en-US" altLang="zh-CN" sz="1600" b="1" dirty="0">
                <a:cs typeface="Arial" panose="020B0604020202020204" pitchFamily="34" charset="0"/>
              </a:rPr>
              <a:t>, </a:t>
            </a:r>
            <a:r>
              <a:rPr lang="zh-CN" altLang="en-US" sz="1600" b="1" dirty="0">
                <a:cs typeface="Arial" panose="020B0604020202020204" pitchFamily="34" charset="0"/>
              </a:rPr>
              <a:t>另一个</a:t>
            </a:r>
            <a:r>
              <a:rPr lang="en-US" altLang="zh-CN" sz="1600" b="1" dirty="0">
                <a:cs typeface="Arial" panose="020B0604020202020204" pitchFamily="34" charset="0"/>
              </a:rPr>
              <a:t> CPU </a:t>
            </a:r>
            <a:r>
              <a:rPr lang="zh-CN" altLang="en-US" sz="1600" b="1" dirty="0">
                <a:cs typeface="Arial" panose="020B0604020202020204" pitchFamily="34" charset="0"/>
              </a:rPr>
              <a:t>可能立刻运行当前线程，</a:t>
            </a:r>
            <a:r>
              <a:rPr lang="zh-CN" altLang="en-US" sz="1600" b="1" dirty="0">
                <a:solidFill>
                  <a:schemeClr val="accent1"/>
                </a:solidFill>
                <a:cs typeface="Arial" panose="020B0604020202020204" pitchFamily="34" charset="0"/>
              </a:rPr>
              <a:t>导致</a:t>
            </a:r>
            <a:r>
              <a:rPr lang="en-US" altLang="zh-CN" sz="1600" b="1" dirty="0">
                <a:solidFill>
                  <a:schemeClr val="accent1"/>
                </a:solidFill>
                <a:cs typeface="Arial" panose="020B0604020202020204" pitchFamily="34" charset="0"/>
              </a:rPr>
              <a:t>2</a:t>
            </a:r>
            <a:r>
              <a:rPr lang="zh-CN" altLang="en-US" sz="1600" b="1" dirty="0">
                <a:solidFill>
                  <a:schemeClr val="accent1"/>
                </a:solidFill>
                <a:cs typeface="Arial" panose="020B0604020202020204" pitchFamily="34" charset="0"/>
              </a:rPr>
              <a:t>个</a:t>
            </a:r>
            <a:r>
              <a:rPr lang="en-US" altLang="zh-CN" sz="1600" b="1" dirty="0">
                <a:solidFill>
                  <a:schemeClr val="accent1"/>
                </a:solidFill>
                <a:cs typeface="Arial" panose="020B0604020202020204" pitchFamily="34" charset="0"/>
              </a:rPr>
              <a:t>CPU</a:t>
            </a:r>
            <a:r>
              <a:rPr lang="zh-CN" altLang="en-US" sz="1600" b="1" dirty="0">
                <a:solidFill>
                  <a:schemeClr val="accent1"/>
                </a:solidFill>
                <a:cs typeface="Arial" panose="020B0604020202020204" pitchFamily="34" charset="0"/>
              </a:rPr>
              <a:t>的</a:t>
            </a:r>
            <a:r>
              <a:rPr lang="en-US" altLang="zh-CN" sz="1600" b="1" dirty="0">
                <a:solidFill>
                  <a:schemeClr val="accent1"/>
                </a:solidFill>
                <a:cs typeface="Arial" panose="020B0604020202020204" pitchFamily="34" charset="0"/>
              </a:rPr>
              <a:t>SP</a:t>
            </a:r>
            <a:r>
              <a:rPr lang="zh-CN" altLang="en-US" sz="1600" b="1" dirty="0">
                <a:solidFill>
                  <a:schemeClr val="accent1"/>
                </a:solidFill>
                <a:cs typeface="Arial" panose="020B0604020202020204" pitchFamily="34" charset="0"/>
              </a:rPr>
              <a:t>会同时指向当前线程</a:t>
            </a:r>
            <a:r>
              <a:rPr lang="zh-CN" altLang="en-US" sz="1600" dirty="0">
                <a:cs typeface="Arial" panose="020B0604020202020204" pitchFamily="34" charset="0"/>
              </a:rPr>
              <a:t>，于是栈被破坏！</a:t>
            </a:r>
            <a:endParaRPr lang="en-US" altLang="zh-CN" sz="1600" dirty="0">
              <a:cs typeface="Arial" panose="020B0604020202020204" pitchFamily="34" charset="0"/>
            </a:endParaRPr>
          </a:p>
          <a:p>
            <a:endParaRPr lang="en-US" altLang="zh-CN" sz="1600" dirty="0">
              <a:cs typeface="Arial" panose="020B0604020202020204" pitchFamily="34" charset="0"/>
            </a:endParaRPr>
          </a:p>
          <a:p>
            <a:r>
              <a:rPr lang="zh-CN" altLang="en-US" sz="1400" dirty="0">
                <a:cs typeface="Arial" panose="020B0604020202020204" pitchFamily="34" charset="0"/>
              </a:rPr>
              <a:t>一种可能的时间线：线程</a:t>
            </a:r>
            <a:r>
              <a:rPr lang="en-US" altLang="zh-CN" sz="1400" dirty="0">
                <a:cs typeface="Arial" panose="020B0604020202020204" pitchFamily="34" charset="0"/>
              </a:rPr>
              <a:t>-0</a:t>
            </a:r>
            <a:r>
              <a:rPr lang="zh-CN" altLang="en-US" sz="1400" dirty="0">
                <a:cs typeface="Arial" panose="020B0604020202020204" pitchFamily="34" charset="0"/>
              </a:rPr>
              <a:t>在</a:t>
            </a:r>
            <a:r>
              <a:rPr lang="en-US" altLang="zh-CN" sz="1400" dirty="0">
                <a:cs typeface="Arial" panose="020B0604020202020204" pitchFamily="34" charset="0"/>
              </a:rPr>
              <a:t>CPU-0</a:t>
            </a:r>
            <a:r>
              <a:rPr lang="zh-CN" altLang="en-US" sz="1400" dirty="0">
                <a:cs typeface="Arial" panose="020B0604020202020204" pitchFamily="34" charset="0"/>
              </a:rPr>
              <a:t>上运行</a:t>
            </a:r>
            <a:r>
              <a:rPr lang="en-US" altLang="zh-CN" sz="1400" dirty="0">
                <a:cs typeface="Arial" panose="020B0604020202020204" pitchFamily="34" charset="0"/>
              </a:rPr>
              <a:t>wait</a:t>
            </a:r>
            <a:r>
              <a:rPr lang="zh-CN" altLang="en-US" sz="1400" dirty="0">
                <a:cs typeface="Arial" panose="020B0604020202020204" pitchFamily="34" charset="0"/>
              </a:rPr>
              <a:t>，正在箭头处 </a:t>
            </a:r>
            <a:r>
              <a:rPr lang="en-US" altLang="zh-CN" sz="1400" dirty="0">
                <a:cs typeface="Arial" panose="020B0604020202020204" pitchFamily="34" charset="0"/>
              </a:rPr>
              <a:t>→</a:t>
            </a:r>
            <a:r>
              <a:rPr lang="zh-CN" altLang="en-US" sz="1400" dirty="0">
                <a:cs typeface="Arial" panose="020B0604020202020204" pitchFamily="34" charset="0"/>
              </a:rPr>
              <a:t> </a:t>
            </a:r>
            <a:r>
              <a:rPr lang="en-US" altLang="zh-CN" sz="1400" dirty="0">
                <a:cs typeface="Arial" panose="020B0604020202020204" pitchFamily="34" charset="0"/>
              </a:rPr>
              <a:t>CPU-1</a:t>
            </a:r>
            <a:r>
              <a:rPr lang="zh-CN" altLang="en-US" sz="1400" dirty="0">
                <a:cs typeface="Arial" panose="020B0604020202020204" pitchFamily="34" charset="0"/>
              </a:rPr>
              <a:t>上的线程</a:t>
            </a:r>
            <a:r>
              <a:rPr lang="en-US" altLang="zh-CN" sz="1400" dirty="0">
                <a:cs typeface="Arial" panose="020B0604020202020204" pitchFamily="34" charset="0"/>
              </a:rPr>
              <a:t>-1</a:t>
            </a:r>
            <a:r>
              <a:rPr lang="zh-CN" altLang="en-US" sz="1400" dirty="0">
                <a:cs typeface="Arial" panose="020B0604020202020204" pitchFamily="34" charset="0"/>
              </a:rPr>
              <a:t>运行</a:t>
            </a:r>
            <a:r>
              <a:rPr lang="en-US" altLang="zh-CN" sz="1400" dirty="0">
                <a:cs typeface="Arial" panose="020B0604020202020204" pitchFamily="34" charset="0"/>
              </a:rPr>
              <a:t>signal</a:t>
            </a:r>
            <a:r>
              <a:rPr lang="zh-CN" altLang="en-US" sz="1400" dirty="0">
                <a:cs typeface="Arial" panose="020B0604020202020204" pitchFamily="34" charset="0"/>
              </a:rPr>
              <a:t>，将线程</a:t>
            </a:r>
            <a:r>
              <a:rPr lang="en-US" altLang="zh-CN" sz="1400" dirty="0">
                <a:cs typeface="Arial" panose="020B0604020202020204" pitchFamily="34" charset="0"/>
              </a:rPr>
              <a:t>-0</a:t>
            </a:r>
            <a:r>
              <a:rPr lang="zh-CN" altLang="en-US" sz="1400" dirty="0">
                <a:cs typeface="Arial" panose="020B0604020202020204" pitchFamily="34" charset="0"/>
              </a:rPr>
              <a:t>的状态恢复成</a:t>
            </a:r>
            <a:r>
              <a:rPr lang="en-US" altLang="zh-CN" sz="1400" dirty="0">
                <a:cs typeface="Arial" panose="020B0604020202020204" pitchFamily="34" charset="0"/>
              </a:rPr>
              <a:t>RUNNABLE</a:t>
            </a:r>
            <a:r>
              <a:rPr lang="zh-CN" altLang="en-US" sz="1400" dirty="0">
                <a:cs typeface="Arial" panose="020B0604020202020204" pitchFamily="34" charset="0"/>
              </a:rPr>
              <a:t> </a:t>
            </a:r>
            <a:r>
              <a:rPr lang="en-US" altLang="zh-CN" sz="1400" dirty="0">
                <a:cs typeface="Arial" panose="020B0604020202020204" pitchFamily="34" charset="0"/>
              </a:rPr>
              <a:t>→</a:t>
            </a:r>
            <a:r>
              <a:rPr lang="zh-CN" altLang="en-US" sz="1400" dirty="0">
                <a:cs typeface="Arial" panose="020B0604020202020204" pitchFamily="34" charset="0"/>
              </a:rPr>
              <a:t> </a:t>
            </a:r>
            <a:r>
              <a:rPr lang="en-US" altLang="zh-CN" sz="1400" dirty="0">
                <a:cs typeface="Arial" panose="020B0604020202020204" pitchFamily="34" charset="0"/>
              </a:rPr>
              <a:t>CPU-2</a:t>
            </a:r>
            <a:r>
              <a:rPr lang="zh-CN" altLang="en-US" sz="1400" dirty="0">
                <a:cs typeface="Arial" panose="020B0604020202020204" pitchFamily="34" charset="0"/>
              </a:rPr>
              <a:t>上的</a:t>
            </a:r>
            <a:r>
              <a:rPr lang="en-US" altLang="zh-CN" sz="1400" dirty="0">
                <a:cs typeface="Arial" panose="020B0604020202020204" pitchFamily="34" charset="0"/>
              </a:rPr>
              <a:t>thread-2</a:t>
            </a:r>
            <a:r>
              <a:rPr lang="zh-CN" altLang="en-US" sz="1400" dirty="0">
                <a:cs typeface="Arial" panose="020B0604020202020204" pitchFamily="34" charset="0"/>
              </a:rPr>
              <a:t>调用了</a:t>
            </a:r>
            <a:r>
              <a:rPr lang="en-US" altLang="zh-CN" sz="1400" dirty="0">
                <a:cs typeface="Arial" panose="020B0604020202020204" pitchFamily="34" charset="0"/>
              </a:rPr>
              <a:t>wait</a:t>
            </a:r>
            <a:r>
              <a:rPr lang="zh-CN" altLang="en-US" sz="1400" dirty="0">
                <a:cs typeface="Arial" panose="020B0604020202020204" pitchFamily="34" charset="0"/>
              </a:rPr>
              <a:t>，找到了</a:t>
            </a:r>
            <a:r>
              <a:rPr lang="en-US" altLang="zh-CN" sz="1400" dirty="0">
                <a:cs typeface="Arial" panose="020B0604020202020204" pitchFamily="34" charset="0"/>
              </a:rPr>
              <a:t>RUNNABLE</a:t>
            </a:r>
            <a:r>
              <a:rPr lang="zh-CN" altLang="en-US" sz="1400" dirty="0">
                <a:cs typeface="Arial" panose="020B0604020202020204" pitchFamily="34" charset="0"/>
              </a:rPr>
              <a:t>的线程</a:t>
            </a:r>
            <a:r>
              <a:rPr lang="en-US" altLang="zh-CN" sz="1400" dirty="0">
                <a:cs typeface="Arial" panose="020B0604020202020204" pitchFamily="34" charset="0"/>
              </a:rPr>
              <a:t>-0</a:t>
            </a:r>
            <a:r>
              <a:rPr lang="zh-CN" altLang="en-US" sz="1400" dirty="0">
                <a:cs typeface="Arial" panose="020B0604020202020204" pitchFamily="34" charset="0"/>
              </a:rPr>
              <a:t>，并开始运行 </a:t>
            </a:r>
            <a:r>
              <a:rPr lang="en-US" altLang="zh-CN" sz="1400" dirty="0">
                <a:cs typeface="Arial" panose="020B0604020202020204" pitchFamily="34" charset="0"/>
              </a:rPr>
              <a:t>→</a:t>
            </a:r>
            <a:r>
              <a:rPr lang="zh-CN" altLang="en-US" sz="1400" dirty="0">
                <a:cs typeface="Arial" panose="020B0604020202020204" pitchFamily="34" charset="0"/>
              </a:rPr>
              <a:t> 此时</a:t>
            </a:r>
            <a:r>
              <a:rPr lang="en-US" altLang="zh-CN" sz="1400" dirty="0">
                <a:cs typeface="Arial" panose="020B0604020202020204" pitchFamily="34" charset="0"/>
              </a:rPr>
              <a:t>CPU-0</a:t>
            </a:r>
            <a:r>
              <a:rPr lang="zh-CN" altLang="en-US" sz="1400" dirty="0">
                <a:cs typeface="Arial" panose="020B0604020202020204" pitchFamily="34" charset="0"/>
              </a:rPr>
              <a:t>和</a:t>
            </a:r>
            <a:r>
              <a:rPr lang="en-US" altLang="zh-CN" sz="1400" dirty="0">
                <a:cs typeface="Arial" panose="020B0604020202020204" pitchFamily="34" charset="0"/>
              </a:rPr>
              <a:t>CPU-2</a:t>
            </a:r>
            <a:r>
              <a:rPr lang="zh-CN" altLang="en-US" sz="1400" dirty="0"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cs typeface="Arial" panose="020B0604020202020204" pitchFamily="34" charset="0"/>
              </a:rPr>
              <a:t>SP</a:t>
            </a:r>
            <a:r>
              <a:rPr lang="zh-CN" altLang="en-US" sz="1400" dirty="0">
                <a:cs typeface="Arial" panose="020B0604020202020204" pitchFamily="34" charset="0"/>
              </a:rPr>
              <a:t>都指向了线程</a:t>
            </a:r>
            <a:r>
              <a:rPr lang="en-US" altLang="zh-CN" sz="1400" dirty="0">
                <a:cs typeface="Arial" panose="020B0604020202020204" pitchFamily="34" charset="0"/>
              </a:rPr>
              <a:t>-0</a:t>
            </a:r>
            <a:r>
              <a:rPr lang="zh-CN" altLang="en-US" sz="1400" dirty="0">
                <a:cs typeface="Arial" panose="020B0604020202020204" pitchFamily="34" charset="0"/>
              </a:rPr>
              <a:t>的栈！</a:t>
            </a:r>
            <a:endParaRPr lang="en-US" altLang="zh-CN" sz="1400" dirty="0">
              <a:cs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9552" y="242545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>
            <a:off x="5004048" y="481237"/>
            <a:ext cx="216024" cy="3528392"/>
          </a:xfrm>
          <a:prstGeom prst="rightBrace">
            <a:avLst>
              <a:gd name="adj1" fmla="val 75584"/>
              <a:gd name="adj2" fmla="val 7522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924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409228"/>
            <a:ext cx="4572000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 // called by wait()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[CPU].stack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09639" y="170332"/>
            <a:ext cx="3359224" cy="9525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YIELD_WAIT()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309639" y="1537741"/>
            <a:ext cx="388798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wait(cv, lock):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unlock(lock)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[id].cv = cv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WAITING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yield_wait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lock(lock)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1263640"/>
            <a:ext cx="2448272" cy="327309"/>
          </a:xfrm>
          <a:prstGeom prst="rect">
            <a:avLst/>
          </a:prstGeom>
          <a:solidFill>
            <a:srgbClr val="FF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5004048" y="481236"/>
            <a:ext cx="216024" cy="3816423"/>
          </a:xfrm>
          <a:prstGeom prst="rightBrace">
            <a:avLst>
              <a:gd name="adj1" fmla="val 75584"/>
              <a:gd name="adj2" fmla="val 694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329904" y="3132713"/>
            <a:ext cx="28803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8"/>
          <p:cNvCxnSpPr/>
          <p:nvPr/>
        </p:nvCxnSpPr>
        <p:spPr>
          <a:xfrm>
            <a:off x="539552" y="271348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A96673F-206E-4F4A-9AF0-44550661AEDD}"/>
              </a:ext>
            </a:extLst>
          </p:cNvPr>
          <p:cNvSpPr/>
          <p:nvPr/>
        </p:nvSpPr>
        <p:spPr>
          <a:xfrm>
            <a:off x="431540" y="4504796"/>
            <a:ext cx="8280920" cy="94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cs typeface="Arial" panose="020B0604020202020204" pitchFamily="34" charset="0"/>
              </a:rPr>
              <a:t>改进：为每个</a:t>
            </a:r>
            <a:r>
              <a:rPr lang="en-US" altLang="zh-CN" sz="1600" b="1" dirty="0">
                <a:cs typeface="Arial" panose="020B0604020202020204" pitchFamily="34" charset="0"/>
              </a:rPr>
              <a:t>CPU</a:t>
            </a:r>
            <a:r>
              <a:rPr lang="zh-CN" altLang="en-US" sz="1600" b="1" dirty="0">
                <a:cs typeface="Arial" panose="020B0604020202020204" pitchFamily="34" charset="0"/>
              </a:rPr>
              <a:t>专门设一个栈，记录在</a:t>
            </a:r>
            <a:r>
              <a:rPr lang="en-US" altLang="zh-CN" sz="1600" b="1" dirty="0" err="1">
                <a:cs typeface="Arial" panose="020B0604020202020204" pitchFamily="34" charset="0"/>
              </a:rPr>
              <a:t>cpus</a:t>
            </a:r>
            <a:r>
              <a:rPr lang="zh-CN" altLang="en-US" sz="1600" b="1" dirty="0">
                <a:cs typeface="Arial" panose="020B0604020202020204" pitchFamily="34" charset="0"/>
              </a:rPr>
              <a:t>表中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Arial" panose="020B0604020202020204" pitchFamily="34" charset="0"/>
              </a:rPr>
              <a:t>这个栈不会共享（每个</a:t>
            </a:r>
            <a:r>
              <a:rPr lang="en-US" altLang="zh-CN" sz="1400" dirty="0">
                <a:cs typeface="Arial" panose="020B0604020202020204" pitchFamily="34" charset="0"/>
              </a:rPr>
              <a:t>CPU</a:t>
            </a:r>
            <a:r>
              <a:rPr lang="zh-CN" altLang="en-US" sz="1400" dirty="0">
                <a:cs typeface="Arial" panose="020B0604020202020204" pitchFamily="34" charset="0"/>
              </a:rPr>
              <a:t>独占），不用担心多个</a:t>
            </a:r>
            <a:r>
              <a:rPr lang="en-US" altLang="zh-CN" sz="1400" dirty="0">
                <a:cs typeface="Arial" panose="020B0604020202020204" pitchFamily="34" charset="0"/>
              </a:rPr>
              <a:t>CPU</a:t>
            </a:r>
            <a:r>
              <a:rPr lang="zh-CN" altLang="en-US" sz="1400" dirty="0"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cs typeface="Arial" panose="020B0604020202020204" pitchFamily="34" charset="0"/>
              </a:rPr>
              <a:t>SP</a:t>
            </a:r>
            <a:r>
              <a:rPr lang="zh-CN" altLang="en-US" sz="1400" dirty="0">
                <a:cs typeface="Arial" panose="020B0604020202020204" pitchFamily="34" charset="0"/>
              </a:rPr>
              <a:t>同时指向这个栈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Arial" panose="020B0604020202020204" pitchFamily="34" charset="0"/>
              </a:rPr>
              <a:t>这只是一个临时的栈，马上</a:t>
            </a:r>
            <a:r>
              <a:rPr lang="en-US" altLang="zh-CN" sz="1400" dirty="0">
                <a:cs typeface="Arial" panose="020B0604020202020204" pitchFamily="34" charset="0"/>
              </a:rPr>
              <a:t>SP</a:t>
            </a:r>
            <a:r>
              <a:rPr lang="zh-CN" altLang="en-US" sz="1400" dirty="0">
                <a:cs typeface="Arial" panose="020B0604020202020204" pitchFamily="34" charset="0"/>
              </a:rPr>
              <a:t>就会指向新线程的栈</a:t>
            </a:r>
            <a:endParaRPr lang="en-US" altLang="zh-CN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26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时钟中断处理函数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479402" y="1489348"/>
            <a:ext cx="8341070" cy="261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timer_interrupt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push PC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push registers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yield()</a:t>
            </a:r>
            <a:endParaRPr lang="zh-CN" altLang="en-US" sz="16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pop registers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pop PC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9D8F03-F8BF-4D43-A207-D85BDCDFB170}"/>
              </a:ext>
            </a:extLst>
          </p:cNvPr>
          <p:cNvSpPr/>
          <p:nvPr/>
        </p:nvSpPr>
        <p:spPr>
          <a:xfrm>
            <a:off x="4566265" y="913284"/>
            <a:ext cx="4572000" cy="4606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yield()</a:t>
            </a: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id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RUNNABLE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SP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do: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id = (id + 1) mod N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!= RUNNABLE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SP =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threads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[id].state = RUNNING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[CPU].thread = id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unlock(</a:t>
            </a:r>
            <a:r>
              <a:rPr lang="en-US" altLang="zh-CN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t_lock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AF10E61-3CB7-E245-97EA-0CBC0D00C45F}"/>
              </a:ext>
            </a:extLst>
          </p:cNvPr>
          <p:cNvCxnSpPr/>
          <p:nvPr/>
        </p:nvCxnSpPr>
        <p:spPr>
          <a:xfrm>
            <a:off x="1619672" y="307352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89FFA5B-8491-8843-8E34-2DBA7CC6359F}"/>
              </a:ext>
            </a:extLst>
          </p:cNvPr>
          <p:cNvCxnSpPr>
            <a:cxnSpLocks/>
          </p:cNvCxnSpPr>
          <p:nvPr/>
        </p:nvCxnSpPr>
        <p:spPr>
          <a:xfrm flipV="1">
            <a:off x="4355976" y="112930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3CD1A79-29F2-AC47-A74A-53C330D401F2}"/>
              </a:ext>
            </a:extLst>
          </p:cNvPr>
          <p:cNvCxnSpPr/>
          <p:nvPr/>
        </p:nvCxnSpPr>
        <p:spPr>
          <a:xfrm>
            <a:off x="4355976" y="1129308"/>
            <a:ext cx="21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0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34933</TotalTime>
  <Words>10589</Words>
  <Application>Microsoft Macintosh PowerPoint</Application>
  <PresentationFormat>全屏显示(16:10)</PresentationFormat>
  <Paragraphs>1773</Paragraphs>
  <Slides>103</Slides>
  <Notes>35</Notes>
  <HiddenSlides>24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103</vt:i4>
      </vt:variant>
    </vt:vector>
  </HeadingPairs>
  <TitlesOfParts>
    <vt:vector size="112" baseType="lpstr">
      <vt:lpstr>DengXian</vt:lpstr>
      <vt:lpstr>微软雅黑</vt:lpstr>
      <vt:lpstr>Arial</vt:lpstr>
      <vt:lpstr>Calibri</vt:lpstr>
      <vt:lpstr>Consolas</vt:lpstr>
      <vt:lpstr>Courier</vt:lpstr>
      <vt:lpstr>Wingdings</vt:lpstr>
      <vt:lpstr>Office 主题​​</vt:lpstr>
      <vt:lpstr>1_Office 主题​​</vt:lpstr>
      <vt:lpstr>同步原语的实现</vt:lpstr>
      <vt:lpstr>版权声明</vt:lpstr>
      <vt:lpstr>同步的案例分析</vt:lpstr>
      <vt:lpstr>回顾：四个场景与同步原语</vt:lpstr>
      <vt:lpstr>同步案例-1：多线程执行屏障</vt:lpstr>
      <vt:lpstr>同步案例-1：多线程执行屏障</vt:lpstr>
      <vt:lpstr>同步案例-2：等待队列工作窃取</vt:lpstr>
      <vt:lpstr>同步案例-2：等待队列工作窃取</vt:lpstr>
      <vt:lpstr>同步案例-3：map-reduce</vt:lpstr>
      <vt:lpstr>同步案例-3：map-reduce</vt:lpstr>
      <vt:lpstr>同步案例-3：map-reduce</vt:lpstr>
      <vt:lpstr>同步案例-3：map-reduce</vt:lpstr>
      <vt:lpstr>同步案例-4：网页渲染</vt:lpstr>
      <vt:lpstr>同步案例-4：网页渲染</vt:lpstr>
      <vt:lpstr>同步案例-4：网页渲染</vt:lpstr>
      <vt:lpstr>同步案例-5：线程池并发控制</vt:lpstr>
      <vt:lpstr>同步案例-5：线程池并发控制</vt:lpstr>
      <vt:lpstr>同步案例-6：网页服务器</vt:lpstr>
      <vt:lpstr>同步案例-6：网页服务器</vt:lpstr>
      <vt:lpstr>同步原语选择guideline</vt:lpstr>
      <vt:lpstr>解决死锁（补）：银行家算法</vt:lpstr>
      <vt:lpstr>回顾：如何解决死锁？</vt:lpstr>
      <vt:lpstr>银行贷款与资源管理</vt:lpstr>
      <vt:lpstr>死锁避免：银行家算法</vt:lpstr>
      <vt:lpstr>死锁避免：银行家算法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  <vt:lpstr>互斥锁实现：基于硬件原子指令</vt:lpstr>
      <vt:lpstr>Lock：一种直观但错误的实现</vt:lpstr>
      <vt:lpstr>竞争条件依然存在！</vt:lpstr>
      <vt:lpstr>回到Lock的naive实现</vt:lpstr>
      <vt:lpstr>新指令-1：Test-and-Set</vt:lpstr>
      <vt:lpstr>使用 Test-and-Set 实现 Spin Lock</vt:lpstr>
      <vt:lpstr>新指令-2：Compare-and-swap</vt:lpstr>
      <vt:lpstr>用 Compare-and-swap 实现 Spin Lock</vt:lpstr>
      <vt:lpstr>ARM新指令-3：Load-linked &amp; Store-conditional</vt:lpstr>
      <vt:lpstr>用 LL/SC 来实现 Spinlock</vt:lpstr>
      <vt:lpstr>新指令-4：Fetch-and-add</vt:lpstr>
      <vt:lpstr>用 Fetch-and-add 实现 Ticket Lock</vt:lpstr>
      <vt:lpstr>排号锁（Ticket Lock）</vt:lpstr>
      <vt:lpstr>排号锁（Ticket Lock）</vt:lpstr>
      <vt:lpstr>排号锁（Ticket Lock）</vt:lpstr>
      <vt:lpstr>排号锁（Ticket Lock）</vt:lpstr>
      <vt:lpstr>读写锁的实现</vt:lpstr>
      <vt:lpstr>回顾：读写锁的基础语义</vt:lpstr>
      <vt:lpstr>回顾：读写锁的基础语义</vt:lpstr>
      <vt:lpstr>读写锁的偏向性</vt:lpstr>
      <vt:lpstr>偏向读者 的读写锁 实现示例</vt:lpstr>
      <vt:lpstr>读写锁的实现：偏向读者为例</vt:lpstr>
      <vt:lpstr>读写锁的实现：偏向读者为例</vt:lpstr>
      <vt:lpstr>读写锁的实现：偏向读者为例</vt:lpstr>
      <vt:lpstr>读写锁的实现：偏向读者为例</vt:lpstr>
      <vt:lpstr>读写锁的实现：偏向读者为例</vt:lpstr>
      <vt:lpstr>读写锁的实现：偏向读者为例</vt:lpstr>
      <vt:lpstr>读写锁的实现：偏向读者为例</vt:lpstr>
      <vt:lpstr>读写锁的实现：偏向读者为例</vt:lpstr>
      <vt:lpstr>条件变量的实现</vt:lpstr>
      <vt:lpstr>回顾：条件变量</vt:lpstr>
      <vt:lpstr>回顾：条件变量的两个接口</vt:lpstr>
      <vt:lpstr>条件变量的实现（语义级）</vt:lpstr>
      <vt:lpstr>信号量的实现</vt:lpstr>
      <vt:lpstr>回顾：生产者消费者问题的另一种实现</vt:lpstr>
      <vt:lpstr>信号量的使用</vt:lpstr>
      <vt:lpstr>信号量的使用</vt:lpstr>
      <vt:lpstr>回顾：信号量的基本语义</vt:lpstr>
      <vt:lpstr>回顾：信号量的基本语义</vt:lpstr>
      <vt:lpstr>信号量的错误实现</vt:lpstr>
      <vt:lpstr>信号量的实现-1：忙等</vt:lpstr>
      <vt:lpstr>信号量的实现-2：条件变量</vt:lpstr>
      <vt:lpstr>信号量的实现-3：减少signal次数</vt:lpstr>
      <vt:lpstr>信号量的实现-4</vt:lpstr>
      <vt:lpstr>信号量的实现-4</vt:lpstr>
      <vt:lpstr>PowerPoint 演示文稿</vt:lpstr>
      <vt:lpstr>信号量的实现-4</vt:lpstr>
      <vt:lpstr>条件变量实现细节：YIELD()</vt:lpstr>
      <vt:lpstr>系统调用：yield()</vt:lpstr>
      <vt:lpstr>使用yield实现send？</vt:lpstr>
      <vt:lpstr>YIELD() 实现</vt:lpstr>
      <vt:lpstr>YIELD() 实现</vt:lpstr>
      <vt:lpstr>YIELD() 实现</vt:lpstr>
      <vt:lpstr>YIELD() 实现</vt:lpstr>
      <vt:lpstr>YIELD() 实现</vt:lpstr>
      <vt:lpstr>条件变量的实现：wait &amp; Signal</vt:lpstr>
      <vt:lpstr>使用 WAIT/SIGNAL 实现send：直观但错误</vt:lpstr>
      <vt:lpstr>Lost Notification 问题</vt:lpstr>
      <vt:lpstr>带锁参数的API: WAIT(bb.full, bb.lock)</vt:lpstr>
      <vt:lpstr>WAIT</vt:lpstr>
      <vt:lpstr>WAIT &amp; SIGNAL</vt:lpstr>
      <vt:lpstr>回顾下YIELD的实现</vt:lpstr>
      <vt:lpstr>YIELD_WAIT()</vt:lpstr>
      <vt:lpstr>YIELD_WAIT()</vt:lpstr>
      <vt:lpstr>YIELD_WAIT()</vt:lpstr>
      <vt:lpstr>YIELD_WAIT()</vt:lpstr>
      <vt:lpstr>时钟中断处理函数</vt:lpstr>
      <vt:lpstr>YIELD_WAIT()</vt:lpstr>
      <vt:lpstr>YIELD_WAIT()</vt:lpstr>
      <vt:lpstr>YIELD_WAIT()</vt:lpstr>
      <vt:lpstr>时钟中断处理函数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奔皓 黄</cp:lastModifiedBy>
  <cp:revision>1324</cp:revision>
  <cp:lastPrinted>2020-03-02T13:38:09Z</cp:lastPrinted>
  <dcterms:created xsi:type="dcterms:W3CDTF">2017-11-24T09:35:45Z</dcterms:created>
  <dcterms:modified xsi:type="dcterms:W3CDTF">2023-11-21T01:42:18Z</dcterms:modified>
</cp:coreProperties>
</file>