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241" r:id="rId2"/>
    <p:sldId id="2744" r:id="rId3"/>
    <p:sldId id="2633" r:id="rId4"/>
    <p:sldId id="2240" r:id="rId5"/>
    <p:sldId id="2629" r:id="rId6"/>
    <p:sldId id="2743" r:id="rId7"/>
    <p:sldId id="2631" r:id="rId8"/>
    <p:sldId id="2630" r:id="rId9"/>
    <p:sldId id="1371" r:id="rId10"/>
    <p:sldId id="2632" r:id="rId11"/>
    <p:sldId id="2243" r:id="rId12"/>
    <p:sldId id="2244" r:id="rId13"/>
    <p:sldId id="2245" r:id="rId14"/>
    <p:sldId id="2246" r:id="rId15"/>
    <p:sldId id="2247" r:id="rId16"/>
    <p:sldId id="2260" r:id="rId17"/>
    <p:sldId id="2640" r:id="rId18"/>
    <p:sldId id="2642" r:id="rId19"/>
    <p:sldId id="2641" r:id="rId20"/>
    <p:sldId id="2643" r:id="rId21"/>
    <p:sldId id="2644" r:id="rId22"/>
    <p:sldId id="2645" r:id="rId23"/>
    <p:sldId id="2742" r:id="rId24"/>
    <p:sldId id="2647" r:id="rId25"/>
    <p:sldId id="1197" r:id="rId26"/>
    <p:sldId id="1116" r:id="rId27"/>
    <p:sldId id="2648" r:id="rId28"/>
    <p:sldId id="2656" r:id="rId29"/>
    <p:sldId id="1117" r:id="rId30"/>
    <p:sldId id="1120" r:id="rId31"/>
    <p:sldId id="2657" r:id="rId32"/>
    <p:sldId id="2658" r:id="rId33"/>
    <p:sldId id="2655" r:id="rId34"/>
    <p:sldId id="2253" r:id="rId35"/>
    <p:sldId id="2254" r:id="rId36"/>
    <p:sldId id="2662" r:id="rId37"/>
    <p:sldId id="2661" r:id="rId38"/>
    <p:sldId id="2256" r:id="rId39"/>
    <p:sldId id="1272" r:id="rId40"/>
    <p:sldId id="2660" r:id="rId41"/>
    <p:sldId id="2676" r:id="rId42"/>
    <p:sldId id="2666" r:id="rId43"/>
    <p:sldId id="2665" r:id="rId44"/>
    <p:sldId id="2667" r:id="rId45"/>
    <p:sldId id="1125" r:id="rId46"/>
    <p:sldId id="1128" r:id="rId47"/>
    <p:sldId id="1130" r:id="rId48"/>
    <p:sldId id="1134" r:id="rId49"/>
    <p:sldId id="2668" r:id="rId50"/>
    <p:sldId id="1157" r:id="rId51"/>
    <p:sldId id="1158" r:id="rId52"/>
    <p:sldId id="1159" r:id="rId53"/>
    <p:sldId id="2671" r:id="rId54"/>
    <p:sldId id="2739" r:id="rId55"/>
    <p:sldId id="882" r:id="rId56"/>
    <p:sldId id="885" r:id="rId57"/>
    <p:sldId id="2692" r:id="rId58"/>
    <p:sldId id="825" r:id="rId59"/>
    <p:sldId id="895" r:id="rId60"/>
    <p:sldId id="2695" r:id="rId61"/>
    <p:sldId id="2694" r:id="rId62"/>
    <p:sldId id="2700" r:id="rId63"/>
    <p:sldId id="2701" r:id="rId64"/>
    <p:sldId id="2710" r:id="rId65"/>
    <p:sldId id="2703" r:id="rId66"/>
    <p:sldId id="2704" r:id="rId67"/>
    <p:sldId id="2698" r:id="rId68"/>
    <p:sldId id="2705" r:id="rId69"/>
    <p:sldId id="2712" r:id="rId70"/>
    <p:sldId id="2711" r:id="rId71"/>
    <p:sldId id="2715" r:id="rId72"/>
    <p:sldId id="2696" r:id="rId73"/>
    <p:sldId id="1231" r:id="rId74"/>
    <p:sldId id="2740" r:id="rId75"/>
    <p:sldId id="2702" r:id="rId76"/>
    <p:sldId id="1011" r:id="rId77"/>
    <p:sldId id="2707" r:id="rId78"/>
    <p:sldId id="2708" r:id="rId79"/>
    <p:sldId id="2720" r:id="rId80"/>
    <p:sldId id="2719" r:id="rId81"/>
    <p:sldId id="2722" r:id="rId82"/>
    <p:sldId id="2721" r:id="rId83"/>
    <p:sldId id="2734" r:id="rId84"/>
    <p:sldId id="2735" r:id="rId85"/>
    <p:sldId id="2724" r:id="rId86"/>
    <p:sldId id="2725" r:id="rId87"/>
    <p:sldId id="2733" r:id="rId88"/>
    <p:sldId id="2726" r:id="rId89"/>
    <p:sldId id="2727" r:id="rId90"/>
    <p:sldId id="2728" r:id="rId91"/>
    <p:sldId id="2729" r:id="rId92"/>
    <p:sldId id="2730" r:id="rId93"/>
    <p:sldId id="2731" r:id="rId94"/>
    <p:sldId id="2732" r:id="rId95"/>
    <p:sldId id="2736" r:id="rId96"/>
    <p:sldId id="1118" r:id="rId97"/>
    <p:sldId id="2659" r:id="rId98"/>
    <p:sldId id="2259" r:id="rId99"/>
    <p:sldId id="2689" r:id="rId100"/>
    <p:sldId id="2675" r:id="rId10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84A"/>
    <a:srgbClr val="E9CED1"/>
    <a:srgbClr val="0432FF"/>
    <a:srgbClr val="73FEFF"/>
    <a:srgbClr val="941100"/>
    <a:srgbClr val="212121"/>
    <a:srgbClr val="005493"/>
    <a:srgbClr val="FF2F92"/>
    <a:srgbClr val="9437FF"/>
    <a:srgbClr val="ED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3" autoAdjust="0"/>
    <p:restoredTop sz="78776" autoAdjust="0"/>
  </p:normalViewPr>
  <p:slideViewPr>
    <p:cSldViewPr>
      <p:cViewPr varScale="1">
        <p:scale>
          <a:sx n="119" d="100"/>
          <a:sy n="119" d="100"/>
        </p:scale>
        <p:origin x="1976" y="192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6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6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1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B98C992-4B62-406B-A261-F29CD0517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6B21AF5-D80B-48A9-A3A6-7652D214D4A2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34B8ED6-0B83-4C66-AD0B-31204E7C2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A0ED4FC-F465-4A5C-AECB-DAA253044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3082580-61B5-48D7-86D8-956387CB6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80443A4-89C2-4DBC-A318-5BF12F36DFF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2D8694D-B886-4B50-91D1-354C419B1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462B7F1-FB14-485F-90A4-EF45CAE9B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8FC6D93-DE40-459A-9E42-B78DF1F30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B2FC53-03C8-4935-A6FF-631753C99E1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740E4E2-32F7-4E92-9935-FB368D239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882C80C-9EE9-49F1-A976-A4947B392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5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8FC6D93-DE40-459A-9E42-B78DF1F30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B2FC53-03C8-4935-A6FF-631753C99E1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740E4E2-32F7-4E92-9935-FB368D239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882C80C-9EE9-49F1-A976-A4947B392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39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8FC6D93-DE40-459A-9E42-B78DF1F30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B2FC53-03C8-4935-A6FF-631753C99E1A}" type="slidenum">
              <a:rPr lang="zh-CN" altLang="en-US" sz="1200" b="0" smtClean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740E4E2-32F7-4E92-9935-FB368D239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882C80C-9EE9-49F1-A976-A4947B392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60CE7A6-67EA-472D-9AAB-46621C49B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D91C714-6489-4660-9085-773309890E89}" type="slidenum">
              <a:rPr lang="zh-CN" altLang="en-US" sz="1200" b="0" smtClean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86283A-FAC5-4A00-A964-E26DA539F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DE22E0F-7374-4E00-B0BD-EB2D6F700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0CF5603-EB4A-4636-BAD1-3A2196C7C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EA6C9D4-7068-4B85-B089-6541F09D628B}" type="slidenum">
              <a:rPr lang="zh-CN" altLang="en-US" sz="1200" b="0" smtClean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31A57E6-023E-4F6E-B085-60D440DB3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DCB25B6-13F9-40FA-B720-EC130E5ED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79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4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A6DE8F0-A7B8-4F55-9410-4DD412B21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1339DF6-80D5-4124-8EF6-9F5339C6C996}" type="slidenum">
              <a:rPr lang="zh-CN" altLang="en-US" sz="1200" b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BE82D11-2877-4289-B6CA-987CEF149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AB3C686-E92C-48F4-B446-772CB7342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38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47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8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05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83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F3D5207A-E9E8-4789-9316-E1E085971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06A9A49-9A62-4AA0-85A4-459E97C60388}" type="slidenum">
              <a:rPr lang="zh-CN" altLang="en-US" sz="1200" b="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C7C17D8-714A-41B4-A1B6-EA4A2651A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6ADCCBC-E6E7-4063-B88E-CF4EB86BA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01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03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C70B235-0FF3-4B90-BC36-E8DDF92BE7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62DFFE3-0CBE-4D62-A010-B1396B9E9CD2}" type="slidenum">
              <a:rPr lang="zh-CN" altLang="en-US" sz="1200" b="0" smtClean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1C65559-F091-42BF-AA20-885CC6F991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DECEC7A-F7A4-4416-87B1-224CDF254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D63AAD4-9705-4F67-8AE0-0A4EF16BD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29ED086-34EE-4E24-8BF9-EAD19C0F10A6}" type="slidenum">
              <a:rPr lang="zh-CN" altLang="en-US" sz="1200" b="0" smtClean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D7DC4AF-E878-4224-885C-A9DD5CFD9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667CEE5-EDE0-4C9A-AC96-04617709D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40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AD8E617-2EC1-4A0C-BEE4-7ABC2143A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A849548-282E-4D28-A9E4-5D3014461AEC}" type="slidenum">
              <a:rPr lang="zh-CN" altLang="en-US" sz="1200" b="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366E49A-8C28-48C9-8FA9-CC36164EA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1903312-25CD-447D-B206-3EBA20B51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1BF1D1A-0943-4B45-9AE4-3BDB9CBFB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9D2A1BA-0958-42D7-AE65-4535B1B10FC5}" type="slidenum">
              <a:rPr lang="zh-CN" altLang="en-US" sz="1200" b="0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7276A83-8DB1-406F-BC7D-B20F10F79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E399C3F-A6BC-40F2-84CE-C9081E89C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25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4DE7404-F0B2-4D6F-B67F-12E76B22A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8209A8BD-EDE4-40A8-BDE5-B49BC3813EE2}" type="slidenum">
              <a:rPr lang="zh-CN" altLang="en-US" sz="1200" b="0" smtClean="0">
                <a:latin typeface="Times New Roman" panose="02020603050405020304" pitchFamily="18" charset="0"/>
              </a:rPr>
              <a:pPr eaLnBrk="1" hangingPunct="1">
                <a:buFont typeface="Arial" panose="020B0604020202020204" pitchFamily="34" charset="0"/>
                <a:buNone/>
              </a:pPr>
              <a:t>50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1DD7366-AC2C-469E-8FE8-F9E95416B4E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772B813-4D14-475B-B61E-D1632E2A60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87C1A0C-FBCE-4326-B922-543EE2355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2ABEACC-4B25-482F-8465-9A12C7FD86AC}" type="slidenum">
              <a:rPr lang="zh-CN" altLang="en-US" sz="1200" b="0" smtClean="0">
                <a:latin typeface="Times New Roman" panose="02020603050405020304" pitchFamily="18" charset="0"/>
              </a:rPr>
              <a:pPr eaLnBrk="1" hangingPunct="1">
                <a:buFont typeface="Arial" panose="020B0604020202020204" pitchFamily="34" charset="0"/>
                <a:buNone/>
              </a:pPr>
              <a:t>51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AB067B1-866F-48B0-AF91-9D5747C8175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BD3ABB7-3453-4E2A-BD69-EA77B257B0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4A23A60-53B8-4128-BEF8-26455C0DD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8F7BF449-3790-41CD-B361-349F3B8DF27C}" type="slidenum">
              <a:rPr lang="zh-CN" altLang="en-US" sz="1200" b="0" smtClean="0">
                <a:latin typeface="Times New Roman" panose="02020603050405020304" pitchFamily="18" charset="0"/>
              </a:rPr>
              <a:pPr eaLnBrk="1" hangingPunct="1">
                <a:buFont typeface="Arial" panose="020B0604020202020204" pitchFamily="34" charset="0"/>
                <a:buNone/>
              </a:pPr>
              <a:t>52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BF0502C-C613-4AC8-A8ED-AAB0616F986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631F98B-5231-4E53-AEF9-0B4A44DCA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12ABDB7-47C5-4B39-9CCA-93EC0AA9F4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955C48-C10C-4454-887A-61F4A9D00C74}" type="slidenum">
              <a:rPr lang="zh-CN" altLang="en-US" smtClean="0"/>
              <a:pPr>
                <a:spcBef>
                  <a:spcPct val="0"/>
                </a:spcBef>
              </a:pPr>
              <a:t>55</a:t>
            </a:fld>
            <a:endParaRPr lang="zh-CN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9A1AFF3-49E3-4EE3-9A1D-CF18DC4158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7BF1BA9-1B83-4F57-AA4C-2364D0857A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4E70CBE-5D29-4A2A-951F-67F3DA528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8A346F-442C-47F1-9367-9B08BECA7DAC}" type="slidenum">
              <a:rPr lang="zh-CN" altLang="en-US" smtClean="0"/>
              <a:pPr>
                <a:spcBef>
                  <a:spcPct val="0"/>
                </a:spcBef>
              </a:pPr>
              <a:t>56</a:t>
            </a:fld>
            <a:endParaRPr lang="zh-CN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9BCDC45-CC0C-4CC5-87D6-3145EBB4A6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1D39876-5444-40B6-BA04-77651A9DCA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3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ABF6A64-66F8-4112-8212-F0CC6BDB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BBFC5F-14E6-4200-86A5-2A7B7561F876}" type="slidenum">
              <a:rPr lang="zh-CN" altLang="en-US" smtClean="0"/>
              <a:pPr>
                <a:spcBef>
                  <a:spcPct val="0"/>
                </a:spcBef>
              </a:pPr>
              <a:t>58</a:t>
            </a:fld>
            <a:endParaRPr lang="zh-CN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62F482B-E4C2-4A46-9D3B-BA9D386EA4D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68C1E3A-1B2E-4DD9-AACA-9C0F5A0CA2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71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11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720634F-55EF-4699-9505-1751126E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34F9CC-6E80-4B5C-84B7-9447B89C1EB5}" type="slidenum">
              <a:rPr lang="zh-CN" altLang="en-US" smtClean="0"/>
              <a:pPr>
                <a:spcBef>
                  <a:spcPct val="0"/>
                </a:spcBef>
              </a:pPr>
              <a:t>59</a:t>
            </a:fld>
            <a:endParaRPr lang="zh-CN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1743E1D-3B30-4E55-AE6B-C3D35CD8DCC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727DBFD-3ECD-4F5B-8C8A-DBB4665AEE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4039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585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0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396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65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66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3327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A6DE8F0-A7B8-4F55-9410-4DD412B21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1339DF6-80D5-4124-8EF6-9F5339C6C996}" type="slidenum">
              <a:rPr lang="zh-CN" altLang="en-US" sz="1200" b="0" smtClean="0">
                <a:latin typeface="Times New Roman" panose="02020603050405020304" pitchFamily="18" charset="0"/>
              </a:rPr>
              <a:pPr/>
              <a:t>67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BE82D11-2877-4289-B6CA-987CEF149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AB3C686-E92C-48F4-B446-772CB7342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932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36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95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F220C3F-6DBC-4E34-9AAB-69DF39660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328B31-EF56-4EB9-9572-AD2C28CE5589}" type="slidenum">
              <a:rPr lang="zh-CN" altLang="en-US" smtClean="0"/>
              <a:pPr>
                <a:spcBef>
                  <a:spcPct val="0"/>
                </a:spcBef>
              </a:pPr>
              <a:t>73</a:t>
            </a:fld>
            <a:endParaRPr lang="zh-CN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F595346-1B73-48EC-B913-1E96742EF41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67AEE39-35FD-4F5F-966F-531C2E96CD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84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60CE7A6-67EA-472D-9AAB-46621C49B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D91C714-6489-4660-9085-773309890E89}" type="slidenum">
              <a:rPr lang="zh-CN" altLang="en-US" sz="1200" b="0" smtClean="0">
                <a:latin typeface="Times New Roman" panose="02020603050405020304" pitchFamily="18" charset="0"/>
              </a:rPr>
              <a:pPr/>
              <a:t>74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86283A-FAC5-4A00-A964-E26DA539F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DE22E0F-7374-4E00-B0BD-EB2D6F700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1296FEC-5885-456F-82A7-5282121031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DDD854-12EB-4C8D-B72A-8D23E6473612}" type="slidenum">
              <a:rPr lang="zh-CN" altLang="en-US" smtClean="0"/>
              <a:pPr>
                <a:spcBef>
                  <a:spcPct val="0"/>
                </a:spcBef>
              </a:pPr>
              <a:t>76</a:t>
            </a:fld>
            <a:endParaRPr lang="zh-CN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61A5684-55F1-4ACC-A5F4-74DE21385C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E5D790D-3FA4-41AC-AB1F-BA9A190E88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4070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2987906-A4D8-4B9E-B4F2-5F7000B64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32A5C2-FF4F-4EBD-8B63-8A667AE19DFE}" type="slidenum">
              <a:rPr lang="zh-CN" altLang="en-US" smtClean="0"/>
              <a:pPr>
                <a:spcBef>
                  <a:spcPct val="0"/>
                </a:spcBef>
              </a:pPr>
              <a:t>77</a:t>
            </a:fld>
            <a:endParaRPr lang="zh-CN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DE9CB8E-3FE3-43FC-B246-92E1DE2E69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D0D6E56-C337-4163-820E-259EA46112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8410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4C1F4CB2-2AEB-4313-BD31-EAD49BDFA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602820-2EAE-4F11-BDFF-66F110644F57}" type="slidenum">
              <a:rPr lang="zh-CN" altLang="en-US" smtClean="0"/>
              <a:pPr>
                <a:spcBef>
                  <a:spcPct val="0"/>
                </a:spcBef>
              </a:pPr>
              <a:t>78</a:t>
            </a:fld>
            <a:endParaRPr lang="zh-CN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B0654B0-CDE9-4266-8396-B68D825239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37AEC05-83DE-4C27-88B3-73DC0505F1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101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06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CE83DA8-5BAC-4A1A-B137-B678A7DAE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596E2C-F4B9-4507-B265-378589F0FD22}" type="slidenum">
              <a:rPr lang="zh-CN" altLang="en-US" smtClean="0"/>
              <a:pPr>
                <a:spcBef>
                  <a:spcPct val="0"/>
                </a:spcBef>
              </a:pPr>
              <a:t>83</a:t>
            </a:fld>
            <a:endParaRPr lang="zh-CN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31D8166-C33A-486E-AA04-34A353BC4EE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7994FCD-4258-42BE-A9C0-0C3449FF8C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78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C1F8756D-938B-4DF6-ADC8-A9419D4EE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90728D-1049-498C-88A5-22F3916D44CA}" type="slidenum">
              <a:rPr lang="zh-CN" altLang="en-US" smtClean="0"/>
              <a:pPr>
                <a:spcBef>
                  <a:spcPct val="0"/>
                </a:spcBef>
              </a:pPr>
              <a:t>84</a:t>
            </a:fld>
            <a:endParaRPr lang="zh-CN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A4A64338-98E0-4DDC-A9EB-D94A6BD3FB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E0816ED5-1765-492B-AE3D-ED1D9A21BA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280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952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493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71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561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51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185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191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23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96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73BEA93-771B-4262-B494-0E7C34A02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2E1FC18-2725-43AB-B779-F62AE4343C87}" type="slidenum">
              <a:rPr lang="zh-CN" altLang="en-US" sz="1200" b="0" smtClean="0">
                <a:latin typeface="Times New Roman" panose="02020603050405020304" pitchFamily="18" charset="0"/>
              </a:rPr>
              <a:pPr/>
              <a:t>97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E455E28-74FC-4DBB-AC98-4898B5F44B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5E33F3E-1703-4299-825A-C951CA387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878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883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99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8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2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8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3500"/>
            <a:ext cx="8305800" cy="368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DBEE7-F07F-4F17-B469-9D8E2C6C5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83ADD-AF08-4246-BEC2-8C2986ACBC71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BBBEF7-D178-45B6-8BF6-DBA481F98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59D779-CBA4-43B3-B610-7BE8A88F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629B-B32B-4F92-90FE-77D30D0C64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2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4800" dirty="0"/>
              <a:t>ARM</a:t>
            </a:r>
            <a:r>
              <a:rPr kumimoji="1" lang="zh-CN" altLang="en-US" sz="4800" dirty="0"/>
              <a:t>汇编 </a:t>
            </a:r>
            <a:r>
              <a:rPr kumimoji="1" lang="en-US" altLang="zh-CN" sz="4800" dirty="0"/>
              <a:t>– </a:t>
            </a:r>
            <a:r>
              <a:rPr kumimoji="1" lang="zh-CN" altLang="en-US" sz="4800" dirty="0"/>
              <a:t>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CS3601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·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操作系统（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2023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副标题 5">
            <a:extLst>
              <a:ext uri="{FF2B5EF4-FFF2-40B4-BE49-F238E27FC236}">
                <a16:creationId xmlns:a16="http://schemas.microsoft.com/office/drawing/2014/main" id="{8E6E9FE5-704E-7677-1033-E056DF5C6602}"/>
              </a:ext>
            </a:extLst>
          </p:cNvPr>
          <p:cNvSpPr txBox="1">
            <a:spLocks/>
          </p:cNvSpPr>
          <p:nvPr/>
        </p:nvSpPr>
        <p:spPr>
          <a:xfrm>
            <a:off x="685800" y="3297888"/>
            <a:ext cx="7772400" cy="1225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华志超</a:t>
            </a:r>
            <a:endParaRPr kumimoji="1"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kumimoji="1" lang="en-US" alt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IPADS</a:t>
            </a:r>
            <a:r>
              <a:rPr kumimoji="1"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kumimoji="1"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上海交通大学</a:t>
            </a:r>
            <a:endParaRPr kumimoji="1"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00D55-B67C-71F6-D027-F0DE0AB8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为什么硬件不能直接运行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DE0C3-B8AD-BC4F-F96E-314AC0E5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硬件设计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高级语言的表达能力很强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硬件理解高级语言的复杂度过高、难以高效设计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机器指令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格式相对固定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功能相对简单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二进制编码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4F936D-5E06-287C-0D4D-1C054D9D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A344-4991-CF45-BE3C-59E79077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练习题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BB7A7B7-F33C-3D42-B816-7333B5D6E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" y="1273324"/>
          <a:ext cx="2283294" cy="183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47">
                  <a:extLst>
                    <a:ext uri="{9D8B030D-6E8A-4147-A177-3AD203B41FA5}">
                      <a16:colId xmlns:a16="http://schemas.microsoft.com/office/drawing/2014/main" val="151040037"/>
                    </a:ext>
                  </a:extLst>
                </a:gridCol>
                <a:gridCol w="1141647">
                  <a:extLst>
                    <a:ext uri="{9D8B030D-6E8A-4147-A177-3AD203B41FA5}">
                      <a16:colId xmlns:a16="http://schemas.microsoft.com/office/drawing/2014/main" val="2887208361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17307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0xFF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2849498209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0x108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077815618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0x110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0x13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809294710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0x118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06081439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86EA7-4CFC-0D45-BEC7-8744040B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100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3AB5-514B-4A45-8B91-0E4E275490B4}"/>
              </a:ext>
            </a:extLst>
          </p:cNvPr>
          <p:cNvGraphicFramePr>
            <a:graphicFrameLocks/>
          </p:cNvGraphicFramePr>
          <p:nvPr/>
        </p:nvGraphicFramePr>
        <p:xfrm>
          <a:off x="506735" y="3431776"/>
          <a:ext cx="22832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47">
                  <a:extLst>
                    <a:ext uri="{9D8B030D-6E8A-4147-A177-3AD203B41FA5}">
                      <a16:colId xmlns:a16="http://schemas.microsoft.com/office/drawing/2014/main" val="151040037"/>
                    </a:ext>
                  </a:extLst>
                </a:gridCol>
                <a:gridCol w="1141647">
                  <a:extLst>
                    <a:ext uri="{9D8B030D-6E8A-4147-A177-3AD203B41FA5}">
                      <a16:colId xmlns:a16="http://schemas.microsoft.com/office/drawing/2014/main" val="2887208361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17307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49498209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0x8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77815618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09294710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2342D78-BC28-5F48-9B08-DC644A8F66CC}"/>
              </a:ext>
            </a:extLst>
          </p:cNvPr>
          <p:cNvGraphicFramePr>
            <a:graphicFrameLocks noGrp="1"/>
          </p:cNvGraphicFramePr>
          <p:nvPr/>
        </p:nvGraphicFramePr>
        <p:xfrm>
          <a:off x="3169542" y="2162307"/>
          <a:ext cx="5433418" cy="206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09">
                  <a:extLst>
                    <a:ext uri="{9D8B030D-6E8A-4147-A177-3AD203B41FA5}">
                      <a16:colId xmlns:a16="http://schemas.microsoft.com/office/drawing/2014/main" val="104638403"/>
                    </a:ext>
                  </a:extLst>
                </a:gridCol>
                <a:gridCol w="2716709">
                  <a:extLst>
                    <a:ext uri="{9D8B030D-6E8A-4147-A177-3AD203B41FA5}">
                      <a16:colId xmlns:a16="http://schemas.microsoft.com/office/drawing/2014/main" val="4232418726"/>
                    </a:ext>
                  </a:extLst>
                </a:gridCol>
              </a:tblGrid>
              <a:tr h="517356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（地址）值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52390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07031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X1]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31818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X2, </a:t>
                      </a:r>
                      <a:r>
                        <a:rPr lang="en-US" altLang="zh-CN" sz="18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lsl</a:t>
                      </a: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#3]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76688"/>
                  </a:ext>
                </a:extLst>
              </a:tr>
            </a:tbl>
          </a:graphicData>
        </a:graphic>
      </p:graphicFrame>
      <p:sp>
        <p:nvSpPr>
          <p:cNvPr id="10" name="Rectangle 39">
            <a:extLst>
              <a:ext uri="{FF2B5EF4-FFF2-40B4-BE49-F238E27FC236}">
                <a16:creationId xmlns:a16="http://schemas.microsoft.com/office/drawing/2014/main" id="{B8EDC4E0-95DB-AF4F-93C2-E98C0D5F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268960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0xAB</a:t>
            </a: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B1DC64DF-63E7-2149-8125-B6661DFD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780135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(0x110)</a:t>
            </a:r>
            <a:r>
              <a:rPr lang="zh-CN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0x13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3D307E00-A786-F34E-ABEC-27CD5D5C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719685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0xFF</a:t>
            </a:r>
          </a:p>
        </p:txBody>
      </p:sp>
    </p:spTree>
    <p:extLst>
      <p:ext uri="{BB962C8B-B14F-4D97-AF65-F5344CB8AC3E}">
        <p14:creationId xmlns:p14="http://schemas.microsoft.com/office/powerpoint/2010/main" val="10663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7B13-ED16-47D0-95C9-B973FA22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代码示例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4907AB-5055-4282-B49B-D8ED2E4E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9BEC5E-6F7C-DD44-B959-542AAA5DC031}"/>
              </a:ext>
            </a:extLst>
          </p:cNvPr>
          <p:cNvSpPr/>
          <p:nvPr/>
        </p:nvSpPr>
        <p:spPr>
          <a:xfrm>
            <a:off x="899592" y="1380172"/>
            <a:ext cx="7344816" cy="2954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6FC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6FC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6FC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 code in </a:t>
            </a:r>
            <a:r>
              <a:rPr lang="en-US" altLang="zh-CN" sz="2400" dirty="0" err="1">
                <a:solidFill>
                  <a:srgbClr val="006FC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mstore.c</a:t>
            </a:r>
            <a:endParaRPr lang="en-US" altLang="zh-CN" sz="2400" dirty="0">
              <a:solidFill>
                <a:srgbClr val="006FC0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long mult2(long, long);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multstore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(long x, long y, long *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dest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long t = mult2(x, 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*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dest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92F033-F66B-EECB-20FE-2C559A788CC6}"/>
              </a:ext>
            </a:extLst>
          </p:cNvPr>
          <p:cNvSpPr/>
          <p:nvPr/>
        </p:nvSpPr>
        <p:spPr>
          <a:xfrm>
            <a:off x="5220072" y="410046"/>
            <a:ext cx="360040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long mult2(long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a, long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*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b;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4ED69-E29B-44DE-9DF6-815707CD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A13167-ACD3-47B4-93ED-A18242D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F66BDF4-2701-4B3D-9F93-A94C38CDB5A8}"/>
              </a:ext>
            </a:extLst>
          </p:cNvPr>
          <p:cNvSpPr/>
          <p:nvPr/>
        </p:nvSpPr>
        <p:spPr>
          <a:xfrm>
            <a:off x="3455877" y="1489348"/>
            <a:ext cx="1800200" cy="512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预处理器</a:t>
            </a:r>
            <a:r>
              <a:rPr lang="en-US" altLang="zh-CN" dirty="0"/>
              <a:t> (</a:t>
            </a:r>
            <a:r>
              <a:rPr lang="en-US" altLang="zh-CN" b="1" dirty="0" err="1"/>
              <a:t>cpp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B1B9B10-50FB-4BFF-987E-7A54A44F1FA3}"/>
              </a:ext>
            </a:extLst>
          </p:cNvPr>
          <p:cNvCxnSpPr>
            <a:cxnSpLocks/>
            <a:stCxn id="76" idx="2"/>
            <a:endCxn id="89" idx="0"/>
          </p:cNvCxnSpPr>
          <p:nvPr/>
        </p:nvCxnSpPr>
        <p:spPr>
          <a:xfrm>
            <a:off x="4355977" y="2002214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EAC3BC6-9A2E-4657-8BF2-CC382CC598CD}"/>
              </a:ext>
            </a:extLst>
          </p:cNvPr>
          <p:cNvSpPr txBox="1"/>
          <p:nvPr/>
        </p:nvSpPr>
        <p:spPr>
          <a:xfrm>
            <a:off x="4392156" y="106997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源程序（文本）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38BE691-CBE4-492B-9380-B0F50F1DD874}"/>
              </a:ext>
            </a:extLst>
          </p:cNvPr>
          <p:cNvSpPr/>
          <p:nvPr/>
        </p:nvSpPr>
        <p:spPr>
          <a:xfrm>
            <a:off x="3455877" y="2425452"/>
            <a:ext cx="1800200" cy="512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编译器</a:t>
            </a:r>
            <a:r>
              <a:rPr lang="en-US" altLang="zh-CN" dirty="0"/>
              <a:t> (</a:t>
            </a:r>
            <a:r>
              <a:rPr lang="en-US" altLang="zh-CN" b="1" dirty="0"/>
              <a:t>cc1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3B2E872-DE57-43D0-86DF-83558DBEB528}"/>
              </a:ext>
            </a:extLst>
          </p:cNvPr>
          <p:cNvSpPr/>
          <p:nvPr/>
        </p:nvSpPr>
        <p:spPr>
          <a:xfrm>
            <a:off x="3455877" y="3361556"/>
            <a:ext cx="1800200" cy="512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汇编器</a:t>
            </a:r>
            <a:r>
              <a:rPr lang="en-US" altLang="zh-CN" dirty="0"/>
              <a:t> (</a:t>
            </a:r>
            <a:r>
              <a:rPr lang="en-US" altLang="zh-CN" b="1" dirty="0"/>
              <a:t>as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E8B6EA-F875-416A-902B-4149FBB58A67}"/>
              </a:ext>
            </a:extLst>
          </p:cNvPr>
          <p:cNvSpPr/>
          <p:nvPr/>
        </p:nvSpPr>
        <p:spPr>
          <a:xfrm>
            <a:off x="3455877" y="4297660"/>
            <a:ext cx="1800200" cy="512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链接器</a:t>
            </a:r>
            <a:r>
              <a:rPr lang="en-US" altLang="zh-CN" dirty="0"/>
              <a:t> (</a:t>
            </a:r>
            <a:r>
              <a:rPr lang="en-US" altLang="zh-CN" b="1" dirty="0" err="1"/>
              <a:t>ld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DB6501B-346A-4F69-9DAC-4EB92093B4CA}"/>
              </a:ext>
            </a:extLst>
          </p:cNvPr>
          <p:cNvCxnSpPr>
            <a:cxnSpLocks/>
          </p:cNvCxnSpPr>
          <p:nvPr/>
        </p:nvCxnSpPr>
        <p:spPr>
          <a:xfrm>
            <a:off x="4355977" y="2938318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F957C7B-8D83-4BCE-A803-5867DC1216E1}"/>
              </a:ext>
            </a:extLst>
          </p:cNvPr>
          <p:cNvCxnSpPr>
            <a:cxnSpLocks/>
          </p:cNvCxnSpPr>
          <p:nvPr/>
        </p:nvCxnSpPr>
        <p:spPr>
          <a:xfrm>
            <a:off x="4355977" y="3874422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4E2591F-23D8-4589-B16F-55B5F27FEA8C}"/>
              </a:ext>
            </a:extLst>
          </p:cNvPr>
          <p:cNvCxnSpPr>
            <a:cxnSpLocks/>
          </p:cNvCxnSpPr>
          <p:nvPr/>
        </p:nvCxnSpPr>
        <p:spPr>
          <a:xfrm>
            <a:off x="4355977" y="4810526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6F389494-2DCF-4C36-A096-8799DA724382}"/>
              </a:ext>
            </a:extLst>
          </p:cNvPr>
          <p:cNvCxnSpPr>
            <a:cxnSpLocks/>
          </p:cNvCxnSpPr>
          <p:nvPr/>
        </p:nvCxnSpPr>
        <p:spPr>
          <a:xfrm>
            <a:off x="4355977" y="1066110"/>
            <a:ext cx="0" cy="4232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9" name="Text Box 5">
            <a:extLst>
              <a:ext uri="{FF2B5EF4-FFF2-40B4-BE49-F238E27FC236}">
                <a16:creationId xmlns:a16="http://schemas.microsoft.com/office/drawing/2014/main" id="{1C69FAEC-881C-441C-B020-C1D687C1D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837" y="1032890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mstore.c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0" name="Text Box 5">
            <a:extLst>
              <a:ext uri="{FF2B5EF4-FFF2-40B4-BE49-F238E27FC236}">
                <a16:creationId xmlns:a16="http://schemas.microsoft.com/office/drawing/2014/main" id="{8CFD9362-3381-48B8-BAFC-34564BFB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214" y="1987966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mstore.i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1" name="Text Box 5">
            <a:extLst>
              <a:ext uri="{FF2B5EF4-FFF2-40B4-BE49-F238E27FC236}">
                <a16:creationId xmlns:a16="http://schemas.microsoft.com/office/drawing/2014/main" id="{D9FCBB0F-764A-4AC7-BB4C-5F65D758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591" y="2943042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mstore.s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2" name="Text Box 5">
            <a:extLst>
              <a:ext uri="{FF2B5EF4-FFF2-40B4-BE49-F238E27FC236}">
                <a16:creationId xmlns:a16="http://schemas.microsoft.com/office/drawing/2014/main" id="{DC248D8D-C718-4B24-B1BB-931FBDABD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968" y="3898118"/>
            <a:ext cx="12266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mstore.o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3" name="Text Box 5">
            <a:extLst>
              <a:ext uri="{FF2B5EF4-FFF2-40B4-BE49-F238E27FC236}">
                <a16:creationId xmlns:a16="http://schemas.microsoft.com/office/drawing/2014/main" id="{54978856-B336-48E4-B0D0-81CA2CC4F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359" y="4809958"/>
            <a:ext cx="966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+mn-lt"/>
              </a:rPr>
              <a:t>mstore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C82BA8F-602A-496B-B678-006A3B3E9C82}"/>
              </a:ext>
            </a:extLst>
          </p:cNvPr>
          <p:cNvSpPr txBox="1"/>
          <p:nvPr/>
        </p:nvSpPr>
        <p:spPr>
          <a:xfrm>
            <a:off x="4392155" y="2018744"/>
            <a:ext cx="2556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经预处理的源程序（文本）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FA5F714-EFFE-4FEE-B541-04FFC8474E78}"/>
              </a:ext>
            </a:extLst>
          </p:cNvPr>
          <p:cNvSpPr txBox="1"/>
          <p:nvPr/>
        </p:nvSpPr>
        <p:spPr>
          <a:xfrm>
            <a:off x="4392156" y="296751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汇编程序（文本）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E389B6B-6800-4AC4-9B66-79E15A3FE003}"/>
              </a:ext>
            </a:extLst>
          </p:cNvPr>
          <p:cNvSpPr txBox="1"/>
          <p:nvPr/>
        </p:nvSpPr>
        <p:spPr>
          <a:xfrm>
            <a:off x="4392155" y="3916764"/>
            <a:ext cx="262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可重定向目标程序（二进制）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3A0B9F0-31BF-4A49-8FE9-38816AEA4A2B}"/>
              </a:ext>
            </a:extLst>
          </p:cNvPr>
          <p:cNvSpPr txBox="1"/>
          <p:nvPr/>
        </p:nvSpPr>
        <p:spPr>
          <a:xfrm>
            <a:off x="4392155" y="4866016"/>
            <a:ext cx="248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可执行目标程序（二进制）</a:t>
            </a:r>
          </a:p>
        </p:txBody>
      </p:sp>
    </p:spTree>
    <p:extLst>
      <p:ext uri="{BB962C8B-B14F-4D97-AF65-F5344CB8AC3E}">
        <p14:creationId xmlns:p14="http://schemas.microsoft.com/office/powerpoint/2010/main" val="23377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585C-3848-44F2-8220-6BE81B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程序到二进制编码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BC520-25EA-4208-8584-72DF0B1A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C8B76323-6740-4951-B989-730D7CB57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324730"/>
              </p:ext>
            </p:extLst>
          </p:nvPr>
        </p:nvGraphicFramePr>
        <p:xfrm>
          <a:off x="467544" y="1321600"/>
          <a:ext cx="8280000" cy="38401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long mult2(long, long);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(long x, 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long y, long 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long t =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Assembly file in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-32]!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x29,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str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x19, x2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bl    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str     x0, [x19]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], 32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ret</a:t>
                      </a: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9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//Binary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mstore.o</a:t>
                      </a:r>
                      <a:endParaRPr kumimoji="0" lang="e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be a9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03 00 91 f3 0b 00 f9 f3 03 02 aa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00 00 00 94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60 02 00 f9 f3 0b 40 f9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c2 a8 c0 03 5f d6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//Binary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</a:t>
                      </a:r>
                      <a:endParaRPr kumimoji="0" lang="e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be a9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03 00 91 f3 0b 00 f9 f3 03 02 aa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f0 ff ff 97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60 02 00 f9 f3 0b 40 f9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c2 a8 c0 03 5f d6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5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585C-3848-44F2-8220-6BE81B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程序到二进制编码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BC520-25EA-4208-8584-72DF0B1A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9" name="Group 14">
            <a:extLst>
              <a:ext uri="{FF2B5EF4-FFF2-40B4-BE49-F238E27FC236}">
                <a16:creationId xmlns:a16="http://schemas.microsoft.com/office/drawing/2014/main" id="{739D3EA2-941E-4FA8-BFDA-7D85A59BC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480935"/>
              </p:ext>
            </p:extLst>
          </p:nvPr>
        </p:nvGraphicFramePr>
        <p:xfrm>
          <a:off x="467544" y="1321600"/>
          <a:ext cx="8280920" cy="38401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4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long mult2(long, long);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(long x, 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long y, long 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Assembly file in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-32]!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x29,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str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x19, x2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bl    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str     x0, [x19]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], 32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ret</a:t>
                      </a: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//Binary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mstore.o</a:t>
                      </a:r>
                      <a:endParaRPr kumimoji="0" lang="e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be a9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03 00 91 f3 0b 00 f9 f3 03 02 aa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00 00 00 94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60 02 00 f9 f3 0b 40 f9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c2 a8 c0 03 5f d6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//Binary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</a:t>
                      </a:r>
                      <a:endParaRPr kumimoji="0" lang="e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be a9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03 00 91 f3 0b 00 f9 f3 03 02 aa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f0 ff ff 97 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60 02 00 f9 f3 0b 40 f9 </a:t>
                      </a:r>
                      <a:r>
                        <a:rPr kumimoji="0" lang="en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fd</a:t>
                      </a:r>
                      <a:r>
                        <a:rPr kumimoji="0" lang="en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7b c2 a8 c0 03 5f d6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667B38C5-2F84-44EA-9788-EC7D71DFF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39" y="4116805"/>
            <a:ext cx="8100442" cy="972443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5188E2BF-9853-4306-8D09-51E1A9CD01E2}"/>
              </a:ext>
            </a:extLst>
          </p:cNvPr>
          <p:cNvSpPr txBox="1"/>
          <p:nvPr/>
        </p:nvSpPr>
        <p:spPr bwMode="auto">
          <a:xfrm>
            <a:off x="2684303" y="4375625"/>
            <a:ext cx="3416320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机器码</a:t>
            </a:r>
            <a:r>
              <a:rPr lang="zh-CN" altLang="en-US" sz="2800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很难直接理解</a:t>
            </a:r>
            <a:endParaRPr lang="zh-CN" altLang="en-US" sz="2000" dirty="0">
              <a:solidFill>
                <a:srgbClr val="BE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弧形 1">
            <a:extLst>
              <a:ext uri="{FF2B5EF4-FFF2-40B4-BE49-F238E27FC236}">
                <a16:creationId xmlns:a16="http://schemas.microsoft.com/office/drawing/2014/main" id="{9510BFE8-FD9B-4EC3-9FF8-1A47D85F8F52}"/>
              </a:ext>
            </a:extLst>
          </p:cNvPr>
          <p:cNvSpPr/>
          <p:nvPr/>
        </p:nvSpPr>
        <p:spPr bwMode="auto">
          <a:xfrm>
            <a:off x="6189688" y="2650711"/>
            <a:ext cx="2138363" cy="685800"/>
          </a:xfrm>
          <a:prstGeom prst="arc">
            <a:avLst>
              <a:gd name="adj1" fmla="val 20974696"/>
              <a:gd name="adj2" fmla="val 867398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BD4C2DB5-BF74-4773-A01B-AFD8F06A8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991" y="241734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BE384A"/>
                </a:solidFill>
                <a:latin typeface="+mn-ea"/>
                <a:ea typeface="+mn-ea"/>
                <a:cs typeface="Times New Roman" panose="02020603050405020304" pitchFamily="18" charset="0"/>
              </a:rPr>
              <a:t>指令</a:t>
            </a:r>
            <a:endParaRPr lang="zh-CN" altLang="en-US" sz="1800" b="0" dirty="0">
              <a:solidFill>
                <a:srgbClr val="BE384A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3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585C-3848-44F2-8220-6BE81B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程序到二进制编码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BC520-25EA-4208-8584-72DF0B1A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9" name="Group 14">
            <a:extLst>
              <a:ext uri="{FF2B5EF4-FFF2-40B4-BE49-F238E27FC236}">
                <a16:creationId xmlns:a16="http://schemas.microsoft.com/office/drawing/2014/main" id="{739D3EA2-941E-4FA8-BFDA-7D85A59BC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76896"/>
              </p:ext>
            </p:extLst>
          </p:nvPr>
        </p:nvGraphicFramePr>
        <p:xfrm>
          <a:off x="467544" y="1321600"/>
          <a:ext cx="8280920" cy="2773518"/>
        </p:xfrm>
        <a:graphic>
          <a:graphicData uri="http://schemas.openxmlformats.org/drawingml/2006/table">
            <a:tbl>
              <a:tblPr/>
              <a:tblGrid>
                <a:gridCol w="414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9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 code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long mult2(long, long);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(long x, </a:t>
                      </a:r>
                      <a:b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long y, long 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dest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Assembly file in </a:t>
                      </a: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mstore.s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-32]!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x29,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str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mov     x19, x2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bl    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str     x0, [x19]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x19,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, 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x29, x30, [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], 32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ret</a:t>
                      </a: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弧形 1">
            <a:extLst>
              <a:ext uri="{FF2B5EF4-FFF2-40B4-BE49-F238E27FC236}">
                <a16:creationId xmlns:a16="http://schemas.microsoft.com/office/drawing/2014/main" id="{9510BFE8-FD9B-4EC3-9FF8-1A47D85F8F52}"/>
              </a:ext>
            </a:extLst>
          </p:cNvPr>
          <p:cNvSpPr/>
          <p:nvPr/>
        </p:nvSpPr>
        <p:spPr bwMode="auto">
          <a:xfrm>
            <a:off x="6189688" y="2650711"/>
            <a:ext cx="2138363" cy="685800"/>
          </a:xfrm>
          <a:prstGeom prst="arc">
            <a:avLst>
              <a:gd name="adj1" fmla="val 20974696"/>
              <a:gd name="adj2" fmla="val 867398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>
              <a:solidFill>
                <a:srgbClr val="BE384A"/>
              </a:solidFill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BD4C2DB5-BF74-4773-A01B-AFD8F06A8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991" y="241734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solidFill>
                  <a:srgbClr val="BE384A"/>
                </a:solidFill>
                <a:latin typeface="+mn-ea"/>
                <a:ea typeface="+mn-ea"/>
                <a:cs typeface="Times New Roman" panose="02020603050405020304" pitchFamily="18" charset="0"/>
              </a:rPr>
              <a:t>指令</a:t>
            </a:r>
            <a:endParaRPr lang="zh-CN" altLang="en-US" sz="1800" b="0" dirty="0">
              <a:solidFill>
                <a:srgbClr val="BE384A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40725F6-CBD2-F54E-969D-DF6343E68B2D}"/>
              </a:ext>
            </a:extLst>
          </p:cNvPr>
          <p:cNvSpPr txBox="1"/>
          <p:nvPr/>
        </p:nvSpPr>
        <p:spPr bwMode="auto">
          <a:xfrm>
            <a:off x="3797525" y="2622312"/>
            <a:ext cx="1620957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适合阅读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0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</a:t>
            </a:r>
            <a:r>
              <a:rPr kumimoji="1" lang="en-US" altLang="zh-CN" dirty="0"/>
              <a:t>ARM</a:t>
            </a:r>
            <a:r>
              <a:rPr kumimoji="1" lang="zh-CN" altLang="en-US" dirty="0"/>
              <a:t>汇编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90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俯瞰指令执行：程序代码在哪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7081EB-B181-CABA-D76B-6707696CF65E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68F08D-5BAF-EE63-5735-526D5453F10D}"/>
              </a:ext>
            </a:extLst>
          </p:cNvPr>
          <p:cNvGrpSpPr/>
          <p:nvPr/>
        </p:nvGrpSpPr>
        <p:grpSpPr>
          <a:xfrm>
            <a:off x="3707904" y="1057300"/>
            <a:ext cx="2160240" cy="1402436"/>
            <a:chOff x="6309208" y="1326649"/>
            <a:chExt cx="2160240" cy="1402436"/>
          </a:xfrm>
        </p:grpSpPr>
        <p:sp>
          <p:nvSpPr>
            <p:cNvPr id="8" name="竖卷形 7">
              <a:extLst>
                <a:ext uri="{FF2B5EF4-FFF2-40B4-BE49-F238E27FC236}">
                  <a16:creationId xmlns:a16="http://schemas.microsoft.com/office/drawing/2014/main" id="{687B2AFF-47BA-EA99-369E-39F1DD16C33A}"/>
                </a:ext>
              </a:extLst>
            </p:cNvPr>
            <p:cNvSpPr/>
            <p:nvPr/>
          </p:nvSpPr>
          <p:spPr>
            <a:xfrm>
              <a:off x="6309208" y="1657775"/>
              <a:ext cx="2160240" cy="1071310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2C0C2E-FBC6-E517-C15A-53819344A8FD}"/>
                </a:ext>
              </a:extLst>
            </p:cNvPr>
            <p:cNvSpPr txBox="1"/>
            <p:nvPr/>
          </p:nvSpPr>
          <p:spPr>
            <a:xfrm>
              <a:off x="6496456" y="1837291"/>
              <a:ext cx="18774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" altLang="zh-CN" sz="1000" b="0" i="0" u="none" strike="noStrike" kern="1200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7b be a9 </a:t>
              </a:r>
              <a:r>
                <a:rPr kumimoji="0" lang="en" altLang="zh-CN" sz="1000" b="0" i="0" u="none" strike="noStrike" kern="1200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03 00 91 </a:t>
              </a:r>
            </a:p>
            <a:p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f3 0b 00 f9 f3 03 02 </a:t>
              </a:r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aa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f0 ff ff 97 60 02 00 f9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f3 0b 40 f9 </a:t>
              </a:r>
              <a:r>
                <a:rPr lang="en" altLang="zh-CN" sz="1000" dirty="0" err="1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7b c2 a8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c0 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03 5f d6</a:t>
              </a:r>
              <a:endParaRPr kumimoji="0" lang="zh-CN" altLang="en-US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0F7126-07E7-646E-8BC6-5667D69FB55A}"/>
                </a:ext>
              </a:extLst>
            </p:cNvPr>
            <p:cNvSpPr txBox="1"/>
            <p:nvPr/>
          </p:nvSpPr>
          <p:spPr>
            <a:xfrm>
              <a:off x="6876256" y="1326649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Mulstore</a:t>
              </a:r>
              <a:r>
                <a:rPr kumimoji="1" lang="zh-CN" altLang="en-US" sz="1400" dirty="0"/>
                <a:t>程序</a:t>
              </a:r>
            </a:p>
          </p:txBody>
        </p:sp>
      </p:grpSp>
      <p:sp>
        <p:nvSpPr>
          <p:cNvPr id="14" name="竖卷形 13">
            <a:extLst>
              <a:ext uri="{FF2B5EF4-FFF2-40B4-BE49-F238E27FC236}">
                <a16:creationId xmlns:a16="http://schemas.microsoft.com/office/drawing/2014/main" id="{FA5C3236-57B5-1947-AEA8-A4AA2DDFC6B1}"/>
              </a:ext>
            </a:extLst>
          </p:cNvPr>
          <p:cNvSpPr/>
          <p:nvPr/>
        </p:nvSpPr>
        <p:spPr>
          <a:xfrm>
            <a:off x="6963878" y="4358949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3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55112E-17 L 0.28351 0.13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6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俯瞰指令执行：代码加载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C1ED11-89A7-9D06-64F4-CDCF32D593D2}"/>
              </a:ext>
            </a:extLst>
          </p:cNvPr>
          <p:cNvGrpSpPr/>
          <p:nvPr/>
        </p:nvGrpSpPr>
        <p:grpSpPr>
          <a:xfrm>
            <a:off x="6300192" y="1815104"/>
            <a:ext cx="2160240" cy="1402436"/>
            <a:chOff x="6309208" y="1326649"/>
            <a:chExt cx="2160240" cy="1402436"/>
          </a:xfrm>
        </p:grpSpPr>
        <p:sp>
          <p:nvSpPr>
            <p:cNvPr id="12" name="竖卷形 11">
              <a:extLst>
                <a:ext uri="{FF2B5EF4-FFF2-40B4-BE49-F238E27FC236}">
                  <a16:creationId xmlns:a16="http://schemas.microsoft.com/office/drawing/2014/main" id="{3C92ADC2-0E00-866D-B320-FDE2DF319B13}"/>
                </a:ext>
              </a:extLst>
            </p:cNvPr>
            <p:cNvSpPr/>
            <p:nvPr/>
          </p:nvSpPr>
          <p:spPr>
            <a:xfrm>
              <a:off x="6309208" y="1657775"/>
              <a:ext cx="2160240" cy="1071310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A7B815-B4C1-7420-292D-A69B8C39B662}"/>
                </a:ext>
              </a:extLst>
            </p:cNvPr>
            <p:cNvSpPr txBox="1"/>
            <p:nvPr/>
          </p:nvSpPr>
          <p:spPr>
            <a:xfrm>
              <a:off x="6496456" y="1837291"/>
              <a:ext cx="18774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" altLang="zh-CN" sz="1000" b="0" i="0" u="none" strike="noStrike" kern="1200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7b be a9 </a:t>
              </a:r>
              <a:r>
                <a:rPr kumimoji="0" lang="en" altLang="zh-CN" sz="1000" b="0" i="0" u="none" strike="noStrike" kern="1200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03 00 91 </a:t>
              </a:r>
            </a:p>
            <a:p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f3 0b 00 f9 f3 03 02 </a:t>
              </a:r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aa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f0 ff ff 97 60 02 00 f9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f3 0b 40 f9 </a:t>
              </a:r>
              <a:r>
                <a:rPr lang="en" altLang="zh-CN" sz="1000" dirty="0" err="1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fd</a:t>
              </a:r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 7b c2 a8 </a:t>
              </a:r>
            </a:p>
            <a:p>
              <a:r>
                <a:rPr lang="en" altLang="zh-CN" sz="1000" dirty="0"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c0 </a:t>
              </a:r>
              <a:r>
                <a:rPr kumimoji="0" lang="en" altLang="zh-CN" sz="10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宋体" pitchFamily="2" charset="-122"/>
                  <a:cs typeface="Consolas" panose="020B0609020204030204" pitchFamily="49" charset="0"/>
                </a:rPr>
                <a:t>03 5f d6</a:t>
              </a:r>
              <a:endParaRPr kumimoji="0" lang="zh-CN" altLang="en-US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9AD72D8-5A7C-0B93-C621-C598BB47F7D3}"/>
                </a:ext>
              </a:extLst>
            </p:cNvPr>
            <p:cNvSpPr txBox="1"/>
            <p:nvPr/>
          </p:nvSpPr>
          <p:spPr>
            <a:xfrm>
              <a:off x="6876256" y="1326649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Mulstore</a:t>
              </a:r>
              <a:r>
                <a:rPr kumimoji="1" lang="zh-CN" altLang="en-US" sz="1400" dirty="0"/>
                <a:t>程序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66E9152-2A21-CB6F-A406-D31BB0DA3D4B}"/>
              </a:ext>
            </a:extLst>
          </p:cNvPr>
          <p:cNvSpPr txBox="1"/>
          <p:nvPr/>
        </p:nvSpPr>
        <p:spPr>
          <a:xfrm>
            <a:off x="6235657" y="434867"/>
            <a:ext cx="2492990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问：谁负责加载程序？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问：谁负责加载</a:t>
            </a:r>
            <a:r>
              <a:rPr kumimoji="1" lang="en-US" altLang="zh-CN" dirty="0"/>
              <a:t>OS</a:t>
            </a:r>
            <a:r>
              <a:rPr kumimoji="1" lang="zh-CN" altLang="en-US" dirty="0"/>
              <a:t>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88D2DA-B27D-A746-A2D4-9CB8AFFBA35E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sp>
        <p:nvSpPr>
          <p:cNvPr id="17" name="竖卷形 16">
            <a:extLst>
              <a:ext uri="{FF2B5EF4-FFF2-40B4-BE49-F238E27FC236}">
                <a16:creationId xmlns:a16="http://schemas.microsoft.com/office/drawing/2014/main" id="{56E18F03-D0B9-5B46-A94C-B4BFF7E98E02}"/>
              </a:ext>
            </a:extLst>
          </p:cNvPr>
          <p:cNvSpPr/>
          <p:nvPr/>
        </p:nvSpPr>
        <p:spPr>
          <a:xfrm>
            <a:off x="6963878" y="4346887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1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29132 -0.00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-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26406 0.00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2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俯瞰指令执行：指令位置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竖卷形 7">
            <a:extLst>
              <a:ext uri="{FF2B5EF4-FFF2-40B4-BE49-F238E27FC236}">
                <a16:creationId xmlns:a16="http://schemas.microsoft.com/office/drawing/2014/main" id="{687B2AFF-47BA-EA99-369E-39F1DD16C33A}"/>
              </a:ext>
            </a:extLst>
          </p:cNvPr>
          <p:cNvSpPr/>
          <p:nvPr/>
        </p:nvSpPr>
        <p:spPr>
          <a:xfrm>
            <a:off x="5076056" y="1657775"/>
            <a:ext cx="2160240" cy="107131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sp>
        <p:nvSpPr>
          <p:cNvPr id="13" name="折角形 12">
            <a:extLst>
              <a:ext uri="{FF2B5EF4-FFF2-40B4-BE49-F238E27FC236}">
                <a16:creationId xmlns:a16="http://schemas.microsoft.com/office/drawing/2014/main" id="{FABE6E42-DDA3-2DE7-005C-D6CB2E905775}"/>
              </a:ext>
            </a:extLst>
          </p:cNvPr>
          <p:cNvSpPr/>
          <p:nvPr/>
        </p:nvSpPr>
        <p:spPr>
          <a:xfrm>
            <a:off x="1719760" y="1185684"/>
            <a:ext cx="2904371" cy="195072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13CCF-4302-52E7-C566-22F6ABBB1E42}"/>
              </a:ext>
            </a:extLst>
          </p:cNvPr>
          <p:cNvSpPr txBox="1"/>
          <p:nvPr/>
        </p:nvSpPr>
        <p:spPr>
          <a:xfrm>
            <a:off x="1719761" y="1185684"/>
            <a:ext cx="273344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multstore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-32]!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x29,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x19, x2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bl      mult2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x0, [x19]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],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ret</a:t>
            </a:r>
            <a:endParaRPr kumimoji="1" lang="zh-CN" altLang="en-US" sz="1200" dirty="0"/>
          </a:p>
          <a:p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2C0C2E-FBC6-E517-C15A-53819344A8FD}"/>
              </a:ext>
            </a:extLst>
          </p:cNvPr>
          <p:cNvSpPr txBox="1"/>
          <p:nvPr/>
        </p:nvSpPr>
        <p:spPr>
          <a:xfrm>
            <a:off x="5263304" y="1837291"/>
            <a:ext cx="18774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be a9 </a:t>
            </a:r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03 00 91 </a:t>
            </a:r>
          </a:p>
          <a:p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00 f9 f3 03 02 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aa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f0 ff ff 97 60 02 00 f9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40 f9 </a:t>
            </a:r>
            <a:r>
              <a:rPr lang="en" altLang="zh-CN" sz="10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c2 a8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c0 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03 5f d6</a:t>
            </a:r>
            <a:endParaRPr kumimoji="0" lang="zh-CN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0F7126-07E7-646E-8BC6-5667D69FB55A}"/>
              </a:ext>
            </a:extLst>
          </p:cNvPr>
          <p:cNvSpPr txBox="1"/>
          <p:nvPr/>
        </p:nvSpPr>
        <p:spPr>
          <a:xfrm>
            <a:off x="5643104" y="132664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Mulstore</a:t>
            </a:r>
            <a:r>
              <a:rPr kumimoji="1" lang="zh-CN" altLang="en-US" sz="1400" dirty="0"/>
              <a:t>程序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E6ACCAC-89FF-1D27-D1F5-50FC9A8CE3AB}"/>
              </a:ext>
            </a:extLst>
          </p:cNvPr>
          <p:cNvCxnSpPr>
            <a:cxnSpLocks/>
          </p:cNvCxnSpPr>
          <p:nvPr/>
        </p:nvCxnSpPr>
        <p:spPr>
          <a:xfrm>
            <a:off x="4624131" y="1185684"/>
            <a:ext cx="595941" cy="47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3045BFA-56F4-1DEA-CD28-A54C568436EF}"/>
              </a:ext>
            </a:extLst>
          </p:cNvPr>
          <p:cNvCxnSpPr>
            <a:cxnSpLocks/>
          </p:cNvCxnSpPr>
          <p:nvPr/>
        </p:nvCxnSpPr>
        <p:spPr>
          <a:xfrm flipV="1">
            <a:off x="4319634" y="2729085"/>
            <a:ext cx="828430" cy="40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>
            <a:extLst>
              <a:ext uri="{FF2B5EF4-FFF2-40B4-BE49-F238E27FC236}">
                <a16:creationId xmlns:a16="http://schemas.microsoft.com/office/drawing/2014/main" id="{DAEF20AE-48F9-CBAA-CE85-1D5697773DCD}"/>
              </a:ext>
            </a:extLst>
          </p:cNvPr>
          <p:cNvSpPr/>
          <p:nvPr/>
        </p:nvSpPr>
        <p:spPr>
          <a:xfrm>
            <a:off x="1105595" y="1480537"/>
            <a:ext cx="576064" cy="8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098C4F-46C0-F765-80D5-0DF409385E1E}"/>
              </a:ext>
            </a:extLst>
          </p:cNvPr>
          <p:cNvSpPr txBox="1"/>
          <p:nvPr/>
        </p:nvSpPr>
        <p:spPr>
          <a:xfrm>
            <a:off x="1267835" y="3716129"/>
            <a:ext cx="468398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</a:rPr>
              <a:t>PC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C7B2D56C-6ED5-7983-09C2-8B0B98BB1221}"/>
              </a:ext>
            </a:extLst>
          </p:cNvPr>
          <p:cNvSpPr/>
          <p:nvPr/>
        </p:nvSpPr>
        <p:spPr>
          <a:xfrm>
            <a:off x="835491" y="1497311"/>
            <a:ext cx="432344" cy="2296293"/>
          </a:xfrm>
          <a:custGeom>
            <a:avLst/>
            <a:gdLst>
              <a:gd name="connsiteX0" fmla="*/ 368469 w 368469"/>
              <a:gd name="connsiteY0" fmla="*/ 2278380 h 2278380"/>
              <a:gd name="connsiteX1" fmla="*/ 2709 w 368469"/>
              <a:gd name="connsiteY1" fmla="*/ 632460 h 2278380"/>
              <a:gd name="connsiteX2" fmla="*/ 231309 w 368469"/>
              <a:gd name="connsiteY2" fmla="*/ 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469" h="2278380">
                <a:moveTo>
                  <a:pt x="368469" y="2278380"/>
                </a:moveTo>
                <a:cubicBezTo>
                  <a:pt x="197019" y="1645285"/>
                  <a:pt x="25569" y="1012190"/>
                  <a:pt x="2709" y="632460"/>
                </a:cubicBezTo>
                <a:cubicBezTo>
                  <a:pt x="-20151" y="252730"/>
                  <a:pt x="105579" y="126365"/>
                  <a:pt x="2313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61E552-011D-244F-A438-4179DDA4B736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sp>
        <p:nvSpPr>
          <p:cNvPr id="24" name="竖卷形 23">
            <a:extLst>
              <a:ext uri="{FF2B5EF4-FFF2-40B4-BE49-F238E27FC236}">
                <a16:creationId xmlns:a16="http://schemas.microsoft.com/office/drawing/2014/main" id="{B8E79605-EEE4-3440-9A7A-357581982AAE}"/>
              </a:ext>
            </a:extLst>
          </p:cNvPr>
          <p:cNvSpPr/>
          <p:nvPr/>
        </p:nvSpPr>
        <p:spPr>
          <a:xfrm>
            <a:off x="4531744" y="4358949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83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38903-1B79-7747-AE72-F3AE41D6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操作系统：在硬件和应用之间的软件层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E7B7B-07FC-964A-B11B-D81675DE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136353-58D6-EF4E-8192-95C5374968B3}"/>
              </a:ext>
            </a:extLst>
          </p:cNvPr>
          <p:cNvSpPr/>
          <p:nvPr/>
        </p:nvSpPr>
        <p:spPr>
          <a:xfrm>
            <a:off x="3655418" y="1295171"/>
            <a:ext cx="1636662" cy="442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4">
                    <a:lumMod val="50000"/>
                  </a:schemeClr>
                </a:solidFill>
              </a:rPr>
              <a:t>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1D6D12-1822-5A44-8E97-35C49CD554BD}"/>
              </a:ext>
            </a:extLst>
          </p:cNvPr>
          <p:cNvSpPr/>
          <p:nvPr/>
        </p:nvSpPr>
        <p:spPr>
          <a:xfrm>
            <a:off x="3655418" y="1870509"/>
            <a:ext cx="1636662" cy="44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操作系统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D5B068-AAAF-1A4E-8B02-2ACE96BBE06D}"/>
              </a:ext>
            </a:extLst>
          </p:cNvPr>
          <p:cNvSpPr/>
          <p:nvPr/>
        </p:nvSpPr>
        <p:spPr>
          <a:xfrm>
            <a:off x="3655418" y="2448887"/>
            <a:ext cx="1636662" cy="44264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硬件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594EB1-5938-AB48-A5D4-CE67A03AB38E}"/>
              </a:ext>
            </a:extLst>
          </p:cNvPr>
          <p:cNvSpPr txBox="1"/>
          <p:nvPr/>
        </p:nvSpPr>
        <p:spPr>
          <a:xfrm>
            <a:off x="5580112" y="1426301"/>
            <a:ext cx="3672408" cy="124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操作系统和硬件的关系</a:t>
            </a:r>
            <a:endParaRPr kumimoji="1"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/>
                </a:solidFill>
              </a:rPr>
              <a:t>管理</a:t>
            </a:r>
            <a:r>
              <a:rPr kumimoji="1" lang="zh-CN" altLang="en-US" sz="1600" dirty="0"/>
              <a:t>硬件：操作硬件以完成功能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/>
                </a:solidFill>
              </a:rPr>
              <a:t>抽象</a:t>
            </a:r>
            <a:r>
              <a:rPr kumimoji="1" lang="zh-CN" altLang="en-US" sz="1600" dirty="0"/>
              <a:t>硬件：应用不关心硬件差异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7769BF-EF8D-9C4B-9B83-536A3E2440B6}"/>
              </a:ext>
            </a:extLst>
          </p:cNvPr>
          <p:cNvSpPr txBox="1"/>
          <p:nvPr/>
        </p:nvSpPr>
        <p:spPr>
          <a:xfrm>
            <a:off x="457200" y="1426302"/>
            <a:ext cx="3538736" cy="124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操作系统和应用的关系</a:t>
            </a:r>
            <a:endParaRPr kumimoji="1"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/>
                </a:solidFill>
              </a:rPr>
              <a:t>服务</a:t>
            </a:r>
            <a:r>
              <a:rPr kumimoji="1" lang="zh-CN" altLang="en-US" sz="1600" dirty="0"/>
              <a:t>应用：如提供硬件操作</a:t>
            </a:r>
            <a:endParaRPr kumimoji="1"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/>
                </a:solidFill>
              </a:rPr>
              <a:t>管理</a:t>
            </a:r>
            <a:r>
              <a:rPr kumimoji="1" lang="zh-CN" altLang="en-US" sz="1600" dirty="0"/>
              <a:t>应用：如加载、调度等</a:t>
            </a:r>
            <a:endParaRPr kumimoji="1" lang="en-US" altLang="zh-CN" sz="1600" dirty="0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DCD8F8BA-18E3-D147-B655-73CDF0D1E95B}"/>
              </a:ext>
            </a:extLst>
          </p:cNvPr>
          <p:cNvSpPr/>
          <p:nvPr/>
        </p:nvSpPr>
        <p:spPr>
          <a:xfrm>
            <a:off x="837349" y="3188287"/>
            <a:ext cx="7602975" cy="1048010"/>
          </a:xfrm>
          <a:prstGeom prst="roundRect">
            <a:avLst>
              <a:gd name="adj" fmla="val 911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操作系统是管理硬件资源、控制程序运行、改善人机界面和为应用软件提供支持的一种系统软件。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                         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计算机百科全书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版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)》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978467F-7046-9B43-BF68-C8055DC01F52}"/>
              </a:ext>
            </a:extLst>
          </p:cNvPr>
          <p:cNvSpPr/>
          <p:nvPr/>
        </p:nvSpPr>
        <p:spPr>
          <a:xfrm>
            <a:off x="809035" y="4469146"/>
            <a:ext cx="7602975" cy="1048010"/>
          </a:xfrm>
          <a:prstGeom prst="roundRect">
            <a:avLst>
              <a:gd name="adj" fmla="val 911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操作系统将有限的、离散的资源，高效地抽象为无限的、连续的资源。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                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               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                                                                               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操作系统：原理与实现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》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6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俯瞰指令执行：更新</a:t>
            </a:r>
            <a:r>
              <a:rPr kumimoji="1" lang="en-US" altLang="zh-CN" dirty="0"/>
              <a:t>PC</a:t>
            </a:r>
            <a:r>
              <a:rPr kumimoji="1" lang="zh-CN" altLang="en-US" dirty="0"/>
              <a:t>找到下一条指令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竖卷形 7">
            <a:extLst>
              <a:ext uri="{FF2B5EF4-FFF2-40B4-BE49-F238E27FC236}">
                <a16:creationId xmlns:a16="http://schemas.microsoft.com/office/drawing/2014/main" id="{687B2AFF-47BA-EA99-369E-39F1DD16C33A}"/>
              </a:ext>
            </a:extLst>
          </p:cNvPr>
          <p:cNvSpPr/>
          <p:nvPr/>
        </p:nvSpPr>
        <p:spPr>
          <a:xfrm>
            <a:off x="5076056" y="1657775"/>
            <a:ext cx="2160240" cy="107131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sp>
        <p:nvSpPr>
          <p:cNvPr id="13" name="折角形 12">
            <a:extLst>
              <a:ext uri="{FF2B5EF4-FFF2-40B4-BE49-F238E27FC236}">
                <a16:creationId xmlns:a16="http://schemas.microsoft.com/office/drawing/2014/main" id="{FABE6E42-DDA3-2DE7-005C-D6CB2E905775}"/>
              </a:ext>
            </a:extLst>
          </p:cNvPr>
          <p:cNvSpPr/>
          <p:nvPr/>
        </p:nvSpPr>
        <p:spPr>
          <a:xfrm>
            <a:off x="1719760" y="1185684"/>
            <a:ext cx="2904371" cy="195072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13CCF-4302-52E7-C566-22F6ABBB1E42}"/>
              </a:ext>
            </a:extLst>
          </p:cNvPr>
          <p:cNvSpPr txBox="1"/>
          <p:nvPr/>
        </p:nvSpPr>
        <p:spPr>
          <a:xfrm>
            <a:off x="1719761" y="1185684"/>
            <a:ext cx="273344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multstore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-32]!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x29,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x19, x2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bl      mult2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x0, [x19]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],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ret</a:t>
            </a:r>
            <a:endParaRPr kumimoji="1" lang="zh-CN" altLang="en-US" sz="1200" dirty="0"/>
          </a:p>
          <a:p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2C0C2E-FBC6-E517-C15A-53819344A8FD}"/>
              </a:ext>
            </a:extLst>
          </p:cNvPr>
          <p:cNvSpPr txBox="1"/>
          <p:nvPr/>
        </p:nvSpPr>
        <p:spPr>
          <a:xfrm>
            <a:off x="5263304" y="1837291"/>
            <a:ext cx="18774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be a9 </a:t>
            </a:r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03 00 91 </a:t>
            </a:r>
          </a:p>
          <a:p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00 f9 f3 03 02 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aa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f0 ff ff 97 60 02 00 f9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40 f9 </a:t>
            </a:r>
            <a:r>
              <a:rPr lang="en" altLang="zh-CN" sz="10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c2 a8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c0 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03 5f d6</a:t>
            </a:r>
            <a:endParaRPr kumimoji="0" lang="zh-CN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0F7126-07E7-646E-8BC6-5667D69FB55A}"/>
              </a:ext>
            </a:extLst>
          </p:cNvPr>
          <p:cNvSpPr txBox="1"/>
          <p:nvPr/>
        </p:nvSpPr>
        <p:spPr>
          <a:xfrm>
            <a:off x="5643104" y="132664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Mulstore</a:t>
            </a:r>
            <a:r>
              <a:rPr kumimoji="1" lang="zh-CN" altLang="en-US" sz="1400" dirty="0"/>
              <a:t>程序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E6ACCAC-89FF-1D27-D1F5-50FC9A8CE3AB}"/>
              </a:ext>
            </a:extLst>
          </p:cNvPr>
          <p:cNvCxnSpPr>
            <a:cxnSpLocks/>
          </p:cNvCxnSpPr>
          <p:nvPr/>
        </p:nvCxnSpPr>
        <p:spPr>
          <a:xfrm>
            <a:off x="4624131" y="1185684"/>
            <a:ext cx="595941" cy="47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3045BFA-56F4-1DEA-CD28-A54C568436EF}"/>
              </a:ext>
            </a:extLst>
          </p:cNvPr>
          <p:cNvCxnSpPr>
            <a:cxnSpLocks/>
          </p:cNvCxnSpPr>
          <p:nvPr/>
        </p:nvCxnSpPr>
        <p:spPr>
          <a:xfrm flipV="1">
            <a:off x="4319634" y="2729085"/>
            <a:ext cx="828430" cy="40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>
            <a:extLst>
              <a:ext uri="{FF2B5EF4-FFF2-40B4-BE49-F238E27FC236}">
                <a16:creationId xmlns:a16="http://schemas.microsoft.com/office/drawing/2014/main" id="{DAEF20AE-48F9-CBAA-CE85-1D5697773DCD}"/>
              </a:ext>
            </a:extLst>
          </p:cNvPr>
          <p:cNvSpPr/>
          <p:nvPr/>
        </p:nvSpPr>
        <p:spPr>
          <a:xfrm>
            <a:off x="1115616" y="1477251"/>
            <a:ext cx="576064" cy="8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098C4F-46C0-F765-80D5-0DF409385E1E}"/>
              </a:ext>
            </a:extLst>
          </p:cNvPr>
          <p:cNvSpPr txBox="1"/>
          <p:nvPr/>
        </p:nvSpPr>
        <p:spPr>
          <a:xfrm>
            <a:off x="1267835" y="3716129"/>
            <a:ext cx="4683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PC</a:t>
            </a:r>
            <a:endParaRPr kumimoji="1" lang="zh-CN" altLang="en-US" sz="1600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5B1DE7DF-F4D1-8556-35C1-DE635AC12F56}"/>
              </a:ext>
            </a:extLst>
          </p:cNvPr>
          <p:cNvSpPr/>
          <p:nvPr/>
        </p:nvSpPr>
        <p:spPr>
          <a:xfrm>
            <a:off x="1115616" y="1634426"/>
            <a:ext cx="576064" cy="8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59C0F65-61BE-C7F9-7631-A46B4366B074}"/>
              </a:ext>
            </a:extLst>
          </p:cNvPr>
          <p:cNvSpPr/>
          <p:nvPr/>
        </p:nvSpPr>
        <p:spPr>
          <a:xfrm>
            <a:off x="1115616" y="1795238"/>
            <a:ext cx="576064" cy="8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606E61-A031-8F77-1A52-784097163A80}"/>
              </a:ext>
            </a:extLst>
          </p:cNvPr>
          <p:cNvSpPr txBox="1"/>
          <p:nvPr/>
        </p:nvSpPr>
        <p:spPr>
          <a:xfrm>
            <a:off x="-26044" y="1525888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PC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PC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+4</a:t>
            </a:r>
            <a:endParaRPr kumimoji="1"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B4DFE4-7A8F-1A4E-940B-B819A3053814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sp>
        <p:nvSpPr>
          <p:cNvPr id="25" name="竖卷形 24">
            <a:extLst>
              <a:ext uri="{FF2B5EF4-FFF2-40B4-BE49-F238E27FC236}">
                <a16:creationId xmlns:a16="http://schemas.microsoft.com/office/drawing/2014/main" id="{6B1EB07D-37E0-6A45-8F01-6F0C71D9425D}"/>
              </a:ext>
            </a:extLst>
          </p:cNvPr>
          <p:cNvSpPr/>
          <p:nvPr/>
        </p:nvSpPr>
        <p:spPr>
          <a:xfrm>
            <a:off x="4531744" y="4358949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0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3" grpId="1" animBg="1"/>
      <p:bldP spid="14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68BF-E6A2-5AEE-E93C-7DFBBEFF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俯瞰指令执行：数据在哪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4FBAC-77CB-B4FF-EBE0-CD2E426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EE242-6386-07AE-E20B-3DB70D0F62EB}"/>
              </a:ext>
            </a:extLst>
          </p:cNvPr>
          <p:cNvSpPr/>
          <p:nvPr/>
        </p:nvSpPr>
        <p:spPr>
          <a:xfrm>
            <a:off x="1043608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E0052A-FE6D-CBAF-2BC9-281B915DF096}"/>
              </a:ext>
            </a:extLst>
          </p:cNvPr>
          <p:cNvSpPr/>
          <p:nvPr/>
        </p:nvSpPr>
        <p:spPr>
          <a:xfrm>
            <a:off x="3779912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3AFAB4-AD19-2F8F-7B59-3034E91BC66E}"/>
              </a:ext>
            </a:extLst>
          </p:cNvPr>
          <p:cNvSpPr/>
          <p:nvPr/>
        </p:nvSpPr>
        <p:spPr>
          <a:xfrm>
            <a:off x="6516216" y="3505572"/>
            <a:ext cx="1728192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竖卷形 7">
            <a:extLst>
              <a:ext uri="{FF2B5EF4-FFF2-40B4-BE49-F238E27FC236}">
                <a16:creationId xmlns:a16="http://schemas.microsoft.com/office/drawing/2014/main" id="{687B2AFF-47BA-EA99-369E-39F1DD16C33A}"/>
              </a:ext>
            </a:extLst>
          </p:cNvPr>
          <p:cNvSpPr/>
          <p:nvPr/>
        </p:nvSpPr>
        <p:spPr>
          <a:xfrm>
            <a:off x="5076055" y="1657775"/>
            <a:ext cx="2808313" cy="107131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DF304-EF09-E2E8-FDC4-E46E5BF3B7C9}"/>
              </a:ext>
            </a:extLst>
          </p:cNvPr>
          <p:cNvSpPr txBox="1"/>
          <p:nvPr/>
        </p:nvSpPr>
        <p:spPr>
          <a:xfrm>
            <a:off x="1571714" y="50173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75DD7-1437-0ED6-24F8-D9DAA20F4126}"/>
              </a:ext>
            </a:extLst>
          </p:cNvPr>
          <p:cNvSpPr txBox="1"/>
          <p:nvPr/>
        </p:nvSpPr>
        <p:spPr>
          <a:xfrm>
            <a:off x="4319634" y="5017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内存</a:t>
            </a:r>
          </a:p>
        </p:txBody>
      </p:sp>
      <p:sp>
        <p:nvSpPr>
          <p:cNvPr id="13" name="折角形 12">
            <a:extLst>
              <a:ext uri="{FF2B5EF4-FFF2-40B4-BE49-F238E27FC236}">
                <a16:creationId xmlns:a16="http://schemas.microsoft.com/office/drawing/2014/main" id="{FABE6E42-DDA3-2DE7-005C-D6CB2E905775}"/>
              </a:ext>
            </a:extLst>
          </p:cNvPr>
          <p:cNvSpPr/>
          <p:nvPr/>
        </p:nvSpPr>
        <p:spPr>
          <a:xfrm>
            <a:off x="1719760" y="1185684"/>
            <a:ext cx="2904371" cy="195072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13CCF-4302-52E7-C566-22F6ABBB1E42}"/>
              </a:ext>
            </a:extLst>
          </p:cNvPr>
          <p:cNvSpPr txBox="1"/>
          <p:nvPr/>
        </p:nvSpPr>
        <p:spPr>
          <a:xfrm>
            <a:off x="1719761" y="1185684"/>
            <a:ext cx="273344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multstore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-32]!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x29,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mov     x19, x2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bl      mult2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str     x0, [x19]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x19,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, 16]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ldp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x29, x30, 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],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ret</a:t>
            </a:r>
            <a:endParaRPr kumimoji="1" lang="zh-CN" altLang="en-US" sz="1200" dirty="0"/>
          </a:p>
          <a:p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2C0C2E-FBC6-E517-C15A-53819344A8FD}"/>
              </a:ext>
            </a:extLst>
          </p:cNvPr>
          <p:cNvSpPr txBox="1"/>
          <p:nvPr/>
        </p:nvSpPr>
        <p:spPr>
          <a:xfrm>
            <a:off x="5263304" y="1837291"/>
            <a:ext cx="18774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be a9 </a:t>
            </a:r>
            <a:r>
              <a:rPr kumimoji="0" lang="en" altLang="zh-CN" sz="1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03 00 91 </a:t>
            </a:r>
          </a:p>
          <a:p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00 f9 f3 03 02 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aa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f0 ff ff 97 60 02 00 f9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f3 0b 40 f9 </a:t>
            </a:r>
            <a:r>
              <a:rPr lang="en" altLang="zh-CN" sz="1000" dirty="0" err="1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fd</a:t>
            </a:r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7b c2 a8 </a:t>
            </a:r>
          </a:p>
          <a:p>
            <a:r>
              <a:rPr lang="en" altLang="zh-CN" sz="10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c0 </a:t>
            </a:r>
            <a:r>
              <a:rPr kumimoji="0" lang="en" altLang="zh-CN" sz="1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03 5f d6</a:t>
            </a:r>
            <a:endParaRPr kumimoji="0" lang="zh-CN" altLang="en-US" sz="1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0F7126-07E7-646E-8BC6-5667D69FB55A}"/>
              </a:ext>
            </a:extLst>
          </p:cNvPr>
          <p:cNvSpPr txBox="1"/>
          <p:nvPr/>
        </p:nvSpPr>
        <p:spPr>
          <a:xfrm>
            <a:off x="5643104" y="132664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Mulstore</a:t>
            </a:r>
            <a:r>
              <a:rPr kumimoji="1" lang="zh-CN" altLang="en-US" sz="1400" dirty="0"/>
              <a:t>程序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E6ACCAC-89FF-1D27-D1F5-50FC9A8CE3AB}"/>
              </a:ext>
            </a:extLst>
          </p:cNvPr>
          <p:cNvCxnSpPr>
            <a:cxnSpLocks/>
          </p:cNvCxnSpPr>
          <p:nvPr/>
        </p:nvCxnSpPr>
        <p:spPr>
          <a:xfrm>
            <a:off x="4624131" y="1185684"/>
            <a:ext cx="595941" cy="47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3045BFA-56F4-1DEA-CD28-A54C568436EF}"/>
              </a:ext>
            </a:extLst>
          </p:cNvPr>
          <p:cNvCxnSpPr>
            <a:cxnSpLocks/>
          </p:cNvCxnSpPr>
          <p:nvPr/>
        </p:nvCxnSpPr>
        <p:spPr>
          <a:xfrm flipV="1">
            <a:off x="4319634" y="2729085"/>
            <a:ext cx="828430" cy="40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098C4F-46C0-F765-80D5-0DF409385E1E}"/>
              </a:ext>
            </a:extLst>
          </p:cNvPr>
          <p:cNvSpPr txBox="1"/>
          <p:nvPr/>
        </p:nvSpPr>
        <p:spPr>
          <a:xfrm>
            <a:off x="1267835" y="3716129"/>
            <a:ext cx="4683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PC</a:t>
            </a:r>
            <a:endParaRPr kumimoji="1" lang="zh-CN" altLang="en-US" sz="1600" dirty="0"/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71B1445F-C9C4-8A7F-2787-04B3135FECE1}"/>
              </a:ext>
            </a:extLst>
          </p:cNvPr>
          <p:cNvSpPr/>
          <p:nvPr/>
        </p:nvSpPr>
        <p:spPr>
          <a:xfrm>
            <a:off x="7092280" y="1988011"/>
            <a:ext cx="504056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7A0BCD-DC81-45F2-24B1-6B53C5443F58}"/>
              </a:ext>
            </a:extLst>
          </p:cNvPr>
          <p:cNvSpPr txBox="1"/>
          <p:nvPr/>
        </p:nvSpPr>
        <p:spPr>
          <a:xfrm>
            <a:off x="2193881" y="50165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数据计算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8AD9F6-ACB1-F5E1-74CD-7A8945F4B44A}"/>
              </a:ext>
            </a:extLst>
          </p:cNvPr>
          <p:cNvSpPr txBox="1"/>
          <p:nvPr/>
        </p:nvSpPr>
        <p:spPr>
          <a:xfrm>
            <a:off x="4965965" y="50165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数据存放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FADE9D-D4AE-B486-4BB3-54CFEF4AA010}"/>
              </a:ext>
            </a:extLst>
          </p:cNvPr>
          <p:cNvSpPr txBox="1"/>
          <p:nvPr/>
        </p:nvSpPr>
        <p:spPr>
          <a:xfrm>
            <a:off x="1960460" y="3747454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寄存器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E245AE-B584-7C0F-C579-3D3D33F92156}"/>
              </a:ext>
            </a:extLst>
          </p:cNvPr>
          <p:cNvSpPr txBox="1"/>
          <p:nvPr/>
        </p:nvSpPr>
        <p:spPr>
          <a:xfrm>
            <a:off x="1960459" y="4025830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寄存器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842361-0B18-74D4-21D1-3370D7559011}"/>
              </a:ext>
            </a:extLst>
          </p:cNvPr>
          <p:cNvSpPr txBox="1"/>
          <p:nvPr/>
        </p:nvSpPr>
        <p:spPr>
          <a:xfrm>
            <a:off x="1960458" y="4297171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寄存器</a:t>
            </a:r>
          </a:p>
        </p:txBody>
      </p:sp>
      <p:sp>
        <p:nvSpPr>
          <p:cNvPr id="29" name="左右箭头 28">
            <a:extLst>
              <a:ext uri="{FF2B5EF4-FFF2-40B4-BE49-F238E27FC236}">
                <a16:creationId xmlns:a16="http://schemas.microsoft.com/office/drawing/2014/main" id="{8453FE6F-51B1-AB47-4DE6-EF80C6D4F0E6}"/>
              </a:ext>
            </a:extLst>
          </p:cNvPr>
          <p:cNvSpPr/>
          <p:nvPr/>
        </p:nvSpPr>
        <p:spPr>
          <a:xfrm>
            <a:off x="2915816" y="4081636"/>
            <a:ext cx="720080" cy="242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409383-043A-FF4F-7534-0A203D84A075}"/>
              </a:ext>
            </a:extLst>
          </p:cNvPr>
          <p:cNvSpPr txBox="1"/>
          <p:nvPr/>
        </p:nvSpPr>
        <p:spPr>
          <a:xfrm>
            <a:off x="2750805" y="4281782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C00000"/>
                </a:solidFill>
              </a:rPr>
              <a:t>数据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algn="ctr"/>
            <a:r>
              <a:rPr kumimoji="1" lang="en-US" altLang="zh-CN" sz="1600" dirty="0">
                <a:solidFill>
                  <a:srgbClr val="C00000"/>
                </a:solidFill>
              </a:rPr>
              <a:t>load/store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0A3711-5CA2-A141-9CD3-989EE86B007F}"/>
              </a:ext>
            </a:extLst>
          </p:cNvPr>
          <p:cNvSpPr txBox="1"/>
          <p:nvPr/>
        </p:nvSpPr>
        <p:spPr>
          <a:xfrm>
            <a:off x="6674748" y="5016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存储（硬盘）</a:t>
            </a:r>
          </a:p>
        </p:txBody>
      </p:sp>
      <p:sp>
        <p:nvSpPr>
          <p:cNvPr id="32" name="竖卷形 31">
            <a:extLst>
              <a:ext uri="{FF2B5EF4-FFF2-40B4-BE49-F238E27FC236}">
                <a16:creationId xmlns:a16="http://schemas.microsoft.com/office/drawing/2014/main" id="{3998AF06-EB73-5D4C-84B8-CB575F3EA769}"/>
              </a:ext>
            </a:extLst>
          </p:cNvPr>
          <p:cNvSpPr/>
          <p:nvPr/>
        </p:nvSpPr>
        <p:spPr>
          <a:xfrm>
            <a:off x="4531744" y="4358949"/>
            <a:ext cx="832867" cy="45434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E448E544-22E3-937A-6942-7532C5CCEC19}"/>
              </a:ext>
            </a:extLst>
          </p:cNvPr>
          <p:cNvSpPr/>
          <p:nvPr/>
        </p:nvSpPr>
        <p:spPr>
          <a:xfrm>
            <a:off x="6636685" y="4297171"/>
            <a:ext cx="504056" cy="5040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8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723 L -0.19809 0.00723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寄存器：</a:t>
            </a:r>
            <a:r>
              <a:rPr kumimoji="1" lang="zh-CN" altLang="en-US" dirty="0"/>
              <a:t>处理器内部的高速存储单元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2108919" y="157001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3380506" y="162398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1590650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W0</a:t>
            </a:r>
            <a:endParaRPr lang="zh-CN" altLang="en-US" sz="1400">
              <a:latin typeface="+mn-lt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1590650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X0</a:t>
            </a:r>
            <a:endParaRPr lang="zh-CN" altLang="en-US" sz="1400" dirty="0">
              <a:latin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2108919" y="1971650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3380506" y="2025625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1993875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</a:t>
            </a:r>
            <a:endParaRPr lang="zh-CN" altLang="en-US" sz="1400">
              <a:latin typeface="+mn-lt"/>
            </a:endParaRP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1993875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X1</a:t>
            </a:r>
            <a:endParaRPr lang="zh-CN" altLang="en-US" sz="1400" dirty="0">
              <a:latin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2108919" y="252886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3380506" y="258283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2551087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W7</a:t>
            </a:r>
            <a:endParaRPr lang="zh-CN" altLang="en-US" sz="1400">
              <a:latin typeface="+mn-lt"/>
            </a:endParaRPr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2551087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X7</a:t>
            </a:r>
            <a:endParaRPr lang="zh-CN" altLang="en-US" sz="1400">
              <a:latin typeface="+mn-lt"/>
            </a:endParaRP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506" y="1314425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+mn-lt"/>
              </a:rPr>
              <a:t>63</a:t>
            </a:r>
            <a:endParaRPr lang="zh-CN" altLang="en-US" sz="1200">
              <a:latin typeface="+mn-lt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69" y="1314425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+mn-lt"/>
              </a:rPr>
              <a:t>31</a:t>
            </a:r>
            <a:endParaRPr lang="zh-CN" altLang="en-US" sz="1200">
              <a:latin typeface="+mn-lt"/>
            </a:endParaRPr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869" y="130966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+mn-lt"/>
              </a:rPr>
              <a:t>0</a:t>
            </a:r>
            <a:endParaRPr lang="zh-CN" altLang="en-US" sz="1200">
              <a:latin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2108919" y="293526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3380506" y="298923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2955900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W8</a:t>
            </a:r>
            <a:endParaRPr lang="zh-CN" altLang="en-US" sz="1400">
              <a:latin typeface="+mn-lt"/>
            </a:endParaRPr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2955900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X8</a:t>
            </a:r>
            <a:endParaRPr lang="zh-CN" altLang="en-US" sz="1400">
              <a:latin typeface="+mn-lt"/>
            </a:endParaRPr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06" y="2170087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</a:rPr>
              <a:t>…</a:t>
            </a:r>
            <a:endParaRPr lang="zh-CN" altLang="en-US" sz="2000">
              <a:latin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2108919" y="333531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3380506" y="338928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3355950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W9</a:t>
            </a:r>
            <a:endParaRPr lang="zh-CN" altLang="en-US" sz="1400">
              <a:latin typeface="+mn-lt"/>
            </a:endParaRPr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3355950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X9</a:t>
            </a:r>
            <a:endParaRPr lang="zh-CN" altLang="en-US" sz="1400">
              <a:latin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2108919" y="3892525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3380506" y="3946500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3913162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W15</a:t>
            </a:r>
            <a:endParaRPr lang="zh-CN" altLang="en-US" sz="1400">
              <a:latin typeface="+mn-lt"/>
            </a:endParaRPr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391316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X15</a:t>
            </a:r>
            <a:endParaRPr lang="zh-CN" altLang="en-US" sz="1400">
              <a:latin typeface="+mn-lt"/>
            </a:endParaRPr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06" y="3511525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</a:rPr>
              <a:t>…</a:t>
            </a:r>
            <a:endParaRPr lang="zh-CN" altLang="en-US" sz="2000">
              <a:latin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2108919" y="4306862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3380506" y="436083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506" y="4329087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W16</a:t>
            </a:r>
            <a:endParaRPr lang="zh-CN" altLang="en-US" sz="1400">
              <a:latin typeface="+mn-lt"/>
            </a:endParaRPr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131" y="4329087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X16</a:t>
            </a:r>
            <a:endParaRPr lang="zh-CN" altLang="en-US" sz="1400">
              <a:latin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5153173" y="1574820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6424761" y="1628795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761" y="1597045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W17</a:t>
            </a:r>
            <a:endParaRPr lang="zh-CN" altLang="en-US" sz="1400">
              <a:latin typeface="+mn-lt"/>
            </a:endParaRPr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798" y="1597045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X17</a:t>
            </a:r>
            <a:endParaRPr lang="zh-CN" altLang="en-US" sz="1400">
              <a:latin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5153173" y="1985982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6424761" y="203995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761" y="2008207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W18</a:t>
            </a:r>
            <a:endParaRPr lang="zh-CN" altLang="en-US" sz="1400">
              <a:latin typeface="+mn-lt"/>
            </a:endParaRPr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798" y="2008207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X18</a:t>
            </a:r>
            <a:endParaRPr lang="zh-CN" altLang="en-US" sz="1400">
              <a:latin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5156348" y="3787795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6427936" y="3841770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936" y="380843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W30</a:t>
            </a:r>
            <a:endParaRPr lang="zh-CN" altLang="en-US" sz="1400">
              <a:latin typeface="+mn-lt"/>
            </a:endParaRPr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73" y="380843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X30</a:t>
            </a:r>
            <a:endParaRPr lang="zh-CN" altLang="en-US" sz="1400">
              <a:latin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5156348" y="2397145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6427936" y="2451120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936" y="2417782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W19</a:t>
            </a:r>
            <a:endParaRPr lang="zh-CN" altLang="en-US" sz="1400">
              <a:latin typeface="+mn-lt"/>
            </a:endParaRPr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73" y="241778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X19</a:t>
            </a:r>
            <a:endParaRPr lang="zh-CN" altLang="en-US" sz="1400">
              <a:latin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5156348" y="2954357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6427936" y="300833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936" y="2974995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W28</a:t>
            </a:r>
            <a:endParaRPr lang="zh-CN" altLang="en-US" sz="1400">
              <a:latin typeface="+mn-lt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73" y="2974995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X28</a:t>
            </a:r>
            <a:endParaRPr lang="zh-CN" altLang="en-US" sz="1400">
              <a:latin typeface="+mn-lt"/>
            </a:endParaRPr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248" y="257177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</a:rPr>
              <a:t>…</a:t>
            </a:r>
            <a:endParaRPr lang="zh-CN" altLang="en-US" sz="2000">
              <a:latin typeface="+mn-l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5156348" y="3368695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6427936" y="3422670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936" y="338933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W29</a:t>
            </a:r>
            <a:endParaRPr lang="zh-CN" altLang="en-US" sz="1400">
              <a:latin typeface="+mn-lt"/>
            </a:endParaRPr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973" y="338933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+mn-lt"/>
              </a:rPr>
              <a:t>X29</a:t>
            </a:r>
            <a:endParaRPr lang="zh-CN" altLang="en-US" sz="1400">
              <a:latin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4C80A5C-06BD-BA46-BFC4-430FB9581BD3}"/>
              </a:ext>
            </a:extLst>
          </p:cNvPr>
          <p:cNvSpPr txBox="1"/>
          <p:nvPr/>
        </p:nvSpPr>
        <p:spPr>
          <a:xfrm>
            <a:off x="409775" y="4400575"/>
            <a:ext cx="2079009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ea"/>
              </a:rPr>
              <a:t>X0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–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X30</a:t>
            </a:r>
            <a:r>
              <a:rPr lang="zh-CN" altLang="en-US" b="1" dirty="0">
                <a:latin typeface="+mj-ea"/>
              </a:rPr>
              <a:t>：</a:t>
            </a:r>
            <a:endParaRPr lang="en-US" altLang="zh-CN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</a:rPr>
              <a:t>31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ea"/>
              </a:rPr>
              <a:t>64</a:t>
            </a:r>
            <a:r>
              <a:rPr lang="zh-CN" altLang="en-US" dirty="0">
                <a:solidFill>
                  <a:schemeClr val="accent1"/>
                </a:solidFill>
                <a:latin typeface="+mj-ea"/>
              </a:rPr>
              <a:t>位</a:t>
            </a:r>
            <a:r>
              <a:rPr lang="zh-CN" altLang="en-US" dirty="0">
                <a:latin typeface="+mj-ea"/>
              </a:rPr>
              <a:t>寄存器</a:t>
            </a:r>
            <a:endParaRPr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7940DD2-E21C-694C-A798-FF6B45DC61B1}"/>
              </a:ext>
            </a:extLst>
          </p:cNvPr>
          <p:cNvCxnSpPr/>
          <p:nvPr/>
        </p:nvCxnSpPr>
        <p:spPr>
          <a:xfrm flipH="1">
            <a:off x="1763688" y="4400575"/>
            <a:ext cx="394443" cy="2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F72846F-C65B-9545-92BB-36C0FF93515D}"/>
              </a:ext>
            </a:extLst>
          </p:cNvPr>
          <p:cNvSpPr txBox="1"/>
          <p:nvPr/>
        </p:nvSpPr>
        <p:spPr>
          <a:xfrm>
            <a:off x="6775598" y="4402556"/>
            <a:ext cx="2079009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ea"/>
              </a:rPr>
              <a:t>W0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–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W30</a:t>
            </a:r>
            <a:r>
              <a:rPr lang="zh-CN" altLang="en-US" b="1" dirty="0">
                <a:latin typeface="+mj-ea"/>
              </a:rPr>
              <a:t>：</a:t>
            </a:r>
            <a:endParaRPr lang="en-US" altLang="zh-CN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</a:rPr>
              <a:t>31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ea"/>
              </a:rPr>
              <a:t>32</a:t>
            </a:r>
            <a:r>
              <a:rPr lang="zh-CN" altLang="en-US" dirty="0">
                <a:solidFill>
                  <a:schemeClr val="accent1"/>
                </a:solidFill>
                <a:latin typeface="+mj-ea"/>
              </a:rPr>
              <a:t>位</a:t>
            </a:r>
            <a:r>
              <a:rPr lang="zh-CN" altLang="en-US" dirty="0">
                <a:latin typeface="+mj-ea"/>
              </a:rPr>
              <a:t>寄存器</a:t>
            </a:r>
            <a:endParaRPr lang="zh-CN" altLang="en-US" dirty="0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5C18D5D-B703-094E-A7AF-96F8C722D27A}"/>
              </a:ext>
            </a:extLst>
          </p:cNvPr>
          <p:cNvCxnSpPr>
            <a:cxnSpLocks/>
          </p:cNvCxnSpPr>
          <p:nvPr/>
        </p:nvCxnSpPr>
        <p:spPr>
          <a:xfrm>
            <a:off x="6985869" y="4033873"/>
            <a:ext cx="250427" cy="44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E3C18E5C-9782-EB41-B612-E007D86CAA6F}"/>
              </a:ext>
            </a:extLst>
          </p:cNvPr>
          <p:cNvSpPr txBox="1"/>
          <p:nvPr/>
        </p:nvSpPr>
        <p:spPr>
          <a:xfrm>
            <a:off x="2488784" y="5164040"/>
            <a:ext cx="428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ARMv8</a:t>
            </a:r>
            <a:r>
              <a:rPr lang="zh-CN" altLang="en-US" b="1" dirty="0"/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344705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71591112-B0A8-C160-5DD7-3F44B96F9A8C}"/>
              </a:ext>
            </a:extLst>
          </p:cNvPr>
          <p:cNvCxnSpPr>
            <a:cxnSpLocks/>
          </p:cNvCxnSpPr>
          <p:nvPr/>
        </p:nvCxnSpPr>
        <p:spPr>
          <a:xfrm>
            <a:off x="8058785" y="1796505"/>
            <a:ext cx="289339" cy="515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C42AF53D-76AF-FC07-E376-A690DAAFF886}"/>
              </a:ext>
            </a:extLst>
          </p:cNvPr>
          <p:cNvCxnSpPr>
            <a:cxnSpLocks/>
            <a:stCxn id="47" idx="3"/>
            <a:endCxn id="10" idx="1"/>
          </p:cNvCxnSpPr>
          <p:nvPr/>
        </p:nvCxnSpPr>
        <p:spPr>
          <a:xfrm flipV="1">
            <a:off x="2745359" y="1611840"/>
            <a:ext cx="971937" cy="10548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寄存器：</a:t>
            </a:r>
            <a:r>
              <a:rPr kumimoji="1" lang="zh-CN" altLang="en-US" dirty="0"/>
              <a:t>处理器内部的高速存储单元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305371" y="1541906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1564131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V0</a:t>
            </a:r>
            <a:endParaRPr lang="zh-CN" altLang="en-US" sz="1400" dirty="0">
              <a:latin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305371" y="1953068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96" y="1975293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V1</a:t>
            </a:r>
            <a:endParaRPr lang="zh-CN" altLang="en-US" sz="1400" dirty="0">
              <a:latin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308546" y="3754881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1" y="3775518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V31</a:t>
            </a:r>
            <a:endParaRPr lang="zh-CN" altLang="en-US" sz="1400" dirty="0">
              <a:latin typeface="+mn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308546" y="2364231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1" y="2384868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V2</a:t>
            </a:r>
            <a:endParaRPr lang="zh-CN" altLang="en-US" sz="1400" dirty="0">
              <a:latin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308546" y="2921443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1" y="2942081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V20</a:t>
            </a:r>
            <a:endParaRPr lang="zh-CN" altLang="en-US" sz="1400" dirty="0">
              <a:latin typeface="+mn-lt"/>
            </a:endParaRPr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446" y="2538856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lt"/>
              </a:rPr>
              <a:t>…</a:t>
            </a:r>
            <a:endParaRPr lang="zh-CN" altLang="en-US" sz="2000">
              <a:latin typeface="+mn-l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308546" y="3335781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71" y="3356418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V30</a:t>
            </a:r>
            <a:endParaRPr lang="zh-CN" altLang="en-US" sz="1400" dirty="0">
              <a:latin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F72846F-C65B-9545-92BB-36C0FF93515D}"/>
              </a:ext>
            </a:extLst>
          </p:cNvPr>
          <p:cNvSpPr txBox="1"/>
          <p:nvPr/>
        </p:nvSpPr>
        <p:spPr>
          <a:xfrm>
            <a:off x="991692" y="4369642"/>
            <a:ext cx="2079009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ea"/>
              </a:rPr>
              <a:t>V0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–</a:t>
            </a:r>
            <a:r>
              <a:rPr lang="zh-CN" altLang="en-US" b="1" dirty="0">
                <a:latin typeface="+mj-ea"/>
              </a:rPr>
              <a:t> </a:t>
            </a:r>
            <a:r>
              <a:rPr lang="en-US" altLang="zh-CN" b="1" dirty="0">
                <a:latin typeface="+mj-ea"/>
              </a:rPr>
              <a:t>V31</a:t>
            </a:r>
            <a:r>
              <a:rPr lang="zh-CN" altLang="en-US" b="1" dirty="0">
                <a:latin typeface="+mj-ea"/>
              </a:rPr>
              <a:t>：</a:t>
            </a:r>
            <a:endParaRPr lang="en-US" altLang="zh-CN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</a:rPr>
              <a:t>32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ea"/>
              </a:rPr>
              <a:t>128</a:t>
            </a:r>
            <a:r>
              <a:rPr lang="zh-CN" altLang="en-US" dirty="0">
                <a:solidFill>
                  <a:schemeClr val="accent1"/>
                </a:solidFill>
                <a:latin typeface="+mj-ea"/>
              </a:rPr>
              <a:t>位</a:t>
            </a:r>
            <a:r>
              <a:rPr lang="zh-CN" altLang="en-US" dirty="0">
                <a:latin typeface="+mj-ea"/>
              </a:rPr>
              <a:t>寄存器</a:t>
            </a:r>
            <a:endParaRPr lang="zh-CN" altLang="en-US" dirty="0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5C18D5D-B703-094E-A7AF-96F8C722D27A}"/>
              </a:ext>
            </a:extLst>
          </p:cNvPr>
          <p:cNvCxnSpPr>
            <a:cxnSpLocks/>
          </p:cNvCxnSpPr>
          <p:nvPr/>
        </p:nvCxnSpPr>
        <p:spPr>
          <a:xfrm flipH="1">
            <a:off x="1452390" y="4103942"/>
            <a:ext cx="648072" cy="34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3732378" y="1427173"/>
            <a:ext cx="4320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296" y="1457951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V0</a:t>
            </a: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965" y="1171586"/>
            <a:ext cx="4395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128</a:t>
            </a:r>
            <a:endParaRPr lang="zh-CN" altLang="en-US" sz="1200" dirty="0">
              <a:latin typeface="+mn-lt"/>
            </a:endParaRPr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185" y="1171586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63</a:t>
            </a:r>
            <a:endParaRPr lang="zh-CN" altLang="en-US" sz="1200" dirty="0">
              <a:latin typeface="+mn-lt"/>
            </a:endParaRPr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159" y="1160064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0</a:t>
            </a:r>
            <a:endParaRPr lang="zh-CN" altLang="en-US" sz="1200" dirty="0">
              <a:latin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89A93C-BA6C-3C0E-E6A7-763781195D75}"/>
              </a:ext>
            </a:extLst>
          </p:cNvPr>
          <p:cNvSpPr/>
          <p:nvPr/>
        </p:nvSpPr>
        <p:spPr>
          <a:xfrm>
            <a:off x="5898785" y="1427173"/>
            <a:ext cx="2160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9" name="文本框 7">
            <a:extLst>
              <a:ext uri="{FF2B5EF4-FFF2-40B4-BE49-F238E27FC236}">
                <a16:creationId xmlns:a16="http://schemas.microsoft.com/office/drawing/2014/main" id="{176E5328-EB08-EE57-407F-7313F322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388" y="1457951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D0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6D1926-F506-52A3-1C9B-403B60CE8827}"/>
              </a:ext>
            </a:extLst>
          </p:cNvPr>
          <p:cNvSpPr/>
          <p:nvPr/>
        </p:nvSpPr>
        <p:spPr>
          <a:xfrm>
            <a:off x="4021717" y="2312306"/>
            <a:ext cx="4320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30" name="文本框 7">
            <a:extLst>
              <a:ext uri="{FF2B5EF4-FFF2-40B4-BE49-F238E27FC236}">
                <a16:creationId xmlns:a16="http://schemas.microsoft.com/office/drawing/2014/main" id="{89E050B8-99C9-94ED-2FD7-6FD020A7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35" y="2343084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D0</a:t>
            </a:r>
          </a:p>
        </p:txBody>
      </p:sp>
      <p:sp>
        <p:nvSpPr>
          <p:cNvPr id="40" name="文本框 16">
            <a:extLst>
              <a:ext uri="{FF2B5EF4-FFF2-40B4-BE49-F238E27FC236}">
                <a16:creationId xmlns:a16="http://schemas.microsoft.com/office/drawing/2014/main" id="{2EC3AE5A-8A14-BE11-817D-67D4E5D2B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304" y="2056719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63</a:t>
            </a:r>
            <a:endParaRPr lang="zh-CN" altLang="en-US" sz="1200" dirty="0">
              <a:latin typeface="+mn-lt"/>
            </a:endParaRPr>
          </a:p>
        </p:txBody>
      </p:sp>
      <p:sp>
        <p:nvSpPr>
          <p:cNvPr id="41" name="文本框 17">
            <a:extLst>
              <a:ext uri="{FF2B5EF4-FFF2-40B4-BE49-F238E27FC236}">
                <a16:creationId xmlns:a16="http://schemas.microsoft.com/office/drawing/2014/main" id="{A98BB8FA-B49E-E809-CDA2-44082D72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24" y="2056719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31</a:t>
            </a:r>
            <a:endParaRPr lang="zh-CN" altLang="en-US" sz="1200" dirty="0">
              <a:latin typeface="+mn-lt"/>
            </a:endParaRPr>
          </a:p>
        </p:txBody>
      </p:sp>
      <p:sp>
        <p:nvSpPr>
          <p:cNvPr id="46" name="文本框 18">
            <a:extLst>
              <a:ext uri="{FF2B5EF4-FFF2-40B4-BE49-F238E27FC236}">
                <a16:creationId xmlns:a16="http://schemas.microsoft.com/office/drawing/2014/main" id="{C3549282-DB12-3B4D-7ACB-07DBB4013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498" y="205671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0</a:t>
            </a:r>
            <a:endParaRPr lang="zh-CN" altLang="en-US" sz="1200" dirty="0">
              <a:latin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E1C80C9-4077-8303-A28D-F4E2C14F233B}"/>
              </a:ext>
            </a:extLst>
          </p:cNvPr>
          <p:cNvSpPr/>
          <p:nvPr/>
        </p:nvSpPr>
        <p:spPr>
          <a:xfrm>
            <a:off x="6188124" y="2312306"/>
            <a:ext cx="2160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90" name="文本框 7">
            <a:extLst>
              <a:ext uri="{FF2B5EF4-FFF2-40B4-BE49-F238E27FC236}">
                <a16:creationId xmlns:a16="http://schemas.microsoft.com/office/drawing/2014/main" id="{969C2A6F-F31E-7315-82EA-0B6638EF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2343084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S0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4309749" y="3197899"/>
            <a:ext cx="4320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61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667" y="3228677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S0</a:t>
            </a:r>
          </a:p>
        </p:txBody>
      </p:sp>
      <p:sp>
        <p:nvSpPr>
          <p:cNvPr id="7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336" y="2942312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31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9556" y="2942312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15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530" y="294231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0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89A93C-BA6C-3C0E-E6A7-763781195D75}"/>
              </a:ext>
            </a:extLst>
          </p:cNvPr>
          <p:cNvSpPr/>
          <p:nvPr/>
        </p:nvSpPr>
        <p:spPr>
          <a:xfrm>
            <a:off x="6476156" y="3197899"/>
            <a:ext cx="2160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91" name="文本框 7">
            <a:extLst>
              <a:ext uri="{FF2B5EF4-FFF2-40B4-BE49-F238E27FC236}">
                <a16:creationId xmlns:a16="http://schemas.microsoft.com/office/drawing/2014/main" id="{F82F8F17-365D-B402-B3D8-F2311B06C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299" y="3228677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H0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627F3C-EBA6-FCFA-360F-3507A03AF1CC}"/>
              </a:ext>
            </a:extLst>
          </p:cNvPr>
          <p:cNvSpPr/>
          <p:nvPr/>
        </p:nvSpPr>
        <p:spPr>
          <a:xfrm>
            <a:off x="4572000" y="4083493"/>
            <a:ext cx="4320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4" name="文本框 7">
            <a:extLst>
              <a:ext uri="{FF2B5EF4-FFF2-40B4-BE49-F238E27FC236}">
                <a16:creationId xmlns:a16="http://schemas.microsoft.com/office/drawing/2014/main" id="{8B9CE210-0329-2EE8-616B-DF2A71CF1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918" y="4114271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H0</a:t>
            </a:r>
          </a:p>
        </p:txBody>
      </p:sp>
      <p:sp>
        <p:nvSpPr>
          <p:cNvPr id="85" name="文本框 16">
            <a:extLst>
              <a:ext uri="{FF2B5EF4-FFF2-40B4-BE49-F238E27FC236}">
                <a16:creationId xmlns:a16="http://schemas.microsoft.com/office/drawing/2014/main" id="{86707D36-54C7-B0DB-FECD-35256973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7" y="3831762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15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6" name="文本框 17">
            <a:extLst>
              <a:ext uri="{FF2B5EF4-FFF2-40B4-BE49-F238E27FC236}">
                <a16:creationId xmlns:a16="http://schemas.microsoft.com/office/drawing/2014/main" id="{AAF35977-B17B-CACA-6676-08F55E83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807" y="383176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7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7" name="文本框 18">
            <a:extLst>
              <a:ext uri="{FF2B5EF4-FFF2-40B4-BE49-F238E27FC236}">
                <a16:creationId xmlns:a16="http://schemas.microsoft.com/office/drawing/2014/main" id="{481C0BE0-A56E-C3F3-E20D-BD78C6B0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188" y="3831762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+mn-lt"/>
              </a:rPr>
              <a:t>0</a:t>
            </a:r>
            <a:endParaRPr lang="zh-CN" altLang="en-US" sz="1200" dirty="0">
              <a:latin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1328D50-8B94-52F8-FCD2-FFB47BFA6B7D}"/>
              </a:ext>
            </a:extLst>
          </p:cNvPr>
          <p:cNvSpPr/>
          <p:nvPr/>
        </p:nvSpPr>
        <p:spPr>
          <a:xfrm>
            <a:off x="6744814" y="4083493"/>
            <a:ext cx="2160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92" name="文本框 7">
            <a:extLst>
              <a:ext uri="{FF2B5EF4-FFF2-40B4-BE49-F238E27FC236}">
                <a16:creationId xmlns:a16="http://schemas.microsoft.com/office/drawing/2014/main" id="{403A7574-1F4A-8C0C-8364-8BA59964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406" y="4114271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+mn-lt"/>
              </a:rPr>
              <a:t>B0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AC5F632D-EA49-F91D-2962-CAB393B6A43C}"/>
              </a:ext>
            </a:extLst>
          </p:cNvPr>
          <p:cNvCxnSpPr>
            <a:cxnSpLocks/>
            <a:stCxn id="7" idx="2"/>
            <a:endCxn id="40" idx="2"/>
          </p:cNvCxnSpPr>
          <p:nvPr/>
        </p:nvCxnSpPr>
        <p:spPr>
          <a:xfrm flipH="1">
            <a:off x="4073596" y="1796505"/>
            <a:ext cx="1818782" cy="5372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9391E0B6-84E5-FD9F-8EB6-2C3CB77D8DE6}"/>
              </a:ext>
            </a:extLst>
          </p:cNvPr>
          <p:cNvCxnSpPr>
            <a:cxnSpLocks/>
          </p:cNvCxnSpPr>
          <p:nvPr/>
        </p:nvCxnSpPr>
        <p:spPr>
          <a:xfrm>
            <a:off x="8341717" y="2676460"/>
            <a:ext cx="289339" cy="515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084EECE-5A83-BAF6-50EC-1602231EB6E4}"/>
              </a:ext>
            </a:extLst>
          </p:cNvPr>
          <p:cNvCxnSpPr>
            <a:cxnSpLocks/>
          </p:cNvCxnSpPr>
          <p:nvPr/>
        </p:nvCxnSpPr>
        <p:spPr>
          <a:xfrm>
            <a:off x="8633914" y="3579996"/>
            <a:ext cx="289339" cy="515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2928033-B3FD-6C95-ACCF-AB1F492E692D}"/>
              </a:ext>
            </a:extLst>
          </p:cNvPr>
          <p:cNvCxnSpPr>
            <a:cxnSpLocks/>
          </p:cNvCxnSpPr>
          <p:nvPr/>
        </p:nvCxnSpPr>
        <p:spPr>
          <a:xfrm flipH="1">
            <a:off x="4369342" y="2684704"/>
            <a:ext cx="1818782" cy="5372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C21E1494-1EB1-3317-B01D-B4DBB313F3E7}"/>
              </a:ext>
            </a:extLst>
          </p:cNvPr>
          <p:cNvCxnSpPr>
            <a:cxnSpLocks/>
          </p:cNvCxnSpPr>
          <p:nvPr/>
        </p:nvCxnSpPr>
        <p:spPr>
          <a:xfrm flipH="1">
            <a:off x="4655399" y="3567692"/>
            <a:ext cx="1818782" cy="5372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48D31BA-B4B1-FD65-7148-E740A77C10FA}"/>
              </a:ext>
            </a:extLst>
          </p:cNvPr>
          <p:cNvSpPr txBox="1"/>
          <p:nvPr/>
        </p:nvSpPr>
        <p:spPr>
          <a:xfrm>
            <a:off x="5678475" y="4540169"/>
            <a:ext cx="3213525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单一寄存器对应多个短寄存器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938EA1-1BBA-FB8E-C44E-E53366826F5C}"/>
              </a:ext>
            </a:extLst>
          </p:cNvPr>
          <p:cNvSpPr txBox="1"/>
          <p:nvPr/>
        </p:nvSpPr>
        <p:spPr>
          <a:xfrm>
            <a:off x="2488784" y="5164040"/>
            <a:ext cx="428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ARMv8</a:t>
            </a:r>
            <a:r>
              <a:rPr lang="zh-CN" altLang="en-US" b="1" dirty="0"/>
              <a:t>浮点</a:t>
            </a:r>
            <a:r>
              <a:rPr lang="en-US" altLang="zh-CN" b="1" dirty="0"/>
              <a:t>/</a:t>
            </a:r>
            <a:r>
              <a:rPr lang="zh-CN" altLang="en-US" b="1" dirty="0"/>
              <a:t>向量寄存器</a:t>
            </a:r>
          </a:p>
        </p:txBody>
      </p:sp>
    </p:spTree>
    <p:extLst>
      <p:ext uri="{BB962C8B-B14F-4D97-AF65-F5344CB8AC3E}">
        <p14:creationId xmlns:p14="http://schemas.microsoft.com/office/powerpoint/2010/main" val="2360337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430F-B0FD-4612-9907-BD221DCC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常用汇编指令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9F8B4-E4B4-45C8-A290-6AFC4C5A4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181A1C-1467-412D-B613-61F722D3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26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568AC641-68AD-491B-8ECB-501E7013D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寄存器间的数据搬移指令</a:t>
            </a:r>
            <a:endParaRPr lang="en-US" altLang="zh-CN" dirty="0">
              <a:latin typeface="+mj-ea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FDA86D1-B818-4A3E-A471-A459FD2E3C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+mj-ea"/>
              </a:rPr>
              <a:t>指令格式：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源操作数 </a:t>
            </a:r>
            <a:r>
              <a:rPr lang="en-US" altLang="zh-CN" b="1" dirty="0" err="1">
                <a:solidFill>
                  <a:srgbClr val="C00000"/>
                </a:solidFill>
                <a:latin typeface="+mj-ea"/>
              </a:rPr>
              <a:t>src</a:t>
            </a:r>
            <a:r>
              <a:rPr lang="zh-CN" altLang="en-US" b="1" dirty="0">
                <a:solidFill>
                  <a:srgbClr val="C00000"/>
                </a:solidFill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可以是：</a:t>
            </a:r>
            <a:endParaRPr lang="en-US" altLang="zh-CN" dirty="0">
              <a:latin typeface="+mj-ea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立即数</a:t>
            </a:r>
            <a:endParaRPr lang="en-US" altLang="zh-CN" dirty="0">
              <a:latin typeface="+mj-ea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寄存器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目的操作数 </a:t>
            </a:r>
            <a:r>
              <a:rPr lang="en-US" altLang="zh-CN" b="1" dirty="0">
                <a:solidFill>
                  <a:srgbClr val="C00000"/>
                </a:solidFill>
                <a:latin typeface="+mj-ea"/>
              </a:rPr>
              <a:t>dst</a:t>
            </a:r>
            <a:r>
              <a:rPr lang="zh-CN" altLang="en-US" b="1" dirty="0">
                <a:solidFill>
                  <a:srgbClr val="C00000"/>
                </a:solidFill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必须是寄存器</a:t>
            </a:r>
            <a:endParaRPr lang="en-US" altLang="zh-CN" dirty="0">
              <a:latin typeface="+mj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+mj-ea"/>
              </a:rPr>
              <a:t>被搬移数据的大小：由目的操作数决定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C756EF1D-A151-4F5E-95DA-611D7BD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82F96-5599-4ED4-9D8E-3B161C877948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0288D931-B31C-40ED-9734-69889703F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算术指令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2755" name="Group 67">
            <a:extLst>
              <a:ext uri="{FF2B5EF4-FFF2-40B4-BE49-F238E27FC236}">
                <a16:creationId xmlns:a16="http://schemas.microsoft.com/office/drawing/2014/main" id="{B02AB896-CF57-4FF6-8C85-5047E144C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038513"/>
              </p:ext>
            </p:extLst>
          </p:nvPr>
        </p:nvGraphicFramePr>
        <p:xfrm>
          <a:off x="457200" y="1333500"/>
          <a:ext cx="8229599" cy="2591028"/>
        </p:xfrm>
        <a:graphic>
          <a:graphicData uri="http://schemas.openxmlformats.org/drawingml/2006/table">
            <a:tbl>
              <a:tblPr/>
              <a:tblGrid>
                <a:gridCol w="289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 Rd,Rn,Op2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+ Op2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加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sub Rd,Rn,Op2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- Op2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减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</a:t>
                      </a: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乘（</a:t>
                      </a:r>
                      <a:r>
                        <a:rPr kumimoji="1" lang="en-US" altLang="zh-CN" sz="2000" dirty="0" err="1"/>
                        <a:t>smul</a:t>
                      </a:r>
                      <a:r>
                        <a:rPr kumimoji="1" lang="en-US" altLang="zh-CN" sz="2000" dirty="0"/>
                        <a:t>/</a:t>
                      </a:r>
                      <a:r>
                        <a:rPr kumimoji="1" lang="en-US" altLang="zh-CN" sz="2000" dirty="0" err="1"/>
                        <a:t>umul</a:t>
                      </a:r>
                      <a:r>
                        <a:rPr kumimoji="1" lang="zh-CN" altLang="en-US" sz="2000" dirty="0"/>
                        <a:t>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div Rd,Rn,Op2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</a:t>
                      </a: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÷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除（</a:t>
                      </a:r>
                      <a:r>
                        <a:rPr kumimoji="1" lang="en-US" altLang="zh-CN" sz="2000" dirty="0" err="1"/>
                        <a:t>sdiv</a:t>
                      </a:r>
                      <a:r>
                        <a:rPr kumimoji="1" lang="en-US" altLang="zh-CN" sz="2000" dirty="0"/>
                        <a:t>/</a:t>
                      </a:r>
                      <a:r>
                        <a:rPr kumimoji="1" lang="en-US" altLang="zh-CN" sz="2000" dirty="0" err="1"/>
                        <a:t>udiv</a:t>
                      </a:r>
                      <a:r>
                        <a:rPr kumimoji="1" lang="zh-CN" altLang="en-US" sz="2000" dirty="0"/>
                        <a:t>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neg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Rd,Rn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-Rn</a:t>
                      </a: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dirty="0"/>
                        <a:t>取相反数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5B8425E-0BB3-4913-8B2A-ED3077E4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A16687-571E-453C-97B6-83F62D501F1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B059E4E-25E4-4EEF-A618-DE792DFBA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移位指令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4978" name="Group 242">
            <a:extLst>
              <a:ext uri="{FF2B5EF4-FFF2-40B4-BE49-F238E27FC236}">
                <a16:creationId xmlns:a16="http://schemas.microsoft.com/office/drawing/2014/main" id="{D4675BE1-7489-4141-BECF-CEBCB9EDB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55212"/>
              </p:ext>
            </p:extLst>
          </p:nvPr>
        </p:nvGraphicFramePr>
        <p:xfrm>
          <a:off x="457200" y="1333500"/>
          <a:ext cx="8229598" cy="2158835"/>
        </p:xfrm>
        <a:graphic>
          <a:graphicData uri="http://schemas.openxmlformats.org/drawingml/2006/table">
            <a:tbl>
              <a:tblPr/>
              <a:tblGrid>
                <a:gridCol w="249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&lt;&lt;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Logical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&gt;&gt;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Logical right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6E89366-0C4E-40C5-9AEA-E814F101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0CAFD-AB10-495A-904B-03FC0CA380DB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4E8760-3E31-7400-C363-C64AD26B6341}"/>
              </a:ext>
            </a:extLst>
          </p:cNvPr>
          <p:cNvSpPr/>
          <p:nvPr/>
        </p:nvSpPr>
        <p:spPr>
          <a:xfrm>
            <a:off x="1907704" y="3937620"/>
            <a:ext cx="1743036" cy="59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寄存器</a:t>
            </a:r>
          </a:p>
        </p:txBody>
      </p:sp>
      <p:cxnSp>
        <p:nvCxnSpPr>
          <p:cNvPr id="3" name="直接箭头连接符 7">
            <a:extLst>
              <a:ext uri="{FF2B5EF4-FFF2-40B4-BE49-F238E27FC236}">
                <a16:creationId xmlns:a16="http://schemas.microsoft.com/office/drawing/2014/main" id="{82953E51-7DF5-826B-FF52-864478B2DFE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50740" y="4231491"/>
            <a:ext cx="417235" cy="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49">
            <a:extLst>
              <a:ext uri="{FF2B5EF4-FFF2-40B4-BE49-F238E27FC236}">
                <a16:creationId xmlns:a16="http://schemas.microsoft.com/office/drawing/2014/main" id="{3970DB9B-E393-CB6B-5B62-11AC9681142B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1470255" y="4230135"/>
            <a:ext cx="437449" cy="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5">
            <a:extLst>
              <a:ext uri="{FF2B5EF4-FFF2-40B4-BE49-F238E27FC236}">
                <a16:creationId xmlns:a16="http://schemas.microsoft.com/office/drawing/2014/main" id="{9C758D38-855D-FE44-D2AE-4D84F938530F}"/>
              </a:ext>
            </a:extLst>
          </p:cNvPr>
          <p:cNvSpPr txBox="1">
            <a:spLocks/>
          </p:cNvSpPr>
          <p:nvPr/>
        </p:nvSpPr>
        <p:spPr>
          <a:xfrm>
            <a:off x="177280" y="4017849"/>
            <a:ext cx="769971" cy="8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kumimoji="1" lang="en" altLang="zh-CN" sz="16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727B3-A1AB-1EE1-D763-68B41F2D4F57}"/>
              </a:ext>
            </a:extLst>
          </p:cNvPr>
          <p:cNvSpPr txBox="1"/>
          <p:nvPr/>
        </p:nvSpPr>
        <p:spPr>
          <a:xfrm>
            <a:off x="214688" y="3992759"/>
            <a:ext cx="978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最高位被丢弃</a:t>
            </a:r>
          </a:p>
        </p:txBody>
      </p:sp>
      <p:cxnSp>
        <p:nvCxnSpPr>
          <p:cNvPr id="7" name="直接箭头连接符 54">
            <a:extLst>
              <a:ext uri="{FF2B5EF4-FFF2-40B4-BE49-F238E27FC236}">
                <a16:creationId xmlns:a16="http://schemas.microsoft.com/office/drawing/2014/main" id="{A2ED4225-F857-DA25-3C12-568DD124E03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026286" y="4294882"/>
            <a:ext cx="461553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5ADD015-7F9E-ACE3-589E-A3E0FC6E8D23}"/>
              </a:ext>
            </a:extLst>
          </p:cNvPr>
          <p:cNvSpPr/>
          <p:nvPr/>
        </p:nvSpPr>
        <p:spPr>
          <a:xfrm>
            <a:off x="8502648" y="3941893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56">
            <a:extLst>
              <a:ext uri="{FF2B5EF4-FFF2-40B4-BE49-F238E27FC236}">
                <a16:creationId xmlns:a16="http://schemas.microsoft.com/office/drawing/2014/main" id="{4647F5A3-F5E7-918F-B839-04F234267807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flipH="1">
            <a:off x="8487840" y="3986387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57">
            <a:extLst>
              <a:ext uri="{FF2B5EF4-FFF2-40B4-BE49-F238E27FC236}">
                <a16:creationId xmlns:a16="http://schemas.microsoft.com/office/drawing/2014/main" id="{AEC795D9-C6E4-D256-F2D9-CEE681CB0AAA}"/>
              </a:ext>
            </a:extLst>
          </p:cNvPr>
          <p:cNvCxnSpPr>
            <a:cxnSpLocks/>
            <a:stCxn id="8" idx="6"/>
            <a:endCxn id="11" idx="6"/>
          </p:cNvCxnSpPr>
          <p:nvPr/>
        </p:nvCxnSpPr>
        <p:spPr>
          <a:xfrm flipH="1">
            <a:off x="8835353" y="3986387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29CA873-F728-5E6E-BBFC-546BCA156313}"/>
              </a:ext>
            </a:extLst>
          </p:cNvPr>
          <p:cNvSpPr/>
          <p:nvPr/>
        </p:nvSpPr>
        <p:spPr>
          <a:xfrm>
            <a:off x="8487840" y="4451186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3850550-B7F5-4E24-F0EF-357EB3CE1BAF}"/>
              </a:ext>
            </a:extLst>
          </p:cNvPr>
          <p:cNvSpPr/>
          <p:nvPr/>
        </p:nvSpPr>
        <p:spPr>
          <a:xfrm>
            <a:off x="8502648" y="3892485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60">
            <a:extLst>
              <a:ext uri="{FF2B5EF4-FFF2-40B4-BE49-F238E27FC236}">
                <a16:creationId xmlns:a16="http://schemas.microsoft.com/office/drawing/2014/main" id="{3DFE04EA-4343-1122-58CE-5EB11BC64357}"/>
              </a:ext>
            </a:extLst>
          </p:cNvPr>
          <p:cNvCxnSpPr>
            <a:cxnSpLocks/>
            <a:stCxn id="12" idx="2"/>
            <a:endCxn id="8" idx="2"/>
          </p:cNvCxnSpPr>
          <p:nvPr/>
        </p:nvCxnSpPr>
        <p:spPr>
          <a:xfrm>
            <a:off x="8502648" y="3936979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1">
            <a:extLst>
              <a:ext uri="{FF2B5EF4-FFF2-40B4-BE49-F238E27FC236}">
                <a16:creationId xmlns:a16="http://schemas.microsoft.com/office/drawing/2014/main" id="{CF8FFA6B-23C0-47BE-E3EF-54AFD4964106}"/>
              </a:ext>
            </a:extLst>
          </p:cNvPr>
          <p:cNvCxnSpPr>
            <a:cxnSpLocks/>
            <a:stCxn id="12" idx="6"/>
            <a:endCxn id="8" idx="6"/>
          </p:cNvCxnSpPr>
          <p:nvPr/>
        </p:nvCxnSpPr>
        <p:spPr>
          <a:xfrm>
            <a:off x="8850161" y="3936979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4E7EF67B-8385-C51F-FDD1-C7B536566C2E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>
            <a:off x="8538732" y="4017849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023">
            <a:extLst>
              <a:ext uri="{FF2B5EF4-FFF2-40B4-BE49-F238E27FC236}">
                <a16:creationId xmlns:a16="http://schemas.microsoft.com/office/drawing/2014/main" id="{40001680-E086-05FE-8CF8-355EF10482B4}"/>
              </a:ext>
            </a:extLst>
          </p:cNvPr>
          <p:cNvCxnSpPr>
            <a:cxnSpLocks/>
            <a:stCxn id="8" idx="4"/>
            <a:endCxn id="11" idx="4"/>
          </p:cNvCxnSpPr>
          <p:nvPr/>
        </p:nvCxnSpPr>
        <p:spPr>
          <a:xfrm flipH="1">
            <a:off x="8661597" y="4030881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024">
            <a:extLst>
              <a:ext uri="{FF2B5EF4-FFF2-40B4-BE49-F238E27FC236}">
                <a16:creationId xmlns:a16="http://schemas.microsoft.com/office/drawing/2014/main" id="{F80F7781-0357-EEBB-17DF-CDEE0C90F2DF}"/>
              </a:ext>
            </a:extLst>
          </p:cNvPr>
          <p:cNvCxnSpPr>
            <a:cxnSpLocks/>
            <a:stCxn id="8" idx="5"/>
            <a:endCxn id="11" idx="5"/>
          </p:cNvCxnSpPr>
          <p:nvPr/>
        </p:nvCxnSpPr>
        <p:spPr>
          <a:xfrm flipH="1">
            <a:off x="8784461" y="4017849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036">
            <a:extLst>
              <a:ext uri="{FF2B5EF4-FFF2-40B4-BE49-F238E27FC236}">
                <a16:creationId xmlns:a16="http://schemas.microsoft.com/office/drawing/2014/main" id="{2CCFB962-A76D-969C-882C-3F3513B68125}"/>
              </a:ext>
            </a:extLst>
          </p:cNvPr>
          <p:cNvCxnSpPr>
            <a:cxnSpLocks/>
          </p:cNvCxnSpPr>
          <p:nvPr/>
        </p:nvCxnSpPr>
        <p:spPr>
          <a:xfrm>
            <a:off x="5589678" y="4265823"/>
            <a:ext cx="69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68CB962-8BFF-98C6-E579-76165AC3764F}"/>
              </a:ext>
            </a:extLst>
          </p:cNvPr>
          <p:cNvSpPr txBox="1"/>
          <p:nvPr/>
        </p:nvSpPr>
        <p:spPr>
          <a:xfrm>
            <a:off x="4834803" y="4049517"/>
            <a:ext cx="886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最高位补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194E02-44D5-87E4-2119-C95DDDA7CF80}"/>
              </a:ext>
            </a:extLst>
          </p:cNvPr>
          <p:cNvSpPr txBox="1"/>
          <p:nvPr/>
        </p:nvSpPr>
        <p:spPr>
          <a:xfrm>
            <a:off x="3488464" y="4496310"/>
            <a:ext cx="355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B15791-75AE-C579-2CC4-11D3590690EA}"/>
              </a:ext>
            </a:extLst>
          </p:cNvPr>
          <p:cNvSpPr txBox="1"/>
          <p:nvPr/>
        </p:nvSpPr>
        <p:spPr>
          <a:xfrm>
            <a:off x="1818156" y="4496310"/>
            <a:ext cx="396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63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DA666-8F73-3478-B3CC-26AFC204116D}"/>
              </a:ext>
            </a:extLst>
          </p:cNvPr>
          <p:cNvSpPr/>
          <p:nvPr/>
        </p:nvSpPr>
        <p:spPr>
          <a:xfrm>
            <a:off x="6283250" y="3996367"/>
            <a:ext cx="1743036" cy="59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寄存器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EEC573-7003-CCB6-E97B-63706CD27404}"/>
              </a:ext>
            </a:extLst>
          </p:cNvPr>
          <p:cNvSpPr txBox="1"/>
          <p:nvPr/>
        </p:nvSpPr>
        <p:spPr>
          <a:xfrm>
            <a:off x="7838257" y="4566211"/>
            <a:ext cx="317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2E50A7-448B-A277-7070-2543F76644CD}"/>
              </a:ext>
            </a:extLst>
          </p:cNvPr>
          <p:cNvSpPr txBox="1"/>
          <p:nvPr/>
        </p:nvSpPr>
        <p:spPr>
          <a:xfrm>
            <a:off x="6182601" y="4574368"/>
            <a:ext cx="396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63</a:t>
            </a:r>
            <a:endParaRPr lang="zh-CN" altLang="en-US" sz="14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4C1459F-451D-AB88-1FEA-A08F06F603EA}"/>
              </a:ext>
            </a:extLst>
          </p:cNvPr>
          <p:cNvSpPr/>
          <p:nvPr/>
        </p:nvSpPr>
        <p:spPr>
          <a:xfrm>
            <a:off x="1126050" y="3987488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1145">
            <a:extLst>
              <a:ext uri="{FF2B5EF4-FFF2-40B4-BE49-F238E27FC236}">
                <a16:creationId xmlns:a16="http://schemas.microsoft.com/office/drawing/2014/main" id="{46574397-EDCA-A43E-9C54-5AF8B8EF0493}"/>
              </a:ext>
            </a:extLst>
          </p:cNvPr>
          <p:cNvCxnSpPr>
            <a:cxnSpLocks/>
            <a:stCxn id="25" idx="2"/>
            <a:endCxn id="28" idx="2"/>
          </p:cNvCxnSpPr>
          <p:nvPr/>
        </p:nvCxnSpPr>
        <p:spPr>
          <a:xfrm flipH="1">
            <a:off x="1111242" y="4031982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1146">
            <a:extLst>
              <a:ext uri="{FF2B5EF4-FFF2-40B4-BE49-F238E27FC236}">
                <a16:creationId xmlns:a16="http://schemas.microsoft.com/office/drawing/2014/main" id="{F606C7DD-682E-9CC0-781C-B0182057E2DD}"/>
              </a:ext>
            </a:extLst>
          </p:cNvPr>
          <p:cNvCxnSpPr>
            <a:cxnSpLocks/>
            <a:stCxn id="25" idx="6"/>
            <a:endCxn id="28" idx="6"/>
          </p:cNvCxnSpPr>
          <p:nvPr/>
        </p:nvCxnSpPr>
        <p:spPr>
          <a:xfrm flipH="1">
            <a:off x="1458755" y="4031982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B9256B98-8A4A-DF2C-D0A0-3493655031A9}"/>
              </a:ext>
            </a:extLst>
          </p:cNvPr>
          <p:cNvSpPr/>
          <p:nvPr/>
        </p:nvSpPr>
        <p:spPr>
          <a:xfrm>
            <a:off x="1111242" y="4496781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42C2546-76EB-3173-6B0E-3975012333B9}"/>
              </a:ext>
            </a:extLst>
          </p:cNvPr>
          <p:cNvSpPr/>
          <p:nvPr/>
        </p:nvSpPr>
        <p:spPr>
          <a:xfrm>
            <a:off x="1126050" y="3938080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1149">
            <a:extLst>
              <a:ext uri="{FF2B5EF4-FFF2-40B4-BE49-F238E27FC236}">
                <a16:creationId xmlns:a16="http://schemas.microsoft.com/office/drawing/2014/main" id="{14514031-9686-E4BE-16D7-E7D62501B86B}"/>
              </a:ext>
            </a:extLst>
          </p:cNvPr>
          <p:cNvCxnSpPr>
            <a:stCxn id="29" idx="2"/>
            <a:endCxn id="25" idx="2"/>
          </p:cNvCxnSpPr>
          <p:nvPr/>
        </p:nvCxnSpPr>
        <p:spPr>
          <a:xfrm>
            <a:off x="1126050" y="3982574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150">
            <a:extLst>
              <a:ext uri="{FF2B5EF4-FFF2-40B4-BE49-F238E27FC236}">
                <a16:creationId xmlns:a16="http://schemas.microsoft.com/office/drawing/2014/main" id="{D0A76B00-C020-65F6-C10A-6ABD3DEF90AF}"/>
              </a:ext>
            </a:extLst>
          </p:cNvPr>
          <p:cNvCxnSpPr>
            <a:stCxn id="29" idx="6"/>
            <a:endCxn id="25" idx="6"/>
          </p:cNvCxnSpPr>
          <p:nvPr/>
        </p:nvCxnSpPr>
        <p:spPr>
          <a:xfrm>
            <a:off x="1473563" y="3982574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151">
            <a:extLst>
              <a:ext uri="{FF2B5EF4-FFF2-40B4-BE49-F238E27FC236}">
                <a16:creationId xmlns:a16="http://schemas.microsoft.com/office/drawing/2014/main" id="{404406A3-7874-8F71-F4C6-796702B9E4F6}"/>
              </a:ext>
            </a:extLst>
          </p:cNvPr>
          <p:cNvCxnSpPr>
            <a:stCxn id="25" idx="3"/>
            <a:endCxn id="28" idx="3"/>
          </p:cNvCxnSpPr>
          <p:nvPr/>
        </p:nvCxnSpPr>
        <p:spPr>
          <a:xfrm flipH="1">
            <a:off x="1162134" y="4063444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152">
            <a:extLst>
              <a:ext uri="{FF2B5EF4-FFF2-40B4-BE49-F238E27FC236}">
                <a16:creationId xmlns:a16="http://schemas.microsoft.com/office/drawing/2014/main" id="{EC931EDD-1DD3-F9D8-4F30-B5C545141FC3}"/>
              </a:ext>
            </a:extLst>
          </p:cNvPr>
          <p:cNvCxnSpPr>
            <a:cxnSpLocks/>
            <a:stCxn id="25" idx="4"/>
            <a:endCxn id="28" idx="4"/>
          </p:cNvCxnSpPr>
          <p:nvPr/>
        </p:nvCxnSpPr>
        <p:spPr>
          <a:xfrm flipH="1">
            <a:off x="1284999" y="4076476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153">
            <a:extLst>
              <a:ext uri="{FF2B5EF4-FFF2-40B4-BE49-F238E27FC236}">
                <a16:creationId xmlns:a16="http://schemas.microsoft.com/office/drawing/2014/main" id="{BC2A06E2-E0F1-C5E0-70F5-E9E8DB0EA739}"/>
              </a:ext>
            </a:extLst>
          </p:cNvPr>
          <p:cNvCxnSpPr>
            <a:stCxn id="25" idx="5"/>
            <a:endCxn id="28" idx="5"/>
          </p:cNvCxnSpPr>
          <p:nvPr/>
        </p:nvCxnSpPr>
        <p:spPr>
          <a:xfrm flipH="1">
            <a:off x="1407863" y="4063444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5874956-9C1C-F69A-2AA5-01605E0C9647}"/>
              </a:ext>
            </a:extLst>
          </p:cNvPr>
          <p:cNvSpPr txBox="1"/>
          <p:nvPr/>
        </p:nvSpPr>
        <p:spPr>
          <a:xfrm>
            <a:off x="2239318" y="4917424"/>
            <a:ext cx="1079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lsl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4BFB609-14FB-6FE1-256C-17546E24188E}"/>
              </a:ext>
            </a:extLst>
          </p:cNvPr>
          <p:cNvSpPr txBox="1"/>
          <p:nvPr/>
        </p:nvSpPr>
        <p:spPr>
          <a:xfrm>
            <a:off x="6614864" y="4917425"/>
            <a:ext cx="1079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lsr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A8AB58-E198-FB30-B901-46A326A3B043}"/>
              </a:ext>
            </a:extLst>
          </p:cNvPr>
          <p:cNvSpPr txBox="1"/>
          <p:nvPr/>
        </p:nvSpPr>
        <p:spPr>
          <a:xfrm>
            <a:off x="3981056" y="4033271"/>
            <a:ext cx="886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最低位补</a:t>
            </a:r>
            <a:r>
              <a:rPr lang="en-US" altLang="zh-CN" sz="1400" dirty="0"/>
              <a:t>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007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B059E4E-25E4-4EEF-A618-DE792DFBA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移位指令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4978" name="Group 242">
            <a:extLst>
              <a:ext uri="{FF2B5EF4-FFF2-40B4-BE49-F238E27FC236}">
                <a16:creationId xmlns:a16="http://schemas.microsoft.com/office/drawing/2014/main" id="{D4675BE1-7489-4141-BECF-CEBCB9EDB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3248"/>
              </p:ext>
            </p:extLst>
          </p:nvPr>
        </p:nvGraphicFramePr>
        <p:xfrm>
          <a:off x="457200" y="1333500"/>
          <a:ext cx="8229598" cy="2158835"/>
        </p:xfrm>
        <a:graphic>
          <a:graphicData uri="http://schemas.openxmlformats.org/drawingml/2006/table">
            <a:tbl>
              <a:tblPr/>
              <a:tblGrid>
                <a:gridCol w="249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&lt;&lt;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Logical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&gt;&gt;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Logical right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&gt;&gt;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Arithmetic right shift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ror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&gt;&gt;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Op2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Rotate right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6E89366-0C4E-40C5-9AEA-E814F101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0CAFD-AB10-495A-904B-03FC0CA380DB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2517995-0E47-538F-8E34-4661B7E06EFC}"/>
              </a:ext>
            </a:extLst>
          </p:cNvPr>
          <p:cNvSpPr txBox="1"/>
          <p:nvPr/>
        </p:nvSpPr>
        <p:spPr>
          <a:xfrm>
            <a:off x="440778" y="4088052"/>
            <a:ext cx="1079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最高位按照符号扩展</a:t>
            </a:r>
          </a:p>
        </p:txBody>
      </p:sp>
      <p:cxnSp>
        <p:nvCxnSpPr>
          <p:cNvPr id="63" name="直接箭头连接符 1103">
            <a:extLst>
              <a:ext uri="{FF2B5EF4-FFF2-40B4-BE49-F238E27FC236}">
                <a16:creationId xmlns:a16="http://schemas.microsoft.com/office/drawing/2014/main" id="{BB4A138B-9C81-975A-DA50-E79521BAC023}"/>
              </a:ext>
            </a:extLst>
          </p:cNvPr>
          <p:cNvCxnSpPr>
            <a:cxnSpLocks/>
            <a:stCxn id="28687" idx="3"/>
            <a:endCxn id="28687" idx="1"/>
          </p:cNvCxnSpPr>
          <p:nvPr/>
        </p:nvCxnSpPr>
        <p:spPr>
          <a:xfrm flipH="1">
            <a:off x="6175847" y="4429168"/>
            <a:ext cx="1743036" cy="12700"/>
          </a:xfrm>
          <a:prstGeom prst="bentConnector5">
            <a:avLst>
              <a:gd name="adj1" fmla="val -13115"/>
              <a:gd name="adj2" fmla="val -5167134"/>
              <a:gd name="adj3" fmla="val 113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2" name="椭圆 28671">
            <a:extLst>
              <a:ext uri="{FF2B5EF4-FFF2-40B4-BE49-F238E27FC236}">
                <a16:creationId xmlns:a16="http://schemas.microsoft.com/office/drawing/2014/main" id="{72E65ED5-8798-3968-4607-392BFF818F8B}"/>
              </a:ext>
            </a:extLst>
          </p:cNvPr>
          <p:cNvSpPr/>
          <p:nvPr/>
        </p:nvSpPr>
        <p:spPr>
          <a:xfrm>
            <a:off x="3879077" y="4050522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673" name="直接连接符 1113">
            <a:extLst>
              <a:ext uri="{FF2B5EF4-FFF2-40B4-BE49-F238E27FC236}">
                <a16:creationId xmlns:a16="http://schemas.microsoft.com/office/drawing/2014/main" id="{1F5950E4-88C7-65F1-92FA-E0557F6D361E}"/>
              </a:ext>
            </a:extLst>
          </p:cNvPr>
          <p:cNvCxnSpPr>
            <a:cxnSpLocks/>
            <a:stCxn id="28672" idx="2"/>
            <a:endCxn id="28677" idx="2"/>
          </p:cNvCxnSpPr>
          <p:nvPr/>
        </p:nvCxnSpPr>
        <p:spPr>
          <a:xfrm flipH="1">
            <a:off x="3864269" y="4095016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76" name="直接连接符 1114">
            <a:extLst>
              <a:ext uri="{FF2B5EF4-FFF2-40B4-BE49-F238E27FC236}">
                <a16:creationId xmlns:a16="http://schemas.microsoft.com/office/drawing/2014/main" id="{0348B6BC-DEB1-0380-3EA8-99A917B4D610}"/>
              </a:ext>
            </a:extLst>
          </p:cNvPr>
          <p:cNvCxnSpPr>
            <a:cxnSpLocks/>
            <a:stCxn id="28672" idx="6"/>
            <a:endCxn id="28677" idx="6"/>
          </p:cNvCxnSpPr>
          <p:nvPr/>
        </p:nvCxnSpPr>
        <p:spPr>
          <a:xfrm flipH="1">
            <a:off x="4211782" y="4095016"/>
            <a:ext cx="14808" cy="50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77" name="椭圆 28676">
            <a:extLst>
              <a:ext uri="{FF2B5EF4-FFF2-40B4-BE49-F238E27FC236}">
                <a16:creationId xmlns:a16="http://schemas.microsoft.com/office/drawing/2014/main" id="{7C3BF027-8280-ECCD-5B72-01039C813274}"/>
              </a:ext>
            </a:extLst>
          </p:cNvPr>
          <p:cNvSpPr/>
          <p:nvPr/>
        </p:nvSpPr>
        <p:spPr>
          <a:xfrm>
            <a:off x="3864269" y="4559815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78" name="椭圆 28677">
            <a:extLst>
              <a:ext uri="{FF2B5EF4-FFF2-40B4-BE49-F238E27FC236}">
                <a16:creationId xmlns:a16="http://schemas.microsoft.com/office/drawing/2014/main" id="{24C73DA8-5013-0249-F46D-F8423CF495B8}"/>
              </a:ext>
            </a:extLst>
          </p:cNvPr>
          <p:cNvSpPr/>
          <p:nvPr/>
        </p:nvSpPr>
        <p:spPr>
          <a:xfrm>
            <a:off x="3879077" y="4001114"/>
            <a:ext cx="347513" cy="889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679" name="直接连接符 1117">
            <a:extLst>
              <a:ext uri="{FF2B5EF4-FFF2-40B4-BE49-F238E27FC236}">
                <a16:creationId xmlns:a16="http://schemas.microsoft.com/office/drawing/2014/main" id="{14474A70-5306-516B-C5B7-2BA54F298094}"/>
              </a:ext>
            </a:extLst>
          </p:cNvPr>
          <p:cNvCxnSpPr>
            <a:stCxn id="28678" idx="2"/>
            <a:endCxn id="28672" idx="2"/>
          </p:cNvCxnSpPr>
          <p:nvPr/>
        </p:nvCxnSpPr>
        <p:spPr>
          <a:xfrm>
            <a:off x="3879077" y="4045608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0" name="直接连接符 1118">
            <a:extLst>
              <a:ext uri="{FF2B5EF4-FFF2-40B4-BE49-F238E27FC236}">
                <a16:creationId xmlns:a16="http://schemas.microsoft.com/office/drawing/2014/main" id="{C7911FBB-1A91-CE97-562B-69CADF39B702}"/>
              </a:ext>
            </a:extLst>
          </p:cNvPr>
          <p:cNvCxnSpPr>
            <a:stCxn id="28678" idx="6"/>
            <a:endCxn id="28672" idx="6"/>
          </p:cNvCxnSpPr>
          <p:nvPr/>
        </p:nvCxnSpPr>
        <p:spPr>
          <a:xfrm>
            <a:off x="4226590" y="4045608"/>
            <a:ext cx="0" cy="4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1" name="直接连接符 1119">
            <a:extLst>
              <a:ext uri="{FF2B5EF4-FFF2-40B4-BE49-F238E27FC236}">
                <a16:creationId xmlns:a16="http://schemas.microsoft.com/office/drawing/2014/main" id="{024A12FC-4783-B4EB-31EC-465ED3ED8AAD}"/>
              </a:ext>
            </a:extLst>
          </p:cNvPr>
          <p:cNvCxnSpPr>
            <a:stCxn id="28672" idx="3"/>
            <a:endCxn id="28677" idx="3"/>
          </p:cNvCxnSpPr>
          <p:nvPr/>
        </p:nvCxnSpPr>
        <p:spPr>
          <a:xfrm flipH="1">
            <a:off x="3915161" y="4126478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2" name="直接连接符 1120">
            <a:extLst>
              <a:ext uri="{FF2B5EF4-FFF2-40B4-BE49-F238E27FC236}">
                <a16:creationId xmlns:a16="http://schemas.microsoft.com/office/drawing/2014/main" id="{E391E456-B98F-A595-FBBA-41AAFDDD91DB}"/>
              </a:ext>
            </a:extLst>
          </p:cNvPr>
          <p:cNvCxnSpPr>
            <a:cxnSpLocks/>
            <a:stCxn id="28672" idx="4"/>
            <a:endCxn id="28677" idx="4"/>
          </p:cNvCxnSpPr>
          <p:nvPr/>
        </p:nvCxnSpPr>
        <p:spPr>
          <a:xfrm flipH="1">
            <a:off x="4038026" y="4139510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83" name="直接连接符 1121">
            <a:extLst>
              <a:ext uri="{FF2B5EF4-FFF2-40B4-BE49-F238E27FC236}">
                <a16:creationId xmlns:a16="http://schemas.microsoft.com/office/drawing/2014/main" id="{598EFDB8-F744-C7CE-5774-A2B347BE0417}"/>
              </a:ext>
            </a:extLst>
          </p:cNvPr>
          <p:cNvCxnSpPr>
            <a:stCxn id="28672" idx="5"/>
            <a:endCxn id="28677" idx="5"/>
          </p:cNvCxnSpPr>
          <p:nvPr/>
        </p:nvCxnSpPr>
        <p:spPr>
          <a:xfrm flipH="1">
            <a:off x="4160890" y="4126478"/>
            <a:ext cx="14808" cy="50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矩形 28683">
            <a:extLst>
              <a:ext uri="{FF2B5EF4-FFF2-40B4-BE49-F238E27FC236}">
                <a16:creationId xmlns:a16="http://schemas.microsoft.com/office/drawing/2014/main" id="{4A3C8FB1-95CD-C68B-12BD-8AD053D1AE98}"/>
              </a:ext>
            </a:extLst>
          </p:cNvPr>
          <p:cNvSpPr/>
          <p:nvPr/>
        </p:nvSpPr>
        <p:spPr>
          <a:xfrm>
            <a:off x="1745923" y="4030624"/>
            <a:ext cx="1743036" cy="59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       寄存器</a:t>
            </a:r>
          </a:p>
        </p:txBody>
      </p:sp>
      <p:sp>
        <p:nvSpPr>
          <p:cNvPr id="28685" name="文本框 28684">
            <a:extLst>
              <a:ext uri="{FF2B5EF4-FFF2-40B4-BE49-F238E27FC236}">
                <a16:creationId xmlns:a16="http://schemas.microsoft.com/office/drawing/2014/main" id="{F4226DBF-8F0E-A5E6-483D-6DB7E729C8BD}"/>
              </a:ext>
            </a:extLst>
          </p:cNvPr>
          <p:cNvSpPr txBox="1"/>
          <p:nvPr/>
        </p:nvSpPr>
        <p:spPr>
          <a:xfrm>
            <a:off x="3219959" y="4606634"/>
            <a:ext cx="317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8686" name="文本框 28685">
            <a:extLst>
              <a:ext uri="{FF2B5EF4-FFF2-40B4-BE49-F238E27FC236}">
                <a16:creationId xmlns:a16="http://schemas.microsoft.com/office/drawing/2014/main" id="{F1836E35-5667-4856-7DD1-AD28145771D1}"/>
              </a:ext>
            </a:extLst>
          </p:cNvPr>
          <p:cNvSpPr txBox="1"/>
          <p:nvPr/>
        </p:nvSpPr>
        <p:spPr>
          <a:xfrm>
            <a:off x="1694342" y="4615057"/>
            <a:ext cx="396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63</a:t>
            </a:r>
            <a:endParaRPr lang="zh-CN" altLang="en-US" sz="1400" dirty="0"/>
          </a:p>
        </p:txBody>
      </p:sp>
      <p:sp>
        <p:nvSpPr>
          <p:cNvPr id="28687" name="矩形 28686">
            <a:extLst>
              <a:ext uri="{FF2B5EF4-FFF2-40B4-BE49-F238E27FC236}">
                <a16:creationId xmlns:a16="http://schemas.microsoft.com/office/drawing/2014/main" id="{EE74F0D8-AA64-037B-2404-5E48C53982B9}"/>
              </a:ext>
            </a:extLst>
          </p:cNvPr>
          <p:cNvSpPr/>
          <p:nvPr/>
        </p:nvSpPr>
        <p:spPr>
          <a:xfrm>
            <a:off x="6175847" y="4130653"/>
            <a:ext cx="1743036" cy="59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寄存器</a:t>
            </a:r>
          </a:p>
        </p:txBody>
      </p:sp>
      <p:sp>
        <p:nvSpPr>
          <p:cNvPr id="28688" name="文本框 28687">
            <a:extLst>
              <a:ext uri="{FF2B5EF4-FFF2-40B4-BE49-F238E27FC236}">
                <a16:creationId xmlns:a16="http://schemas.microsoft.com/office/drawing/2014/main" id="{423F956E-AB6E-F33D-B58B-AE4B41E2316E}"/>
              </a:ext>
            </a:extLst>
          </p:cNvPr>
          <p:cNvSpPr txBox="1"/>
          <p:nvPr/>
        </p:nvSpPr>
        <p:spPr>
          <a:xfrm>
            <a:off x="7691970" y="4740383"/>
            <a:ext cx="317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8689" name="文本框 28688">
            <a:extLst>
              <a:ext uri="{FF2B5EF4-FFF2-40B4-BE49-F238E27FC236}">
                <a16:creationId xmlns:a16="http://schemas.microsoft.com/office/drawing/2014/main" id="{BB5B54A0-E6D5-50D5-45E0-D509C900063F}"/>
              </a:ext>
            </a:extLst>
          </p:cNvPr>
          <p:cNvSpPr txBox="1"/>
          <p:nvPr/>
        </p:nvSpPr>
        <p:spPr>
          <a:xfrm>
            <a:off x="6083664" y="4727962"/>
            <a:ext cx="396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63</a:t>
            </a:r>
            <a:endParaRPr lang="zh-CN" altLang="en-US" sz="1400" dirty="0"/>
          </a:p>
        </p:txBody>
      </p:sp>
      <p:sp>
        <p:nvSpPr>
          <p:cNvPr id="28690" name="文本框 28689">
            <a:extLst>
              <a:ext uri="{FF2B5EF4-FFF2-40B4-BE49-F238E27FC236}">
                <a16:creationId xmlns:a16="http://schemas.microsoft.com/office/drawing/2014/main" id="{EBC6112F-5F95-3A3B-917F-906CAC5623DE}"/>
              </a:ext>
            </a:extLst>
          </p:cNvPr>
          <p:cNvSpPr txBox="1"/>
          <p:nvPr/>
        </p:nvSpPr>
        <p:spPr>
          <a:xfrm>
            <a:off x="1980529" y="4989185"/>
            <a:ext cx="1079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 </a:t>
            </a:r>
            <a:r>
              <a:rPr lang="en-US" altLang="zh-CN" sz="1400" dirty="0" err="1"/>
              <a:t>asr</a:t>
            </a:r>
            <a:endParaRPr lang="zh-CN" altLang="en-US" sz="1400" dirty="0"/>
          </a:p>
        </p:txBody>
      </p:sp>
      <p:sp>
        <p:nvSpPr>
          <p:cNvPr id="28691" name="文本框 28690">
            <a:extLst>
              <a:ext uri="{FF2B5EF4-FFF2-40B4-BE49-F238E27FC236}">
                <a16:creationId xmlns:a16="http://schemas.microsoft.com/office/drawing/2014/main" id="{4D1B270C-AA21-7C6C-9822-B0541514EFCB}"/>
              </a:ext>
            </a:extLst>
          </p:cNvPr>
          <p:cNvSpPr txBox="1"/>
          <p:nvPr/>
        </p:nvSpPr>
        <p:spPr>
          <a:xfrm>
            <a:off x="6480317" y="5011148"/>
            <a:ext cx="1079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ror</a:t>
            </a:r>
            <a:endParaRPr lang="zh-CN" altLang="en-US" sz="1400" dirty="0"/>
          </a:p>
        </p:txBody>
      </p:sp>
      <p:cxnSp>
        <p:nvCxnSpPr>
          <p:cNvPr id="28692" name="直接箭头连接符 1165">
            <a:extLst>
              <a:ext uri="{FF2B5EF4-FFF2-40B4-BE49-F238E27FC236}">
                <a16:creationId xmlns:a16="http://schemas.microsoft.com/office/drawing/2014/main" id="{F04F20BF-F500-4158-FB37-BBDCEF42BA78}"/>
              </a:ext>
            </a:extLst>
          </p:cNvPr>
          <p:cNvCxnSpPr>
            <a:stCxn id="28684" idx="3"/>
          </p:cNvCxnSpPr>
          <p:nvPr/>
        </p:nvCxnSpPr>
        <p:spPr>
          <a:xfrm flipV="1">
            <a:off x="3488959" y="4329138"/>
            <a:ext cx="375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3" name="矩形 28692">
            <a:extLst>
              <a:ext uri="{FF2B5EF4-FFF2-40B4-BE49-F238E27FC236}">
                <a16:creationId xmlns:a16="http://schemas.microsoft.com/office/drawing/2014/main" id="{9768367F-2294-9784-F715-C05B60A854D1}"/>
              </a:ext>
            </a:extLst>
          </p:cNvPr>
          <p:cNvSpPr/>
          <p:nvPr/>
        </p:nvSpPr>
        <p:spPr>
          <a:xfrm>
            <a:off x="1954138" y="4023187"/>
            <a:ext cx="216341" cy="606854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694" name="直接连接符 1241">
            <a:extLst>
              <a:ext uri="{FF2B5EF4-FFF2-40B4-BE49-F238E27FC236}">
                <a16:creationId xmlns:a16="http://schemas.microsoft.com/office/drawing/2014/main" id="{6DA0AAFB-F730-6CCA-61CC-CEEDD041C93F}"/>
              </a:ext>
            </a:extLst>
          </p:cNvPr>
          <p:cNvCxnSpPr>
            <a:cxnSpLocks/>
          </p:cNvCxnSpPr>
          <p:nvPr/>
        </p:nvCxnSpPr>
        <p:spPr>
          <a:xfrm flipV="1">
            <a:off x="2053028" y="3634853"/>
            <a:ext cx="0" cy="41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5" name="直接连接符 1243">
            <a:extLst>
              <a:ext uri="{FF2B5EF4-FFF2-40B4-BE49-F238E27FC236}">
                <a16:creationId xmlns:a16="http://schemas.microsoft.com/office/drawing/2014/main" id="{3A5D8EBB-1BD0-235A-628B-164C238CA2AD}"/>
              </a:ext>
            </a:extLst>
          </p:cNvPr>
          <p:cNvCxnSpPr/>
          <p:nvPr/>
        </p:nvCxnSpPr>
        <p:spPr>
          <a:xfrm flipH="1">
            <a:off x="1854701" y="3625961"/>
            <a:ext cx="198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6" name="直接箭头连接符 1245">
            <a:extLst>
              <a:ext uri="{FF2B5EF4-FFF2-40B4-BE49-F238E27FC236}">
                <a16:creationId xmlns:a16="http://schemas.microsoft.com/office/drawing/2014/main" id="{865B87E4-33DE-CA74-B436-E92E41BAC179}"/>
              </a:ext>
            </a:extLst>
          </p:cNvPr>
          <p:cNvCxnSpPr>
            <a:cxnSpLocks/>
          </p:cNvCxnSpPr>
          <p:nvPr/>
        </p:nvCxnSpPr>
        <p:spPr>
          <a:xfrm>
            <a:off x="1851304" y="3634853"/>
            <a:ext cx="3397" cy="41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88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B059E4E-25E4-4EEF-A618-DE792DFBA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逻辑运算指令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84978" name="Group 242">
            <a:extLst>
              <a:ext uri="{FF2B5EF4-FFF2-40B4-BE49-F238E27FC236}">
                <a16:creationId xmlns:a16="http://schemas.microsoft.com/office/drawing/2014/main" id="{D4675BE1-7489-4141-BECF-CEBCB9EDB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768855"/>
              </p:ext>
            </p:extLst>
          </p:nvPr>
        </p:nvGraphicFramePr>
        <p:xfrm>
          <a:off x="457200" y="1333500"/>
          <a:ext cx="8229598" cy="2158835"/>
        </p:xfrm>
        <a:graphic>
          <a:graphicData uri="http://schemas.openxmlformats.org/drawingml/2006/table">
            <a:tbl>
              <a:tblPr/>
              <a:tblGrid>
                <a:gridCol w="249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eor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^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按位异或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orr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|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按位或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and Rd,Rn,Op2</a:t>
                      </a: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Rn &amp; Op2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按位与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mvn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Rd,Rn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Rd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~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Rn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按位取反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94753"/>
                  </a:ext>
                </a:extLst>
              </a:tr>
            </a:tbl>
          </a:graphicData>
        </a:graphic>
      </p:graphicFrame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6E89366-0C4E-40C5-9AEA-E814F101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0CAFD-AB10-495A-904B-03FC0CA380DB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3ABD-BAA6-3143-8366-381FB8FF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操作系统的分化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7D10B-DBDD-6C4C-B752-498EC33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EB76F47-B51B-0749-ADD2-53423C160E20}"/>
              </a:ext>
            </a:extLst>
          </p:cNvPr>
          <p:cNvSpPr/>
          <p:nvPr/>
        </p:nvSpPr>
        <p:spPr>
          <a:xfrm>
            <a:off x="683568" y="1795845"/>
            <a:ext cx="1473324" cy="1665365"/>
          </a:xfrm>
          <a:prstGeom prst="roundRect">
            <a:avLst>
              <a:gd name="adj" fmla="val 8201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软件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0CF39FB-5310-8C45-9E54-935605B590C6}"/>
              </a:ext>
            </a:extLst>
          </p:cNvPr>
          <p:cNvSpPr/>
          <p:nvPr/>
        </p:nvSpPr>
        <p:spPr>
          <a:xfrm>
            <a:off x="683568" y="3723347"/>
            <a:ext cx="1473324" cy="541964"/>
          </a:xfrm>
          <a:prstGeom prst="roundRect">
            <a:avLst>
              <a:gd name="adj" fmla="val 16635"/>
            </a:avLst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9825525-1C84-F342-A36F-5DC362F746F5}"/>
              </a:ext>
            </a:extLst>
          </p:cNvPr>
          <p:cNvSpPr/>
          <p:nvPr/>
        </p:nvSpPr>
        <p:spPr>
          <a:xfrm>
            <a:off x="2810644" y="1795845"/>
            <a:ext cx="1473324" cy="701615"/>
          </a:xfrm>
          <a:prstGeom prst="roundRect">
            <a:avLst>
              <a:gd name="adj" fmla="val 20743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硬件无关部分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382B8DC-88B1-7E46-A175-A3A0C1F283DA}"/>
              </a:ext>
            </a:extLst>
          </p:cNvPr>
          <p:cNvSpPr/>
          <p:nvPr/>
        </p:nvSpPr>
        <p:spPr>
          <a:xfrm>
            <a:off x="2810644" y="3723347"/>
            <a:ext cx="1473324" cy="541964"/>
          </a:xfrm>
          <a:prstGeom prst="roundRect">
            <a:avLst>
              <a:gd name="adj" fmla="val 16635"/>
            </a:avLst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288F513-E4DC-344F-84C3-982CED15BAF9}"/>
              </a:ext>
            </a:extLst>
          </p:cNvPr>
          <p:cNvSpPr/>
          <p:nvPr/>
        </p:nvSpPr>
        <p:spPr>
          <a:xfrm>
            <a:off x="2810644" y="2759595"/>
            <a:ext cx="1473324" cy="701615"/>
          </a:xfrm>
          <a:prstGeom prst="roundRect">
            <a:avLst>
              <a:gd name="adj" fmla="val 1760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硬件抽象部分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B73FB20-DACF-3C4B-9E6A-E68CDFB2BB4B}"/>
              </a:ext>
            </a:extLst>
          </p:cNvPr>
          <p:cNvSpPr/>
          <p:nvPr/>
        </p:nvSpPr>
        <p:spPr>
          <a:xfrm>
            <a:off x="4911840" y="1795845"/>
            <a:ext cx="1473324" cy="701615"/>
          </a:xfrm>
          <a:prstGeom prst="roundRect">
            <a:avLst>
              <a:gd name="adj" fmla="val 20743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硬件</a:t>
            </a:r>
            <a:r>
              <a:rPr kumimoji="1" lang="zh-CN" altLang="en-US" sz="1200">
                <a:solidFill>
                  <a:schemeClr val="tx1"/>
                </a:solidFill>
              </a:rPr>
              <a:t>无关部分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+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非特权操作部分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B06A5F2-9B49-EE45-94DC-07E269B45214}"/>
              </a:ext>
            </a:extLst>
          </p:cNvPr>
          <p:cNvSpPr/>
          <p:nvPr/>
        </p:nvSpPr>
        <p:spPr>
          <a:xfrm>
            <a:off x="4911840" y="3723347"/>
            <a:ext cx="1473324" cy="541964"/>
          </a:xfrm>
          <a:prstGeom prst="roundRect">
            <a:avLst>
              <a:gd name="adj" fmla="val 16635"/>
            </a:avLst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硬件（支持特权）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A526A3F-126C-4E48-ACFC-053261837650}"/>
              </a:ext>
            </a:extLst>
          </p:cNvPr>
          <p:cNvSpPr/>
          <p:nvPr/>
        </p:nvSpPr>
        <p:spPr>
          <a:xfrm>
            <a:off x="4911840" y="2759596"/>
            <a:ext cx="1473324" cy="701615"/>
          </a:xfrm>
          <a:prstGeom prst="roundRect">
            <a:avLst>
              <a:gd name="adj" fmla="val 1760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硬件抽象部分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+</a:t>
            </a:r>
          </a:p>
          <a:p>
            <a:pPr algn="ctr"/>
            <a:r>
              <a:rPr kumimoji="1" lang="zh-CN" altLang="en-US" sz="1200" dirty="0"/>
              <a:t>特权操作部分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E841A3B-33E9-A742-8C43-E5312EA4A55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547306" y="2497460"/>
            <a:ext cx="0" cy="2621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049675C-6883-AE4B-BC3E-EDADB43B3A98}"/>
              </a:ext>
            </a:extLst>
          </p:cNvPr>
          <p:cNvCxnSpPr>
            <a:cxnSpLocks/>
          </p:cNvCxnSpPr>
          <p:nvPr/>
        </p:nvCxnSpPr>
        <p:spPr>
          <a:xfrm>
            <a:off x="4839832" y="2641476"/>
            <a:ext cx="165618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>
            <a:extLst>
              <a:ext uri="{FF2B5EF4-FFF2-40B4-BE49-F238E27FC236}">
                <a16:creationId xmlns:a16="http://schemas.microsoft.com/office/drawing/2014/main" id="{880CDE1A-D635-AC49-B927-6D10E08E79AF}"/>
              </a:ext>
            </a:extLst>
          </p:cNvPr>
          <p:cNvSpPr/>
          <p:nvPr/>
        </p:nvSpPr>
        <p:spPr>
          <a:xfrm>
            <a:off x="5540490" y="2497460"/>
            <a:ext cx="216024" cy="26213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ECF690-D4B3-7743-82CC-9EEA42B735AC}"/>
              </a:ext>
            </a:extLst>
          </p:cNvPr>
          <p:cNvSpPr/>
          <p:nvPr/>
        </p:nvSpPr>
        <p:spPr>
          <a:xfrm>
            <a:off x="6496016" y="29257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操作系统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3F6EDE-9A22-6641-BA99-4DF76611506F}"/>
              </a:ext>
            </a:extLst>
          </p:cNvPr>
          <p:cNvSpPr/>
          <p:nvPr/>
        </p:nvSpPr>
        <p:spPr>
          <a:xfrm>
            <a:off x="6496016" y="19619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accent4">
                    <a:lumMod val="75000"/>
                  </a:schemeClr>
                </a:solidFill>
              </a:rPr>
              <a:t>应用程序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A316CD-15BE-6B46-A35C-4BDDF136083C}"/>
              </a:ext>
            </a:extLst>
          </p:cNvPr>
          <p:cNvSpPr/>
          <p:nvPr/>
        </p:nvSpPr>
        <p:spPr>
          <a:xfrm>
            <a:off x="7743061" y="274056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accent1"/>
                </a:solidFill>
              </a:rPr>
              <a:t>服务应用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5B1862-DCB1-D646-9810-78E36BCC5C8B}"/>
              </a:ext>
            </a:extLst>
          </p:cNvPr>
          <p:cNvSpPr/>
          <p:nvPr/>
        </p:nvSpPr>
        <p:spPr>
          <a:xfrm>
            <a:off x="7743061" y="318328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accent1"/>
                </a:solidFill>
              </a:rPr>
              <a:t>管理应用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ADDD5EA8-D771-954C-B3A6-2ECF3C0D7022}"/>
              </a:ext>
            </a:extLst>
          </p:cNvPr>
          <p:cNvSpPr/>
          <p:nvPr/>
        </p:nvSpPr>
        <p:spPr>
          <a:xfrm>
            <a:off x="7650677" y="2780394"/>
            <a:ext cx="92384" cy="701615"/>
          </a:xfrm>
          <a:prstGeom prst="leftBrace">
            <a:avLst>
              <a:gd name="adj1" fmla="val 942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F058E750-AF95-3F40-B5E9-5C511296398C}"/>
              </a:ext>
            </a:extLst>
          </p:cNvPr>
          <p:cNvSpPr/>
          <p:nvPr/>
        </p:nvSpPr>
        <p:spPr>
          <a:xfrm>
            <a:off x="2353405" y="2641476"/>
            <a:ext cx="300988" cy="437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5CF83721-0427-F244-B275-2136DA2D36E9}"/>
              </a:ext>
            </a:extLst>
          </p:cNvPr>
          <p:cNvSpPr/>
          <p:nvPr/>
        </p:nvSpPr>
        <p:spPr>
          <a:xfrm>
            <a:off x="4452303" y="2638677"/>
            <a:ext cx="300988" cy="437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83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C77F7C2F-DD59-4FBD-A921-1129898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B753D-2E2E-40AB-9DA4-8A666B6C57F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F36A70A-EE1B-4D1B-AF51-775EF26A8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算术运算汇编代码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F108CE87-581B-4349-A80F-20F845C4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158010"/>
            <a:ext cx="6408712" cy="21271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int </a:t>
            </a:r>
            <a:r>
              <a:rPr lang="en-US" altLang="zh-CN" sz="1667" b="1" dirty="0" err="1">
                <a:latin typeface="Courier New" panose="02070309020205020404" pitchFamily="49" charset="0"/>
              </a:rPr>
              <a:t>arith</a:t>
            </a:r>
            <a:r>
              <a:rPr lang="en-US" altLang="zh-CN" sz="1667" b="1" dirty="0">
                <a:latin typeface="Courier New" panose="02070309020205020404" pitchFamily="49" charset="0"/>
              </a:rPr>
              <a:t>(long x, long y, long 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long t1 = x ^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t2 = z * 48;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t3 = t1 &amp; 0x0F0F0F0F;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t4 = t2 - t3;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return t4;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4B7E71FA-AB45-4DD1-BDCC-A43FA7EBE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377643"/>
            <a:ext cx="6408712" cy="18881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eor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t1 = x ^ y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add     x2, x2, 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x2, </a:t>
            </a:r>
            <a:r>
              <a:rPr lang="pl-PL" altLang="zh-CN" sz="1667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lsl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#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667" b="1" dirty="0">
                <a:latin typeface="Courier New" panose="02070309020205020404" pitchFamily="49" charset="0"/>
              </a:rPr>
              <a:t> 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z = z * 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lsl     x2, x2, 4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t2 = z * 16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mov     w1, </a:t>
            </a:r>
            <a:r>
              <a:rPr lang="en-US" altLang="zh-CN" sz="1667" b="1" dirty="0">
                <a:latin typeface="Courier New" panose="02070309020205020404" pitchFamily="49" charset="0"/>
              </a:rPr>
              <a:t>#0x0F0F0F0F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1667" b="1" dirty="0" err="1">
                <a:solidFill>
                  <a:srgbClr val="006FC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 = 0x0F0F0F0F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and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t3 = t1 &amp; const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sub     w0, w2, w0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t4 = t2 – t3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ret</a:t>
            </a:r>
            <a:r>
              <a:rPr lang="en-US" altLang="zh-CN" sz="1667" b="1" dirty="0">
                <a:latin typeface="Courier New" panose="02070309020205020404" pitchFamily="49" charset="0"/>
              </a:rPr>
              <a:t> 		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return t4</a:t>
            </a:r>
            <a:endParaRPr lang="en-US" altLang="zh-CN" sz="1667" b="1" dirty="0"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AB8E0B-92E5-B52F-B185-249FD566BBF9}"/>
              </a:ext>
            </a:extLst>
          </p:cNvPr>
          <p:cNvSpPr txBox="1"/>
          <p:nvPr/>
        </p:nvSpPr>
        <p:spPr>
          <a:xfrm>
            <a:off x="771316" y="5320550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初始时，寄存器 </a:t>
            </a:r>
            <a:r>
              <a:rPr kumimoji="1" lang="en-US" altLang="zh-CN" dirty="0"/>
              <a:t>x0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x2</a:t>
            </a:r>
            <a:r>
              <a:rPr kumimoji="1" lang="zh-CN" altLang="en-US" dirty="0"/>
              <a:t> 分别对应变量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graphicFrame>
        <p:nvGraphicFramePr>
          <p:cNvPr id="7" name="Group 67">
            <a:extLst>
              <a:ext uri="{FF2B5EF4-FFF2-40B4-BE49-F238E27FC236}">
                <a16:creationId xmlns:a16="http://schemas.microsoft.com/office/drawing/2014/main" id="{274C5753-9B4C-EB4E-9923-2317D26026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24217"/>
              </p:ext>
            </p:extLst>
          </p:nvPr>
        </p:nvGraphicFramePr>
        <p:xfrm>
          <a:off x="7380312" y="1158010"/>
          <a:ext cx="1512168" cy="3764358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加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sub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div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除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neg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取反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逻辑左移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3395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48177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算数右移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1146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ror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循环右移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750988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eor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6724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orr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71884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17729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mvn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按位取反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5696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B5664-8F19-7CAC-F08F-918261EA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：修改过的寄存器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9D639-8AFB-C21B-35FA-4A39DEF5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zh-CN" sz="2800" b="1" dirty="0" err="1">
                <a:latin typeface="Courier New" panose="02070309020205020404" pitchFamily="49" charset="0"/>
              </a:rPr>
              <a:t>add</a:t>
            </a:r>
            <a:r>
              <a:rPr lang="pl-PL" altLang="zh-CN" sz="2800" b="1" dirty="0">
                <a:latin typeface="Courier New" panose="02070309020205020404" pitchFamily="49" charset="0"/>
              </a:rPr>
              <a:t> </a:t>
            </a:r>
            <a:r>
              <a:rPr lang="zh-CN" altLang="en-US" sz="2800" b="1" dirty="0">
                <a:latin typeface="Courier New" panose="02070309020205020404" pitchFamily="49" charset="0"/>
              </a:rPr>
              <a:t> </a:t>
            </a:r>
            <a:r>
              <a:rPr lang="pl-PL" altLang="zh-CN" sz="2800" b="1" dirty="0">
                <a:latin typeface="Courier New" panose="02070309020205020404" pitchFamily="49" charset="0"/>
              </a:rPr>
              <a:t>x2, x2, </a:t>
            </a:r>
            <a:r>
              <a:rPr lang="pl-PL" altLang="zh-CN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x2, </a:t>
            </a:r>
            <a:r>
              <a:rPr lang="pl-PL" altLang="zh-CN" sz="2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lsl</a:t>
            </a:r>
            <a:r>
              <a:rPr lang="pl-PL" altLang="zh-CN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#</a:t>
            </a:r>
            <a:r>
              <a:rPr lang="pl-PL" altLang="zh-CN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</a:p>
          <a:p>
            <a:pPr lvl="1"/>
            <a:r>
              <a:rPr kumimoji="1" lang="zh-CN" altLang="en-US" dirty="0"/>
              <a:t>优点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：减少指令数量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</a:t>
            </a:r>
            <a:r>
              <a:rPr kumimoji="1" lang="en-US" altLang="zh-CN" dirty="0"/>
              <a:t>-2</a:t>
            </a:r>
            <a:r>
              <a:rPr kumimoji="1" lang="zh-CN" altLang="en-US" dirty="0"/>
              <a:t>：减少用于存放中间结果的寄存器占用量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75590-E3A4-82F1-027C-45092B6B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74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47BBF9A1-B1E0-425D-809C-34988030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9CD48-39A8-4F17-9FA3-5F0B5463FD1D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3551657-462F-443C-BD81-C41171694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Modified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Register</a:t>
            </a:r>
            <a:r>
              <a:rPr lang="zh-CN" altLang="en-US" dirty="0">
                <a:latin typeface="+mn-lt"/>
              </a:rPr>
              <a:t>的常见用法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C954CDA-DB6F-4FC3-9B27-A2185495C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</a:rPr>
              <a:t>对操作数进行移位</a:t>
            </a:r>
            <a:endParaRPr lang="en-US" altLang="zh-CN" dirty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例子：</a:t>
            </a:r>
            <a:r>
              <a:rPr lang="en" altLang="zh-CN" dirty="0">
                <a:latin typeface="+mj-ea"/>
              </a:rPr>
              <a:t> </a:t>
            </a:r>
            <a:r>
              <a:rPr lang="en" altLang="zh-CN" dirty="0" err="1">
                <a:latin typeface="+mj-ea"/>
              </a:rPr>
              <a:t>eor</a:t>
            </a:r>
            <a:r>
              <a:rPr lang="en" altLang="zh-CN" dirty="0">
                <a:latin typeface="+mj-ea"/>
              </a:rPr>
              <a:t> w0, w8, w8, </a:t>
            </a:r>
            <a:r>
              <a:rPr lang="en" altLang="zh-CN" dirty="0" err="1">
                <a:latin typeface="+mj-ea"/>
              </a:rPr>
              <a:t>asr</a:t>
            </a:r>
            <a:r>
              <a:rPr lang="en" altLang="zh-CN" dirty="0">
                <a:latin typeface="+mj-ea"/>
              </a:rPr>
              <a:t> #16</a:t>
            </a:r>
            <a:endParaRPr lang="en-US" altLang="zh-CN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</a:rPr>
              <a:t>对操作数进行位扩展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例子：</a:t>
            </a:r>
            <a:r>
              <a:rPr lang="en" altLang="zh-CN" dirty="0">
                <a:latin typeface="+mj-ea"/>
              </a:rPr>
              <a:t> add x19, x19, w0, </a:t>
            </a:r>
            <a:r>
              <a:rPr lang="en" altLang="zh-CN" dirty="0" err="1">
                <a:latin typeface="+mj-ea"/>
              </a:rPr>
              <a:t>sxtw</a:t>
            </a:r>
            <a:endParaRPr lang="en" altLang="zh-CN" dirty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无符号扩展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 err="1">
                <a:ea typeface="宋体" panose="02010600030101010101" pitchFamily="2" charset="-122"/>
              </a:rPr>
              <a:t>uxtb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uxth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uxtw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</a:rPr>
              <a:t>符号扩展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 err="1">
                <a:ea typeface="宋体" panose="02010600030101010101" pitchFamily="2" charset="-122"/>
              </a:rPr>
              <a:t>sxtb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sxth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sxtw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剪去同侧角的矩形 2">
            <a:extLst>
              <a:ext uri="{FF2B5EF4-FFF2-40B4-BE49-F238E27FC236}">
                <a16:creationId xmlns:a16="http://schemas.microsoft.com/office/drawing/2014/main" id="{5D90509B-CB15-C8CB-49E8-CB70FDE7FBBE}"/>
              </a:ext>
            </a:extLst>
          </p:cNvPr>
          <p:cNvSpPr/>
          <p:nvPr/>
        </p:nvSpPr>
        <p:spPr>
          <a:xfrm>
            <a:off x="6121152" y="1777380"/>
            <a:ext cx="841940" cy="216024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/>
              <a:t>C</a:t>
            </a:r>
            <a:r>
              <a:rPr kumimoji="1" lang="zh-CN" altLang="en-US" sz="1200" b="1" dirty="0"/>
              <a:t>伪代码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FC6C61-5B37-5FC4-E717-5B383CB2685D}"/>
              </a:ext>
            </a:extLst>
          </p:cNvPr>
          <p:cNvSpPr txBox="1"/>
          <p:nvPr/>
        </p:nvSpPr>
        <p:spPr>
          <a:xfrm>
            <a:off x="6121152" y="1987488"/>
            <a:ext cx="2496545" cy="433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altLang="zh-CN" sz="1400" b="1" dirty="0">
                <a:latin typeface="+mj-ea"/>
              </a:rPr>
              <a:t>w0 = ((w8 &gt;&gt; 16) ^ w8);</a:t>
            </a:r>
            <a:endParaRPr kumimoji="1" lang="zh-CN" altLang="en-US" sz="1400" b="1" dirty="0"/>
          </a:p>
        </p:txBody>
      </p:sp>
      <p:sp>
        <p:nvSpPr>
          <p:cNvPr id="9" name="剪去同侧角的矩形 8">
            <a:extLst>
              <a:ext uri="{FF2B5EF4-FFF2-40B4-BE49-F238E27FC236}">
                <a16:creationId xmlns:a16="http://schemas.microsoft.com/office/drawing/2014/main" id="{57CA6A78-650D-2241-8254-0814E8EE94FB}"/>
              </a:ext>
            </a:extLst>
          </p:cNvPr>
          <p:cNvSpPr/>
          <p:nvPr/>
        </p:nvSpPr>
        <p:spPr>
          <a:xfrm>
            <a:off x="6121152" y="3433564"/>
            <a:ext cx="841940" cy="216024"/>
          </a:xfrm>
          <a:prstGeom prst="snip2Same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/>
              <a:t>C</a:t>
            </a:r>
            <a:r>
              <a:rPr kumimoji="1" lang="zh-CN" altLang="en-US" sz="1200" b="1" dirty="0"/>
              <a:t>伪代码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1A08B5-CAFC-4341-8F65-0F3E06380AF6}"/>
              </a:ext>
            </a:extLst>
          </p:cNvPr>
          <p:cNvSpPr txBox="1"/>
          <p:nvPr/>
        </p:nvSpPr>
        <p:spPr>
          <a:xfrm>
            <a:off x="6121152" y="3651366"/>
            <a:ext cx="2865235" cy="433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altLang="zh-CN" sz="1400" b="1" dirty="0">
                <a:latin typeface="+mj-ea"/>
              </a:rPr>
              <a:t>long x19; int w0; x19 += w0;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6528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C72892B1-C9D2-463C-910A-1DAB003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BCF41-36E6-45B9-9FEE-F3404258761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1A495D4-78B6-4D77-A24C-EE0298A2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访存指令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" name="Group 242">
            <a:extLst>
              <a:ext uri="{FF2B5EF4-FFF2-40B4-BE49-F238E27FC236}">
                <a16:creationId xmlns:a16="http://schemas.microsoft.com/office/drawing/2014/main" id="{DE8097FD-E464-C183-6CB4-07826BB86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123937"/>
              </p:ext>
            </p:extLst>
          </p:nvPr>
        </p:nvGraphicFramePr>
        <p:xfrm>
          <a:off x="457200" y="1333500"/>
          <a:ext cx="8435280" cy="1295301"/>
        </p:xfrm>
        <a:graphic>
          <a:graphicData uri="http://schemas.openxmlformats.org/drawingml/2006/table">
            <a:tbl>
              <a:tblPr/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从内存加载数据到寄存器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  <a:sym typeface="Symbol" pitchFamily="18" charset="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从寄存器将数据写入内存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18C054F-3321-A46C-7F5D-6E0FDFD8031F}"/>
              </a:ext>
            </a:extLst>
          </p:cNvPr>
          <p:cNvSpPr txBox="1"/>
          <p:nvPr/>
        </p:nvSpPr>
        <p:spPr>
          <a:xfrm>
            <a:off x="395536" y="2907490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baseline="-25000" dirty="0"/>
              <a:t>s</a:t>
            </a:r>
            <a:r>
              <a:rPr kumimoji="1" lang="zh-CN" altLang="en-US" dirty="0"/>
              <a:t>：指寄存器的大小（字节数）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mem[a : b] </a:t>
            </a:r>
            <a:r>
              <a:rPr kumimoji="1" lang="zh-CN" altLang="en-US" dirty="0"/>
              <a:t>指地址 </a:t>
            </a:r>
            <a:r>
              <a:rPr kumimoji="1" lang="en-US" altLang="zh-CN" dirty="0"/>
              <a:t>a </a:t>
            </a:r>
            <a:r>
              <a:rPr kumimoji="1" lang="zh-CN" altLang="en-US" dirty="0"/>
              <a:t>到地址 </a:t>
            </a:r>
            <a:r>
              <a:rPr kumimoji="1" lang="en-US" altLang="zh-CN" dirty="0"/>
              <a:t>b </a:t>
            </a:r>
            <a:r>
              <a:rPr kumimoji="1" lang="zh-CN" altLang="en-US" dirty="0"/>
              <a:t>的内存范围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439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7DACA-6A64-4902-AB23-DE193740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处理器视角下的内存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D06D3-BD63-4818-8DE7-DE85B298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内存可以被视为一个很大的</a:t>
            </a:r>
            <a:r>
              <a:rPr lang="zh-CN" altLang="en-US" sz="2400" dirty="0">
                <a:solidFill>
                  <a:srgbClr val="BE384A"/>
                </a:solidFill>
              </a:rPr>
              <a:t>字节数组</a:t>
            </a:r>
            <a:endParaRPr lang="en-US" altLang="zh-CN" sz="2400" dirty="0">
              <a:solidFill>
                <a:srgbClr val="BE384A"/>
              </a:solidFill>
            </a:endParaRPr>
          </a:p>
          <a:p>
            <a:r>
              <a:rPr lang="zh-CN" altLang="en-US" sz="2400" dirty="0"/>
              <a:t>数组中每个元素可以由唯一的地址来索引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E2877-088A-4CFE-97AB-4FB0DDB2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F869E2FD-FFB6-4639-92E2-2AC930D243D2}"/>
              </a:ext>
            </a:extLst>
          </p:cNvPr>
          <p:cNvGraphicFramePr>
            <a:graphicFrameLocks noGrp="1"/>
          </p:cNvGraphicFramePr>
          <p:nvPr/>
        </p:nvGraphicFramePr>
        <p:xfrm>
          <a:off x="3830960" y="2641476"/>
          <a:ext cx="1371600" cy="27400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… … …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24">
            <a:extLst>
              <a:ext uri="{FF2B5EF4-FFF2-40B4-BE49-F238E27FC236}">
                <a16:creationId xmlns:a16="http://schemas.microsoft.com/office/drawing/2014/main" id="{0D6728A4-612C-4B7C-B14F-65EBB343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676" y="2666004"/>
            <a:ext cx="1770856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0xffffffffffff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0xfffffffffffe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500" dirty="0">
              <a:latin typeface="Consolas" panose="020B0609020204030204" pitchFamily="49" charset="0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500" dirty="0">
              <a:latin typeface="Consolas" panose="020B0609020204030204" pitchFamily="49" charset="0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en-US" altLang="zh-CN" sz="1500" dirty="0">
              <a:latin typeface="Consolas" panose="020B0609020204030204" pitchFamily="49" charset="0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0x2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0x1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500" dirty="0">
                <a:latin typeface="Consolas" panose="020B0609020204030204" pitchFamily="49" charset="0"/>
              </a:rPr>
              <a:t>0x0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2A117850-2DBA-497E-953A-E225DF2CF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238337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</a:rPr>
              <a:t>地址</a:t>
            </a:r>
            <a:endParaRPr kumimoji="1"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1C942C4E-60E9-4361-A324-4F326C4FB4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5034" y="2870076"/>
            <a:ext cx="633806" cy="5334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27">
            <a:extLst>
              <a:ext uri="{FF2B5EF4-FFF2-40B4-BE49-F238E27FC236}">
                <a16:creationId xmlns:a16="http://schemas.microsoft.com/office/drawing/2014/main" id="{CD138723-0EA0-4E28-A17A-3134B9397C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5034" y="3187398"/>
            <a:ext cx="633806" cy="2160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DCBF1D9E-A97B-4B5B-B3FC-81D995656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680" y="3141605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</a:rPr>
              <a:t>内容</a:t>
            </a:r>
            <a:endParaRPr kumimoji="1"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DEF361D5-F513-4C6A-BCD4-82A7B8F8FC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5366" y="3356222"/>
            <a:ext cx="2139314" cy="51082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0">
            <a:extLst>
              <a:ext uri="{FF2B5EF4-FFF2-40B4-BE49-F238E27FC236}">
                <a16:creationId xmlns:a16="http://schemas.microsoft.com/office/drawing/2014/main" id="{18725CEA-2A59-489F-B80E-6BC4FDC35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8024" y="3356223"/>
            <a:ext cx="2256656" cy="19049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1">
            <a:extLst>
              <a:ext uri="{FF2B5EF4-FFF2-40B4-BE49-F238E27FC236}">
                <a16:creationId xmlns:a16="http://schemas.microsoft.com/office/drawing/2014/main" id="{58F0F3C5-FF7A-4D9A-9466-0EA89F41F6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8024" y="2785492"/>
            <a:ext cx="2256656" cy="57073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5B1D844D-BDD8-4466-A67A-B10609AB4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034" y="3403476"/>
            <a:ext cx="1770856" cy="118221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33">
            <a:extLst>
              <a:ext uri="{FF2B5EF4-FFF2-40B4-BE49-F238E27FC236}">
                <a16:creationId xmlns:a16="http://schemas.microsoft.com/office/drawing/2014/main" id="{117DFD98-83F2-4FCF-8491-C36C27F8C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034" y="3403475"/>
            <a:ext cx="1770856" cy="185774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CA825864-A46C-41BE-8C3C-01E69E60E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034" y="3403476"/>
            <a:ext cx="1770856" cy="147024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17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CE74-3CDE-42D1-B3BC-6EFF4026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AB6ED-8E3F-4CF5-9A11-48E660FA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将“内存数组”的名称记为 </a:t>
            </a:r>
            <a:r>
              <a:rPr lang="en-US" altLang="zh-CN" dirty="0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/>
              <a:t>若</a:t>
            </a:r>
            <a:r>
              <a:rPr lang="en-US" altLang="zh-CN" dirty="0" err="1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zh-CN" altLang="en-US" dirty="0"/>
              <a:t>为要访问的内存地址，</a:t>
            </a:r>
            <a:br>
              <a:rPr lang="en-US" altLang="zh-CN" dirty="0"/>
            </a:br>
            <a:r>
              <a:rPr lang="en-US" altLang="zh-CN" dirty="0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</a:t>
            </a:r>
            <a:r>
              <a:rPr lang="en-US" altLang="zh-CN" dirty="0" err="1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zh-CN" dirty="0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zh-CN" altLang="en-US" dirty="0"/>
              <a:t>即为由</a:t>
            </a:r>
            <a:r>
              <a:rPr lang="en-US" altLang="zh-CN" dirty="0" err="1">
                <a:solidFill>
                  <a:srgbClr val="BE384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zh-CN" altLang="en-US" dirty="0"/>
              <a:t>开始的内存单元的内容</a:t>
            </a:r>
            <a:endParaRPr lang="en-US" altLang="zh-CN" dirty="0"/>
          </a:p>
          <a:p>
            <a:pPr lvl="2"/>
            <a:r>
              <a:rPr lang="en-US" altLang="zh-CN" dirty="0" err="1"/>
              <a:t>addr</a:t>
            </a:r>
            <a:r>
              <a:rPr lang="zh-CN" altLang="en-US" dirty="0"/>
              <a:t> 在这里被用作“内存数组”的索引</a:t>
            </a:r>
            <a:endParaRPr lang="en-US" altLang="zh-CN" dirty="0"/>
          </a:p>
          <a:p>
            <a:pPr lvl="1"/>
            <a:r>
              <a:rPr lang="zh-CN" altLang="en-US" dirty="0"/>
              <a:t>内存单元的大小由上下文决定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zh-CN" altLang="en-US" dirty="0"/>
              <a:t>的具体格式由</a:t>
            </a:r>
            <a:r>
              <a:rPr lang="zh-CN" altLang="en-US" dirty="0">
                <a:solidFill>
                  <a:srgbClr val="C00000"/>
                </a:solidFill>
              </a:rPr>
              <a:t>寻址模式</a:t>
            </a:r>
            <a:r>
              <a:rPr lang="zh-CN" altLang="en-US" dirty="0"/>
              <a:t>决定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D718D-5FD7-4A8A-803B-384A8B1A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45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094C-8F1F-4052-8DFA-BB95055F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C42E9-C5EF-4856-AAB5-14290359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寻址模式是表示内存地址的表达式</a:t>
            </a:r>
            <a:endParaRPr lang="en-US" altLang="zh-CN" dirty="0"/>
          </a:p>
          <a:p>
            <a:pPr lvl="1"/>
            <a:r>
              <a:rPr lang="zh-CN" altLang="en-US" dirty="0"/>
              <a:t>基地址模式（索引寻址）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基地址加偏移量模式（偏移量寻址）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, offset]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E3132-F629-4B6F-9EA6-6810BD6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2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23471-21EB-60DE-E454-70583E83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示例：基地址模式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CFC77C6-DF19-C270-5404-7D7188A95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52" y="1201316"/>
            <a:ext cx="4436094" cy="370076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CBF0A-3A38-9300-B145-380AE131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C2309B-255F-A34C-AE31-C29DF2EB48B8}"/>
              </a:ext>
            </a:extLst>
          </p:cNvPr>
          <p:cNvSpPr txBox="1"/>
          <p:nvPr/>
        </p:nvSpPr>
        <p:spPr>
          <a:xfrm>
            <a:off x="1763688" y="5101535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初始时，寄存器 </a:t>
            </a:r>
            <a:r>
              <a:rPr kumimoji="1" lang="en-US" altLang="zh-CN" dirty="0"/>
              <a:t>x0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x1</a:t>
            </a:r>
            <a:r>
              <a:rPr kumimoji="1" lang="zh-CN" altLang="en-US" dirty="0"/>
              <a:t> 分别对应变量 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206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7BE41-9091-4454-BEC7-ADC8E08A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基地址加偏移量模式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31D7B-4476-42B7-B4B2-ECD85D44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+mn-ea"/>
                <a:ea typeface="+mn-ea"/>
              </a:rPr>
              <a:t>引用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M[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r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2400" baseline="-25000" dirty="0">
                <a:solidFill>
                  <a:srgbClr val="C0000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Offset]</a:t>
            </a:r>
            <a:r>
              <a:rPr lang="zh-CN" altLang="en-US" sz="2400" dirty="0">
                <a:latin typeface="+mn-ea"/>
                <a:ea typeface="+mn-ea"/>
              </a:rPr>
              <a:t>处的数据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+mn-ea"/>
                <a:ea typeface="+mn-ea"/>
              </a:rPr>
              <a:t>基地址寄存器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r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r>
              <a:rPr lang="en-US" altLang="zh-CN" sz="2400" dirty="0">
                <a:latin typeface="+mn-ea"/>
                <a:ea typeface="+mn-ea"/>
              </a:rPr>
              <a:t>64</a:t>
            </a:r>
            <a:r>
              <a:rPr lang="zh-CN" altLang="en-US" sz="2400" dirty="0">
                <a:latin typeface="+mn-ea"/>
                <a:ea typeface="+mn-ea"/>
              </a:rPr>
              <a:t>位通用寄存器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+mn-ea"/>
                <a:ea typeface="+mn-ea"/>
              </a:rPr>
              <a:t>偏移量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Offset</a:t>
            </a:r>
            <a:r>
              <a:rPr lang="zh-CN" altLang="en-US" sz="2400" dirty="0">
                <a:latin typeface="+mn-ea"/>
                <a:ea typeface="+mn-ea"/>
              </a:rPr>
              <a:t>可以是下列选项之一</a:t>
            </a:r>
            <a:endParaRPr lang="en-US" altLang="zh-CN" sz="2000" dirty="0">
              <a:latin typeface="+mn-ea"/>
              <a:ea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latin typeface="+mn-ea"/>
                <a:ea typeface="+mn-ea"/>
              </a:rPr>
              <a:t>立即数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#imm</a:t>
            </a:r>
            <a:endParaRPr lang="en-US" altLang="zh-CN" sz="20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sz="2000" dirty="0">
                <a:latin typeface="+mn-ea"/>
                <a:ea typeface="+mn-ea"/>
              </a:rPr>
              <a:t>64</a:t>
            </a:r>
            <a:r>
              <a:rPr lang="zh-CN" altLang="en-US" sz="2000" dirty="0">
                <a:latin typeface="+mn-ea"/>
                <a:ea typeface="+mn-ea"/>
              </a:rPr>
              <a:t>位通用寄存器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  <a:ea typeface="+mn-ea"/>
              </a:rPr>
              <a:t>r</a:t>
            </a:r>
            <a:r>
              <a:rPr lang="en-US" altLang="zh-CN" sz="2000" b="1" baseline="-25000" dirty="0" err="1">
                <a:solidFill>
                  <a:srgbClr val="C00000"/>
                </a:solidFill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endParaRPr lang="en-US" altLang="zh-CN" sz="2000" dirty="0">
              <a:latin typeface="+mn-ea"/>
              <a:ea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000" dirty="0">
                <a:latin typeface="+mn-ea"/>
                <a:ea typeface="+mn-ea"/>
              </a:rPr>
              <a:t>修改过的寄存器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r</a:t>
            </a:r>
            <a:r>
              <a:rPr lang="en-US" altLang="zh-CN" sz="2000" b="1" baseline="-25000" dirty="0">
                <a:solidFill>
                  <a:srgbClr val="C00000"/>
                </a:solidFill>
                <a:latin typeface="+mn-ea"/>
                <a:ea typeface="+mn-ea"/>
              </a:rPr>
              <a:t>m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, op</a:t>
            </a:r>
            <a:r>
              <a:rPr lang="zh-CN" altLang="en-US" sz="2000" dirty="0">
                <a:latin typeface="+mn-ea"/>
                <a:ea typeface="+mn-ea"/>
              </a:rPr>
              <a:t>，在这里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sz="2000" dirty="0">
                <a:latin typeface="+mn-ea"/>
                <a:ea typeface="+mn-ea"/>
              </a:rPr>
              <a:t>可以是</a:t>
            </a:r>
            <a:endParaRPr lang="en-US" altLang="zh-CN" sz="1800" b="1" baseline="-25000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移位运算</a:t>
            </a:r>
            <a:r>
              <a:rPr lang="en-US" altLang="zh-CN" sz="1800" dirty="0">
                <a:latin typeface="+mn-ea"/>
                <a:ea typeface="+mn-ea"/>
              </a:rPr>
              <a:t>: </a:t>
            </a:r>
            <a:r>
              <a:rPr lang="en-US" altLang="zh-CN" sz="1800" b="1" dirty="0" err="1">
                <a:solidFill>
                  <a:srgbClr val="C00000"/>
                </a:solidFill>
                <a:latin typeface="+mn-ea"/>
                <a:ea typeface="+mn-ea"/>
              </a:rPr>
              <a:t>lsl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</a:rPr>
              <a:t> #3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1800" dirty="0">
                <a:latin typeface="+mn-ea"/>
                <a:ea typeface="+mn-ea"/>
              </a:rPr>
              <a:t>位扩展</a:t>
            </a:r>
            <a:r>
              <a:rPr lang="en-US" altLang="zh-CN" sz="1800" dirty="0">
                <a:latin typeface="+mn-ea"/>
                <a:ea typeface="+mn-ea"/>
              </a:rPr>
              <a:t>: </a:t>
            </a:r>
            <a:r>
              <a:rPr lang="en-US" altLang="zh-CN" sz="1800" b="1" dirty="0" err="1">
                <a:solidFill>
                  <a:srgbClr val="C00000"/>
                </a:solidFill>
                <a:latin typeface="+mn-ea"/>
                <a:ea typeface="+mn-ea"/>
              </a:rPr>
              <a:t>sxtw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7FEE3-777B-41BC-BDED-A26345C2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112814-3119-9E43-B2C9-EE5FF4D50FDA}"/>
              </a:ext>
            </a:extLst>
          </p:cNvPr>
          <p:cNvSpPr txBox="1"/>
          <p:nvPr/>
        </p:nvSpPr>
        <p:spPr>
          <a:xfrm>
            <a:off x="6660232" y="3073524"/>
            <a:ext cx="2105063" cy="15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err="1"/>
              <a:t>ldr</a:t>
            </a:r>
            <a:r>
              <a:rPr kumimoji="1" lang="en-US" altLang="zh-CN" sz="1600" dirty="0"/>
              <a:t> w8, [x0, #8]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 err="1"/>
              <a:t>ldr</a:t>
            </a:r>
            <a:r>
              <a:rPr kumimoji="1" lang="en-US" altLang="zh-CN" sz="1600" dirty="0"/>
              <a:t> w9, [x1, x0]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str w9, [x0, x0, </a:t>
            </a:r>
            <a:r>
              <a:rPr kumimoji="1" lang="en-US" altLang="zh-CN" sz="1600" dirty="0" err="1"/>
              <a:t>lsl</a:t>
            </a:r>
            <a:r>
              <a:rPr kumimoji="1" lang="en-US" altLang="zh-CN" sz="1600" dirty="0"/>
              <a:t> #2]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str w9, [x0, w0, </a:t>
            </a:r>
            <a:r>
              <a:rPr kumimoji="1" lang="en-US" altLang="zh-CN" sz="1600" dirty="0" err="1"/>
              <a:t>sxtw</a:t>
            </a:r>
            <a:r>
              <a:rPr kumimoji="1" lang="en-US" altLang="zh-CN" sz="1600" dirty="0"/>
              <a:t>]</a:t>
            </a:r>
            <a:endParaRPr kumimoji="1" lang="zh-CN" altLang="en-US" sz="1600" dirty="0"/>
          </a:p>
        </p:txBody>
      </p:sp>
      <p:sp>
        <p:nvSpPr>
          <p:cNvPr id="6" name="竖卷形 5">
            <a:extLst>
              <a:ext uri="{FF2B5EF4-FFF2-40B4-BE49-F238E27FC236}">
                <a16:creationId xmlns:a16="http://schemas.microsoft.com/office/drawing/2014/main" id="{B7956273-010D-4E01-4B33-7FB22F35072B}"/>
              </a:ext>
            </a:extLst>
          </p:cNvPr>
          <p:cNvSpPr/>
          <p:nvPr/>
        </p:nvSpPr>
        <p:spPr>
          <a:xfrm>
            <a:off x="6300192" y="2569468"/>
            <a:ext cx="2736304" cy="2448272"/>
          </a:xfrm>
          <a:prstGeom prst="verticalScroll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830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7EACFEC0-7899-4AF6-A20E-4B7790CE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7DC58-4C32-4BE8-8C69-664057199B8D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75F42F2-AD51-4FE1-A4A5-12046FEAA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示例：基地址加偏移量模式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5C31348-1C03-4CD7-8EB7-4D9378B32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假设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dirty="0"/>
              <a:t>是一个整型数组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/>
              <a:t>的起始地址存放在</a:t>
            </a:r>
            <a:r>
              <a:rPr lang="en-US" altLang="zh-CN" dirty="0"/>
              <a:t>x0</a:t>
            </a:r>
            <a:r>
              <a:rPr lang="zh-CN" altLang="en-US" dirty="0"/>
              <a:t>寄存器中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/>
              <a:t>的索引 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存放在</a:t>
            </a:r>
            <a:r>
              <a:rPr lang="en-US" altLang="zh-CN" dirty="0"/>
              <a:t>x1</a:t>
            </a:r>
            <a:r>
              <a:rPr lang="zh-CN" altLang="en-US" dirty="0"/>
              <a:t>寄存器中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/>
              <a:t>访问数组元素</a:t>
            </a:r>
            <a:r>
              <a:rPr lang="en-US" altLang="zh-CN" dirty="0">
                <a:ea typeface="宋体" panose="02010600030101010101" pitchFamily="2" charset="-122"/>
              </a:rPr>
              <a:t>E[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汇编为：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ldr</a:t>
            </a:r>
            <a:r>
              <a:rPr lang="en-US" altLang="zh-CN" b="1" dirty="0">
                <a:ea typeface="宋体" panose="02010600030101010101" pitchFamily="2" charset="-122"/>
              </a:rPr>
              <a:t>  x2,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[x0, x1,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lsl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#3]</a:t>
            </a: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4FB9B76C-AFB9-9777-A682-071DDE89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02352"/>
              </p:ext>
            </p:extLst>
          </p:nvPr>
        </p:nvGraphicFramePr>
        <p:xfrm>
          <a:off x="4821713" y="1531888"/>
          <a:ext cx="4191000" cy="317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24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40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 Box 25">
            <a:extLst>
              <a:ext uri="{FF2B5EF4-FFF2-40B4-BE49-F238E27FC236}">
                <a16:creationId xmlns:a16="http://schemas.microsoft.com/office/drawing/2014/main" id="{6F70355B-7B8A-1B47-3B15-1EB292B55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651" y="1121784"/>
            <a:ext cx="1877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E[6] 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8D149A8-9973-8543-A77F-3AE34E74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为什么学习</a:t>
            </a:r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ISA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汇编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/>
              <a:t>C</a:t>
            </a:r>
            <a:r>
              <a:rPr kumimoji="1" lang="zh-CN" altLang="en-US" dirty="0"/>
              <a:t>到汇编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  <a:r>
              <a:rPr kumimoji="1" lang="en-US" altLang="zh-CN" dirty="0"/>
              <a:t>ARM</a:t>
            </a:r>
            <a:r>
              <a:rPr kumimoji="1" lang="zh-CN" altLang="en-US" dirty="0"/>
              <a:t>汇编</a:t>
            </a:r>
            <a:endParaRPr kumimoji="1" lang="en-US" altLang="zh-CN" dirty="0"/>
          </a:p>
          <a:p>
            <a:r>
              <a:rPr kumimoji="1" lang="zh-CN" altLang="en-US" dirty="0"/>
              <a:t>理解机器执行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B5A8429-BCF6-164C-98F4-27E970C4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586592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094C-8F1F-4052-8DFA-BB95055F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寻址模式小结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C42E9-C5EF-4856-AAB5-14290359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寻址模式是表示内存地址的表达式</a:t>
            </a:r>
            <a:endParaRPr lang="en-US" altLang="zh-CN" dirty="0"/>
          </a:p>
          <a:p>
            <a:pPr lvl="1"/>
            <a:r>
              <a:rPr lang="zh-CN" altLang="en-US" dirty="0"/>
              <a:t>基地址模式（索引寻址）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基地址加偏移量模式（偏移量寻址）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, offset]</a:t>
            </a:r>
          </a:p>
          <a:p>
            <a:pPr lvl="1"/>
            <a:r>
              <a:rPr lang="zh-CN" altLang="en-US" dirty="0"/>
              <a:t>前索引寻址（寻址操作</a:t>
            </a:r>
            <a:r>
              <a:rPr lang="zh-CN" altLang="en-US" dirty="0">
                <a:solidFill>
                  <a:srgbClr val="C00000"/>
                </a:solidFill>
              </a:rPr>
              <a:t>前</a:t>
            </a:r>
            <a:r>
              <a:rPr lang="zh-CN" altLang="en-US" dirty="0"/>
              <a:t>更新基地址）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, offset]!</a:t>
            </a:r>
            <a:r>
              <a:rPr lang="zh-CN" altLang="en-US" dirty="0"/>
              <a:t>                    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Offset;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</a:t>
            </a:r>
            <a:endParaRPr lang="en-US" altLang="zh-CN" dirty="0"/>
          </a:p>
          <a:p>
            <a:pPr lvl="1"/>
            <a:r>
              <a:rPr lang="zh-CN" altLang="en-US" dirty="0"/>
              <a:t>后索引寻址（寻址操作</a:t>
            </a:r>
            <a:r>
              <a:rPr lang="zh-CN" altLang="en-US" dirty="0">
                <a:solidFill>
                  <a:srgbClr val="C00000"/>
                </a:solidFill>
              </a:rPr>
              <a:t>后</a:t>
            </a:r>
            <a:r>
              <a:rPr lang="zh-CN" altLang="en-US" dirty="0"/>
              <a:t>更新基地址）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b</a:t>
            </a:r>
            <a:r>
              <a:rPr lang="en-US" altLang="zh-CN" dirty="0"/>
              <a:t>], offset</a:t>
            </a:r>
            <a:r>
              <a:rPr lang="zh-CN" altLang="en-US" dirty="0"/>
              <a:t>                    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];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E3132-F629-4B6F-9EA6-6810BD6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38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604AE4E-5A9B-4D81-B9EA-722DC954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条件码与分支指令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4C516F-E5D0-4658-802D-249A9D7D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2022C-D8D6-4C04-85B6-8FB00270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517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A46E-F136-6799-9162-A90FCBED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PC</a:t>
            </a:r>
            <a:r>
              <a:rPr kumimoji="1" lang="zh-CN" altLang="en-US" dirty="0"/>
              <a:t>更新：顺序执行和跳转执行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4F9E21-D68A-D4C2-F146-47D59A85B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0" y="1333500"/>
            <a:ext cx="7519200" cy="37719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90BE6-AC16-F0C9-01F1-06BBA372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17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D173-3694-68AE-E60C-9E19D09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控制流跳转：标签与分支指令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ACAF26-D51E-1474-1D53-D0BC2F34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46" y="1226218"/>
            <a:ext cx="5338508" cy="435065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96399-3BA2-FA22-4B93-C749260F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A42ED52-E864-B9D9-5A32-6EA3C18C7DDE}"/>
              </a:ext>
            </a:extLst>
          </p:cNvPr>
          <p:cNvSpPr/>
          <p:nvPr/>
        </p:nvSpPr>
        <p:spPr>
          <a:xfrm>
            <a:off x="2267744" y="40096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4C503D-083C-EF4D-C02C-18538A5DF3BC}"/>
              </a:ext>
            </a:extLst>
          </p:cNvPr>
          <p:cNvSpPr/>
          <p:nvPr/>
        </p:nvSpPr>
        <p:spPr>
          <a:xfrm>
            <a:off x="2267744" y="4793250"/>
            <a:ext cx="432048" cy="4320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47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D173-3694-68AE-E60C-9E19D09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控制流跳转：标签与分支指令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ACAF26-D51E-1474-1D53-D0BC2F34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46" y="1226218"/>
            <a:ext cx="5338508" cy="435065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96399-3BA2-FA22-4B93-C749260F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1E74AC3-404D-2F23-F952-8D18FB58FD28}"/>
              </a:ext>
            </a:extLst>
          </p:cNvPr>
          <p:cNvSpPr/>
          <p:nvPr/>
        </p:nvSpPr>
        <p:spPr>
          <a:xfrm>
            <a:off x="2369326" y="3865612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5D8A068-6E41-8602-53DC-F461920DD1C1}"/>
              </a:ext>
            </a:extLst>
          </p:cNvPr>
          <p:cNvSpPr/>
          <p:nvPr/>
        </p:nvSpPr>
        <p:spPr>
          <a:xfrm>
            <a:off x="2339306" y="4721242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65FF5A-58B9-D146-01F4-18FF45D43383}"/>
              </a:ext>
            </a:extLst>
          </p:cNvPr>
          <p:cNvSpPr txBox="1"/>
          <p:nvPr/>
        </p:nvSpPr>
        <p:spPr>
          <a:xfrm>
            <a:off x="5580112" y="427901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BE384A"/>
                </a:solidFill>
              </a:rPr>
              <a:t>思考：之前的指令的执行状态</a:t>
            </a:r>
            <a:br>
              <a:rPr kumimoji="1" lang="en-US" altLang="zh-CN" b="1" dirty="0">
                <a:solidFill>
                  <a:srgbClr val="BE384A"/>
                </a:solidFill>
              </a:rPr>
            </a:br>
            <a:r>
              <a:rPr kumimoji="1" lang="zh-CN" altLang="en-US" b="1" dirty="0">
                <a:solidFill>
                  <a:srgbClr val="BE384A"/>
                </a:solidFill>
              </a:rPr>
              <a:t>如何传递给</a:t>
            </a:r>
            <a:r>
              <a:rPr kumimoji="1" lang="en-US" altLang="zh-CN" b="1" dirty="0" err="1">
                <a:solidFill>
                  <a:srgbClr val="BE384A"/>
                </a:solidFill>
              </a:rPr>
              <a:t>bne</a:t>
            </a:r>
            <a:r>
              <a:rPr kumimoji="1" lang="zh-CN" altLang="en-US" b="1" dirty="0">
                <a:solidFill>
                  <a:srgbClr val="BE384A"/>
                </a:solidFill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377658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E3B91772-CFE7-46FD-87D4-591B5400C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条件码（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CC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615F5E2-E9AD-4415-9397-DC90B1B65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/>
              <a:t>条件码是一组</a:t>
            </a:r>
            <a:r>
              <a:rPr lang="zh-CN" altLang="en-US" sz="2400" dirty="0">
                <a:solidFill>
                  <a:srgbClr val="C00000"/>
                </a:solidFill>
              </a:rPr>
              <a:t>标志位</a:t>
            </a:r>
            <a:r>
              <a:rPr lang="zh-CN" altLang="en-US" sz="2400" dirty="0"/>
              <a:t>的统称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zh-CN" altLang="en-US" sz="2200" dirty="0"/>
              <a:t>条件码由</a:t>
            </a:r>
            <a:r>
              <a:rPr lang="en-US" altLang="zh-CN" sz="2200" dirty="0">
                <a:solidFill>
                  <a:srgbClr val="C00000"/>
                </a:solidFill>
              </a:rPr>
              <a:t>PSTATE</a:t>
            </a:r>
            <a:r>
              <a:rPr lang="zh-CN" altLang="en-US" sz="2200" dirty="0"/>
              <a:t>寄存器维护</a:t>
            </a:r>
            <a:endParaRPr lang="en-US" altLang="zh-CN" sz="2200" dirty="0"/>
          </a:p>
          <a:p>
            <a:pPr lvl="1">
              <a:lnSpc>
                <a:spcPct val="140000"/>
              </a:lnSpc>
            </a:pPr>
            <a:r>
              <a:rPr lang="en-US" altLang="zh-CN" sz="2200" dirty="0"/>
              <a:t>N</a:t>
            </a:r>
            <a:r>
              <a:rPr lang="zh-CN" altLang="en-US" sz="2200" dirty="0"/>
              <a:t>（</a:t>
            </a:r>
            <a:r>
              <a:rPr lang="en-US" altLang="zh-CN" sz="2200" dirty="0"/>
              <a:t>Negative</a:t>
            </a:r>
            <a:r>
              <a:rPr lang="zh-CN" altLang="en-US" sz="2200" dirty="0"/>
              <a:t>）、</a:t>
            </a:r>
            <a:r>
              <a:rPr lang="en-US" altLang="zh-CN" sz="2200" dirty="0"/>
              <a:t>Z</a:t>
            </a:r>
            <a:r>
              <a:rPr lang="zh-CN" altLang="en-US" sz="2200" dirty="0"/>
              <a:t>（</a:t>
            </a:r>
            <a:r>
              <a:rPr lang="en-US" altLang="zh-CN" sz="2200" dirty="0"/>
              <a:t>Zero</a:t>
            </a:r>
            <a:r>
              <a:rPr lang="zh-CN" altLang="en-US" sz="2200" dirty="0"/>
              <a:t>）、</a:t>
            </a:r>
            <a:r>
              <a:rPr lang="en-US" altLang="zh-CN" sz="2200" dirty="0"/>
              <a:t>C</a:t>
            </a:r>
            <a:r>
              <a:rPr lang="zh-CN" altLang="en-US" sz="2200" dirty="0"/>
              <a:t>（</a:t>
            </a:r>
            <a:r>
              <a:rPr lang="en-US" altLang="zh-CN" sz="2200" dirty="0"/>
              <a:t>Carry</a:t>
            </a:r>
            <a:r>
              <a:rPr lang="zh-CN" altLang="en-US" sz="2200" dirty="0"/>
              <a:t>）、</a:t>
            </a:r>
            <a:r>
              <a:rPr lang="en-US" altLang="zh-CN" sz="2200" dirty="0"/>
              <a:t>V</a:t>
            </a:r>
            <a:r>
              <a:rPr lang="zh-CN" altLang="en-US" sz="2200" dirty="0"/>
              <a:t>（</a:t>
            </a:r>
            <a:r>
              <a:rPr lang="en-US" altLang="zh-CN" sz="2200" dirty="0"/>
              <a:t>Overﬂow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条件码保留之前相关指令的执行状态，这种指令包括：</a:t>
            </a:r>
            <a:endParaRPr lang="en-US" altLang="zh-CN" sz="2400" dirty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 dirty="0"/>
              <a:t>带有</a:t>
            </a:r>
            <a:r>
              <a:rPr lang="en-US" altLang="zh-CN" sz="2000" b="1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后缀的算术或逻辑运算指令（如</a:t>
            </a:r>
            <a:r>
              <a:rPr lang="en-US" altLang="zh-CN" sz="2000" dirty="0"/>
              <a:t>sub</a:t>
            </a:r>
            <a:r>
              <a:rPr lang="en-US" altLang="zh-CN" sz="2000" b="1" dirty="0">
                <a:solidFill>
                  <a:schemeClr val="accent1"/>
                </a:solidFill>
              </a:rPr>
              <a:t>s</a:t>
            </a:r>
            <a:r>
              <a:rPr lang="zh-CN" altLang="en-US" sz="2000" dirty="0"/>
              <a:t>、</a:t>
            </a:r>
            <a:r>
              <a:rPr lang="en-US" altLang="zh-CN" sz="2000" dirty="0"/>
              <a:t>add</a:t>
            </a:r>
            <a:r>
              <a:rPr lang="en-US" altLang="zh-CN" sz="2000" b="1" dirty="0">
                <a:solidFill>
                  <a:schemeClr val="accent1"/>
                </a:solidFill>
              </a:rPr>
              <a:t>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 dirty="0"/>
              <a:t>比较指令</a:t>
            </a:r>
            <a:endParaRPr lang="en-US" altLang="zh-CN" sz="2000" dirty="0"/>
          </a:p>
          <a:p>
            <a:pPr lvl="2">
              <a:lnSpc>
                <a:spcPct val="140000"/>
              </a:lnSpc>
            </a:pPr>
            <a:r>
              <a:rPr lang="en-US" altLang="zh-CN" sz="2100" dirty="0" err="1"/>
              <a:t>cmp</a:t>
            </a:r>
            <a:r>
              <a:rPr lang="zh-CN" altLang="en-US" sz="2100" dirty="0"/>
              <a:t>：操作数之差；例如 </a:t>
            </a:r>
            <a:r>
              <a:rPr lang="en-US" altLang="zh-CN" sz="2100" dirty="0" err="1"/>
              <a:t>cmp</a:t>
            </a:r>
            <a:r>
              <a:rPr lang="en-US" altLang="zh-CN" sz="2100" dirty="0"/>
              <a:t> x0, x1</a:t>
            </a:r>
          </a:p>
          <a:p>
            <a:pPr lvl="2">
              <a:lnSpc>
                <a:spcPct val="140000"/>
              </a:lnSpc>
            </a:pPr>
            <a:r>
              <a:rPr lang="en-US" altLang="zh-CN" sz="2100" dirty="0" err="1"/>
              <a:t>cmn</a:t>
            </a:r>
            <a:r>
              <a:rPr lang="zh-CN" altLang="en-US" sz="2100" dirty="0"/>
              <a:t>：操作数之和；例如 </a:t>
            </a:r>
            <a:r>
              <a:rPr lang="en-US" altLang="zh-CN" sz="2100" dirty="0" err="1"/>
              <a:t>cmn</a:t>
            </a:r>
            <a:r>
              <a:rPr lang="en-US" altLang="zh-CN" sz="2100" dirty="0"/>
              <a:t> x0, x1</a:t>
            </a:r>
          </a:p>
          <a:p>
            <a:pPr lvl="2">
              <a:lnSpc>
                <a:spcPct val="140000"/>
              </a:lnSpc>
            </a:pPr>
            <a:r>
              <a:rPr lang="en-US" altLang="zh-CN" sz="2100" dirty="0" err="1"/>
              <a:t>tst</a:t>
            </a:r>
            <a:r>
              <a:rPr lang="zh-CN" altLang="en-US" sz="2100" dirty="0"/>
              <a:t>   ：操作数相与；例如 </a:t>
            </a:r>
            <a:r>
              <a:rPr lang="en-US" altLang="zh-CN" sz="2100" dirty="0" err="1"/>
              <a:t>tst</a:t>
            </a:r>
            <a:r>
              <a:rPr lang="en-US" altLang="zh-CN" sz="2100" dirty="0"/>
              <a:t> </a:t>
            </a:r>
            <a:r>
              <a:rPr lang="zh-CN" altLang="en-US" sz="2100" dirty="0"/>
              <a:t>   </a:t>
            </a:r>
            <a:r>
              <a:rPr lang="en-US" altLang="zh-CN" sz="2100" dirty="0"/>
              <a:t>x0, x1</a:t>
            </a:r>
          </a:p>
          <a:p>
            <a:pPr lvl="2">
              <a:lnSpc>
                <a:spcPct val="140000"/>
              </a:lnSpc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7514E59-7287-49EC-BF47-1A9F3D05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7B85B-0AC6-4FAE-A1B2-88826DD53283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3014E6BB-16CA-45F6-A0AD-C6388871F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条件码的设置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192ED07-87B7-432C-A704-0513DB1A7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第一类：通过</a:t>
            </a:r>
            <a:r>
              <a:rPr lang="en-US" altLang="zh-CN" sz="2400" dirty="0"/>
              <a:t>s</a:t>
            </a:r>
            <a:r>
              <a:rPr lang="zh-CN" altLang="en-US" sz="2400" dirty="0"/>
              <a:t>后缀数据处理指令</a:t>
            </a:r>
            <a:r>
              <a:rPr lang="zh-CN" altLang="en-US" sz="2400" dirty="0">
                <a:solidFill>
                  <a:srgbClr val="C00000"/>
                </a:solidFill>
              </a:rPr>
              <a:t>隐式设置</a:t>
            </a:r>
            <a:endParaRPr lang="en-US" altLang="zh-CN" sz="2400" u="sng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adds Rd, Rn, Op2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zh-CN" altLang="en-US" sz="2000" dirty="0"/>
              <a:t>等价于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语言中的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 = a + b</a:t>
            </a: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C</a:t>
            </a:r>
            <a:r>
              <a:rPr lang="zh-CN" altLang="en-US" sz="2000" dirty="0"/>
              <a:t>：当运算产生进位时被设置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Z</a:t>
            </a:r>
            <a:r>
              <a:rPr lang="zh-CN" altLang="en-US" sz="2000" dirty="0"/>
              <a:t>：当</a:t>
            </a:r>
            <a:r>
              <a:rPr lang="en-US" altLang="zh-CN" sz="2000" dirty="0"/>
              <a:t>t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时被设置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N</a:t>
            </a:r>
            <a:r>
              <a:rPr lang="zh-CN" altLang="en-US" sz="2000" dirty="0"/>
              <a:t>：当</a:t>
            </a:r>
            <a:r>
              <a:rPr lang="en-US" altLang="zh-CN" sz="2000" dirty="0"/>
              <a:t>t</a:t>
            </a:r>
            <a:r>
              <a:rPr lang="zh-CN" altLang="en-US" sz="2000" dirty="0"/>
              <a:t>小于</a:t>
            </a:r>
            <a:r>
              <a:rPr lang="en-US" altLang="zh-CN" sz="2000" dirty="0"/>
              <a:t>0</a:t>
            </a:r>
            <a:r>
              <a:rPr lang="zh-CN" altLang="en-US" sz="2000" dirty="0"/>
              <a:t>时被设置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V</a:t>
            </a:r>
            <a:r>
              <a:rPr lang="zh-CN" altLang="en-US" sz="2000" dirty="0"/>
              <a:t>：当运算产生有符号溢出时被设置</a:t>
            </a:r>
          </a:p>
          <a:p>
            <a:pPr lvl="2"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</a:rPr>
              <a:t>(a&gt;0 &amp;&amp; b&gt;0 &amp;&amp; t&lt;0) || (a&lt;0 &amp;&amp; b&lt;0 &amp;&amp; t&gt;=0)</a:t>
            </a:r>
          </a:p>
        </p:txBody>
      </p:sp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0E955674-7567-4360-A425-D3A01C4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2078AE-A369-4292-BCED-0D31E6185E1B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A50F1EA8-BD6F-4C83-9527-3E6CFC2E6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条件码的设置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37E64BA-C163-418B-93CE-DB1559B9A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/>
              <a:t>第二类：通过比较指令 </a:t>
            </a:r>
            <a:r>
              <a:rPr lang="en-US" altLang="zh-CN" sz="2400" dirty="0" err="1"/>
              <a:t>cmp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显式设置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40000"/>
              </a:lnSpc>
              <a:buNone/>
            </a:pPr>
            <a:r>
              <a:rPr lang="en-US" altLang="zh-CN" sz="2000" b="1" dirty="0" err="1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cmp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</a:rPr>
              <a:t> src1, src2</a:t>
            </a:r>
          </a:p>
          <a:p>
            <a:pPr marL="380985" lvl="1" indent="0">
              <a:buNone/>
            </a:pPr>
            <a:r>
              <a:rPr lang="zh-CN" altLang="en-US" sz="1900" dirty="0"/>
              <a:t>计算</a:t>
            </a:r>
            <a:r>
              <a:rPr lang="zh-CN" altLang="en-US" sz="19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src1 - src2</a:t>
            </a:r>
            <a:r>
              <a:rPr lang="zh-CN" altLang="en-US" sz="1900" dirty="0"/>
              <a:t>，但不存储结果，只改变条件码</a:t>
            </a:r>
            <a:endParaRPr lang="en-US" altLang="zh-CN" sz="1900" dirty="0"/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C</a:t>
            </a:r>
            <a:r>
              <a:rPr lang="zh-CN" altLang="en-US" sz="2000" dirty="0"/>
              <a:t>：当减法产生借位时被设置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Z</a:t>
            </a:r>
            <a:r>
              <a:rPr lang="zh-CN" altLang="en-US" sz="2000" dirty="0"/>
              <a:t>：当两个操作数相等时被设置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N</a:t>
            </a:r>
            <a:r>
              <a:rPr lang="zh-CN" altLang="en-US" sz="2000" dirty="0"/>
              <a:t>：当</a:t>
            </a:r>
            <a:r>
              <a:rPr lang="en-US" altLang="zh-CN" sz="2000" dirty="0"/>
              <a:t>Src1</a:t>
            </a:r>
            <a:r>
              <a:rPr lang="zh-CN" altLang="en-US" sz="2000" dirty="0"/>
              <a:t>小于</a:t>
            </a:r>
            <a:r>
              <a:rPr lang="en-US" altLang="zh-CN" sz="2000" dirty="0"/>
              <a:t>Src2</a:t>
            </a:r>
            <a:r>
              <a:rPr lang="zh-CN" altLang="en-US" sz="2000" dirty="0"/>
              <a:t>时被设置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V</a:t>
            </a:r>
            <a:r>
              <a:rPr lang="zh-CN" altLang="en-US" sz="2000" dirty="0"/>
              <a:t>：当运算产生有符号溢出时被设置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</a:rPr>
              <a:t>(a&gt;0 &amp;&amp; b&lt;0 &amp;&amp; (a-b)&lt;0) || (a&lt;0 &amp;&amp; b&gt;0 &amp;&amp; (a-b)&gt;0)</a:t>
            </a:r>
          </a:p>
        </p:txBody>
      </p:sp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1686BFA7-C5ED-476E-9087-7BB6CBD4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D1B3B1-B896-4F71-BEF8-5096A9B6EFBF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ED713DC0-795B-4D6F-A67F-A8EF99416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跳转条件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81347" name="Group 3">
            <a:extLst>
              <a:ext uri="{FF2B5EF4-FFF2-40B4-BE49-F238E27FC236}">
                <a16:creationId xmlns:a16="http://schemas.microsoft.com/office/drawing/2014/main" id="{5C45EAD1-1485-4E2A-90FF-6662A60726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599" cy="4007856"/>
        </p:xfrm>
        <a:graphic>
          <a:graphicData uri="http://schemas.openxmlformats.org/drawingml/2006/table">
            <a:tbl>
              <a:tblPr/>
              <a:tblGrid>
                <a:gridCol w="186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1" dirty="0"/>
                        <a:t>条件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1" dirty="0"/>
                        <a:t>条件码组合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1" dirty="0"/>
                        <a:t>条件含义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EQ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相等或为</a:t>
                      </a:r>
                      <a:r>
                        <a:rPr lang="en-US" altLang="zh-CN" sz="1600" dirty="0"/>
                        <a:t>0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NE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不等或非</a:t>
                      </a:r>
                      <a:r>
                        <a:rPr lang="en-US" altLang="zh-CN" sz="1600" dirty="0"/>
                        <a:t>0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MI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负数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PL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~N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非负数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LT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N^V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有符号小于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LE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(N^V)|Z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有符号小于或等于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GT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~(N^V)&amp;~Z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有符号大于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GE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~(N^V)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有符号大于或等于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HI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C&amp;~Z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无符号大于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~C|Z 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无符号小于或等于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LO</a:t>
                      </a:r>
                    </a:p>
                  </a:txBody>
                  <a:tcPr marL="76200" marR="76200" marT="38089" marB="3808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~C</a:t>
                      </a: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/>
                        <a:t>无符号小于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6200" marR="76200" marT="38089" marB="38089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1B16FD6B-E8A9-4498-8B58-D414FDBA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8A0E7-36E0-41D5-92AC-D43461DAE7D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B5AEA-3847-730A-0CE7-2A74CDD2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跳转指令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D0D8B-CD0A-390B-8222-21083B0C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651304" cy="3771636"/>
          </a:xfrm>
        </p:spPr>
        <p:txBody>
          <a:bodyPr/>
          <a:lstStyle/>
          <a:p>
            <a:r>
              <a:rPr kumimoji="1" lang="zh-CN" altLang="en-US" dirty="0"/>
              <a:t>直接分支指令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以标签对应的地址作为跳转目标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无条件分支指令：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&lt;label&gt;</a:t>
            </a:r>
          </a:p>
          <a:p>
            <a:pPr lvl="1"/>
            <a:r>
              <a:rPr kumimoji="1" lang="zh-CN" altLang="en-US" dirty="0"/>
              <a:t>有条件分支指令：</a:t>
            </a:r>
            <a:r>
              <a:rPr kumimoji="1" lang="en-US" altLang="zh-CN" dirty="0" err="1"/>
              <a:t>bcond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&lt;label&gt;</a:t>
            </a:r>
            <a:r>
              <a:rPr kumimoji="1" lang="zh-CN" altLang="en-US" dirty="0"/>
              <a:t>，例如</a:t>
            </a:r>
            <a:r>
              <a:rPr kumimoji="1" lang="en-US" altLang="zh-CN" dirty="0" err="1"/>
              <a:t>beq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bne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ble</a:t>
            </a:r>
            <a:endParaRPr kumimoji="1" lang="en-US" altLang="zh-CN" dirty="0"/>
          </a:p>
          <a:p>
            <a:r>
              <a:rPr kumimoji="1" lang="zh-CN" altLang="en-US" dirty="0"/>
              <a:t>间接分支指令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以寄存器中的地址作为跳转目标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  <a:r>
              <a:rPr kumimoji="1" lang="zh-CN" altLang="en-US" dirty="0"/>
              <a:t>，例如 </a:t>
            </a:r>
            <a:r>
              <a:rPr kumimoji="1" lang="en-US" altLang="zh-CN" dirty="0" err="1"/>
              <a:t>br</a:t>
            </a:r>
            <a:r>
              <a:rPr kumimoji="1" lang="zh-CN" altLang="en-US" dirty="0"/>
              <a:t> </a:t>
            </a:r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85D7A-253D-F869-4C36-E0075474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9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32D9-3E1E-70CB-02E9-E9631D98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为什么学习</a:t>
            </a:r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ISA/</a:t>
            </a:r>
            <a:r>
              <a:rPr kumimoji="1" lang="zh-CN" altLang="en-US" dirty="0"/>
              <a:t>汇编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BE6C2-0AD2-1753-2037-F3CD3E71E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1F9C6-3239-027C-96F8-4484ABB6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49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E168516F-BD51-463A-8092-AD7FA36EA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D2D4D-5175-4393-BD2F-1282CBB58CB0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013AB4D-D979-446A-B447-35FE39C90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sz="3600" dirty="0"/>
              <a:t>Do-while</a:t>
            </a:r>
            <a:r>
              <a:rPr lang="zh-CN" altLang="en-US" dirty="0"/>
              <a:t>结构</a:t>
            </a:r>
            <a:r>
              <a:rPr lang="zh-CN" altLang="en-US" sz="3600" dirty="0"/>
              <a:t>的翻译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B7BAF5B-9296-4F19-9E26-D57411CBC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042" y="1333500"/>
            <a:ext cx="3137958" cy="1841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loop: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 	</a:t>
            </a:r>
            <a:r>
              <a:rPr lang="en-US" altLang="zh-CN" sz="2000" i="1" kern="0" dirty="0">
                <a:ea typeface="宋体" panose="02010600030101010101" pitchFamily="2" charset="-122"/>
                <a:sym typeface="+mn-ea"/>
              </a:rPr>
              <a:t>body-statement 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	t = </a:t>
            </a:r>
            <a:r>
              <a:rPr lang="en-US" altLang="zh-CN" sz="2000" i="1" kern="0" dirty="0">
                <a:ea typeface="宋体" panose="02010600030101010101" pitchFamily="2" charset="-122"/>
                <a:sym typeface="+mn-ea"/>
              </a:rPr>
              <a:t>test-expr;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if </a:t>
            </a: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( t )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sz="2000" kern="0" dirty="0" err="1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goto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loop ;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346A278-80B4-47DA-882E-BF61A978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2540000" cy="1333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do 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000" i="1" kern="0" dirty="0">
                <a:ea typeface="宋体" panose="02010600030101010101" pitchFamily="2" charset="-122"/>
                <a:sym typeface="+mn-ea"/>
              </a:rPr>
              <a:t>body-statement</a:t>
            </a:r>
          </a:p>
          <a:p>
            <a:pPr>
              <a:buFontTx/>
              <a:buNone/>
              <a:defRPr/>
            </a:pPr>
            <a:r>
              <a:rPr lang="en-US" altLang="zh-CN" sz="2000" kern="0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 while </a:t>
            </a: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i="1" kern="0" dirty="0">
                <a:ea typeface="宋体" panose="02010600030101010101" pitchFamily="2" charset="-122"/>
                <a:sym typeface="+mn-ea"/>
              </a:rPr>
              <a:t>test-expr</a:t>
            </a:r>
            <a:r>
              <a:rPr lang="en-US" altLang="zh-CN" sz="2000" kern="0" dirty="0">
                <a:ea typeface="宋体" panose="02010600030101010101" pitchFamily="2" charset="-122"/>
                <a:sym typeface="+mn-ea"/>
              </a:rPr>
              <a:t>) 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C1004F20-BB04-42C4-A6C8-ADE491B5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69" y="1777380"/>
            <a:ext cx="661458" cy="403490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667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85CADA9C-E52B-4ECA-B758-A485951A1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实例：</a:t>
            </a:r>
            <a:r>
              <a:rPr lang="en-US" altLang="zh-CN" sz="3600" dirty="0"/>
              <a:t>Do-while</a:t>
            </a:r>
            <a:r>
              <a:rPr lang="zh-CN" altLang="en-US" dirty="0"/>
              <a:t>结构</a:t>
            </a:r>
            <a:r>
              <a:rPr lang="zh-CN" altLang="en-US" sz="3600" dirty="0"/>
              <a:t>的翻译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2AEE9D6-DF4F-48C5-A9A4-57A60AE3E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long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fact_do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(long n)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long result = 1;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    result *= n;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    n = n-1;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}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 n &gt; 1) ;</a:t>
            </a:r>
          </a:p>
          <a:p>
            <a:pPr marL="380985" indent="-380985"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result;</a:t>
            </a:r>
          </a:p>
          <a:p>
            <a:pPr marL="380985" indent="-380985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38914" name="灯片编号占位符 6">
            <a:extLst>
              <a:ext uri="{FF2B5EF4-FFF2-40B4-BE49-F238E27FC236}">
                <a16:creationId xmlns:a16="http://schemas.microsoft.com/office/drawing/2014/main" id="{33940448-0F06-4509-814D-490C8BEF8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7A0E85-1446-4BED-8D38-46751B1EDD0C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0B03A7C-FEDB-40B6-B0D8-42D8EA0B5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1460500"/>
            <a:ext cx="2984500" cy="3556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fact_do_goto</a:t>
            </a: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{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loop: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( n&gt;1) 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}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94D36D73-DE59-467A-8127-50B86FD8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971" y="2785492"/>
            <a:ext cx="661458" cy="403490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667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782FC5D3-4B8C-48A5-8813-6E3A53471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实例：</a:t>
            </a:r>
            <a:r>
              <a:rPr lang="en-US" altLang="zh-CN" sz="3600" dirty="0"/>
              <a:t>Do-while</a:t>
            </a:r>
            <a:r>
              <a:rPr lang="zh-CN" altLang="en-US" dirty="0"/>
              <a:t>结构</a:t>
            </a:r>
            <a:r>
              <a:rPr lang="zh-CN" altLang="en-US" sz="3600" dirty="0"/>
              <a:t>的翻译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2" name="灯片编号占位符 6">
            <a:extLst>
              <a:ext uri="{FF2B5EF4-FFF2-40B4-BE49-F238E27FC236}">
                <a16:creationId xmlns:a16="http://schemas.microsoft.com/office/drawing/2014/main" id="{F432C8BF-603C-47DF-8806-AC7BC965A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50A4E0-E656-4700-8B6D-9AC9D2F3CA8D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zh-CN" altLang="en-US" sz="1167" dirty="0">
              <a:latin typeface="Times New Roman" panose="02020603050405020304" pitchFamily="18" charset="0"/>
            </a:endParaRPr>
          </a:p>
        </p:txBody>
      </p:sp>
      <p:sp>
        <p:nvSpPr>
          <p:cNvPr id="221189" name="Rectangle 82">
            <a:extLst>
              <a:ext uri="{FF2B5EF4-FFF2-40B4-BE49-F238E27FC236}">
                <a16:creationId xmlns:a16="http://schemas.microsoft.com/office/drawing/2014/main" id="{9CD7C83E-9601-4159-8D0B-ED0FA751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460500"/>
            <a:ext cx="4977970" cy="36292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n in x0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 err="1">
                <a:latin typeface="Times New Roman" panose="02020603050405020304" pitchFamily="18" charset="0"/>
                <a:sym typeface="+mn-ea"/>
              </a:rPr>
              <a:t>fact_do</a:t>
            </a: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: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	mov   x1, x0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mov   x0, #1	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result = 1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.L2:                             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loop: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</a:t>
            </a:r>
            <a:r>
              <a:rPr kumimoji="1" lang="en-US" altLang="zh-CN" sz="2000" kern="0" dirty="0" err="1">
                <a:latin typeface="Times New Roman" panose="02020603050405020304" pitchFamily="18" charset="0"/>
                <a:sym typeface="+mn-ea"/>
              </a:rPr>
              <a:t>mul</a:t>
            </a: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   x0, x0, x1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result *= n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sub     x1, #1	 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n = n-1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</a:t>
            </a:r>
            <a:r>
              <a:rPr kumimoji="1" lang="en-US" altLang="zh-CN" sz="2000" kern="0" dirty="0" err="1">
                <a:latin typeface="Times New Roman" panose="02020603050405020304" pitchFamily="18" charset="0"/>
                <a:sym typeface="+mn-ea"/>
              </a:rPr>
              <a:t>cmp</a:t>
            </a: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   x1, #1	 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compare n:1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</a:t>
            </a:r>
            <a:r>
              <a:rPr kumimoji="1" lang="en-US" altLang="zh-CN" sz="2000" kern="0" dirty="0" err="1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bgt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    .L2	</a:t>
            </a: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if  &gt;, </a:t>
            </a:r>
            <a:r>
              <a:rPr kumimoji="1" lang="en-US" altLang="zh-CN" sz="2000" kern="0" dirty="0" err="1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goto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 loop</a:t>
            </a:r>
          </a:p>
          <a:p>
            <a:pPr marL="380985" indent="-380985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sym typeface="+mn-ea"/>
              </a:rPr>
              <a:t> 	ret 			 </a:t>
            </a:r>
            <a:r>
              <a:rPr kumimoji="1" lang="en-US" altLang="zh-CN" sz="2000" kern="0" dirty="0">
                <a:solidFill>
                  <a:srgbClr val="007AC3"/>
                </a:solidFill>
                <a:latin typeface="Times New Roman" panose="02020603050405020304" pitchFamily="18" charset="0"/>
                <a:sym typeface="+mn-ea"/>
              </a:rPr>
              <a:t># return</a:t>
            </a:r>
            <a:endParaRPr kumimoji="1" lang="zh-CN" altLang="en-US" sz="2000" kern="0" dirty="0">
              <a:solidFill>
                <a:srgbClr val="007AC3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3DC7EE6-DD5C-AB4F-9EF7-639767A9E3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995936" y="1705372"/>
            <a:ext cx="661458" cy="403490"/>
          </a:xfrm>
          <a:prstGeom prst="rightArrow">
            <a:avLst>
              <a:gd name="adj1" fmla="val 50000"/>
              <a:gd name="adj2" fmla="val 50015"/>
            </a:avLst>
          </a:pr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667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6982A-AC08-D043-88EB-7B2003935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1460500"/>
            <a:ext cx="2984500" cy="3556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long </a:t>
            </a:r>
            <a:r>
              <a:rPr kumimoji="1"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fact_do_goto</a:t>
            </a: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(long n)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{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long result = 1;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loop: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result *= n;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n = n-1;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( n&gt;1) 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</a:t>
            </a:r>
            <a:r>
              <a:rPr kumimoji="1" lang="en-US" altLang="zh-CN" sz="2000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goto</a:t>
            </a:r>
            <a:r>
              <a:rPr kumimoji="1"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loop;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	return result;</a:t>
            </a:r>
          </a:p>
          <a:p>
            <a:pPr marL="380985" indent="-380985">
              <a:lnSpc>
                <a:spcPct val="80000"/>
              </a:lnSpc>
              <a:buNone/>
              <a:defRPr/>
            </a:pPr>
            <a:r>
              <a:rPr kumimoji="1"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B58FEC1-BE06-4071-ABB3-3602F5AF8FEE}"/>
              </a:ext>
            </a:extLst>
          </p:cNvPr>
          <p:cNvSpPr/>
          <p:nvPr/>
        </p:nvSpPr>
        <p:spPr>
          <a:xfrm>
            <a:off x="683568" y="1152005"/>
            <a:ext cx="4455324" cy="402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BCA3D-14BF-48C4-A147-19B09FB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095"/>
            <a:ext cx="8229600" cy="900442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34C01-829C-4BC7-B83B-5135AD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1652B8-8E8B-478D-AF0F-4894DA510AB0}"/>
              </a:ext>
            </a:extLst>
          </p:cNvPr>
          <p:cNvGraphicFramePr>
            <a:graphicFrameLocks noGrp="1"/>
          </p:cNvGraphicFramePr>
          <p:nvPr/>
        </p:nvGraphicFramePr>
        <p:xfrm>
          <a:off x="919513" y="1857095"/>
          <a:ext cx="39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475078192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66794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97466072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48837043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25462397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661446693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8918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5225413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13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3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ZR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9116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84DA769-5781-496B-B35B-5E850925F5B1}"/>
              </a:ext>
            </a:extLst>
          </p:cNvPr>
          <p:cNvSpPr/>
          <p:nvPr/>
        </p:nvSpPr>
        <p:spPr>
          <a:xfrm>
            <a:off x="2315084" y="3487688"/>
            <a:ext cx="2596487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F08606-585A-4C85-929D-8C9438FB00DA}"/>
              </a:ext>
            </a:extLst>
          </p:cNvPr>
          <p:cNvCxnSpPr/>
          <p:nvPr/>
        </p:nvCxnSpPr>
        <p:spPr>
          <a:xfrm>
            <a:off x="2584218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15F202-DAB6-4D10-8472-2A074E7E09D2}"/>
              </a:ext>
            </a:extLst>
          </p:cNvPr>
          <p:cNvCxnSpPr/>
          <p:nvPr/>
        </p:nvCxnSpPr>
        <p:spPr>
          <a:xfrm>
            <a:off x="2851675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944A36-DA60-4767-990F-7622E76C8F7D}"/>
              </a:ext>
            </a:extLst>
          </p:cNvPr>
          <p:cNvCxnSpPr/>
          <p:nvPr/>
        </p:nvCxnSpPr>
        <p:spPr>
          <a:xfrm>
            <a:off x="3119132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93D2E-4C48-4FD2-8490-767D9F2E1AE3}"/>
              </a:ext>
            </a:extLst>
          </p:cNvPr>
          <p:cNvCxnSpPr/>
          <p:nvPr/>
        </p:nvCxnSpPr>
        <p:spPr>
          <a:xfrm>
            <a:off x="3386589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6332-1CF9-4A5E-B29B-2A2F20243F24}"/>
              </a:ext>
            </a:extLst>
          </p:cNvPr>
          <p:cNvSpPr txBox="1"/>
          <p:nvPr/>
        </p:nvSpPr>
        <p:spPr>
          <a:xfrm>
            <a:off x="2367744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24206-D16E-435D-A9DC-D7432845BA86}"/>
              </a:ext>
            </a:extLst>
          </p:cNvPr>
          <p:cNvSpPr txBox="1"/>
          <p:nvPr/>
        </p:nvSpPr>
        <p:spPr>
          <a:xfrm>
            <a:off x="2635201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5C91C-1A26-4C26-8398-2028E9754AFA}"/>
              </a:ext>
            </a:extLst>
          </p:cNvPr>
          <p:cNvSpPr txBox="1"/>
          <p:nvPr/>
        </p:nvSpPr>
        <p:spPr>
          <a:xfrm>
            <a:off x="2902658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F9153-CA1A-4680-B963-98997BB46860}"/>
              </a:ext>
            </a:extLst>
          </p:cNvPr>
          <p:cNvSpPr txBox="1"/>
          <p:nvPr/>
        </p:nvSpPr>
        <p:spPr>
          <a:xfrm>
            <a:off x="3170115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7F91C-25DA-49E2-ADAC-D3AC794D562E}"/>
              </a:ext>
            </a:extLst>
          </p:cNvPr>
          <p:cNvSpPr txBox="1"/>
          <p:nvPr/>
        </p:nvSpPr>
        <p:spPr>
          <a:xfrm>
            <a:off x="4849463" y="32482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99CDD-E342-4F2E-8F94-3610CCD80DBB}"/>
              </a:ext>
            </a:extLst>
          </p:cNvPr>
          <p:cNvSpPr txBox="1"/>
          <p:nvPr/>
        </p:nvSpPr>
        <p:spPr>
          <a:xfrm>
            <a:off x="2200028" y="3245766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3BFF8-C313-469C-B89E-4F6CB6415B4C}"/>
              </a:ext>
            </a:extLst>
          </p:cNvPr>
          <p:cNvSpPr txBox="1"/>
          <p:nvPr/>
        </p:nvSpPr>
        <p:spPr>
          <a:xfrm>
            <a:off x="2467486" y="3240717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D520B-BC50-4DF7-9657-FBC02F1056E1}"/>
              </a:ext>
            </a:extLst>
          </p:cNvPr>
          <p:cNvSpPr txBox="1"/>
          <p:nvPr/>
        </p:nvSpPr>
        <p:spPr>
          <a:xfrm>
            <a:off x="2733929" y="3241031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29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01F74-EA06-4EAD-992A-ECA27D3F3370}"/>
              </a:ext>
            </a:extLst>
          </p:cNvPr>
          <p:cNvSpPr txBox="1"/>
          <p:nvPr/>
        </p:nvSpPr>
        <p:spPr>
          <a:xfrm>
            <a:off x="3013499" y="3242038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396D3EB-93CD-4BDB-BD80-580D80FDADE6}"/>
              </a:ext>
            </a:extLst>
          </p:cNvPr>
          <p:cNvSpPr/>
          <p:nvPr/>
        </p:nvSpPr>
        <p:spPr>
          <a:xfrm rot="5400000">
            <a:off x="2780519" y="3445749"/>
            <a:ext cx="151391" cy="1060739"/>
          </a:xfrm>
          <a:prstGeom prst="rightBrace">
            <a:avLst>
              <a:gd name="adj1" fmla="val 5633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B291F3-7BC3-4A4E-A99C-D2695F35C61E}"/>
              </a:ext>
            </a:extLst>
          </p:cNvPr>
          <p:cNvSpPr txBox="1"/>
          <p:nvPr/>
        </p:nvSpPr>
        <p:spPr>
          <a:xfrm>
            <a:off x="905715" y="1257752"/>
            <a:ext cx="1606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0B264-ACE5-450F-AEA8-ED782D81C9DF}"/>
              </a:ext>
            </a:extLst>
          </p:cNvPr>
          <p:cNvSpPr txBox="1"/>
          <p:nvPr/>
        </p:nvSpPr>
        <p:spPr>
          <a:xfrm>
            <a:off x="2549394" y="4094153"/>
            <a:ext cx="75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61C8D-73CA-4FEA-B850-26853B5ED55E}"/>
              </a:ext>
            </a:extLst>
          </p:cNvPr>
          <p:cNvSpPr txBox="1"/>
          <p:nvPr/>
        </p:nvSpPr>
        <p:spPr>
          <a:xfrm>
            <a:off x="2229260" y="4562995"/>
            <a:ext cx="246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程序状态寄存器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PSTATE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942D44-C493-47D8-AB85-9F7593082D8B}"/>
              </a:ext>
            </a:extLst>
          </p:cNvPr>
          <p:cNvSpPr/>
          <p:nvPr/>
        </p:nvSpPr>
        <p:spPr>
          <a:xfrm>
            <a:off x="919513" y="3490246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FD59ECD3-7463-4012-86C4-5E4759583C60}"/>
              </a:ext>
            </a:extLst>
          </p:cNvPr>
          <p:cNvSpPr/>
          <p:nvPr/>
        </p:nvSpPr>
        <p:spPr>
          <a:xfrm rot="5400000">
            <a:off x="4063125" y="3220152"/>
            <a:ext cx="155119" cy="1508206"/>
          </a:xfrm>
          <a:prstGeom prst="rightBrace">
            <a:avLst>
              <a:gd name="adj1" fmla="val 72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19C589-3286-4B74-8E39-A9DE688F53FC}"/>
              </a:ext>
            </a:extLst>
          </p:cNvPr>
          <p:cNvSpPr txBox="1"/>
          <p:nvPr/>
        </p:nvSpPr>
        <p:spPr>
          <a:xfrm>
            <a:off x="3643247" y="4076683"/>
            <a:ext cx="116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掩码、特权级、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执行状态等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83C60-678A-46FD-AABA-C32029151EFE}"/>
              </a:ext>
            </a:extLst>
          </p:cNvPr>
          <p:cNvSpPr txBox="1"/>
          <p:nvPr/>
        </p:nvSpPr>
        <p:spPr>
          <a:xfrm>
            <a:off x="3995936" y="3465352"/>
            <a:ext cx="9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C823E-67A5-4FD4-9710-9155BF1C04F3}"/>
              </a:ext>
            </a:extLst>
          </p:cNvPr>
          <p:cNvSpPr txBox="1"/>
          <p:nvPr/>
        </p:nvSpPr>
        <p:spPr>
          <a:xfrm>
            <a:off x="3274852" y="3243072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31F8CC-449F-4D07-9222-CCA96D8F5EA7}"/>
              </a:ext>
            </a:extLst>
          </p:cNvPr>
          <p:cNvSpPr txBox="1"/>
          <p:nvPr/>
        </p:nvSpPr>
        <p:spPr>
          <a:xfrm>
            <a:off x="1670553" y="32387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952B05-5994-44F1-943F-D9784C9676EA}"/>
              </a:ext>
            </a:extLst>
          </p:cNvPr>
          <p:cNvSpPr txBox="1"/>
          <p:nvPr/>
        </p:nvSpPr>
        <p:spPr>
          <a:xfrm>
            <a:off x="842610" y="3239089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1C3860-0F59-4376-9C06-2C8008610877}"/>
              </a:ext>
            </a:extLst>
          </p:cNvPr>
          <p:cNvSpPr txBox="1"/>
          <p:nvPr/>
        </p:nvSpPr>
        <p:spPr>
          <a:xfrm>
            <a:off x="755576" y="3855898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F579B-92FA-46FC-89E3-F4F3BEB9243D}"/>
              </a:ext>
            </a:extLst>
          </p:cNvPr>
          <p:cNvSpPr/>
          <p:nvPr/>
        </p:nvSpPr>
        <p:spPr>
          <a:xfrm>
            <a:off x="6320108" y="1107537"/>
            <a:ext cx="1492252" cy="406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791F5C-5103-426D-8864-EED04D98A2A5}"/>
              </a:ext>
            </a:extLst>
          </p:cNvPr>
          <p:cNvSpPr txBox="1"/>
          <p:nvPr/>
        </p:nvSpPr>
        <p:spPr>
          <a:xfrm>
            <a:off x="6752001" y="684381"/>
            <a:ext cx="7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094A8C-D944-41C5-BBA5-E5C12FB6E160}"/>
              </a:ext>
            </a:extLst>
          </p:cNvPr>
          <p:cNvSpPr txBox="1"/>
          <p:nvPr/>
        </p:nvSpPr>
        <p:spPr>
          <a:xfrm>
            <a:off x="4131335" y="1202690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E46298-7A8B-44FA-BE6F-29121469B57E}"/>
              </a:ext>
            </a:extLst>
          </p:cNvPr>
          <p:cNvCxnSpPr/>
          <p:nvPr/>
        </p:nvCxnSpPr>
        <p:spPr>
          <a:xfrm>
            <a:off x="5138892" y="1596306"/>
            <a:ext cx="118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C98776-61FC-470B-A463-61EA76E41C70}"/>
              </a:ext>
            </a:extLst>
          </p:cNvPr>
          <p:cNvSpPr txBox="1"/>
          <p:nvPr/>
        </p:nvSpPr>
        <p:spPr>
          <a:xfrm>
            <a:off x="5333063" y="119619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2C2CA9E-F59B-4D97-BFB7-573BE7ED9FCA}"/>
              </a:ext>
            </a:extLst>
          </p:cNvPr>
          <p:cNvCxnSpPr/>
          <p:nvPr/>
        </p:nvCxnSpPr>
        <p:spPr>
          <a:xfrm>
            <a:off x="5138892" y="3022879"/>
            <a:ext cx="118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9AB1F-7625-4658-BAE8-FC9A7A6932B6}"/>
              </a:ext>
            </a:extLst>
          </p:cNvPr>
          <p:cNvSpPr txBox="1"/>
          <p:nvPr/>
        </p:nvSpPr>
        <p:spPr>
          <a:xfrm>
            <a:off x="5374837" y="2624289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61E420-FA17-43FC-8851-05460DD83CF3}"/>
              </a:ext>
            </a:extLst>
          </p:cNvPr>
          <p:cNvCxnSpPr>
            <a:cxnSpLocks/>
          </p:cNvCxnSpPr>
          <p:nvPr/>
        </p:nvCxnSpPr>
        <p:spPr>
          <a:xfrm flipH="1">
            <a:off x="5124679" y="4677376"/>
            <a:ext cx="11954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21C0FCF-F4BE-4008-A4BE-889434A7BC42}"/>
              </a:ext>
            </a:extLst>
          </p:cNvPr>
          <p:cNvSpPr txBox="1"/>
          <p:nvPr/>
        </p:nvSpPr>
        <p:spPr>
          <a:xfrm>
            <a:off x="5410151" y="428637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39A8C2-E49D-87CF-78F3-9FAB20A78173}"/>
              </a:ext>
            </a:extLst>
          </p:cNvPr>
          <p:cNvSpPr/>
          <p:nvPr/>
        </p:nvSpPr>
        <p:spPr>
          <a:xfrm>
            <a:off x="1993145" y="3487957"/>
            <a:ext cx="33347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0D042-F41D-AFA7-9ED6-02855DA63476}"/>
              </a:ext>
            </a:extLst>
          </p:cNvPr>
          <p:cNvSpPr txBox="1"/>
          <p:nvPr/>
        </p:nvSpPr>
        <p:spPr>
          <a:xfrm>
            <a:off x="1991572" y="3477126"/>
            <a:ext cx="4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59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604AE4E-5A9B-4D81-B9EA-722DC954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4C516F-E5D0-4658-802D-249A9D7D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2022C-D8D6-4C04-85B6-8FB00270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10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758D3B40-5DA4-4836-9B04-4ED210F47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 </a:t>
            </a:r>
            <a:r>
              <a:rPr lang="en-US" altLang="zh-CN" dirty="0"/>
              <a:t>vs.</a:t>
            </a:r>
            <a:r>
              <a:rPr lang="zh-CN" altLang="en-US" dirty="0"/>
              <a:t> 无条件控制流跳转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5399E26-A262-4AA8-891A-7E5165F12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函数调用是另一种形式的无条件跳转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/>
              <a:t>相同点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/>
              <a:t>控制流在两段代码间的转移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/>
              <a:t>函数调用的特别之处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函数在调用后会返回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函数调用涉及参数与返回值的传递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函数存在局部变量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函数调用需要保存某些寄存器（保证返回后能够继续执行）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E235580-70F3-4A67-AEB6-EA61CCC15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6A1A47-DB3F-4948-8E66-1C1F0D85116F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E085CD8C-648D-C722-D8B5-163123A4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1849388"/>
            <a:ext cx="1079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main()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B9E676D8-15BE-6E31-3793-9E0111C9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106" y="2361356"/>
            <a:ext cx="682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g(x)</a:t>
            </a:r>
          </a:p>
        </p:txBody>
      </p:sp>
      <p:cxnSp>
        <p:nvCxnSpPr>
          <p:cNvPr id="4" name="Straight Arrow Connector 11">
            <a:extLst>
              <a:ext uri="{FF2B5EF4-FFF2-40B4-BE49-F238E27FC236}">
                <a16:creationId xmlns:a16="http://schemas.microsoft.com/office/drawing/2014/main" id="{9ECCE480-5416-A564-E613-D99F8A1FF4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857" y="2170856"/>
            <a:ext cx="7938" cy="43524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14">
            <a:extLst>
              <a:ext uri="{FF2B5EF4-FFF2-40B4-BE49-F238E27FC236}">
                <a16:creationId xmlns:a16="http://schemas.microsoft.com/office/drawing/2014/main" id="{020F5973-E359-1EFA-5D87-0FB58E73DA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4732" y="2606096"/>
            <a:ext cx="6826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9">
            <a:extLst>
              <a:ext uri="{FF2B5EF4-FFF2-40B4-BE49-F238E27FC236}">
                <a16:creationId xmlns:a16="http://schemas.microsoft.com/office/drawing/2014/main" id="{128DE0EF-72A0-67AD-83F4-81C29C065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393" y="3104246"/>
            <a:ext cx="53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f(y)</a:t>
            </a:r>
          </a:p>
        </p:txBody>
      </p:sp>
      <p:cxnSp>
        <p:nvCxnSpPr>
          <p:cNvPr id="7" name="Straight Arrow Connector 18">
            <a:extLst>
              <a:ext uri="{FF2B5EF4-FFF2-40B4-BE49-F238E27FC236}">
                <a16:creationId xmlns:a16="http://schemas.microsoft.com/office/drawing/2014/main" id="{919019D2-1A4F-806C-84CA-BC1EA26D995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857" y="2932856"/>
            <a:ext cx="825500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F2693F73-F0C5-68F5-E31E-BA2E1B0A7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72982" y="2932856"/>
            <a:ext cx="0" cy="37174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22">
            <a:extLst>
              <a:ext uri="{FF2B5EF4-FFF2-40B4-BE49-F238E27FC236}">
                <a16:creationId xmlns:a16="http://schemas.microsoft.com/office/drawing/2014/main" id="{D3B0AA31-828F-F52E-4A8A-CB85BDB69E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4357" y="27423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5">
            <a:extLst>
              <a:ext uri="{FF2B5EF4-FFF2-40B4-BE49-F238E27FC236}">
                <a16:creationId xmlns:a16="http://schemas.microsoft.com/office/drawing/2014/main" id="{83950C4D-DFD2-AE23-1801-A0AFD63C8E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0607" y="3304596"/>
            <a:ext cx="6826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26">
            <a:extLst>
              <a:ext uri="{FF2B5EF4-FFF2-40B4-BE49-F238E27FC236}">
                <a16:creationId xmlns:a16="http://schemas.microsoft.com/office/drawing/2014/main" id="{14FF9F1E-3345-4F56-86E1-E022277CF5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857" y="4139356"/>
            <a:ext cx="825500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DB35F480-4CB0-017C-5828-DEF39100E7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4357" y="34408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28">
            <a:extLst>
              <a:ext uri="{FF2B5EF4-FFF2-40B4-BE49-F238E27FC236}">
                <a16:creationId xmlns:a16="http://schemas.microsoft.com/office/drawing/2014/main" id="{ADD0F9DA-AD22-2068-1C37-5B2DF24D5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0232" y="3631356"/>
            <a:ext cx="4921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8402A2ED-F3BC-FD78-31AC-C7B38A9D0A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30232" y="3948856"/>
            <a:ext cx="6191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9">
            <a:extLst>
              <a:ext uri="{FF2B5EF4-FFF2-40B4-BE49-F238E27FC236}">
                <a16:creationId xmlns:a16="http://schemas.microsoft.com/office/drawing/2014/main" id="{6FD489E1-3DA7-B65C-53A7-4E697F728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725" y="3370842"/>
            <a:ext cx="619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g(z)</a:t>
            </a:r>
          </a:p>
        </p:txBody>
      </p:sp>
      <p:cxnSp>
        <p:nvCxnSpPr>
          <p:cNvPr id="16" name="Straight Arrow Connector 32">
            <a:extLst>
              <a:ext uri="{FF2B5EF4-FFF2-40B4-BE49-F238E27FC236}">
                <a16:creationId xmlns:a16="http://schemas.microsoft.com/office/drawing/2014/main" id="{8385D852-EDD4-3559-21CF-6C5CD496D0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9357" y="37583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CFF452D2-10B3-C271-6E81-C7D2CA96CF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4357" y="39488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0A1FFF8A-2DA4-2C2F-A28D-6A75775714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72982" y="4139356"/>
            <a:ext cx="0" cy="3810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5CE26C9D-ABD3-4C68-8013-00B0A662A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AE66B50-6B85-474D-AF8A-BC84A1763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术语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 </a:t>
            </a:r>
            <a:r>
              <a:rPr lang="zh-CN" altLang="en-US" dirty="0"/>
              <a:t>调用者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/>
              <a:t>被调用者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1333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80985" lvl="1" indent="0">
              <a:lnSpc>
                <a:spcPct val="140000"/>
              </a:lnSpc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CDFDD9FA-6179-44BC-85F7-A3808D3CB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90371D-96F1-490F-8E26-C727061EB272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F2638ECF-EC39-4CB1-BB46-4D6DC402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2095500"/>
            <a:ext cx="5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f()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E6D4DD6A-1533-4D56-A1C7-0F4D435E6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794000"/>
            <a:ext cx="5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g()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7B75A-8A6D-4409-B914-447383024B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2125" y="2413000"/>
            <a:ext cx="889000" cy="5080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9">
            <a:extLst>
              <a:ext uri="{FF2B5EF4-FFF2-40B4-BE49-F238E27FC236}">
                <a16:creationId xmlns:a16="http://schemas.microsoft.com/office/drawing/2014/main" id="{A4B052C8-AE43-4D8A-9F36-FFFADE0E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2286000"/>
            <a:ext cx="1158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调用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1BCA8529-F2FC-439D-9379-FEF57CE4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38500"/>
            <a:ext cx="5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h()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E807BA-84A6-452C-9138-6EB28C16BD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8000" y="3111500"/>
            <a:ext cx="889000" cy="2540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9">
            <a:extLst>
              <a:ext uri="{FF2B5EF4-FFF2-40B4-BE49-F238E27FC236}">
                <a16:creationId xmlns:a16="http://schemas.microsoft.com/office/drawing/2014/main" id="{5C539094-CD6C-42FB-8CBF-2393C454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3298032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调用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24A3DAF-3E49-41DD-B245-93525CC88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873500"/>
            <a:ext cx="2265660" cy="152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dirty="0"/>
              <a:t>调用</a:t>
            </a:r>
            <a:r>
              <a:rPr kumimoji="1" lang="en-US" altLang="zh-CN" sz="2333" dirty="0">
                <a:ea typeface="宋体" panose="02010600030101010101" pitchFamily="2" charset="-122"/>
                <a:sym typeface="+mn-ea"/>
              </a:rPr>
              <a:t>1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调用者</a:t>
            </a:r>
            <a:r>
              <a:rPr kumimoji="1" lang="en-US" altLang="zh-CN" sz="2000" dirty="0">
                <a:sym typeface="+mn-ea"/>
              </a:rPr>
              <a:t>: f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被调用者</a:t>
            </a:r>
            <a:r>
              <a:rPr kumimoji="1" lang="en-US" altLang="zh-CN" sz="2000" dirty="0">
                <a:sym typeface="+mn-ea"/>
              </a:rPr>
              <a:t>: g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  <a:defRPr/>
            </a:pPr>
            <a:endParaRPr kumimoji="1" lang="en-US" altLang="zh-CN" sz="2333" dirty="0">
              <a:ea typeface="宋体" panose="02010600030101010101" pitchFamily="2" charset="-122"/>
              <a:sym typeface="+mn-ea"/>
            </a:endParaRPr>
          </a:p>
          <a:p>
            <a:pPr marL="380985" lvl="1" indent="0">
              <a:lnSpc>
                <a:spcPct val="140000"/>
              </a:lnSpc>
              <a:buNone/>
              <a:defRPr/>
            </a:pPr>
            <a:endParaRPr kumimoji="1" lang="en-US" altLang="zh-CN" sz="2000" dirty="0">
              <a:sym typeface="+mn-ea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C884DB63-46ED-4E6D-A960-87FB51708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284" y="3868344"/>
            <a:ext cx="2265659" cy="152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dirty="0"/>
              <a:t>调用</a:t>
            </a:r>
            <a:r>
              <a:rPr kumimoji="1" lang="en-US" altLang="zh-CN" sz="2333" dirty="0">
                <a:ea typeface="宋体" panose="02010600030101010101" pitchFamily="2" charset="-122"/>
                <a:sym typeface="+mn-ea"/>
              </a:rPr>
              <a:t>2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调用者</a:t>
            </a:r>
            <a:r>
              <a:rPr kumimoji="1" lang="en-US" altLang="zh-CN" sz="2000" dirty="0">
                <a:sym typeface="+mn-ea"/>
              </a:rPr>
              <a:t>: g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被调用者</a:t>
            </a:r>
            <a:r>
              <a:rPr kumimoji="1" lang="en-US" altLang="zh-CN" sz="2000" dirty="0">
                <a:sym typeface="+mn-ea"/>
              </a:rPr>
              <a:t>: h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  <a:defRPr/>
            </a:pPr>
            <a:endParaRPr kumimoji="1" lang="en-US" altLang="zh-CN" sz="2333" dirty="0">
              <a:ea typeface="宋体" panose="02010600030101010101" pitchFamily="2" charset="-122"/>
              <a:sym typeface="+mn-ea"/>
            </a:endParaRPr>
          </a:p>
          <a:p>
            <a:pPr marL="380985" lvl="1" indent="0">
              <a:lnSpc>
                <a:spcPct val="140000"/>
              </a:lnSpc>
              <a:buNone/>
              <a:defRPr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47" grpId="0"/>
      <p:bldP spid="50" grpId="0"/>
      <p:bldP spid="51" grpId="0"/>
      <p:bldP spid="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函数调用与返回指令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DBEC45-1272-4E6F-A872-05399CF26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4DABF73-F9A4-2993-6985-DF0F5558E818}"/>
              </a:ext>
            </a:extLst>
          </p:cNvPr>
          <p:cNvSpPr/>
          <p:nvPr/>
        </p:nvSpPr>
        <p:spPr>
          <a:xfrm>
            <a:off x="4788024" y="3249638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ECF95A6-6CCB-BED2-9AFC-628469248CB2}"/>
              </a:ext>
            </a:extLst>
          </p:cNvPr>
          <p:cNvSpPr/>
          <p:nvPr/>
        </p:nvSpPr>
        <p:spPr>
          <a:xfrm>
            <a:off x="4788024" y="2036322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F7CB866-E345-AB9C-0D1D-959B03854AD1}"/>
              </a:ext>
            </a:extLst>
          </p:cNvPr>
          <p:cNvSpPr/>
          <p:nvPr/>
        </p:nvSpPr>
        <p:spPr>
          <a:xfrm>
            <a:off x="2483768" y="2789800"/>
            <a:ext cx="1080120" cy="223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3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65EABB54-0606-411B-8DED-5B23102B9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函数调用指令（</a:t>
            </a:r>
            <a:r>
              <a:rPr lang="en-US" altLang="zh-CN" dirty="0"/>
              <a:t>caller</a:t>
            </a:r>
            <a:r>
              <a:rPr lang="zh-CN" altLang="en-US" dirty="0"/>
              <a:t>调用</a:t>
            </a:r>
            <a:r>
              <a:rPr lang="en-US" altLang="zh-CN" dirty="0"/>
              <a:t>callee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64117D7-E20F-4665-9FEE-DA1138AA7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 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zh-CN" altLang="en-US" sz="2000" dirty="0"/>
              <a:t>直接调用，调用函数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blr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   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/>
              <a:t>间接调用，调用函数指针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将</a:t>
            </a:r>
            <a:r>
              <a:rPr lang="zh-CN" altLang="en-US" b="1" dirty="0">
                <a:solidFill>
                  <a:srgbClr val="C00000"/>
                </a:solidFill>
              </a:rPr>
              <a:t>返回地址</a:t>
            </a:r>
            <a:r>
              <a:rPr lang="zh-CN" altLang="en-US" dirty="0"/>
              <a:t>存储在</a:t>
            </a:r>
            <a:r>
              <a:rPr lang="zh-CN" altLang="en-US" b="1" dirty="0">
                <a:solidFill>
                  <a:srgbClr val="C00000"/>
                </a:solidFill>
              </a:rPr>
              <a:t>链接寄存器</a:t>
            </a:r>
            <a:r>
              <a:rPr lang="en-US" altLang="zh-CN" b="1" dirty="0">
                <a:solidFill>
                  <a:srgbClr val="C00000"/>
                </a:solidFill>
              </a:rPr>
              <a:t>LR</a:t>
            </a:r>
            <a:r>
              <a:rPr kumimoji="1"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/>
              <a:t>(x30</a:t>
            </a:r>
            <a:r>
              <a:rPr lang="zh-CN" altLang="en-US" b="1" dirty="0"/>
              <a:t>寄存器的别名</a:t>
            </a:r>
            <a:r>
              <a:rPr lang="en-US" altLang="zh-CN" b="1" dirty="0"/>
              <a:t>)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CN" dirty="0"/>
              <a:t>LR: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跳转到被调用者的</a:t>
            </a:r>
            <a:r>
              <a:rPr lang="zh-CN" altLang="en-US" b="1" dirty="0">
                <a:solidFill>
                  <a:srgbClr val="C00000"/>
                </a:solidFill>
              </a:rPr>
              <a:t>入口地址</a:t>
            </a:r>
            <a:endParaRPr kumimoji="1"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C7227536-26A5-4BFE-82D9-D501B89F6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EF35B-C635-44D7-89F9-B3EF103965F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93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38B964BC-B2C7-4898-A28B-B25312898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函数返回指令（</a:t>
            </a:r>
            <a:r>
              <a:rPr lang="en-US" altLang="zh-CN" dirty="0"/>
              <a:t>callee</a:t>
            </a:r>
            <a:r>
              <a:rPr lang="zh-CN" altLang="en-US" dirty="0"/>
              <a:t>返回</a:t>
            </a:r>
            <a:r>
              <a:rPr lang="en-US" altLang="zh-CN" dirty="0"/>
              <a:t>caller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C875E4F-01EB-49BF-802B-9DB33C847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252191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</a:t>
            </a:r>
            <a:r>
              <a:rPr kumimoji="1" lang="zh-CN" altLang="en-US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dirty="0"/>
              <a:t>不区分直接调用与间接调用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1" lang="en-US" altLang="zh-CN" sz="2167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</a:t>
            </a:r>
            <a:r>
              <a:rPr lang="zh-CN" altLang="en-US" b="1" dirty="0">
                <a:solidFill>
                  <a:srgbClr val="C00000"/>
                </a:solidFill>
              </a:rPr>
              <a:t>返回地址（链接寄存器</a:t>
            </a:r>
            <a:r>
              <a:rPr lang="en-US" altLang="zh-CN" b="1" dirty="0">
                <a:solidFill>
                  <a:srgbClr val="C00000"/>
                </a:solidFill>
              </a:rPr>
              <a:t>LR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  <a:defRPr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</p:txBody>
      </p:sp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4EC15386-EB5C-411B-8204-494E5197E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A4A0E-1B70-459A-8122-206C2DE0135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585C-3848-44F2-8220-6BE81B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令人困惑的应用表现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BC520-25EA-4208-8584-72DF0B1A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C8B76323-6740-4951-B989-730D7CB57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512" y="1489348"/>
          <a:ext cx="4164124" cy="301735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client.c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foo(long msg){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long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ret_val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ipc_call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SERVER_HANDLE,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      msg)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server.c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handler(long msg){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ipc_ret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(msg)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4">
            <a:extLst>
              <a:ext uri="{FF2B5EF4-FFF2-40B4-BE49-F238E27FC236}">
                <a16:creationId xmlns:a16="http://schemas.microsoft.com/office/drawing/2014/main" id="{5E25D00C-4F0E-3252-9FD4-174D8245E8D0}"/>
              </a:ext>
            </a:extLst>
          </p:cNvPr>
          <p:cNvGraphicFramePr>
            <a:graphicFrameLocks/>
          </p:cNvGraphicFramePr>
          <p:nvPr/>
        </p:nvGraphicFramePr>
        <p:xfrm>
          <a:off x="4831928" y="1489348"/>
          <a:ext cx="4164124" cy="301735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1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client.c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foo(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E384A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msg){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E384A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ret_val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ipc_call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     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SERVER_HANDLE,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                  msg)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server.c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handler(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E384A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msg){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ipc_ret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(msg)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T="45639" marB="45639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5">
            <a:extLst>
              <a:ext uri="{FF2B5EF4-FFF2-40B4-BE49-F238E27FC236}">
                <a16:creationId xmlns:a16="http://schemas.microsoft.com/office/drawing/2014/main" id="{A3B77B66-BB74-68BE-6E0C-9255ED3E1A8B}"/>
              </a:ext>
            </a:extLst>
          </p:cNvPr>
          <p:cNvSpPr txBox="1"/>
          <p:nvPr/>
        </p:nvSpPr>
        <p:spPr bwMode="auto">
          <a:xfrm>
            <a:off x="1291780" y="2838635"/>
            <a:ext cx="2031325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03E4494-07C2-9281-0B13-A3D68D0B9BEE}"/>
              </a:ext>
            </a:extLst>
          </p:cNvPr>
          <p:cNvSpPr txBox="1"/>
          <p:nvPr/>
        </p:nvSpPr>
        <p:spPr bwMode="auto">
          <a:xfrm>
            <a:off x="5944196" y="2838635"/>
            <a:ext cx="2031325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4200</a:t>
            </a:r>
            <a:r>
              <a:rPr lang="zh-CN" altLang="en-US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BE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zh-CN" altLang="en-US" sz="2000" b="1" dirty="0">
              <a:solidFill>
                <a:srgbClr val="BE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12253-E18A-1B1C-3DC6-A17AAD308FF0}"/>
              </a:ext>
            </a:extLst>
          </p:cNvPr>
          <p:cNvSpPr txBox="1"/>
          <p:nvPr/>
        </p:nvSpPr>
        <p:spPr>
          <a:xfrm>
            <a:off x="3995938" y="4945732"/>
            <a:ext cx="2448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通讯时延上升 </a:t>
            </a:r>
            <a:r>
              <a:rPr lang="en-US" altLang="zh-CN" sz="2000" b="1" dirty="0">
                <a:solidFill>
                  <a:srgbClr val="BE384A"/>
                </a:solidFill>
              </a:rPr>
              <a:t>223%</a:t>
            </a:r>
            <a:endParaRPr lang="zh-CN" altLang="en-US" sz="2000" b="1" dirty="0">
              <a:solidFill>
                <a:srgbClr val="BE384A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E95F0B-FC00-CEA7-4986-63CC2D0E0EA9}"/>
              </a:ext>
            </a:extLst>
          </p:cNvPr>
          <p:cNvSpPr txBox="1"/>
          <p:nvPr/>
        </p:nvSpPr>
        <p:spPr>
          <a:xfrm>
            <a:off x="1236433" y="4945732"/>
            <a:ext cx="1758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整型转为浮点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024D5B78-1063-DA71-3F96-1F3ACA033409}"/>
              </a:ext>
            </a:extLst>
          </p:cNvPr>
          <p:cNvSpPr/>
          <p:nvPr/>
        </p:nvSpPr>
        <p:spPr>
          <a:xfrm>
            <a:off x="3243320" y="5031446"/>
            <a:ext cx="504056" cy="2288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F6E28CF-902F-DC99-658D-C8C5B163BDE7}"/>
              </a:ext>
            </a:extLst>
          </p:cNvPr>
          <p:cNvCxnSpPr>
            <a:cxnSpLocks/>
          </p:cNvCxnSpPr>
          <p:nvPr/>
        </p:nvCxnSpPr>
        <p:spPr>
          <a:xfrm flipV="1">
            <a:off x="6443083" y="4945824"/>
            <a:ext cx="0" cy="3144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 descr="问号 纯色填充">
            <a:extLst>
              <a:ext uri="{FF2B5EF4-FFF2-40B4-BE49-F238E27FC236}">
                <a16:creationId xmlns:a16="http://schemas.microsoft.com/office/drawing/2014/main" id="{283A3E30-5386-029A-698F-93340BCC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73783">
            <a:off x="6369546" y="4445038"/>
            <a:ext cx="1172814" cy="11728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674881F-A945-0834-1BC8-E451D67BDD04}"/>
              </a:ext>
            </a:extLst>
          </p:cNvPr>
          <p:cNvSpPr txBox="1"/>
          <p:nvPr/>
        </p:nvSpPr>
        <p:spPr>
          <a:xfrm>
            <a:off x="5406879" y="981471"/>
            <a:ext cx="3737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位架构下，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double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均为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字节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65E386F-697A-788B-7C97-9D79F66AA73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443083" y="1320025"/>
            <a:ext cx="832357" cy="4390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9070-83C4-EB31-442F-9FDE9E6A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示例：</a:t>
            </a:r>
            <a:r>
              <a:rPr kumimoji="1" lang="en-US" altLang="zh-CN" dirty="0"/>
              <a:t>PC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LR</a:t>
            </a:r>
            <a:r>
              <a:rPr kumimoji="1" lang="zh-CN" altLang="en-US" dirty="0"/>
              <a:t>的变化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78EEAB5-8C75-2E34-103D-8F97C16A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30" b="37787"/>
          <a:stretch/>
        </p:blipFill>
        <p:spPr>
          <a:xfrm>
            <a:off x="534380" y="1166811"/>
            <a:ext cx="7139136" cy="23466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77C30-A51C-AA21-8383-185CC1B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73ADFC-34EB-205D-3C5F-126F4E8FF2D2}"/>
              </a:ext>
            </a:extLst>
          </p:cNvPr>
          <p:cNvSpPr/>
          <p:nvPr/>
        </p:nvSpPr>
        <p:spPr>
          <a:xfrm>
            <a:off x="1116833" y="3937622"/>
            <a:ext cx="1368152" cy="3845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0x18</a:t>
            </a:r>
            <a:endParaRPr lang="zh-CN" altLang="en-US" sz="1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C654CD-AFE4-73C7-E844-EFE807090097}"/>
              </a:ext>
            </a:extLst>
          </p:cNvPr>
          <p:cNvSpPr/>
          <p:nvPr/>
        </p:nvSpPr>
        <p:spPr>
          <a:xfrm>
            <a:off x="1116833" y="4553102"/>
            <a:ext cx="1368152" cy="384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前一个返回地址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7446B-EE77-A06F-6DDE-A3EA2BAC40F3}"/>
              </a:ext>
            </a:extLst>
          </p:cNvPr>
          <p:cNvSpPr/>
          <p:nvPr/>
        </p:nvSpPr>
        <p:spPr>
          <a:xfrm>
            <a:off x="3565105" y="3937620"/>
            <a:ext cx="1368152" cy="384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0x0</a:t>
            </a:r>
            <a:endParaRPr lang="zh-CN" altLang="en-US" sz="1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9B9E2-ACFC-435A-B884-C4A952194425}"/>
              </a:ext>
            </a:extLst>
          </p:cNvPr>
          <p:cNvSpPr/>
          <p:nvPr/>
        </p:nvSpPr>
        <p:spPr>
          <a:xfrm>
            <a:off x="3550878" y="4553102"/>
            <a:ext cx="1368152" cy="384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0x1c</a:t>
            </a:r>
            <a:endParaRPr lang="zh-CN" altLang="en-US" sz="1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F7CD88-5E01-7208-FC41-CB3EB5D64094}"/>
              </a:ext>
            </a:extLst>
          </p:cNvPr>
          <p:cNvSpPr/>
          <p:nvPr/>
        </p:nvSpPr>
        <p:spPr>
          <a:xfrm>
            <a:off x="6085385" y="3937620"/>
            <a:ext cx="1368152" cy="384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0x1c</a:t>
            </a:r>
            <a:endParaRPr lang="zh-CN" altLang="en-US" sz="1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254767-1DE5-F578-87C7-B722A99FD279}"/>
              </a:ext>
            </a:extLst>
          </p:cNvPr>
          <p:cNvSpPr/>
          <p:nvPr/>
        </p:nvSpPr>
        <p:spPr>
          <a:xfrm>
            <a:off x="6085385" y="4558053"/>
            <a:ext cx="1368152" cy="384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0x1c</a:t>
            </a:r>
            <a:endParaRPr lang="zh-CN" altLang="en-US" sz="1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26FCCC-BBD5-F845-AEAA-B5F9D1C58BF6}"/>
              </a:ext>
            </a:extLst>
          </p:cNvPr>
          <p:cNvSpPr txBox="1"/>
          <p:nvPr/>
        </p:nvSpPr>
        <p:spPr>
          <a:xfrm>
            <a:off x="520189" y="3976020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PC</a:t>
            </a:r>
            <a:endParaRPr lang="zh-CN" altLang="en-US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3D8ADA-A496-CBEC-E775-5933B574DB74}"/>
              </a:ext>
            </a:extLst>
          </p:cNvPr>
          <p:cNvSpPr txBox="1"/>
          <p:nvPr/>
        </p:nvSpPr>
        <p:spPr>
          <a:xfrm>
            <a:off x="520189" y="4624352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LR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5FAE14-D830-0658-6E63-7458A66CC9A0}"/>
              </a:ext>
            </a:extLst>
          </p:cNvPr>
          <p:cNvCxnSpPr/>
          <p:nvPr/>
        </p:nvCxnSpPr>
        <p:spPr>
          <a:xfrm>
            <a:off x="2556993" y="4441677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3813339-01AA-65BE-77A5-E73ADACEC2B7}"/>
              </a:ext>
            </a:extLst>
          </p:cNvPr>
          <p:cNvSpPr txBox="1"/>
          <p:nvPr/>
        </p:nvSpPr>
        <p:spPr>
          <a:xfrm>
            <a:off x="2793597" y="4168310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bl</a:t>
            </a:r>
            <a:endParaRPr lang="zh-CN" altLang="en-US" sz="1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366FBC-37C6-015A-CA5A-BFCCAEAC01A9}"/>
              </a:ext>
            </a:extLst>
          </p:cNvPr>
          <p:cNvSpPr txBox="1"/>
          <p:nvPr/>
        </p:nvSpPr>
        <p:spPr>
          <a:xfrm>
            <a:off x="5329301" y="4115145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ret</a:t>
            </a:r>
            <a:endParaRPr lang="zh-CN" altLang="en-US" sz="1400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3F71757-2D59-2EB3-A83B-C1296056D7C2}"/>
              </a:ext>
            </a:extLst>
          </p:cNvPr>
          <p:cNvCxnSpPr/>
          <p:nvPr/>
        </p:nvCxnSpPr>
        <p:spPr>
          <a:xfrm>
            <a:off x="5149281" y="442292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2F635B9-31BC-3590-C989-ED729162ED40}"/>
              </a:ext>
            </a:extLst>
          </p:cNvPr>
          <p:cNvSpPr txBox="1"/>
          <p:nvPr/>
        </p:nvSpPr>
        <p:spPr>
          <a:xfrm>
            <a:off x="1316017" y="5008931"/>
            <a:ext cx="969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调用前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3A1B89-9ADA-86F8-ED76-FBDB7C5CDF8D}"/>
              </a:ext>
            </a:extLst>
          </p:cNvPr>
          <p:cNvSpPr txBox="1"/>
          <p:nvPr/>
        </p:nvSpPr>
        <p:spPr>
          <a:xfrm>
            <a:off x="3747027" y="5014693"/>
            <a:ext cx="969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调用后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425ADD-35EF-B0FB-405C-74955F45D919}"/>
              </a:ext>
            </a:extLst>
          </p:cNvPr>
          <p:cNvSpPr txBox="1"/>
          <p:nvPr/>
        </p:nvSpPr>
        <p:spPr>
          <a:xfrm>
            <a:off x="6284569" y="5044214"/>
            <a:ext cx="969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返回后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F6A63F-CCF2-403A-E57E-3DE8D43D21DC}"/>
              </a:ext>
            </a:extLst>
          </p:cNvPr>
          <p:cNvCxnSpPr>
            <a:cxnSpLocks/>
          </p:cNvCxnSpPr>
          <p:nvPr/>
        </p:nvCxnSpPr>
        <p:spPr>
          <a:xfrm>
            <a:off x="3853137" y="2713484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4ED7CF-905A-A994-02FF-FE16885FF636}"/>
              </a:ext>
            </a:extLst>
          </p:cNvPr>
          <p:cNvCxnSpPr>
            <a:cxnSpLocks/>
          </p:cNvCxnSpPr>
          <p:nvPr/>
        </p:nvCxnSpPr>
        <p:spPr>
          <a:xfrm>
            <a:off x="3853137" y="1777380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7903E7-0995-E12C-0ADC-18C398F95DD9}"/>
              </a:ext>
            </a:extLst>
          </p:cNvPr>
          <p:cNvCxnSpPr>
            <a:cxnSpLocks/>
          </p:cNvCxnSpPr>
          <p:nvPr/>
        </p:nvCxnSpPr>
        <p:spPr>
          <a:xfrm flipV="1">
            <a:off x="3853137" y="2910585"/>
            <a:ext cx="291770" cy="21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699740-7AD1-69A8-6961-77DCF4821AF5}"/>
              </a:ext>
            </a:extLst>
          </p:cNvPr>
          <p:cNvCxnSpPr>
            <a:cxnSpLocks/>
          </p:cNvCxnSpPr>
          <p:nvPr/>
        </p:nvCxnSpPr>
        <p:spPr>
          <a:xfrm flipV="1">
            <a:off x="3853137" y="2891832"/>
            <a:ext cx="28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6" grpId="0"/>
      <p:bldP spid="17" grpId="0"/>
      <p:bldP spid="19" grpId="0"/>
      <p:bldP spid="20" grpId="0"/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641D9-DFA1-56CE-97FC-6E5ED046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EDCD7-1195-431D-7EFD-C8E54998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一级：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square</a:t>
            </a:r>
          </a:p>
          <a:p>
            <a:pPr lvl="1"/>
            <a:r>
              <a:rPr kumimoji="1" lang="en-US" altLang="zh-CN" dirty="0"/>
              <a:t>cube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bl</a:t>
            </a:r>
            <a:r>
              <a:rPr kumimoji="1" lang="zh-CN" altLang="en-US" dirty="0"/>
              <a:t>指令将返回地址保存在</a:t>
            </a:r>
            <a:r>
              <a:rPr kumimoji="1" lang="en-US" altLang="zh-CN" dirty="0"/>
              <a:t>LR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square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ret</a:t>
            </a:r>
            <a:r>
              <a:rPr kumimoji="1" lang="zh-CN" altLang="en-US" dirty="0"/>
              <a:t>指令返回到</a:t>
            </a:r>
            <a:r>
              <a:rPr kumimoji="1" lang="en-US" altLang="zh-CN" dirty="0"/>
              <a:t>LR</a:t>
            </a:r>
            <a:r>
              <a:rPr kumimoji="1" lang="zh-CN" altLang="en-US" dirty="0"/>
              <a:t>记录的地址</a:t>
            </a:r>
            <a:endParaRPr kumimoji="1" lang="en-US" altLang="zh-CN" dirty="0"/>
          </a:p>
          <a:p>
            <a:r>
              <a:rPr kumimoji="1" lang="zh-CN" altLang="en-US" dirty="0"/>
              <a:t>二级：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foo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LR</a:t>
            </a:r>
            <a:r>
              <a:rPr kumimoji="1" lang="zh-CN" altLang="en-US" dirty="0"/>
              <a:t>首先存储了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的地址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嵌套调用时发生覆盖：</a:t>
            </a:r>
            <a:r>
              <a:rPr kumimoji="1" lang="en-US" altLang="zh-CN" dirty="0"/>
              <a:t>LR</a:t>
            </a:r>
            <a:r>
              <a:rPr kumimoji="1" lang="zh-CN" altLang="en-US" dirty="0"/>
              <a:t>存储</a:t>
            </a:r>
            <a:r>
              <a:rPr kumimoji="1" lang="en-US" altLang="zh-CN" dirty="0"/>
              <a:t>foo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的地址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8121C-3297-6AF2-DC00-D4085558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527CD2-6D50-0ABF-54A8-2037A960A54E}"/>
              </a:ext>
            </a:extLst>
          </p:cNvPr>
          <p:cNvSpPr txBox="1"/>
          <p:nvPr/>
        </p:nvSpPr>
        <p:spPr>
          <a:xfrm>
            <a:off x="754288" y="4831718"/>
            <a:ext cx="773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在嵌套函数调用过程中，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LR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寄存器只有一个，如何存放多个返回地址呢？</a:t>
            </a:r>
          </a:p>
        </p:txBody>
      </p:sp>
    </p:spTree>
    <p:extLst>
      <p:ext uri="{BB962C8B-B14F-4D97-AF65-F5344CB8AC3E}">
        <p14:creationId xmlns:p14="http://schemas.microsoft.com/office/powerpoint/2010/main" val="28102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函数栈桢（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栈桢：函数在运行期间使用的一段内存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生命周期：从被调用到返回前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作用：存放其局部状态，包括：</a:t>
            </a:r>
            <a:endParaRPr kumimoji="1" lang="en-US" altLang="zh-CN" sz="2000" dirty="0"/>
          </a:p>
          <a:p>
            <a:pPr lvl="2"/>
            <a:r>
              <a:rPr kumimoji="1" lang="zh-CN" altLang="en-US" sz="1800" b="1" dirty="0">
                <a:solidFill>
                  <a:srgbClr val="C00000"/>
                </a:solidFill>
              </a:rPr>
              <a:t>存放返回地址</a:t>
            </a:r>
            <a:endParaRPr kumimoji="1" lang="en-US" altLang="zh-CN" sz="1800" b="1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sz="1800" dirty="0"/>
              <a:t>存放上一个栈桢的位置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存放局部变量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…</a:t>
            </a:r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5D9AB0-BFDB-684A-A68D-BB08409137BC}"/>
              </a:ext>
            </a:extLst>
          </p:cNvPr>
          <p:cNvSpPr txBox="1"/>
          <p:nvPr/>
        </p:nvSpPr>
        <p:spPr>
          <a:xfrm>
            <a:off x="6028321" y="19204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CB692F-237E-CC4F-9281-4D721BEEF79C}"/>
              </a:ext>
            </a:extLst>
          </p:cNvPr>
          <p:cNvSpPr txBox="1"/>
          <p:nvPr/>
        </p:nvSpPr>
        <p:spPr>
          <a:xfrm>
            <a:off x="6028321" y="50574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</p:spTree>
    <p:extLst>
      <p:ext uri="{BB962C8B-B14F-4D97-AF65-F5344CB8AC3E}">
        <p14:creationId xmlns:p14="http://schemas.microsoft.com/office/powerpoint/2010/main" val="1601373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函数栈桢（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827574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多级函数调用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例如，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调用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调用</a:t>
            </a:r>
            <a:r>
              <a:rPr kumimoji="1" lang="en-US" altLang="zh-CN" sz="2000" dirty="0"/>
              <a:t>C</a:t>
            </a:r>
          </a:p>
          <a:p>
            <a:pPr lvl="1"/>
            <a:r>
              <a:rPr kumimoji="1" lang="zh-CN" altLang="en-US" sz="2000" dirty="0"/>
              <a:t>程序执行中存在多个未返回的函数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函数栈桢按照调用顺序排列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先被调用者后返回，后被调用者先返回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栈：先进后出，后进先出</a:t>
            </a:r>
            <a:endParaRPr kumimoji="1" lang="en-US" altLang="zh-CN" sz="1800" dirty="0"/>
          </a:p>
          <a:p>
            <a:r>
              <a:rPr kumimoji="1" lang="en-US" altLang="zh-CN" sz="2400" dirty="0"/>
              <a:t>CPU</a:t>
            </a:r>
            <a:r>
              <a:rPr kumimoji="1" lang="zh-CN" altLang="en-US" sz="2400" dirty="0"/>
              <a:t>中的另一个特殊寄存器</a:t>
            </a:r>
            <a:r>
              <a:rPr kumimoji="1" lang="en-US" altLang="zh-CN" sz="2400" dirty="0"/>
              <a:t>SP</a:t>
            </a:r>
          </a:p>
          <a:p>
            <a:pPr lvl="1"/>
            <a:r>
              <a:rPr kumimoji="1" lang="en-US" altLang="zh-CN" sz="2000" dirty="0"/>
              <a:t>SP: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Pointer</a:t>
            </a:r>
          </a:p>
          <a:p>
            <a:pPr lvl="1"/>
            <a:r>
              <a:rPr kumimoji="1" lang="zh-CN" altLang="en-US" sz="2000" dirty="0"/>
              <a:t>指向栈顶（低地址）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FB167-807F-CA8D-B3C1-03BA81BC3210}"/>
              </a:ext>
            </a:extLst>
          </p:cNvPr>
          <p:cNvSpPr txBox="1"/>
          <p:nvPr/>
        </p:nvSpPr>
        <p:spPr>
          <a:xfrm>
            <a:off x="6028321" y="19204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69F2E0-BC4D-860C-337C-7F1BF255ED8B}"/>
              </a:ext>
            </a:extLst>
          </p:cNvPr>
          <p:cNvSpPr txBox="1"/>
          <p:nvPr/>
        </p:nvSpPr>
        <p:spPr>
          <a:xfrm>
            <a:off x="6028321" y="50574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ABD03D-DA7C-5D14-BAEB-7C5A1EF91715}"/>
              </a:ext>
            </a:extLst>
          </p:cNvPr>
          <p:cNvSpPr/>
          <p:nvPr/>
        </p:nvSpPr>
        <p:spPr>
          <a:xfrm>
            <a:off x="4572000" y="5006983"/>
            <a:ext cx="980771" cy="308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SP</a:t>
            </a:r>
            <a:r>
              <a:rPr kumimoji="1" lang="zh-CN" altLang="en-US" sz="1400" dirty="0"/>
              <a:t>寄存器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F65297F-D37C-FF77-4A5F-04844CBB513A}"/>
              </a:ext>
            </a:extLst>
          </p:cNvPr>
          <p:cNvCxnSpPr/>
          <p:nvPr/>
        </p:nvCxnSpPr>
        <p:spPr>
          <a:xfrm>
            <a:off x="5596274" y="5161074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2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函数调用返回过程中栈的变化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247418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66782" y="116155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函数Ａ执行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57233" y="1162853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B</a:t>
            </a:r>
            <a:r>
              <a:rPr lang="zh-CN" altLang="en-US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3848002" y="1168707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C</a:t>
            </a:r>
            <a:r>
              <a:rPr lang="zh-CN" altLang="en-US" dirty="0"/>
              <a:t>执行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D04B64-E366-2BFA-C937-CE0605EA9042}"/>
              </a:ext>
            </a:extLst>
          </p:cNvPr>
          <p:cNvSpPr txBox="1"/>
          <p:nvPr/>
        </p:nvSpPr>
        <p:spPr>
          <a:xfrm>
            <a:off x="5778334" y="1160935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返回到函数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2350796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3052" y="3954785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762" y="4468323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84721" y="3990728"/>
            <a:ext cx="1281300" cy="1632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67A814-200C-0C2E-794B-6760BC99A852}"/>
              </a:ext>
            </a:extLst>
          </p:cNvPr>
          <p:cNvCxnSpPr>
            <a:cxnSpLocks/>
          </p:cNvCxnSpPr>
          <p:nvPr/>
        </p:nvCxnSpPr>
        <p:spPr>
          <a:xfrm>
            <a:off x="5447458" y="1849388"/>
            <a:ext cx="7029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4B99D8-2047-497A-598A-CB4B3D56B098}"/>
              </a:ext>
            </a:extLst>
          </p:cNvPr>
          <p:cNvSpPr/>
          <p:nvPr/>
        </p:nvSpPr>
        <p:spPr>
          <a:xfrm>
            <a:off x="6150660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A2823B-7375-7CAA-F865-03A8B0925325}"/>
              </a:ext>
            </a:extLst>
          </p:cNvPr>
          <p:cNvSpPr/>
          <p:nvPr/>
        </p:nvSpPr>
        <p:spPr>
          <a:xfrm>
            <a:off x="6150660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F90442E-64EE-638E-966B-7BA180D7BC4F}"/>
              </a:ext>
            </a:extLst>
          </p:cNvPr>
          <p:cNvSpPr/>
          <p:nvPr/>
        </p:nvSpPr>
        <p:spPr>
          <a:xfrm>
            <a:off x="6150370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68D1D5-9BDF-6D4A-DA85-BF1A2EEF3C0B}"/>
              </a:ext>
            </a:extLst>
          </p:cNvPr>
          <p:cNvSpPr/>
          <p:nvPr/>
        </p:nvSpPr>
        <p:spPr>
          <a:xfrm>
            <a:off x="6150370" y="3361557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3859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52826" y="2323973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>
            <a:off x="3450142" y="3981294"/>
            <a:ext cx="30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66021" y="560520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914" y="5456937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E3EC725-E6C8-8B94-9551-FA70A38198EF}"/>
              </a:ext>
            </a:extLst>
          </p:cNvPr>
          <p:cNvCxnSpPr>
            <a:cxnSpLocks/>
          </p:cNvCxnSpPr>
          <p:nvPr/>
        </p:nvCxnSpPr>
        <p:spPr>
          <a:xfrm flipH="1" flipV="1">
            <a:off x="7420491" y="4005416"/>
            <a:ext cx="535885" cy="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E52335B-F38F-E10F-D651-D12886FA3EBF}"/>
              </a:ext>
            </a:extLst>
          </p:cNvPr>
          <p:cNvSpPr txBox="1"/>
          <p:nvPr/>
        </p:nvSpPr>
        <p:spPr>
          <a:xfrm>
            <a:off x="7914637" y="3827405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276FA-5347-2F30-E42C-2019DC73264D}"/>
              </a:ext>
            </a:extLst>
          </p:cNvPr>
          <p:cNvSpPr txBox="1"/>
          <p:nvPr/>
        </p:nvSpPr>
        <p:spPr>
          <a:xfrm>
            <a:off x="3396794" y="4000982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1182B2-A27D-E85D-B8E4-8CC471F3ECFD}"/>
              </a:ext>
            </a:extLst>
          </p:cNvPr>
          <p:cNvSpPr/>
          <p:nvPr/>
        </p:nvSpPr>
        <p:spPr>
          <a:xfrm>
            <a:off x="4192472" y="2322413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17EFD5-D803-01B1-405E-11DC0C59E0B6}"/>
              </a:ext>
            </a:extLst>
          </p:cNvPr>
          <p:cNvSpPr/>
          <p:nvPr/>
        </p:nvSpPr>
        <p:spPr>
          <a:xfrm>
            <a:off x="6149790" y="2357799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</p:spTree>
    <p:extLst>
      <p:ext uri="{BB962C8B-B14F-4D97-AF65-F5344CB8AC3E}">
        <p14:creationId xmlns:p14="http://schemas.microsoft.com/office/powerpoint/2010/main" val="1087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1" grpId="0" animBg="1"/>
      <p:bldP spid="52" grpId="0" animBg="1"/>
      <p:bldP spid="53" grpId="0" animBg="1"/>
      <p:bldP spid="54" grpId="0" animBg="1"/>
      <p:bldP spid="74" grpId="0"/>
      <p:bldP spid="3" grpId="0"/>
      <p:bldP spid="13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6FA2D-6C83-6954-AFF3-B100C16C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318"/>
            <a:ext cx="5832648" cy="120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06BA9-BAC1-8B0C-8D99-05DA7898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2476740"/>
            <a:ext cx="5832648" cy="146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3FBB-41F6-4F03-1B4D-43797E51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4003610"/>
            <a:ext cx="5821143" cy="15901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99A818-50AD-229D-2DE7-E6D91171F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78580"/>
            <a:ext cx="5340685" cy="33551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28C45-0F31-925A-6A88-BF565E1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实例：多级函数调用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F506911-F1B2-7839-8D8B-BFDAA7E067DD}"/>
              </a:ext>
            </a:extLst>
          </p:cNvPr>
          <p:cNvSpPr/>
          <p:nvPr/>
        </p:nvSpPr>
        <p:spPr>
          <a:xfrm>
            <a:off x="3779912" y="1263843"/>
            <a:ext cx="576064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6FA2D-6C83-6954-AFF3-B100C16C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318"/>
            <a:ext cx="5832648" cy="120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06BA9-BAC1-8B0C-8D99-05DA7898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2476740"/>
            <a:ext cx="5832648" cy="146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3FBB-41F6-4F03-1B4D-43797E51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4003610"/>
            <a:ext cx="5821143" cy="1590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28C45-0F31-925A-6A88-BF565E1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实例：多级函数调用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F506911-F1B2-7839-8D8B-BFDAA7E067DD}"/>
              </a:ext>
            </a:extLst>
          </p:cNvPr>
          <p:cNvSpPr/>
          <p:nvPr/>
        </p:nvSpPr>
        <p:spPr>
          <a:xfrm>
            <a:off x="3779912" y="1263843"/>
            <a:ext cx="576064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E52E5D-2CBA-0377-905B-300C781ABFA2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B73205B-6782-1DB6-207C-1B8F4C091D7A}"/>
              </a:ext>
            </a:extLst>
          </p:cNvPr>
          <p:cNvSpPr/>
          <p:nvPr/>
        </p:nvSpPr>
        <p:spPr>
          <a:xfrm>
            <a:off x="1386967" y="269962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A4908EE-A58E-83A8-48BE-366B17BB6DE4}"/>
              </a:ext>
            </a:extLst>
          </p:cNvPr>
          <p:cNvSpPr/>
          <p:nvPr/>
        </p:nvSpPr>
        <p:spPr>
          <a:xfrm>
            <a:off x="1386967" y="358718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98BF31-007F-7AAD-EEC1-36EA0AB0646F}"/>
              </a:ext>
            </a:extLst>
          </p:cNvPr>
          <p:cNvSpPr txBox="1"/>
          <p:nvPr/>
        </p:nvSpPr>
        <p:spPr>
          <a:xfrm>
            <a:off x="6332275" y="2043761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-1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：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x30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就是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LR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寄存器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BFE3C59-2DAA-534F-A05C-D8499902F8E9}"/>
              </a:ext>
            </a:extLst>
          </p:cNvPr>
          <p:cNvSpPr/>
          <p:nvPr/>
        </p:nvSpPr>
        <p:spPr>
          <a:xfrm>
            <a:off x="8525845" y="4613787"/>
            <a:ext cx="188096" cy="237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0A3129E-B941-BA4A-BCFF-17C196777171}"/>
              </a:ext>
            </a:extLst>
          </p:cNvPr>
          <p:cNvSpPr/>
          <p:nvPr/>
        </p:nvSpPr>
        <p:spPr>
          <a:xfrm>
            <a:off x="1403648" y="4347657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FF4E427-D1F1-0446-8EFF-F33DEFADD04A}"/>
              </a:ext>
            </a:extLst>
          </p:cNvPr>
          <p:cNvSpPr/>
          <p:nvPr/>
        </p:nvSpPr>
        <p:spPr>
          <a:xfrm>
            <a:off x="1403648" y="5235217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AA07FD-8AEA-B243-8599-CB7D60E25D94}"/>
              </a:ext>
            </a:extLst>
          </p:cNvPr>
          <p:cNvSpPr txBox="1"/>
          <p:nvPr/>
        </p:nvSpPr>
        <p:spPr>
          <a:xfrm>
            <a:off x="6336477" y="2503633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-2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：同时保存了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x29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09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C72892B1-C9D2-463C-910A-1DAB003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BCF41-36E6-45B9-9FEE-F3404258761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1A495D4-78B6-4D77-A24C-EE0298A2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回顾：访存指令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" name="Group 242">
            <a:extLst>
              <a:ext uri="{FF2B5EF4-FFF2-40B4-BE49-F238E27FC236}">
                <a16:creationId xmlns:a16="http://schemas.microsoft.com/office/drawing/2014/main" id="{DE8097FD-E464-C183-6CB4-07826BB865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435280" cy="1295301"/>
        </p:xfrm>
        <a:graphic>
          <a:graphicData uri="http://schemas.openxmlformats.org/drawingml/2006/table">
            <a:tbl>
              <a:tblPr/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从内存加载数据到寄存器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  <a:sym typeface="Symbol" pitchFamily="18" charset="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把寄存器中数据写到内存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18C054F-3321-A46C-7F5D-6E0FDFD8031F}"/>
              </a:ext>
            </a:extLst>
          </p:cNvPr>
          <p:cNvSpPr txBox="1"/>
          <p:nvPr/>
        </p:nvSpPr>
        <p:spPr>
          <a:xfrm>
            <a:off x="5364088" y="246561"/>
            <a:ext cx="3451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</a:t>
            </a:r>
            <a:r>
              <a:rPr kumimoji="1" lang="en-US" altLang="zh-CN" sz="1400" baseline="-25000" dirty="0"/>
              <a:t>s</a:t>
            </a:r>
            <a:r>
              <a:rPr kumimoji="1" lang="zh-CN" altLang="en-US" sz="1400" dirty="0"/>
              <a:t>指寄存器的大小（字节数）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mem[a : b] </a:t>
            </a:r>
            <a:r>
              <a:rPr kumimoji="1" lang="zh-CN" altLang="en-US" sz="1400" dirty="0"/>
              <a:t>指地址 </a:t>
            </a:r>
            <a:r>
              <a:rPr kumimoji="1" lang="en-US" altLang="zh-CN" sz="1400" dirty="0"/>
              <a:t>a </a:t>
            </a:r>
            <a:r>
              <a:rPr kumimoji="1" lang="zh-CN" altLang="en-US" sz="1400" dirty="0"/>
              <a:t>到地址 </a:t>
            </a:r>
            <a:r>
              <a:rPr kumimoji="1" lang="en-US" altLang="zh-CN" sz="1400" dirty="0"/>
              <a:t>b </a:t>
            </a:r>
            <a:r>
              <a:rPr kumimoji="1" lang="zh-CN" altLang="en-US" sz="1400" dirty="0"/>
              <a:t>的内存范围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graphicFrame>
        <p:nvGraphicFramePr>
          <p:cNvPr id="2" name="Group 242">
            <a:extLst>
              <a:ext uri="{FF2B5EF4-FFF2-40B4-BE49-F238E27FC236}">
                <a16:creationId xmlns:a16="http://schemas.microsoft.com/office/drawing/2014/main" id="{C9F3EC57-C1D1-962B-7691-B09493CB405A}"/>
              </a:ext>
            </a:extLst>
          </p:cNvPr>
          <p:cNvGraphicFramePr>
            <a:graphicFrameLocks/>
          </p:cNvGraphicFramePr>
          <p:nvPr/>
        </p:nvGraphicFramePr>
        <p:xfrm>
          <a:off x="457200" y="3361556"/>
          <a:ext cx="8435280" cy="1295301"/>
        </p:xfrm>
        <a:graphic>
          <a:graphicData uri="http://schemas.openxmlformats.org/drawingml/2006/table">
            <a:tbl>
              <a:tblPr/>
              <a:tblGrid>
                <a:gridCol w="303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R1, R2,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R1,R2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addr+R1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+R2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R2,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addr+R1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+R2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R1,R2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  <a:sym typeface="Symbol" pitchFamily="18" charset="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9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8FD7F-F106-DA7F-4EBB-271492BD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帧指针</a:t>
            </a:r>
            <a:r>
              <a:rPr kumimoji="1" lang="en-US" altLang="zh-CN" dirty="0"/>
              <a:t>FP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x29</a:t>
            </a:r>
            <a:r>
              <a:rPr kumimoji="1"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662FE-A1F5-0CDD-CF77-41B6FD5D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846005" cy="198549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栈桢回溯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ighlight>
                  <a:srgbClr val="FFFF00"/>
                </a:highlight>
              </a:rPr>
              <a:t>栈桢大小不一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如何找到上一个栈桢（如调试）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C00000"/>
                </a:solidFill>
              </a:rPr>
              <a:t>保存</a:t>
            </a:r>
            <a:r>
              <a:rPr kumimoji="1" lang="en-US" altLang="zh-CN" dirty="0">
                <a:solidFill>
                  <a:srgbClr val="C00000"/>
                </a:solidFill>
              </a:rPr>
              <a:t>x29</a:t>
            </a:r>
            <a:r>
              <a:rPr kumimoji="1" lang="zh-CN" altLang="en-US" dirty="0">
                <a:solidFill>
                  <a:srgbClr val="C00000"/>
                </a:solidFill>
              </a:rPr>
              <a:t>（</a:t>
            </a:r>
            <a:r>
              <a:rPr kumimoji="1" lang="zh-CN" altLang="en-US" b="1" dirty="0">
                <a:solidFill>
                  <a:srgbClr val="C00000"/>
                </a:solidFill>
              </a:rPr>
              <a:t>上一个栈桢</a:t>
            </a:r>
            <a:r>
              <a:rPr kumimoji="1" lang="zh-CN" altLang="en-US" dirty="0">
                <a:solidFill>
                  <a:srgbClr val="C00000"/>
                </a:solidFill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</a:rPr>
              <a:t>SP</a:t>
            </a:r>
            <a:r>
              <a:rPr kumimoji="1" lang="zh-CN" altLang="en-US" dirty="0">
                <a:solidFill>
                  <a:srgbClr val="C00000"/>
                </a:solidFill>
              </a:rPr>
              <a:t>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C00000"/>
                </a:solidFill>
              </a:rPr>
              <a:t>将当前</a:t>
            </a:r>
            <a:r>
              <a:rPr kumimoji="1" lang="en-US" altLang="zh-CN" dirty="0">
                <a:solidFill>
                  <a:srgbClr val="C00000"/>
                </a:solidFill>
              </a:rPr>
              <a:t>SP</a:t>
            </a:r>
            <a:r>
              <a:rPr kumimoji="1" lang="zh-CN" altLang="en-US" dirty="0">
                <a:solidFill>
                  <a:srgbClr val="C00000"/>
                </a:solidFill>
              </a:rPr>
              <a:t>写入</a:t>
            </a:r>
            <a:r>
              <a:rPr kumimoji="1" lang="en-US" altLang="zh-CN" dirty="0">
                <a:solidFill>
                  <a:srgbClr val="C00000"/>
                </a:solidFill>
              </a:rPr>
              <a:t>x29</a:t>
            </a:r>
            <a:r>
              <a:rPr kumimoji="1" lang="zh-CN" altLang="en-US" dirty="0">
                <a:solidFill>
                  <a:srgbClr val="C00000"/>
                </a:solidFill>
              </a:rPr>
              <a:t>（</a:t>
            </a:r>
            <a:r>
              <a:rPr kumimoji="1"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让</a:t>
            </a:r>
            <a:r>
              <a:rPr kumimoji="1"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callee</a:t>
            </a:r>
            <a:r>
              <a:rPr kumimoji="1"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能保存</a:t>
            </a:r>
            <a:r>
              <a:rPr kumimoji="1" lang="zh-CN" altLang="en-US" dirty="0">
                <a:solidFill>
                  <a:srgbClr val="C00000"/>
                </a:solidFill>
              </a:rPr>
              <a:t>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4C575-BFE2-55B8-2111-E144AA2E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0CAED3-9247-0E4E-A511-DA1B0478B63E}"/>
              </a:ext>
            </a:extLst>
          </p:cNvPr>
          <p:cNvSpPr/>
          <p:nvPr/>
        </p:nvSpPr>
        <p:spPr>
          <a:xfrm>
            <a:off x="6599352" y="2052522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9F5997-955D-F58F-1261-AFE5FBBED479}"/>
              </a:ext>
            </a:extLst>
          </p:cNvPr>
          <p:cNvSpPr/>
          <p:nvPr/>
        </p:nvSpPr>
        <p:spPr>
          <a:xfrm>
            <a:off x="6599352" y="2916618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488508-DA75-8E95-8622-DE1AE8CFF8BE}"/>
              </a:ext>
            </a:extLst>
          </p:cNvPr>
          <p:cNvSpPr/>
          <p:nvPr/>
        </p:nvSpPr>
        <p:spPr>
          <a:xfrm>
            <a:off x="6599352" y="4068064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537B2F0-5B4E-EDAC-DEF6-2369BB6AAA0C}"/>
              </a:ext>
            </a:extLst>
          </p:cNvPr>
          <p:cNvCxnSpPr/>
          <p:nvPr/>
        </p:nvCxnSpPr>
        <p:spPr>
          <a:xfrm>
            <a:off x="6167304" y="2052522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598B1-7505-FD09-7270-0906AFE246B1}"/>
              </a:ext>
            </a:extLst>
          </p:cNvPr>
          <p:cNvSpPr txBox="1"/>
          <p:nvPr/>
        </p:nvSpPr>
        <p:spPr>
          <a:xfrm>
            <a:off x="5373619" y="19684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58229A-27D9-F775-E508-EF995F95A61D}"/>
              </a:ext>
            </a:extLst>
          </p:cNvPr>
          <p:cNvSpPr txBox="1"/>
          <p:nvPr/>
        </p:nvSpPr>
        <p:spPr>
          <a:xfrm>
            <a:off x="5373618" y="45912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9FDA4F-B015-7DAD-A8D2-F36A95D5D013}"/>
              </a:ext>
            </a:extLst>
          </p:cNvPr>
          <p:cNvSpPr txBox="1"/>
          <p:nvPr/>
        </p:nvSpPr>
        <p:spPr>
          <a:xfrm>
            <a:off x="5527506" y="312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7E1A0D-3E15-C856-B828-BCEAC5B58A6A}"/>
              </a:ext>
            </a:extLst>
          </p:cNvPr>
          <p:cNvSpPr txBox="1"/>
          <p:nvPr/>
        </p:nvSpPr>
        <p:spPr>
          <a:xfrm>
            <a:off x="5463385" y="16915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04429D-9232-5C59-450D-BBC7DEE6D905}"/>
              </a:ext>
            </a:extLst>
          </p:cNvPr>
          <p:cNvSpPr txBox="1"/>
          <p:nvPr/>
        </p:nvSpPr>
        <p:spPr>
          <a:xfrm>
            <a:off x="5463385" y="48285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3432E43-C0B8-8FD3-9E35-0C6F2CA59AB8}"/>
              </a:ext>
            </a:extLst>
          </p:cNvPr>
          <p:cNvCxnSpPr>
            <a:cxnSpLocks/>
          </p:cNvCxnSpPr>
          <p:nvPr/>
        </p:nvCxnSpPr>
        <p:spPr>
          <a:xfrm flipH="1" flipV="1">
            <a:off x="8039512" y="4934511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84E3AA3-FA92-E307-D5B7-F0C918C0D1F8}"/>
              </a:ext>
            </a:extLst>
          </p:cNvPr>
          <p:cNvSpPr txBox="1"/>
          <p:nvPr/>
        </p:nvSpPr>
        <p:spPr>
          <a:xfrm>
            <a:off x="8330727" y="4778069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SP/FP</a:t>
            </a:r>
            <a:endParaRPr kumimoji="1"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6FF647-DB14-869E-7D5E-727EFFC91F9A}"/>
              </a:ext>
            </a:extLst>
          </p:cNvPr>
          <p:cNvSpPr/>
          <p:nvPr/>
        </p:nvSpPr>
        <p:spPr>
          <a:xfrm>
            <a:off x="6601938" y="4657700"/>
            <a:ext cx="1434988" cy="2742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FP’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FB9924E-7BFC-D059-9AAE-69DE0481AE7E}"/>
              </a:ext>
            </a:extLst>
          </p:cNvPr>
          <p:cNvCxnSpPr>
            <a:cxnSpLocks/>
          </p:cNvCxnSpPr>
          <p:nvPr/>
        </p:nvCxnSpPr>
        <p:spPr>
          <a:xfrm flipH="1" flipV="1">
            <a:off x="8039512" y="4070617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14D6A59-30FB-E841-3FD6-AAED5807B83A}"/>
              </a:ext>
            </a:extLst>
          </p:cNvPr>
          <p:cNvSpPr txBox="1"/>
          <p:nvPr/>
        </p:nvSpPr>
        <p:spPr>
          <a:xfrm>
            <a:off x="8330727" y="3914175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SP’/FP’</a:t>
            </a:r>
            <a:endParaRPr kumimoji="1"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B11D24-739F-21F2-A84D-B4125982A474}"/>
              </a:ext>
            </a:extLst>
          </p:cNvPr>
          <p:cNvSpPr/>
          <p:nvPr/>
        </p:nvSpPr>
        <p:spPr>
          <a:xfrm>
            <a:off x="6599352" y="3787146"/>
            <a:ext cx="1434988" cy="2742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FP’’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5CB30F6-3772-CD92-BBC3-1848247D4F9D}"/>
              </a:ext>
            </a:extLst>
          </p:cNvPr>
          <p:cNvCxnSpPr>
            <a:cxnSpLocks/>
          </p:cNvCxnSpPr>
          <p:nvPr/>
        </p:nvCxnSpPr>
        <p:spPr>
          <a:xfrm flipH="1" flipV="1">
            <a:off x="8037110" y="2919171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89DB693-86CA-7FD5-1342-6044A2BB7A38}"/>
              </a:ext>
            </a:extLst>
          </p:cNvPr>
          <p:cNvSpPr txBox="1"/>
          <p:nvPr/>
        </p:nvSpPr>
        <p:spPr>
          <a:xfrm>
            <a:off x="8328325" y="2762729"/>
            <a:ext cx="854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SP’’/FP’’</a:t>
            </a:r>
            <a:endParaRPr kumimoji="1"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C4BFB1-8F10-0C47-4B10-73A6F19EB6A6}"/>
              </a:ext>
            </a:extLst>
          </p:cNvPr>
          <p:cNvSpPr/>
          <p:nvPr/>
        </p:nvSpPr>
        <p:spPr>
          <a:xfrm>
            <a:off x="6599352" y="2635700"/>
            <a:ext cx="1434988" cy="2742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FP’’’</a:t>
            </a:r>
            <a:endParaRPr kumimoji="1" lang="zh-CN" altLang="en-US" dirty="0"/>
          </a:p>
        </p:txBody>
      </p:sp>
      <p:pic>
        <p:nvPicPr>
          <p:cNvPr id="25" name="内容占位符 5">
            <a:extLst>
              <a:ext uri="{FF2B5EF4-FFF2-40B4-BE49-F238E27FC236}">
                <a16:creationId xmlns:a16="http://schemas.microsoft.com/office/drawing/2014/main" id="{3D2696BB-E820-9752-28AD-75B31D488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9"/>
          <a:stretch/>
        </p:blipFill>
        <p:spPr>
          <a:xfrm>
            <a:off x="926432" y="3523187"/>
            <a:ext cx="4042792" cy="1985492"/>
          </a:xfrm>
          <a:prstGeom prst="rect">
            <a:avLst/>
          </a:prstGeom>
        </p:spPr>
      </p:pic>
      <p:sp>
        <p:nvSpPr>
          <p:cNvPr id="26" name="圆角矩形 25">
            <a:extLst>
              <a:ext uri="{FF2B5EF4-FFF2-40B4-BE49-F238E27FC236}">
                <a16:creationId xmlns:a16="http://schemas.microsoft.com/office/drawing/2014/main" id="{FA5CE79F-1A6E-DD96-7DC4-A6297D096D86}"/>
              </a:ext>
            </a:extLst>
          </p:cNvPr>
          <p:cNvSpPr/>
          <p:nvPr/>
        </p:nvSpPr>
        <p:spPr>
          <a:xfrm>
            <a:off x="4781128" y="4994548"/>
            <a:ext cx="188096" cy="237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458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60443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12408" y="3887558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2765B4-44CD-0F50-383F-A6B9EE76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2"/>
          <a:stretch/>
        </p:blipFill>
        <p:spPr>
          <a:xfrm>
            <a:off x="113793" y="4020631"/>
            <a:ext cx="3227115" cy="1590194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DF5BFD0D-83ED-1838-1DD2-A7709ADB3F48}"/>
              </a:ext>
            </a:extLst>
          </p:cNvPr>
          <p:cNvSpPr/>
          <p:nvPr/>
        </p:nvSpPr>
        <p:spPr>
          <a:xfrm>
            <a:off x="3475385" y="2380020"/>
            <a:ext cx="160511" cy="1442974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C91604-4FA2-F681-A727-BDB1EAC882E2}"/>
              </a:ext>
            </a:extLst>
          </p:cNvPr>
          <p:cNvSpPr txBox="1"/>
          <p:nvPr/>
        </p:nvSpPr>
        <p:spPr>
          <a:xfrm>
            <a:off x="3574536" y="2973847"/>
            <a:ext cx="22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cube</a:t>
            </a:r>
            <a:r>
              <a:rPr lang="zh-CN" altLang="en-US" b="1" dirty="0"/>
              <a:t>的栈帧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F6C0B0-30DE-8245-91EB-E53D68D1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102784"/>
            <a:ext cx="1906658" cy="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75C7C-91B9-FAB9-7013-27851878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指令集架构与操作系统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99601-9FE4-E7B7-EAD0-292851E4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ISA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CPU</a:t>
            </a:r>
            <a:r>
              <a:rPr kumimoji="1" lang="zh-CN" altLang="en-US" dirty="0"/>
              <a:t>向软件（应用程序和操作系统）提供的接口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理解软件在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上的运行（操作系统设计、程序调试等）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操作系统中包含体系结构相关的汇编代码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操作系统启动代码（例如栈尚未设置）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部分操作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语言无法表达（例如获取系统状态、刷新</a:t>
            </a:r>
            <a:r>
              <a:rPr kumimoji="1" lang="en-US" altLang="zh-CN" dirty="0"/>
              <a:t>TLB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部分场景下，汇编代码比</a:t>
            </a:r>
            <a:r>
              <a:rPr kumimoji="1" lang="en-US" altLang="zh-CN" dirty="0"/>
              <a:t>C</a:t>
            </a:r>
            <a:r>
              <a:rPr kumimoji="1" lang="zh-CN" altLang="en-US" dirty="0"/>
              <a:t>代码高效很多（例如</a:t>
            </a:r>
            <a:r>
              <a:rPr kumimoji="1" lang="en-US" altLang="zh-CN" dirty="0" err="1"/>
              <a:t>memcpy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91F91-5F9B-6362-29BB-1B94D74C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79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624" y="5242040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BB18F9D5-12C4-6159-E74F-0CA0EA79BC27}"/>
              </a:ext>
            </a:extLst>
          </p:cNvPr>
          <p:cNvSpPr/>
          <p:nvPr/>
        </p:nvSpPr>
        <p:spPr>
          <a:xfrm>
            <a:off x="5462593" y="3849416"/>
            <a:ext cx="163968" cy="1467593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1C1D6CB-1A32-7553-C2F3-DDE9B2E3000A}"/>
              </a:ext>
            </a:extLst>
          </p:cNvPr>
          <p:cNvSpPr txBox="1"/>
          <p:nvPr/>
        </p:nvSpPr>
        <p:spPr>
          <a:xfrm>
            <a:off x="5626561" y="4398546"/>
            <a:ext cx="228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square</a:t>
            </a:r>
            <a:r>
              <a:rPr lang="zh-CN" altLang="en-US" b="1" dirty="0"/>
              <a:t>的栈帧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E7C58-3C9A-24D2-952A-7E6C1EC7D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1"/>
          <a:stretch/>
        </p:blipFill>
        <p:spPr>
          <a:xfrm>
            <a:off x="107504" y="4059771"/>
            <a:ext cx="3419021" cy="146760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0700E79-3595-E145-A3A7-46D384ED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102784"/>
            <a:ext cx="1906658" cy="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07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401547" y="5055311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8E41CE-E4CB-6D8F-BB5F-2D984876D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19"/>
          <a:stretch/>
        </p:blipFill>
        <p:spPr>
          <a:xfrm>
            <a:off x="255601" y="4153499"/>
            <a:ext cx="3486854" cy="12009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0BBA44-A027-BD7F-5248-55F1E389A7EF}"/>
              </a:ext>
            </a:extLst>
          </p:cNvPr>
          <p:cNvSpPr txBox="1"/>
          <p:nvPr/>
        </p:nvSpPr>
        <p:spPr>
          <a:xfrm>
            <a:off x="6171330" y="1126660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foo</a:t>
            </a:r>
            <a:r>
              <a:rPr lang="zh-CN" altLang="en-US" sz="1600" dirty="0"/>
              <a:t>执行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E0EB18-8BD8-B25E-FC8F-256A17FFFE98}"/>
              </a:ext>
            </a:extLst>
          </p:cNvPr>
          <p:cNvSpPr/>
          <p:nvPr/>
        </p:nvSpPr>
        <p:spPr>
          <a:xfrm>
            <a:off x="6201744" y="1675901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257683-7756-0910-C392-53888B3F800A}"/>
              </a:ext>
            </a:extLst>
          </p:cNvPr>
          <p:cNvSpPr/>
          <p:nvPr/>
        </p:nvSpPr>
        <p:spPr>
          <a:xfrm>
            <a:off x="6201454" y="2321325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18467A-96D8-6909-D9D8-86F604BAD1D9}"/>
              </a:ext>
            </a:extLst>
          </p:cNvPr>
          <p:cNvSpPr/>
          <p:nvPr/>
        </p:nvSpPr>
        <p:spPr>
          <a:xfrm>
            <a:off x="6201164" y="2834863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1A1E6E-491D-1550-E274-E99D348EE084}"/>
              </a:ext>
            </a:extLst>
          </p:cNvPr>
          <p:cNvSpPr/>
          <p:nvPr/>
        </p:nvSpPr>
        <p:spPr>
          <a:xfrm>
            <a:off x="6201164" y="333208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816C17-798A-99F9-852F-30F0A200BF0B}"/>
              </a:ext>
            </a:extLst>
          </p:cNvPr>
          <p:cNvSpPr/>
          <p:nvPr/>
        </p:nvSpPr>
        <p:spPr>
          <a:xfrm>
            <a:off x="6201164" y="3836142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6125EA-3BEE-26B0-094D-6D42BBB6624E}"/>
              </a:ext>
            </a:extLst>
          </p:cNvPr>
          <p:cNvSpPr/>
          <p:nvPr/>
        </p:nvSpPr>
        <p:spPr>
          <a:xfrm>
            <a:off x="6200874" y="4349680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854328-A767-70D9-A464-942DE18AFE16}"/>
              </a:ext>
            </a:extLst>
          </p:cNvPr>
          <p:cNvSpPr/>
          <p:nvPr/>
        </p:nvSpPr>
        <p:spPr>
          <a:xfrm>
            <a:off x="6200874" y="4846903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80E05602-723C-7B59-A4F9-5D8D932943D9}"/>
              </a:ext>
            </a:extLst>
          </p:cNvPr>
          <p:cNvCxnSpPr>
            <a:cxnSpLocks/>
          </p:cNvCxnSpPr>
          <p:nvPr/>
        </p:nvCxnSpPr>
        <p:spPr>
          <a:xfrm>
            <a:off x="5458544" y="1846740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96BC9AB1-C0B4-BD1C-E466-8538DF1A9604}"/>
              </a:ext>
            </a:extLst>
          </p:cNvPr>
          <p:cNvCxnSpPr>
            <a:cxnSpLocks/>
          </p:cNvCxnSpPr>
          <p:nvPr/>
        </p:nvCxnSpPr>
        <p:spPr>
          <a:xfrm flipH="1">
            <a:off x="7455570" y="533828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4275489-B599-5F3E-6835-4143B775E419}"/>
              </a:ext>
            </a:extLst>
          </p:cNvPr>
          <p:cNvSpPr txBox="1"/>
          <p:nvPr/>
        </p:nvSpPr>
        <p:spPr>
          <a:xfrm>
            <a:off x="7455570" y="5047694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334164-CC8B-2C9E-836E-D6CF9E5594F1}"/>
              </a:ext>
            </a:extLst>
          </p:cNvPr>
          <p:cNvSpPr txBox="1"/>
          <p:nvPr/>
        </p:nvSpPr>
        <p:spPr>
          <a:xfrm>
            <a:off x="7292619" y="1103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无需栈桢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0DBC45B-91BE-C444-B788-8A587BD6A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102784"/>
            <a:ext cx="1906658" cy="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4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28C2F-9DCA-2CCB-78B0-E6BFEF7C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函数参数与返回值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834A1-4F23-6197-FC59-2AD3AA550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B3B053-DB6E-A2F2-188F-6A2083DF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86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119B1043-D056-4228-B950-512DBCF26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通过寄存器传递数据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94E7813-C8F9-4E5A-B5F5-0D9508E1C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调用者使用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x0 ~ x7</a:t>
            </a:r>
            <a:r>
              <a:rPr lang="zh-CN" altLang="en-US" sz="2800" dirty="0">
                <a:latin typeface="+mj-ea"/>
                <a:ea typeface="+mj-ea"/>
              </a:rPr>
              <a:t>寄存器传递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前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8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个参数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+mj-ea"/>
                <a:ea typeface="+mj-ea"/>
              </a:rPr>
              <a:t>被调用者使用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x0</a:t>
            </a:r>
            <a:r>
              <a:rPr lang="zh-CN" altLang="en-US" sz="2800" dirty="0">
                <a:latin typeface="+mj-ea"/>
                <a:ea typeface="+mj-ea"/>
              </a:rPr>
              <a:t>寄存器传递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返回值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46048A99-2285-440F-890B-F374ED26E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31034-71E3-4585-B335-392BBB163944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37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C77F7C2F-DD59-4FBD-A921-1129898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B753D-2E2E-40AB-9DA4-8A666B6C57F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F36A70A-EE1B-4D1B-AF51-775EF26A8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回顾：参数与寄存器的对应关系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F108CE87-581B-4349-A80F-20F845C4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158010"/>
            <a:ext cx="7416800" cy="21271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int </a:t>
            </a:r>
            <a:r>
              <a:rPr lang="en-US" altLang="zh-CN" sz="1667" b="1" dirty="0" err="1">
                <a:latin typeface="Courier New" panose="02070309020205020404" pitchFamily="49" charset="0"/>
              </a:rPr>
              <a:t>arith</a:t>
            </a:r>
            <a:r>
              <a:rPr lang="en-US" altLang="zh-CN" sz="1667" b="1" dirty="0">
                <a:latin typeface="Courier New" panose="02070309020205020404" pitchFamily="49" charset="0"/>
              </a:rPr>
              <a:t>(long x, long y, long 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long t1 = x ^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t2 = z * 48;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t3 = t1 &amp; 0x0F0F0F0F;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t4 = t2 - t3;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return t4;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4B7E71FA-AB45-4DD1-BDCC-A43FA7EBE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377643"/>
            <a:ext cx="7416800" cy="18881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eor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t1 = x ^ y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add     x2, x2, 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x2, </a:t>
            </a:r>
            <a:r>
              <a:rPr lang="pl-PL" altLang="zh-CN" sz="1667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lsl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#</a:t>
            </a:r>
            <a:r>
              <a:rPr lang="pl-PL" altLang="zh-CN" sz="1667" b="1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667" b="1" dirty="0">
                <a:latin typeface="Courier New" panose="02070309020205020404" pitchFamily="49" charset="0"/>
              </a:rPr>
              <a:t> 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z = z * 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lsl     x2, x2, 4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t2 = z * 16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mov     w1, </a:t>
            </a:r>
            <a:r>
              <a:rPr lang="en-US" altLang="zh-CN" sz="1667" b="1" dirty="0">
                <a:latin typeface="Courier New" panose="02070309020205020404" pitchFamily="49" charset="0"/>
              </a:rPr>
              <a:t>#0xF0F0F0F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1667" b="1" dirty="0" err="1">
                <a:solidFill>
                  <a:srgbClr val="006FC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 = 0x0F0F0F0F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and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t3 = t1 &amp; const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sub     w0, w2, w0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t4 = t2 – t3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ret</a:t>
            </a:r>
            <a:r>
              <a:rPr lang="en-US" altLang="zh-CN" sz="1667" b="1" dirty="0">
                <a:latin typeface="Courier New" panose="02070309020205020404" pitchFamily="49" charset="0"/>
              </a:rPr>
              <a:t> 		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return t4</a:t>
            </a:r>
            <a:endParaRPr lang="en-US" altLang="zh-CN" sz="1667" b="1" dirty="0"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AB8E0B-92E5-B52F-B185-249FD566BBF9}"/>
              </a:ext>
            </a:extLst>
          </p:cNvPr>
          <p:cNvSpPr txBox="1"/>
          <p:nvPr/>
        </p:nvSpPr>
        <p:spPr>
          <a:xfrm>
            <a:off x="771316" y="532055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初始时</a:t>
            </a:r>
            <a:r>
              <a:rPr kumimoji="1" lang="en-US" altLang="zh-CN" dirty="0"/>
              <a:t>x0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x2</a:t>
            </a:r>
            <a:r>
              <a:rPr kumimoji="1" lang="zh-CN" altLang="en-US" dirty="0"/>
              <a:t>分别对应</a:t>
            </a:r>
            <a:r>
              <a:rPr kumimoji="1" lang="en-US" altLang="zh-CN" dirty="0"/>
              <a:t>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D8F5-FAEB-462C-23FB-9756AE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实例：通过寄存器传递参数与返回值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55AE-B668-4D08-A1C5-4F421E1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96503EF8-4DCF-1D3A-E350-F57D6D7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D607-6FD0-7B42-EE58-D5AA09F2F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84C933B-63CA-3F31-C9B5-BFFF55F2D28E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1882D-0841-B423-0DC9-88327F997FE5}"/>
              </a:ext>
            </a:extLst>
          </p:cNvPr>
          <p:cNvSpPr txBox="1"/>
          <p:nvPr/>
        </p:nvSpPr>
        <p:spPr>
          <a:xfrm>
            <a:off x="812045" y="3475550"/>
            <a:ext cx="2775119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square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cube</a:t>
            </a:r>
            <a:r>
              <a:rPr kumimoji="1" lang="zh-CN" altLang="en-US" dirty="0">
                <a:solidFill>
                  <a:srgbClr val="C00000"/>
                </a:solidFill>
              </a:rPr>
              <a:t>函数均是：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1.</a:t>
            </a:r>
            <a:r>
              <a:rPr kumimoji="1" lang="zh-CN" altLang="en-US" dirty="0">
                <a:solidFill>
                  <a:srgbClr val="C00000"/>
                </a:solidFill>
              </a:rPr>
              <a:t> 参数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zh-CN" altLang="en-US" dirty="0">
                <a:solidFill>
                  <a:srgbClr val="C00000"/>
                </a:solidFill>
              </a:rPr>
              <a:t>在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中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2.</a:t>
            </a:r>
            <a:r>
              <a:rPr kumimoji="1" lang="zh-CN" altLang="en-US" dirty="0">
                <a:solidFill>
                  <a:srgbClr val="C00000"/>
                </a:solidFill>
              </a:rPr>
              <a:t> 计算结果写入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084937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0526CA00-7AA4-4C21-8A29-686784731E4E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288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9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C5AE1AA0-EEC7-494C-8109-33145557E4B0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9712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FED1D5DE-CA2C-477D-8CFA-5D1F73573FF2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653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989" name="Rectangle 2">
            <a:extLst>
              <a:ext uri="{FF2B5EF4-FFF2-40B4-BE49-F238E27FC236}">
                <a16:creationId xmlns:a16="http://schemas.microsoft.com/office/drawing/2014/main" id="{44FFC088-C943-4AD6-A84F-4036C777B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传递数据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90" name="Rectangle 3">
            <a:extLst>
              <a:ext uri="{FF2B5EF4-FFF2-40B4-BE49-F238E27FC236}">
                <a16:creationId xmlns:a16="http://schemas.microsoft.com/office/drawing/2014/main" id="{9DE89C4B-6FB2-4FA6-9A75-9775FA536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调用者压到栈上的数据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第</a:t>
            </a:r>
            <a:r>
              <a:rPr lang="en-US" altLang="zh-CN" sz="2400" dirty="0">
                <a:latin typeface="+mj-ea"/>
                <a:ea typeface="+mj-ea"/>
              </a:rPr>
              <a:t>8</a:t>
            </a:r>
            <a:r>
              <a:rPr lang="zh-CN" altLang="en-US" sz="2400" dirty="0">
                <a:latin typeface="+mj-ea"/>
                <a:ea typeface="+mj-ea"/>
              </a:rPr>
              <a:t>个之后的参数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按声明顺序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从右到左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所有数据对齐到</a:t>
            </a:r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zh-CN" altLang="en-US" dirty="0">
                <a:latin typeface="+mj-ea"/>
                <a:ea typeface="+mj-ea"/>
              </a:rPr>
              <a:t>字节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被调用者通过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SP+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偏移量</a:t>
            </a:r>
            <a:r>
              <a:rPr lang="zh-CN" altLang="en-US" sz="2800" dirty="0">
                <a:latin typeface="+mj-ea"/>
                <a:ea typeface="+mj-ea"/>
              </a:rPr>
              <a:t>访问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3988" name="灯片编号占位符 5">
            <a:extLst>
              <a:ext uri="{FF2B5EF4-FFF2-40B4-BE49-F238E27FC236}">
                <a16:creationId xmlns:a16="http://schemas.microsoft.com/office/drawing/2014/main" id="{F6133DF1-F150-4748-820F-BA2DBB3B8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FA600-6D31-40B7-B107-F71E76F290F2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graphicFrame>
        <p:nvGraphicFramePr>
          <p:cNvPr id="19" name="Group 28">
            <a:extLst>
              <a:ext uri="{FF2B5EF4-FFF2-40B4-BE49-F238E27FC236}">
                <a16:creationId xmlns:a16="http://schemas.microsoft.com/office/drawing/2014/main" id="{C3BAA149-3E23-4089-A100-75DB5004AF89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619500"/>
          <a:ext cx="1383771" cy="952500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997" name="Group 27">
            <a:extLst>
              <a:ext uri="{FF2B5EF4-FFF2-40B4-BE49-F238E27FC236}">
                <a16:creationId xmlns:a16="http://schemas.microsoft.com/office/drawing/2014/main" id="{09FB1199-4F38-4919-906C-DBD8A149F80F}"/>
              </a:ext>
            </a:extLst>
          </p:cNvPr>
          <p:cNvGrpSpPr>
            <a:grpSpLocks/>
          </p:cNvGrpSpPr>
          <p:nvPr/>
        </p:nvGrpSpPr>
        <p:grpSpPr bwMode="auto">
          <a:xfrm>
            <a:off x="5105135" y="4337847"/>
            <a:ext cx="1258094" cy="399521"/>
            <a:chOff x="3513" y="1768"/>
            <a:chExt cx="951" cy="302"/>
          </a:xfrm>
        </p:grpSpPr>
        <p:sp>
          <p:nvSpPr>
            <p:cNvPr id="84009" name="Text Box 17">
              <a:extLst>
                <a:ext uri="{FF2B5EF4-FFF2-40B4-BE49-F238E27FC236}">
                  <a16:creationId xmlns:a16="http://schemas.microsoft.com/office/drawing/2014/main" id="{80F23D06-9A6D-4DF1-9F33-0E119A9EB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1768"/>
              <a:ext cx="76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10" name="Line 19">
              <a:extLst>
                <a:ext uri="{FF2B5EF4-FFF2-40B4-BE49-F238E27FC236}">
                  <a16:creationId xmlns:a16="http://schemas.microsoft.com/office/drawing/2014/main" id="{35E7B19F-580C-469E-9D67-DE0A1B04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FFBEC883-597A-4C1E-A781-73E2402DA8C8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1783292"/>
          <a:ext cx="1383771" cy="1518708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87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1" marB="381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04" name="Rectangle 26">
            <a:extLst>
              <a:ext uri="{FF2B5EF4-FFF2-40B4-BE49-F238E27FC236}">
                <a16:creationId xmlns:a16="http://schemas.microsoft.com/office/drawing/2014/main" id="{9338D33E-7EF1-4AC7-ACCD-F4C34C1E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1778000"/>
            <a:ext cx="1383771" cy="184017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27">
            <a:extLst>
              <a:ext uri="{FF2B5EF4-FFF2-40B4-BE49-F238E27FC236}">
                <a16:creationId xmlns:a16="http://schemas.microsoft.com/office/drawing/2014/main" id="{DE1B4BED-FDBE-4B04-8B7F-BAA42BC8E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3622146"/>
            <a:ext cx="1383771" cy="949854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B79324C7-42CB-B9DB-9960-8F6747BF4964}"/>
              </a:ext>
            </a:extLst>
          </p:cNvPr>
          <p:cNvGrpSpPr>
            <a:grpSpLocks/>
          </p:cNvGrpSpPr>
          <p:nvPr/>
        </p:nvGrpSpPr>
        <p:grpSpPr bwMode="auto">
          <a:xfrm>
            <a:off x="5347229" y="3398572"/>
            <a:ext cx="1016000" cy="399521"/>
            <a:chOff x="3696" y="1774"/>
            <a:chExt cx="768" cy="302"/>
          </a:xfrm>
        </p:grpSpPr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1900DF2-7411-4AAC-DE5C-3CE33623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1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4" name="Line 19">
              <a:extLst>
                <a:ext uri="{FF2B5EF4-FFF2-40B4-BE49-F238E27FC236}">
                  <a16:creationId xmlns:a16="http://schemas.microsoft.com/office/drawing/2014/main" id="{6BA75F28-A9C0-A706-0387-5C83AD59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7BDD77FD-CC27-2EBD-4465-E4FB36F69713}"/>
              </a:ext>
            </a:extLst>
          </p:cNvPr>
          <p:cNvGrpSpPr>
            <a:grpSpLocks/>
          </p:cNvGrpSpPr>
          <p:nvPr/>
        </p:nvGrpSpPr>
        <p:grpSpPr bwMode="auto">
          <a:xfrm>
            <a:off x="5333788" y="2425599"/>
            <a:ext cx="1016000" cy="399521"/>
            <a:chOff x="3696" y="1774"/>
            <a:chExt cx="768" cy="302"/>
          </a:xfrm>
        </p:grpSpPr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58938662-8607-44C1-7CEF-2DA3899AA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0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E773662E-802E-CB46-7635-FC7F02C2F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643803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12D29A04-FBF5-40E8-93BB-CB2DF3E6F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C1EF93-7545-4490-A1AD-CA3849B567A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A76D663-4DF7-4E64-B374-4F5F315AE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传递数据：参数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0427683-C56B-4638-B754-BB7738B62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1720" y="1423462"/>
            <a:ext cx="5184576" cy="3873500"/>
          </a:xfrm>
        </p:spPr>
        <p:txBody>
          <a:bodyPr>
            <a:normAutofit fontScale="92500" lnSpcReduction="20000"/>
          </a:bodyPr>
          <a:lstStyle/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void proc(long  a1,  long  *a1p,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int   a2,  int   *a2p,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short a3,  short *a3p,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char  a4,  char  *a4p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char  a5,  char  *a5p)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*a1p += a1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*a2p += a2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*a3p += a3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*a4p += a4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*a5p += a5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}</a:t>
            </a:r>
          </a:p>
          <a:p>
            <a:pPr marL="79372" lvl="1" indent="0">
              <a:spcBef>
                <a:spcPct val="0"/>
              </a:spcBef>
              <a:buNone/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void caller(long *n) {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     proc(1, 0x2000, 3, 0x4000, 5, 0x6000,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7, 0x8000, 9, 0xA000);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}</a:t>
            </a:r>
          </a:p>
          <a:p>
            <a:pPr marL="79372" lvl="1" indent="0">
              <a:spcBef>
                <a:spcPct val="0"/>
              </a:spcBef>
              <a:buNone/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9372" lvl="1" indent="0">
              <a:spcBef>
                <a:spcPct val="0"/>
              </a:spcBef>
              <a:buNone/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54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灯片编号占位符 5">
            <a:extLst>
              <a:ext uri="{FF2B5EF4-FFF2-40B4-BE49-F238E27FC236}">
                <a16:creationId xmlns:a16="http://schemas.microsoft.com/office/drawing/2014/main" id="{AC26CEF0-8978-4655-8567-744220E18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6DE85-51A9-4914-AF53-024061365C84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A1B79AF8-C5E3-4CA1-8743-C50123A9E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传递数据：参数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BEC47-4DC2-E246-A0F0-3443C255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6" y="1178672"/>
            <a:ext cx="7124700" cy="42291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041965C6-5E4E-144E-8ADA-E06A4D455F6C}"/>
              </a:ext>
            </a:extLst>
          </p:cNvPr>
          <p:cNvSpPr/>
          <p:nvPr/>
        </p:nvSpPr>
        <p:spPr>
          <a:xfrm>
            <a:off x="2699792" y="2929508"/>
            <a:ext cx="3096343" cy="1702007"/>
          </a:xfrm>
          <a:prstGeom prst="roundRect">
            <a:avLst>
              <a:gd name="adj" fmla="val 525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3A73A38-7E39-E341-84AB-43636F0B9FE4}"/>
              </a:ext>
            </a:extLst>
          </p:cNvPr>
          <p:cNvSpPr/>
          <p:nvPr/>
        </p:nvSpPr>
        <p:spPr>
          <a:xfrm>
            <a:off x="2699792" y="2137420"/>
            <a:ext cx="3096343" cy="79208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86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408C-268D-691F-7C26-710914F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寄存器保存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7FC40-123B-9391-CBE2-6688602BE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63CE0-BC68-3DA0-0175-338C97CC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1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5553-F46B-E65E-5725-97288F42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为什么选择</a:t>
            </a:r>
            <a:r>
              <a:rPr kumimoji="1" lang="en-US" altLang="zh-CN" dirty="0"/>
              <a:t>ARM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8EF29-D326-B494-E481-EFFC0632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49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CPU</a:t>
            </a:r>
            <a:r>
              <a:rPr kumimoji="1" lang="zh-CN" altLang="en-US" sz="2400" dirty="0"/>
              <a:t>体系结构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x86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ARM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RISC-V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SPARC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/>
              <a:t>LoongArch</a:t>
            </a:r>
            <a:r>
              <a:rPr kumimoji="1" lang="zh-CN" altLang="en-US" sz="2000" dirty="0"/>
              <a:t>（龙芯）、</a:t>
            </a:r>
            <a:r>
              <a:rPr kumimoji="1" lang="en-US" altLang="zh-CN" sz="2000" dirty="0"/>
              <a:t>…</a:t>
            </a:r>
          </a:p>
          <a:p>
            <a:r>
              <a:rPr kumimoji="1" lang="en-US" altLang="zh-CN" sz="2400" dirty="0"/>
              <a:t>ARM</a:t>
            </a:r>
            <a:r>
              <a:rPr kumimoji="1" lang="zh-CN" altLang="en-US" sz="2400" dirty="0"/>
              <a:t>的应用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终端：手机、平台、智能终端、边缘设备 </a:t>
            </a:r>
            <a:r>
              <a:rPr kumimoji="1" lang="en-US" altLang="zh-CN" sz="2000" dirty="0"/>
              <a:t>—</a:t>
            </a:r>
            <a:r>
              <a:rPr kumimoji="1" lang="zh-CN" altLang="en-US" sz="2000" dirty="0"/>
              <a:t> 垄断地位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车载：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问界智能座舱、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NVIDIA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Jetson/Orin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笔记本：</a:t>
            </a:r>
            <a:r>
              <a:rPr kumimoji="1" lang="en-US" altLang="zh-CN" sz="2000" dirty="0"/>
              <a:t>Apple</a:t>
            </a:r>
          </a:p>
          <a:p>
            <a:pPr lvl="1"/>
            <a:r>
              <a:rPr kumimoji="1" lang="zh-CN" altLang="en-US" sz="2000" dirty="0"/>
              <a:t>服务器：华为鲲鹏、亚马逊</a:t>
            </a:r>
            <a:r>
              <a:rPr kumimoji="1" lang="en" altLang="zh-CN" sz="2000" dirty="0"/>
              <a:t>Graviton</a:t>
            </a:r>
            <a:r>
              <a:rPr kumimoji="1" lang="zh-CN" altLang="en-US" sz="2000" dirty="0"/>
              <a:t>、</a:t>
            </a:r>
            <a:r>
              <a:rPr kumimoji="1" lang="en" altLang="zh-CN" sz="2000" dirty="0"/>
              <a:t>Ampere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NVIDIA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Grace</a:t>
            </a:r>
          </a:p>
          <a:p>
            <a:pPr lvl="1"/>
            <a:r>
              <a:rPr kumimoji="1" lang="zh-CN" altLang="en-US" sz="2000" dirty="0"/>
              <a:t>航天：</a:t>
            </a:r>
            <a:r>
              <a:rPr kumimoji="1" lang="en-US" altLang="zh-CN" sz="2000" dirty="0"/>
              <a:t>NASA</a:t>
            </a:r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646BF-ADFA-6416-8263-44F043B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66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09C29-E265-98A7-7875-FBB7D3F7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通用寄存器保存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43B7A-5A5B-EB37-08F9-8A0E19C1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不同函数共享同一批通用寄存器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因此能够通过寄存器传递参数和返回值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然而，不同的函数对通用寄存器的使用会存在冲突 </a:t>
            </a:r>
            <a:r>
              <a:rPr kumimoji="1" lang="en-US" altLang="zh-CN" sz="2000" dirty="0"/>
              <a:t>—</a:t>
            </a:r>
            <a:r>
              <a:rPr kumimoji="1" lang="zh-CN" altLang="en-US" sz="2000" dirty="0"/>
              <a:t> 覆盖</a:t>
            </a:r>
            <a:endParaRPr kumimoji="1" lang="en-US" altLang="zh-CN" sz="2000" dirty="0"/>
          </a:p>
          <a:p>
            <a:r>
              <a:rPr kumimoji="1" lang="zh-CN" altLang="en-US" sz="2400" dirty="0"/>
              <a:t>避免冲突的思路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函数在使用某个寄存器之前保存该寄存器的值，返回前恢复</a:t>
            </a:r>
            <a:endParaRPr kumimoji="1" lang="en-US" altLang="zh-CN" sz="2000" dirty="0"/>
          </a:p>
          <a:p>
            <a:pPr lvl="1"/>
            <a:r>
              <a:rPr kumimoji="1" lang="zh-CN" altLang="en-US" sz="2000" dirty="0">
                <a:solidFill>
                  <a:srgbClr val="C00000"/>
                </a:solidFill>
              </a:rPr>
              <a:t>保存在哪：</a:t>
            </a:r>
            <a:r>
              <a:rPr kumimoji="1" lang="zh-CN" altLang="en-US" sz="2000" dirty="0"/>
              <a:t>函数栈桢中</a:t>
            </a:r>
            <a:endParaRPr kumimoji="1" lang="en-US" altLang="zh-CN" sz="2000" dirty="0"/>
          </a:p>
          <a:p>
            <a:pPr lvl="1"/>
            <a:r>
              <a:rPr kumimoji="1" lang="zh-CN" altLang="en-US" sz="2000" dirty="0">
                <a:solidFill>
                  <a:srgbClr val="C00000"/>
                </a:solidFill>
              </a:rPr>
              <a:t>效率问题：</a:t>
            </a:r>
            <a:r>
              <a:rPr kumimoji="1" lang="zh-CN" altLang="en-US" sz="2000" dirty="0"/>
              <a:t>有时候可能无需保存</a:t>
            </a:r>
            <a:endParaRPr kumimoji="1" lang="en-US" altLang="zh-CN" sz="2000" dirty="0"/>
          </a:p>
          <a:p>
            <a:pPr lvl="2"/>
            <a:r>
              <a:rPr kumimoji="1" lang="zh-CN" altLang="en-US" sz="1600" dirty="0"/>
              <a:t>如：一个函数内不调用其他函数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编译器会尽可能减少冗余保存的代码</a:t>
            </a:r>
            <a:endParaRPr kumimoji="1" lang="en-US" altLang="zh-CN" sz="1600" dirty="0"/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A27C8-019F-8215-94A9-3242DBB5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31</a:t>
            </a:r>
            <a:r>
              <a:rPr lang="zh-CN" altLang="en-US" dirty="0"/>
              <a:t>个通用寄存器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520949" y="22180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1792536" y="22720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2387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W0</a:t>
            </a:r>
            <a:endParaRPr lang="zh-CN" altLang="en-US" sz="140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2387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520949" y="2619722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1792536" y="267369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641947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</a:t>
            </a:r>
            <a:endParaRPr lang="zh-CN" altLang="en-US" sz="140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641947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520949" y="3176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1792536" y="3230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19915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W7</a:t>
            </a:r>
            <a:endParaRPr lang="zh-CN" altLang="en-US" sz="140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199159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X7</a:t>
            </a:r>
            <a:endParaRPr lang="zh-CN" altLang="en-US" sz="1400"/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62497"/>
            <a:ext cx="34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63</a:t>
            </a:r>
            <a:endParaRPr lang="zh-CN" altLang="en-US" sz="1200"/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99" y="1962497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31</a:t>
            </a:r>
            <a:endParaRPr lang="zh-CN" altLang="en-US" sz="120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99" y="1957734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22" name="文本框 19">
            <a:extLst>
              <a:ext uri="{FF2B5EF4-FFF2-40B4-BE49-F238E27FC236}">
                <a16:creationId xmlns:a16="http://schemas.microsoft.com/office/drawing/2014/main" id="{B4EBDA4F-E07E-4B7F-B8ED-BD300D4C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127597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返回值 </a:t>
            </a:r>
            <a:r>
              <a:rPr lang="en-US" altLang="zh-CN" sz="1400" dirty="0"/>
              <a:t>&amp;</a:t>
            </a:r>
            <a:br>
              <a:rPr lang="en-US" altLang="zh-CN" sz="1400" dirty="0"/>
            </a:br>
            <a:r>
              <a:rPr lang="zh-CN" altLang="en-US" sz="1400" dirty="0"/>
              <a:t>第一个参数</a:t>
            </a:r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DC6FD120-8AC7-4885-B9E0-1D55C13A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641947"/>
            <a:ext cx="1714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第二个参数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5CD9CD7-132A-4B9E-930B-9422CD4B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3211859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第八个参数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520949" y="35833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1792536" y="36373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60397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W8</a:t>
            </a:r>
            <a:endParaRPr lang="zh-CN" altLang="en-US" sz="1400"/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60397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X8</a:t>
            </a:r>
            <a:endParaRPr lang="zh-CN" altLang="en-US" sz="1400"/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2818159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520949" y="39833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1792536" y="40373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0040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W9</a:t>
            </a:r>
            <a:endParaRPr lang="zh-CN" altLang="en-US" sz="140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0040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X9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520949" y="4540597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1792536" y="4594572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561234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W15</a:t>
            </a:r>
            <a:endParaRPr lang="zh-CN" altLang="en-US" sz="1400"/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561234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X15</a:t>
            </a:r>
            <a:endParaRPr lang="zh-CN" altLang="en-US" sz="1400"/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415959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520949" y="4954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1792536" y="5008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977159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W16</a:t>
            </a:r>
            <a:endParaRPr lang="zh-CN" altLang="en-US" sz="1400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977159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X16</a:t>
            </a:r>
            <a:endParaRPr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4592886" y="2191097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5864474" y="224507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21332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W17</a:t>
            </a:r>
            <a:endParaRPr lang="zh-CN" altLang="en-US" sz="1400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21332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X17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4592886" y="2602259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5864474" y="2656234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624484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W18</a:t>
            </a:r>
            <a:endParaRPr lang="zh-CN" altLang="en-US" sz="1400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624484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X18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4596061" y="44040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5867649" y="44580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4247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W30</a:t>
            </a:r>
            <a:endParaRPr lang="zh-CN" altLang="en-US" sz="1400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4247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X30</a:t>
            </a:r>
            <a:endParaRPr lang="zh-CN" altLang="en-US" sz="1400"/>
          </a:p>
        </p:txBody>
      </p:sp>
      <p:sp>
        <p:nvSpPr>
          <p:cNvPr id="61" name="文本框 74">
            <a:extLst>
              <a:ext uri="{FF2B5EF4-FFF2-40B4-BE49-F238E27FC236}">
                <a16:creationId xmlns:a16="http://schemas.microsoft.com/office/drawing/2014/main" id="{B03724DE-07FE-4D22-A78F-3C45FA4A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44104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链接指针（</a:t>
            </a:r>
            <a:r>
              <a:rPr lang="en-US" altLang="zh-CN" sz="1400" dirty="0"/>
              <a:t>LR</a:t>
            </a:r>
            <a:r>
              <a:rPr lang="zh-CN" altLang="en-US" sz="1400" dirty="0"/>
              <a:t>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4596061" y="3013422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5867649" y="306739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034059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W19</a:t>
            </a:r>
            <a:endParaRPr lang="zh-CN" altLang="en-US" sz="1400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03405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X19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4596061" y="3570634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5867649" y="3624609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59127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W28</a:t>
            </a:r>
            <a:endParaRPr lang="zh-CN" altLang="en-US" sz="1400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59127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X28</a:t>
            </a:r>
            <a:endParaRPr lang="zh-CN" altLang="en-US" sz="14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1" y="318804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4596061" y="39849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5867649" y="40389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0056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W29</a:t>
            </a:r>
            <a:endParaRPr lang="zh-CN" altLang="en-US" sz="1400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0056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X29</a:t>
            </a:r>
            <a:endParaRPr lang="zh-CN" altLang="en-US" sz="1400"/>
          </a:p>
        </p:txBody>
      </p:sp>
      <p:sp>
        <p:nvSpPr>
          <p:cNvPr id="77" name="文本框 90">
            <a:extLst>
              <a:ext uri="{FF2B5EF4-FFF2-40B4-BE49-F238E27FC236}">
                <a16:creationId xmlns:a16="http://schemas.microsoft.com/office/drawing/2014/main" id="{9A78D504-1C6D-4521-8BF6-779A6174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39913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帧指针（</a:t>
            </a:r>
            <a:r>
              <a:rPr lang="en-US" altLang="zh-CN" sz="1400" dirty="0"/>
              <a:t>FP</a:t>
            </a:r>
            <a:r>
              <a:rPr lang="zh-CN" altLang="en-US" sz="1400" dirty="0"/>
              <a:t>）</a:t>
            </a:r>
          </a:p>
        </p:txBody>
      </p:sp>
      <p:sp>
        <p:nvSpPr>
          <p:cNvPr id="3" name="文本框 26">
            <a:extLst>
              <a:ext uri="{FF2B5EF4-FFF2-40B4-BE49-F238E27FC236}">
                <a16:creationId xmlns:a16="http://schemas.microsoft.com/office/drawing/2014/main" id="{511C34B6-0118-4FDF-7F12-D1DC61466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419" y="2803791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7754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31</a:t>
            </a:r>
            <a:r>
              <a:rPr lang="zh-CN" altLang="en-US" dirty="0"/>
              <a:t>个通用寄存器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520949" y="22180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1792536" y="22720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2387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W0</a:t>
            </a:r>
            <a:endParaRPr lang="zh-CN" altLang="en-US" sz="140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2387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520949" y="2619722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1792536" y="267369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641947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</a:t>
            </a:r>
            <a:endParaRPr lang="zh-CN" altLang="en-US" sz="140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641947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520949" y="3176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1792536" y="3230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19915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W7</a:t>
            </a:r>
            <a:endParaRPr lang="zh-CN" altLang="en-US" sz="140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199159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X7</a:t>
            </a:r>
            <a:endParaRPr lang="zh-CN" altLang="en-US" sz="1400"/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62497"/>
            <a:ext cx="34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63</a:t>
            </a:r>
            <a:endParaRPr lang="zh-CN" altLang="en-US" sz="1200"/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99" y="1962497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31</a:t>
            </a:r>
            <a:endParaRPr lang="zh-CN" altLang="en-US" sz="120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99" y="1957734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22" name="文本框 19">
            <a:extLst>
              <a:ext uri="{FF2B5EF4-FFF2-40B4-BE49-F238E27FC236}">
                <a16:creationId xmlns:a16="http://schemas.microsoft.com/office/drawing/2014/main" id="{B4EBDA4F-E07E-4B7F-B8ED-BD300D4C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127597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返回值 </a:t>
            </a:r>
            <a:r>
              <a:rPr lang="en-US" altLang="zh-CN" sz="1400" dirty="0"/>
              <a:t>&amp;</a:t>
            </a:r>
            <a:br>
              <a:rPr lang="en-US" altLang="zh-CN" sz="1400" dirty="0"/>
            </a:br>
            <a:r>
              <a:rPr lang="zh-CN" altLang="en-US" sz="1400" dirty="0"/>
              <a:t>第一个参数</a:t>
            </a:r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DC6FD120-8AC7-4885-B9E0-1D55C13A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641947"/>
            <a:ext cx="1714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第二个参数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5CD9CD7-132A-4B9E-930B-9422CD4B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3211859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第八个参数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520949" y="35833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1792536" y="36373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60397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W8</a:t>
            </a:r>
            <a:endParaRPr lang="zh-CN" altLang="en-US" sz="1400"/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60397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X8</a:t>
            </a:r>
            <a:endParaRPr lang="zh-CN" altLang="en-US" sz="1400"/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2818159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30" name="文本框 27">
            <a:extLst>
              <a:ext uri="{FF2B5EF4-FFF2-40B4-BE49-F238E27FC236}">
                <a16:creationId xmlns:a16="http://schemas.microsoft.com/office/drawing/2014/main" id="{51419FE2-367F-442B-9F7C-685EE720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786" y="3627033"/>
            <a:ext cx="1714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间接结果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系统调用号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520949" y="39833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1792536" y="40373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0040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W9</a:t>
            </a:r>
            <a:endParaRPr lang="zh-CN" altLang="en-US" sz="140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0040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X9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520949" y="4540597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1792536" y="4594572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561234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W15</a:t>
            </a:r>
            <a:endParaRPr lang="zh-CN" altLang="en-US" sz="1400"/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561234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X15</a:t>
            </a:r>
            <a:endParaRPr lang="zh-CN" altLang="en-US" sz="1400"/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415959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04481405-4FC8-4E1B-97C3-4F96614C0F0E}"/>
              </a:ext>
            </a:extLst>
          </p:cNvPr>
          <p:cNvSpPr/>
          <p:nvPr/>
        </p:nvSpPr>
        <p:spPr>
          <a:xfrm>
            <a:off x="3010149" y="4135784"/>
            <a:ext cx="114300" cy="5889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文本框 38">
            <a:extLst>
              <a:ext uri="{FF2B5EF4-FFF2-40B4-BE49-F238E27FC236}">
                <a16:creationId xmlns:a16="http://schemas.microsoft.com/office/drawing/2014/main" id="{5F176D49-1A92-462F-84D8-4EA41D84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686" y="4262784"/>
            <a:ext cx="1268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调用者保存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520949" y="4954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1792536" y="5008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977159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W16</a:t>
            </a:r>
            <a:endParaRPr lang="zh-CN" altLang="en-US" sz="1400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977159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X16</a:t>
            </a:r>
            <a:endParaRPr lang="zh-CN" altLang="en-US" sz="1400"/>
          </a:p>
        </p:txBody>
      </p:sp>
      <p:sp>
        <p:nvSpPr>
          <p:cNvPr id="46" name="文本框 43">
            <a:extLst>
              <a:ext uri="{FF2B5EF4-FFF2-40B4-BE49-F238E27FC236}">
                <a16:creationId xmlns:a16="http://schemas.microsoft.com/office/drawing/2014/main" id="{A6AA80EF-24EE-4E89-AE46-C55EAB771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702" y="4961284"/>
            <a:ext cx="1801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跨过程调用寄存器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4592886" y="2191097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5864474" y="224507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21332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W17</a:t>
            </a:r>
            <a:endParaRPr lang="zh-CN" altLang="en-US" sz="1400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21332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X17</a:t>
            </a:r>
            <a:endParaRPr lang="zh-CN" altLang="en-US" sz="1400"/>
          </a:p>
        </p:txBody>
      </p:sp>
      <p:sp>
        <p:nvSpPr>
          <p:cNvPr id="51" name="文本框 48">
            <a:extLst>
              <a:ext uri="{FF2B5EF4-FFF2-40B4-BE49-F238E27FC236}">
                <a16:creationId xmlns:a16="http://schemas.microsoft.com/office/drawing/2014/main" id="{34DE120B-5728-4A62-9C11-DF067A40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286" y="2220794"/>
            <a:ext cx="1800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跨过程调用寄存器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4592886" y="2602259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5864474" y="2656234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624484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W18</a:t>
            </a:r>
            <a:endParaRPr lang="zh-CN" altLang="en-US" sz="1400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624484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X18</a:t>
            </a:r>
            <a:endParaRPr lang="zh-CN" altLang="en-US" sz="1400"/>
          </a:p>
        </p:txBody>
      </p:sp>
      <p:sp>
        <p:nvSpPr>
          <p:cNvPr id="56" name="文本框 53">
            <a:extLst>
              <a:ext uri="{FF2B5EF4-FFF2-40B4-BE49-F238E27FC236}">
                <a16:creationId xmlns:a16="http://schemas.microsoft.com/office/drawing/2014/main" id="{E75FA8E5-45F2-4CDC-B0C1-3CFCF616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286" y="2624484"/>
            <a:ext cx="1800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平台相关寄存器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4596061" y="44040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5867649" y="44580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4247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W30</a:t>
            </a:r>
            <a:endParaRPr lang="zh-CN" altLang="en-US" sz="1400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4247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X30</a:t>
            </a:r>
            <a:endParaRPr lang="zh-CN" altLang="en-US" sz="1400"/>
          </a:p>
        </p:txBody>
      </p:sp>
      <p:sp>
        <p:nvSpPr>
          <p:cNvPr id="61" name="文本框 74">
            <a:extLst>
              <a:ext uri="{FF2B5EF4-FFF2-40B4-BE49-F238E27FC236}">
                <a16:creationId xmlns:a16="http://schemas.microsoft.com/office/drawing/2014/main" id="{B03724DE-07FE-4D22-A78F-3C45FA4A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44104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链接指针（</a:t>
            </a:r>
            <a:r>
              <a:rPr lang="en-US" altLang="zh-CN" sz="1400" dirty="0"/>
              <a:t>LR</a:t>
            </a:r>
            <a:r>
              <a:rPr lang="zh-CN" altLang="en-US" sz="1400" dirty="0"/>
              <a:t>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4596061" y="3013422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5867649" y="306739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034059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W19</a:t>
            </a:r>
            <a:endParaRPr lang="zh-CN" altLang="en-US" sz="1400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03405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X19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4596061" y="3570634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5867649" y="3624609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59127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W28</a:t>
            </a:r>
            <a:endParaRPr lang="zh-CN" altLang="en-US" sz="1400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59127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X28</a:t>
            </a:r>
            <a:endParaRPr lang="zh-CN" altLang="en-US" sz="14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1" y="318804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71" name="右大括号 70">
            <a:extLst>
              <a:ext uri="{FF2B5EF4-FFF2-40B4-BE49-F238E27FC236}">
                <a16:creationId xmlns:a16="http://schemas.microsoft.com/office/drawing/2014/main" id="{85878676-24EE-414F-B3F2-8444B90DCCF4}"/>
              </a:ext>
            </a:extLst>
          </p:cNvPr>
          <p:cNvSpPr/>
          <p:nvPr/>
        </p:nvSpPr>
        <p:spPr>
          <a:xfrm>
            <a:off x="7107486" y="3164234"/>
            <a:ext cx="114300" cy="5905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文本框 85">
            <a:extLst>
              <a:ext uri="{FF2B5EF4-FFF2-40B4-BE49-F238E27FC236}">
                <a16:creationId xmlns:a16="http://schemas.microsoft.com/office/drawing/2014/main" id="{5F60D945-3579-495D-A6FD-A2D95DDB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024" y="3305522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被调用者保存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4596061" y="39849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5867649" y="40389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0056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W29</a:t>
            </a:r>
            <a:endParaRPr lang="zh-CN" altLang="en-US" sz="1400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0056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X29</a:t>
            </a:r>
            <a:endParaRPr lang="zh-CN" altLang="en-US" sz="1400"/>
          </a:p>
        </p:txBody>
      </p:sp>
      <p:sp>
        <p:nvSpPr>
          <p:cNvPr id="77" name="文本框 90">
            <a:extLst>
              <a:ext uri="{FF2B5EF4-FFF2-40B4-BE49-F238E27FC236}">
                <a16:creationId xmlns:a16="http://schemas.microsoft.com/office/drawing/2014/main" id="{9A78D504-1C6D-4521-8BF6-779A6174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39913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帧指针（</a:t>
            </a:r>
            <a:r>
              <a:rPr lang="en-US" altLang="zh-CN" sz="1400" dirty="0"/>
              <a:t>FP</a:t>
            </a:r>
            <a:r>
              <a:rPr lang="zh-CN" altLang="en-US" sz="1400" dirty="0"/>
              <a:t>）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587B1E8-FAE6-005A-74CD-F360595C1EBE}"/>
              </a:ext>
            </a:extLst>
          </p:cNvPr>
          <p:cNvSpPr txBox="1"/>
          <p:nvPr/>
        </p:nvSpPr>
        <p:spPr>
          <a:xfrm>
            <a:off x="474405" y="13141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约定：</a:t>
            </a:r>
            <a:r>
              <a:rPr kumimoji="1" lang="en-US" altLang="zh-CN" dirty="0"/>
              <a:t>x9-x15</a:t>
            </a:r>
            <a:r>
              <a:rPr kumimoji="1" lang="zh-CN" altLang="en-US" dirty="0"/>
              <a:t>调用者保存；</a:t>
            </a:r>
            <a:r>
              <a:rPr kumimoji="1" lang="en-US" altLang="zh-CN" dirty="0"/>
              <a:t>x19-x28</a:t>
            </a:r>
            <a:r>
              <a:rPr kumimoji="1" lang="zh-CN" altLang="en-US" dirty="0"/>
              <a:t>被调用者保存</a:t>
            </a:r>
          </a:p>
        </p:txBody>
      </p:sp>
    </p:spTree>
    <p:extLst>
      <p:ext uri="{BB962C8B-B14F-4D97-AF65-F5344CB8AC3E}">
        <p14:creationId xmlns:p14="http://schemas.microsoft.com/office/powerpoint/2010/main" val="1261241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DCBE58F5-5D1D-4506-9AC1-78262EACF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寄存器使用约定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91A83E3-376E-40C8-B144-6DADD05CD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调用者保存的寄存器包括 </a:t>
            </a:r>
            <a:r>
              <a:rPr lang="en-US" altLang="zh-CN" sz="2800" dirty="0">
                <a:latin typeface="+mj-ea"/>
                <a:ea typeface="+mj-ea"/>
              </a:rPr>
              <a:t>X9~X15</a:t>
            </a: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调用者在调用前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按需（仅考虑自己是否需要）</a:t>
            </a:r>
            <a:r>
              <a:rPr lang="zh-CN" altLang="en-US" dirty="0">
                <a:latin typeface="+mj-ea"/>
                <a:ea typeface="+mj-ea"/>
              </a:rPr>
              <a:t>进行保存</a:t>
            </a:r>
            <a:endParaRPr lang="en-US" altLang="zh-CN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调用者在被调用者返回后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恢复</a:t>
            </a:r>
            <a:r>
              <a:rPr lang="zh-CN" altLang="en-US" dirty="0">
                <a:latin typeface="+mj-ea"/>
                <a:ea typeface="+mj-ea"/>
              </a:rPr>
              <a:t>这些寄存器的值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被调用者可以随意使用</a:t>
            </a:r>
            <a:endParaRPr lang="en-US" altLang="zh-CN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这些寄存器调用后的值可能发生改变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EAF07E6F-63A0-4513-B92D-CA7B29C46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6EEDD-754C-4A2D-9E4C-D7C011554E56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504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>
            <a:extLst>
              <a:ext uri="{FF2B5EF4-FFF2-40B4-BE49-F238E27FC236}">
                <a16:creationId xmlns:a16="http://schemas.microsoft.com/office/drawing/2014/main" id="{E6E75EC9-A887-4D06-905A-496CBD1F6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寄存器使用约定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512FA02-8354-4F9D-B670-468CCF7F0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75624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dirty="0">
                <a:latin typeface="+mj-ea"/>
                <a:ea typeface="+mj-ea"/>
              </a:rPr>
              <a:t>被调用者保存的寄存器包括 </a:t>
            </a:r>
            <a:r>
              <a:rPr lang="en-US" altLang="zh-CN" sz="2800" dirty="0">
                <a:latin typeface="+mj-ea"/>
                <a:ea typeface="+mj-ea"/>
              </a:rPr>
              <a:t>X19~X28</a:t>
            </a: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被调用者在使用前进行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保存</a:t>
            </a:r>
            <a:endParaRPr lang="en-US" altLang="zh-CN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被调用者在返回前进行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恢复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调用者视角：这些寄存器的值在函数调用前后不会改变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43F993D4-DC7E-4907-B363-135B7F9FC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8D2573-23E4-455B-BD71-399CDE2CA05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92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D8F5-FAEB-462C-23FB-9756AE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实例：保存寄存器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55AE-B668-4D08-A1C5-4F421E1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85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96503EF8-4DCF-1D3A-E350-F57D6D71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D607-6FD0-7B42-EE58-D5AA09F2F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84C933B-63CA-3F31-C9B5-BFFF55F2D28E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1882D-0841-B423-0DC9-88327F997FE5}"/>
              </a:ext>
            </a:extLst>
          </p:cNvPr>
          <p:cNvSpPr txBox="1"/>
          <p:nvPr/>
        </p:nvSpPr>
        <p:spPr>
          <a:xfrm>
            <a:off x="647665" y="3598807"/>
            <a:ext cx="30107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</a:rPr>
              <a:t>cube</a:t>
            </a:r>
            <a:r>
              <a:rPr kumimoji="1" lang="zh-CN" altLang="en-US" sz="1600" dirty="0">
                <a:solidFill>
                  <a:srgbClr val="C00000"/>
                </a:solidFill>
              </a:rPr>
              <a:t>作为被调用者（比如</a:t>
            </a:r>
            <a:r>
              <a:rPr kumimoji="1" lang="en-US" altLang="zh-CN" sz="1600" dirty="0">
                <a:solidFill>
                  <a:srgbClr val="C00000"/>
                </a:solidFill>
              </a:rPr>
              <a:t>main</a:t>
            </a: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函数调用</a:t>
            </a:r>
            <a:r>
              <a:rPr kumimoji="1" lang="en-US" altLang="zh-CN" sz="1600" dirty="0">
                <a:solidFill>
                  <a:srgbClr val="C00000"/>
                </a:solidFill>
              </a:rPr>
              <a:t>cube</a:t>
            </a:r>
            <a:r>
              <a:rPr kumimoji="1" lang="zh-CN" altLang="en-US" sz="1600" dirty="0">
                <a:solidFill>
                  <a:srgbClr val="C00000"/>
                </a:solidFill>
              </a:rPr>
              <a:t>），在使用</a:t>
            </a:r>
            <a:r>
              <a:rPr kumimoji="1" lang="en-US" altLang="zh-CN" sz="1600" dirty="0">
                <a:solidFill>
                  <a:srgbClr val="C00000"/>
                </a:solidFill>
              </a:rPr>
              <a:t>x19</a:t>
            </a:r>
            <a:r>
              <a:rPr kumimoji="1" lang="zh-CN" altLang="en-US" sz="1600" dirty="0">
                <a:solidFill>
                  <a:srgbClr val="C00000"/>
                </a:solidFill>
              </a:rPr>
              <a:t>前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需要在栈上保存它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EF9576E-01A5-C918-58CB-077D43B387F9}"/>
              </a:ext>
            </a:extLst>
          </p:cNvPr>
          <p:cNvSpPr/>
          <p:nvPr/>
        </p:nvSpPr>
        <p:spPr>
          <a:xfrm>
            <a:off x="4716016" y="2849943"/>
            <a:ext cx="3072125" cy="39423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AFCE45-2F81-F04A-233A-34464B7EB883}"/>
              </a:ext>
            </a:extLst>
          </p:cNvPr>
          <p:cNvSpPr txBox="1"/>
          <p:nvPr/>
        </p:nvSpPr>
        <p:spPr>
          <a:xfrm>
            <a:off x="636686" y="4735805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：若使用调用者保存的寄存器（如</a:t>
            </a:r>
            <a:r>
              <a:rPr kumimoji="1" lang="en-US" altLang="zh-CN" dirty="0"/>
              <a:t>x9</a:t>
            </a:r>
            <a:r>
              <a:rPr kumimoji="1" lang="zh-CN" altLang="en-US" dirty="0"/>
              <a:t>），是否能够避免保存？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B0A982-1F7A-7BA7-60F8-E458031D1C77}"/>
              </a:ext>
            </a:extLst>
          </p:cNvPr>
          <p:cNvSpPr txBox="1"/>
          <p:nvPr/>
        </p:nvSpPr>
        <p:spPr>
          <a:xfrm>
            <a:off x="636686" y="5142093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x19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w19</a:t>
            </a:r>
            <a:r>
              <a:rPr kumimoji="1" lang="zh-CN" altLang="en-US" dirty="0"/>
              <a:t>）是用来保存</a:t>
            </a:r>
            <a:r>
              <a:rPr kumimoji="1" lang="en-US" altLang="zh-CN" dirty="0"/>
              <a:t>x0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w0</a:t>
            </a:r>
            <a:r>
              <a:rPr kumimoji="1" lang="zh-CN" altLang="en-US" dirty="0"/>
              <a:t>）的值，为什么不直接把</a:t>
            </a:r>
            <a:r>
              <a:rPr kumimoji="1" lang="en-US" altLang="zh-CN" dirty="0"/>
              <a:t>x0</a:t>
            </a:r>
            <a:r>
              <a:rPr kumimoji="1" lang="zh-CN" altLang="en-US" dirty="0"/>
              <a:t>存在栈上？</a:t>
            </a:r>
          </a:p>
        </p:txBody>
      </p:sp>
    </p:spTree>
    <p:extLst>
      <p:ext uri="{BB962C8B-B14F-4D97-AF65-F5344CB8AC3E}">
        <p14:creationId xmlns:p14="http://schemas.microsoft.com/office/powerpoint/2010/main" val="402630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DA4EB-F07C-29DA-00E3-D483921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对比：用栈保存和用</a:t>
            </a:r>
            <a:r>
              <a:rPr kumimoji="1" lang="en-US" altLang="zh-CN" dirty="0"/>
              <a:t>x19</a:t>
            </a:r>
            <a:r>
              <a:rPr kumimoji="1" lang="zh-CN" altLang="en-US" dirty="0"/>
              <a:t>保存</a:t>
            </a:r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CC263-9D67-A711-23B4-65643752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70CF94-9C2D-4611-1E34-A18A8718D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1"/>
          <a:stretch/>
        </p:blipFill>
        <p:spPr>
          <a:xfrm>
            <a:off x="4860032" y="1732000"/>
            <a:ext cx="3672408" cy="2468006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AC388BC6-FB49-86E7-471A-24F1BF843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/>
          <a:stretch/>
        </p:blipFill>
        <p:spPr>
          <a:xfrm>
            <a:off x="486693" y="1732000"/>
            <a:ext cx="4025369" cy="2251000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A79F0FF-D803-FD41-EF87-459A31EEF805}"/>
              </a:ext>
            </a:extLst>
          </p:cNvPr>
          <p:cNvSpPr txBox="1"/>
          <p:nvPr/>
        </p:nvSpPr>
        <p:spPr>
          <a:xfrm>
            <a:off x="1777865" y="136090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优化选项 </a:t>
            </a:r>
            <a:r>
              <a:rPr kumimoji="1" lang="en-US" altLang="zh-CN" dirty="0" err="1">
                <a:latin typeface="+mn-ea"/>
              </a:rPr>
              <a:t>Og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98D11A-F162-BCBE-DAB0-8F89FAA6E0BB}"/>
              </a:ext>
            </a:extLst>
          </p:cNvPr>
          <p:cNvSpPr txBox="1"/>
          <p:nvPr/>
        </p:nvSpPr>
        <p:spPr>
          <a:xfrm>
            <a:off x="5335126" y="1360904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优化选项 </a:t>
            </a:r>
            <a:r>
              <a:rPr kumimoji="1" lang="en-US" altLang="zh-CN" dirty="0">
                <a:latin typeface="+mn-ea"/>
              </a:rPr>
              <a:t>O0</a:t>
            </a:r>
            <a:r>
              <a:rPr kumimoji="1" lang="zh-CN" altLang="en-US" dirty="0">
                <a:latin typeface="+mn-ea"/>
              </a:rPr>
              <a:t> （无优化）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F4D913A-4770-3478-6F9E-F9C36F2C8A3C}"/>
              </a:ext>
            </a:extLst>
          </p:cNvPr>
          <p:cNvCxnSpPr>
            <a:cxnSpLocks/>
          </p:cNvCxnSpPr>
          <p:nvPr/>
        </p:nvCxnSpPr>
        <p:spPr>
          <a:xfrm>
            <a:off x="1187624" y="2641476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046BBDE-8A9A-4C91-6161-E34AA93AA72F}"/>
              </a:ext>
            </a:extLst>
          </p:cNvPr>
          <p:cNvCxnSpPr>
            <a:cxnSpLocks/>
          </p:cNvCxnSpPr>
          <p:nvPr/>
        </p:nvCxnSpPr>
        <p:spPr>
          <a:xfrm>
            <a:off x="1187624" y="2860468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5E1B360-136D-FFB9-904F-B4868C7A06F7}"/>
              </a:ext>
            </a:extLst>
          </p:cNvPr>
          <p:cNvCxnSpPr>
            <a:cxnSpLocks/>
          </p:cNvCxnSpPr>
          <p:nvPr/>
        </p:nvCxnSpPr>
        <p:spPr>
          <a:xfrm>
            <a:off x="5473080" y="2640800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6853495-0AAB-3AF2-9D11-5FDAF3BF8227}"/>
              </a:ext>
            </a:extLst>
          </p:cNvPr>
          <p:cNvCxnSpPr>
            <a:cxnSpLocks/>
          </p:cNvCxnSpPr>
          <p:nvPr/>
        </p:nvCxnSpPr>
        <p:spPr>
          <a:xfrm>
            <a:off x="5473080" y="2867743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3A566E5-437C-D73E-45DA-6E153EDAE3FC}"/>
              </a:ext>
            </a:extLst>
          </p:cNvPr>
          <p:cNvCxnSpPr>
            <a:cxnSpLocks/>
          </p:cNvCxnSpPr>
          <p:nvPr/>
        </p:nvCxnSpPr>
        <p:spPr>
          <a:xfrm>
            <a:off x="5473080" y="3505572"/>
            <a:ext cx="216024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447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35D6-BF30-92E8-06B4-597D3FA5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再看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9B84D-59C4-AB61-B618-7CFD82945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8F34A-5B49-DED2-05AC-6EBB2406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395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937488" y="2209428"/>
            <a:ext cx="336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highlight>
                  <a:srgbClr val="FFFF00"/>
                </a:highlight>
              </a:rPr>
              <a:t>开辟栈桢（第一步）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highlight>
                  <a:srgbClr val="FFFF00"/>
                </a:highlight>
              </a:rPr>
              <a:t>保存</a:t>
            </a:r>
            <a:r>
              <a:rPr kumimoji="1" lang="en-US" altLang="zh-CN" dirty="0">
                <a:highlight>
                  <a:srgbClr val="FFFF00"/>
                </a:highlight>
              </a:rPr>
              <a:t>caller</a:t>
            </a:r>
            <a:r>
              <a:rPr kumimoji="1" lang="zh-CN" altLang="en-US" dirty="0">
                <a:highlight>
                  <a:srgbClr val="FFFF00"/>
                </a:highlight>
              </a:rPr>
              <a:t>栈桢的</a:t>
            </a:r>
            <a:r>
              <a:rPr kumimoji="1" lang="en-US" altLang="zh-CN" dirty="0">
                <a:highlight>
                  <a:srgbClr val="FFFF00"/>
                </a:highlight>
              </a:rPr>
              <a:t>FP</a:t>
            </a:r>
            <a:r>
              <a:rPr kumimoji="1" lang="zh-CN" altLang="en-US" dirty="0">
                <a:highlight>
                  <a:srgbClr val="FFFF00"/>
                </a:highlight>
              </a:rPr>
              <a:t>（</a:t>
            </a:r>
            <a:r>
              <a:rPr kumimoji="1" lang="en-US" altLang="zh-CN" dirty="0">
                <a:highlight>
                  <a:srgbClr val="FFFF00"/>
                </a:highlight>
              </a:rPr>
              <a:t>x29</a:t>
            </a:r>
            <a:r>
              <a:rPr kumimoji="1" lang="zh-CN" altLang="en-US" dirty="0">
                <a:highlight>
                  <a:srgbClr val="FFFF00"/>
                </a:highlight>
              </a:rPr>
              <a:t>）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highlight>
                  <a:srgbClr val="FFFF00"/>
                </a:highlight>
              </a:rPr>
              <a:t>保存返回地址</a:t>
            </a:r>
            <a:r>
              <a:rPr kumimoji="1" lang="en-US" altLang="zh-CN" dirty="0">
                <a:highlight>
                  <a:srgbClr val="FFFF00"/>
                </a:highlight>
              </a:rPr>
              <a:t>LR</a:t>
            </a:r>
            <a:r>
              <a:rPr kumimoji="1" lang="zh-CN" altLang="en-US" dirty="0">
                <a:highlight>
                  <a:srgbClr val="FFFF00"/>
                </a:highlight>
              </a:rPr>
              <a:t>（</a:t>
            </a:r>
            <a:r>
              <a:rPr kumimoji="1" lang="en-US" altLang="zh-CN" dirty="0">
                <a:highlight>
                  <a:srgbClr val="FFFF00"/>
                </a:highlight>
              </a:rPr>
              <a:t>x30</a:t>
            </a:r>
            <a:r>
              <a:rPr kumimoji="1" lang="zh-CN" altLang="en-US" dirty="0">
                <a:highlight>
                  <a:srgbClr val="FFFF00"/>
                </a:highlight>
              </a:rPr>
              <a:t>）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7C0192-1453-4320-8085-6EFAE5EB73A6}"/>
              </a:ext>
            </a:extLst>
          </p:cNvPr>
          <p:cNvCxnSpPr>
            <a:cxnSpLocks/>
          </p:cNvCxnSpPr>
          <p:nvPr/>
        </p:nvCxnSpPr>
        <p:spPr>
          <a:xfrm>
            <a:off x="1779591" y="2785492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1499D7B-F248-CB8C-67C3-E69A23CB0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97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980072" y="267400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将当前栈桢</a:t>
            </a:r>
            <a:r>
              <a:rPr kumimoji="1" lang="en-US" altLang="zh-CN" dirty="0"/>
              <a:t>SP</a:t>
            </a:r>
            <a:r>
              <a:rPr kumimoji="1" lang="zh-CN" altLang="en-US" dirty="0"/>
              <a:t>写入</a:t>
            </a:r>
            <a:r>
              <a:rPr kumimoji="1" lang="en-US" altLang="zh-CN" dirty="0"/>
              <a:t>FP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7C0192-1453-4320-8085-6EFAE5EB73A6}"/>
              </a:ext>
            </a:extLst>
          </p:cNvPr>
          <p:cNvCxnSpPr>
            <a:cxnSpLocks/>
          </p:cNvCxnSpPr>
          <p:nvPr/>
        </p:nvCxnSpPr>
        <p:spPr>
          <a:xfrm>
            <a:off x="1763688" y="3001516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ADC613F-66AA-2113-C911-8279E51FD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6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从</a:t>
            </a:r>
            <a:r>
              <a:rPr kumimoji="1" lang="en-US" altLang="zh-CN" b="1" dirty="0"/>
              <a:t>C</a:t>
            </a:r>
            <a:r>
              <a:rPr kumimoji="1" lang="zh-CN" altLang="en-US" b="1" dirty="0"/>
              <a:t>语言到汇编语言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9469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938166" y="28575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保存被调用者保存寄存器</a:t>
            </a:r>
            <a:r>
              <a:rPr kumimoji="1" lang="en-US" altLang="zh-CN" dirty="0"/>
              <a:t>x19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3217540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C89D176-C5EE-E1E8-2734-E3FC17C7592D}"/>
              </a:ext>
            </a:extLst>
          </p:cNvPr>
          <p:cNvCxnSpPr>
            <a:cxnSpLocks/>
          </p:cNvCxnSpPr>
          <p:nvPr/>
        </p:nvCxnSpPr>
        <p:spPr>
          <a:xfrm>
            <a:off x="1763688" y="3505572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C53DCA7-4310-76B0-D1E0-C2E422F79EC2}"/>
              </a:ext>
            </a:extLst>
          </p:cNvPr>
          <p:cNvSpPr txBox="1"/>
          <p:nvPr/>
        </p:nvSpPr>
        <p:spPr>
          <a:xfrm>
            <a:off x="5938165" y="3228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把参数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的值写入</a:t>
            </a:r>
            <a:r>
              <a:rPr kumimoji="1" lang="en-US" altLang="zh-CN" dirty="0"/>
              <a:t>w19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6724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3721596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53DCA7-4310-76B0-D1E0-C2E422F79EC2}"/>
              </a:ext>
            </a:extLst>
          </p:cNvPr>
          <p:cNvSpPr txBox="1"/>
          <p:nvPr/>
        </p:nvSpPr>
        <p:spPr>
          <a:xfrm>
            <a:off x="5818872" y="337027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调用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函数（结果在</a:t>
            </a:r>
            <a:r>
              <a:rPr kumimoji="1" lang="en-US" altLang="zh-CN" dirty="0"/>
              <a:t>w0</a:t>
            </a:r>
            <a:r>
              <a:rPr kumimoji="1" lang="zh-CN" altLang="en-US" dirty="0"/>
              <a:t>中）</a:t>
            </a:r>
          </a:p>
        </p:txBody>
      </p:sp>
    </p:spTree>
    <p:extLst>
      <p:ext uri="{BB962C8B-B14F-4D97-AF65-F5344CB8AC3E}">
        <p14:creationId xmlns:p14="http://schemas.microsoft.com/office/powerpoint/2010/main" val="6832000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3937620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53DCA7-4310-76B0-D1E0-C2E422F79EC2}"/>
              </a:ext>
            </a:extLst>
          </p:cNvPr>
          <p:cNvSpPr txBox="1"/>
          <p:nvPr/>
        </p:nvSpPr>
        <p:spPr>
          <a:xfrm>
            <a:off x="5935376" y="337941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* </a:t>
            </a:r>
            <a:r>
              <a:rPr kumimoji="1" lang="en-US" altLang="zh-CN" dirty="0"/>
              <a:t>square(n)</a:t>
            </a:r>
            <a:br>
              <a:rPr kumimoji="1" lang="en-US" altLang="zh-CN" dirty="0"/>
            </a:br>
            <a:r>
              <a:rPr kumimoji="1" lang="en-US" altLang="zh-CN" dirty="0"/>
              <a:t>n</a:t>
            </a:r>
            <a:r>
              <a:rPr kumimoji="1" lang="zh-CN" altLang="en-US" dirty="0"/>
              <a:t>在</a:t>
            </a:r>
            <a:r>
              <a:rPr kumimoji="1" lang="en-US" altLang="zh-CN" dirty="0"/>
              <a:t>w19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square(n)</a:t>
            </a:r>
            <a:r>
              <a:rPr kumimoji="1" lang="zh-CN" altLang="en-US" dirty="0"/>
              <a:t>在</a:t>
            </a:r>
            <a:r>
              <a:rPr kumimoji="1" lang="en-US" altLang="zh-CN" dirty="0"/>
              <a:t>w0</a:t>
            </a:r>
            <a:r>
              <a:rPr kumimoji="1" lang="zh-CN" altLang="en-US" dirty="0"/>
              <a:t>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21881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93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4153644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835F6A-68BC-2424-A822-FE31C4CFC183}"/>
              </a:ext>
            </a:extLst>
          </p:cNvPr>
          <p:cNvSpPr txBox="1"/>
          <p:nvPr/>
        </p:nvSpPr>
        <p:spPr>
          <a:xfrm>
            <a:off x="5892582" y="3784312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恢复被调用者保存寄存器</a:t>
            </a:r>
            <a:r>
              <a:rPr kumimoji="1" lang="en-US" altLang="zh-CN" dirty="0"/>
              <a:t>x19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189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842115" y="3390447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释放栈桢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恢复</a:t>
            </a:r>
            <a:r>
              <a:rPr kumimoji="1" lang="en-US" altLang="zh-CN" dirty="0"/>
              <a:t>caller</a:t>
            </a:r>
            <a:r>
              <a:rPr kumimoji="1" lang="zh-CN" altLang="en-US" dirty="0"/>
              <a:t>栈桢的</a:t>
            </a:r>
            <a:r>
              <a:rPr kumimoji="1" lang="en-US" altLang="zh-CN" dirty="0"/>
              <a:t>FP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x29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恢复返回地址</a:t>
            </a:r>
            <a:r>
              <a:rPr kumimoji="1" lang="en-US" altLang="zh-CN" dirty="0"/>
              <a:t>LR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x30</a:t>
            </a:r>
            <a:r>
              <a:rPr kumimoji="1" lang="zh-CN" altLang="en-US" dirty="0"/>
              <a:t>）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7C0192-1453-4320-8085-6EFAE5EB73A6}"/>
              </a:ext>
            </a:extLst>
          </p:cNvPr>
          <p:cNvCxnSpPr>
            <a:cxnSpLocks/>
          </p:cNvCxnSpPr>
          <p:nvPr/>
        </p:nvCxnSpPr>
        <p:spPr>
          <a:xfrm>
            <a:off x="1763688" y="4369668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1499D7B-F248-CB8C-67C3-E69A23CB0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F67EACC-9450-A5C3-A088-8621D23C72BC}"/>
              </a:ext>
            </a:extLst>
          </p:cNvPr>
          <p:cNvCxnSpPr>
            <a:cxnSpLocks/>
          </p:cNvCxnSpPr>
          <p:nvPr/>
        </p:nvCxnSpPr>
        <p:spPr>
          <a:xfrm>
            <a:off x="1763688" y="4613341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7A7FDF-4B2E-79E8-2C3B-37000D97B462}"/>
              </a:ext>
            </a:extLst>
          </p:cNvPr>
          <p:cNvSpPr txBox="1"/>
          <p:nvPr/>
        </p:nvSpPr>
        <p:spPr>
          <a:xfrm>
            <a:off x="5847633" y="436966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返回到</a:t>
            </a:r>
            <a:r>
              <a:rPr kumimoji="1" lang="en-US" altLang="zh-CN" dirty="0"/>
              <a:t>x30</a:t>
            </a:r>
            <a:r>
              <a:rPr kumimoji="1" lang="zh-CN" altLang="en-US" dirty="0"/>
              <a:t>中存储的返回地址</a:t>
            </a:r>
          </a:p>
        </p:txBody>
      </p:sp>
    </p:spTree>
    <p:extLst>
      <p:ext uri="{BB962C8B-B14F-4D97-AF65-F5344CB8AC3E}">
        <p14:creationId xmlns:p14="http://schemas.microsoft.com/office/powerpoint/2010/main" val="39137926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F27F3-B7A7-6E95-0175-4E7B3A28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E0165-4264-1FDB-8672-4D8473D11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F10D3-BD03-F467-F00A-E16117D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62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E09863D-723B-486F-BFED-FAB9A77D9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6108" name="Group 108">
            <a:extLst>
              <a:ext uri="{FF2B5EF4-FFF2-40B4-BE49-F238E27FC236}">
                <a16:creationId xmlns:a16="http://schemas.microsoft.com/office/drawing/2014/main" id="{CA84BD1A-205D-47FE-835A-D2351C70FC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1" y="1355492"/>
          <a:ext cx="6851104" cy="135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dirty="0"/>
                        <a:t>寄存器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dirty="0"/>
                        <a:t>初始值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0xffffffff00000000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Group 108">
            <a:extLst>
              <a:ext uri="{FF2B5EF4-FFF2-40B4-BE49-F238E27FC236}">
                <a16:creationId xmlns:a16="http://schemas.microsoft.com/office/drawing/2014/main" id="{05C11D19-9DEA-4986-BE25-89F62C00F25C}"/>
              </a:ext>
            </a:extLst>
          </p:cNvPr>
          <p:cNvGraphicFramePr>
            <a:graphicFrameLocks/>
          </p:cNvGraphicFramePr>
          <p:nvPr/>
        </p:nvGraphicFramePr>
        <p:xfrm>
          <a:off x="443643" y="2925749"/>
          <a:ext cx="6851104" cy="243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843">
                  <a:extLst>
                    <a:ext uri="{9D8B030D-6E8A-4147-A177-3AD203B41FA5}">
                      <a16:colId xmlns:a16="http://schemas.microsoft.com/office/drawing/2014/main" val="884480569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/>
                        <a:t>指令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/>
                        <a:t>目标寄存器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dirty="0"/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</a:rPr>
                        <a:t>add  x2, x2, x1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 dirty="0"/>
                        <a:t>x2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sub  x1, x1, #1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 dirty="0" err="1"/>
                        <a:t>mul</a:t>
                      </a:r>
                      <a:r>
                        <a:rPr lang="en-US" altLang="zh-CN" sz="1800" dirty="0"/>
                        <a:t>  x0, x1, x2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eor</a:t>
                      </a:r>
                      <a:r>
                        <a:rPr lang="en-US" altLang="zh-CN" sz="1800" dirty="0"/>
                        <a:t>  x2, x1, x0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69625145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asr</a:t>
                      </a:r>
                      <a:r>
                        <a:rPr lang="en-US" altLang="zh-CN" sz="1800" dirty="0"/>
                        <a:t>  x0, x0, #1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67798183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lsr</a:t>
                      </a:r>
                      <a:r>
                        <a:rPr lang="en-US" altLang="zh-CN" sz="1800" dirty="0"/>
                        <a:t>  x0, x0, #4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2192942652"/>
                  </a:ext>
                </a:extLst>
              </a:tr>
            </a:tbl>
          </a:graphicData>
        </a:graphic>
      </p:graphicFrame>
      <p:graphicFrame>
        <p:nvGraphicFramePr>
          <p:cNvPr id="5" name="Group 67">
            <a:extLst>
              <a:ext uri="{FF2B5EF4-FFF2-40B4-BE49-F238E27FC236}">
                <a16:creationId xmlns:a16="http://schemas.microsoft.com/office/drawing/2014/main" id="{D21F10B9-737D-7545-BF85-41219E97FEE6}"/>
              </a:ext>
            </a:extLst>
          </p:cNvPr>
          <p:cNvGraphicFramePr>
            <a:graphicFrameLocks/>
          </p:cNvGraphicFramePr>
          <p:nvPr/>
        </p:nvGraphicFramePr>
        <p:xfrm>
          <a:off x="7452320" y="1355492"/>
          <a:ext cx="1512168" cy="3764358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加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sub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减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div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除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neg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dirty="0"/>
                        <a:t>取反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逻辑左移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3395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lsr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48177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asr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算数右移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1146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ror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循环右移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750988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eor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按位异或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6724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orr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按位或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71884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按位与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17729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mvn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按位取反</a:t>
                      </a:r>
                      <a:endParaRPr kumimoji="1"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56966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DD03AC6-2ABE-A548-B3F9-D4AAA2A1348C}"/>
              </a:ext>
            </a:extLst>
          </p:cNvPr>
          <p:cNvSpPr txBox="1"/>
          <p:nvPr/>
        </p:nvSpPr>
        <p:spPr>
          <a:xfrm>
            <a:off x="3712065" y="3237671"/>
            <a:ext cx="3505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0C44F-1F12-3B4A-97F0-355A225DF131}"/>
              </a:ext>
            </a:extLst>
          </p:cNvPr>
          <p:cNvSpPr txBox="1"/>
          <p:nvPr/>
        </p:nvSpPr>
        <p:spPr>
          <a:xfrm>
            <a:off x="3131840" y="3607003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533E94-EE03-0949-ADC6-05DCC502C2A4}"/>
              </a:ext>
            </a:extLst>
          </p:cNvPr>
          <p:cNvSpPr txBox="1"/>
          <p:nvPr/>
        </p:nvSpPr>
        <p:spPr>
          <a:xfrm>
            <a:off x="3131840" y="3964606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B2ECCF-23A0-A345-BC0F-0C21B8866A7A}"/>
              </a:ext>
            </a:extLst>
          </p:cNvPr>
          <p:cNvSpPr txBox="1"/>
          <p:nvPr/>
        </p:nvSpPr>
        <p:spPr>
          <a:xfrm>
            <a:off x="3131840" y="4318008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0xffffffff00000001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63B698-59FA-C747-95CA-AAB4A8FA268E}"/>
              </a:ext>
            </a:extLst>
          </p:cNvPr>
          <p:cNvSpPr txBox="1"/>
          <p:nvPr/>
        </p:nvSpPr>
        <p:spPr>
          <a:xfrm>
            <a:off x="3131840" y="4653417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0xffffffff80000000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AC1EA6-6E52-4248-9E0F-3CB4331598AF}"/>
              </a:ext>
            </a:extLst>
          </p:cNvPr>
          <p:cNvSpPr txBox="1"/>
          <p:nvPr/>
        </p:nvSpPr>
        <p:spPr>
          <a:xfrm>
            <a:off x="3131840" y="4992461"/>
            <a:ext cx="466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0x0ffffffff0000000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5D1E8964-BE10-4897-8C66-6E6B6BA6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C3219-FFFD-4FE2-9543-203B51E8E62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1E0C0CB-4DC1-4B69-B9CC-E85DE5A88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练习题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8D4BC3E-F926-4A86-B1E0-9FB47455F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4482" indent="-444482">
              <a:buNone/>
            </a:pPr>
            <a:r>
              <a:rPr lang="zh-CN" altLang="en-US" sz="2000" dirty="0">
                <a:latin typeface="+mj-ea"/>
              </a:rPr>
              <a:t>初始值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4482" indent="-444482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x0 = 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000000000000008d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x1 = 1234567898765432</a:t>
            </a:r>
          </a:p>
          <a:p>
            <a:pPr marL="444482" indent="-444482">
              <a:buNone/>
            </a:pP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x2 = 0000000000000011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2AD841-AE80-1244-4A55-B0C18A4899A7}"/>
              </a:ext>
            </a:extLst>
          </p:cNvPr>
          <p:cNvSpPr txBox="1"/>
          <p:nvPr/>
        </p:nvSpPr>
        <p:spPr>
          <a:xfrm>
            <a:off x="5241458" y="347221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00000000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0008d</a:t>
            </a:r>
            <a:r>
              <a:rPr lang="en-US" altLang="zh-CN" b="1" dirty="0">
                <a:solidFill>
                  <a:schemeClr val="accent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11</a:t>
            </a:r>
            <a:endParaRPr lang="zh-CN" altLang="en-US" b="1" dirty="0">
              <a:solidFill>
                <a:schemeClr val="accent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EB0C2A-2198-EB13-CCB7-E4ABAD817C94}"/>
              </a:ext>
            </a:extLst>
          </p:cNvPr>
          <p:cNvSpPr txBox="1"/>
          <p:nvPr/>
        </p:nvSpPr>
        <p:spPr>
          <a:xfrm>
            <a:off x="899592" y="3468404"/>
            <a:ext cx="4273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4482" indent="-444482">
              <a:buFontTx/>
              <a:buAutoNum type="arabicPlain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add	w1, w2, w0,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#8   x1 =</a:t>
            </a:r>
          </a:p>
          <a:p>
            <a:pPr marL="444482" indent="-444482">
              <a:buFontTx/>
              <a:buAutoNum type="arabicPlain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add	x1, x2, w0,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sxtb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x1 =</a:t>
            </a:r>
          </a:p>
          <a:p>
            <a:pPr marL="444482" indent="-444482">
              <a:buFontTx/>
              <a:buAutoNum type="arabicPlain"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eor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x1, x1, x0,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lsr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#4   x1 =</a:t>
            </a:r>
          </a:p>
          <a:p>
            <a:pPr marL="444482" indent="-444482">
              <a:buFontTx/>
              <a:buAutoNum type="arabicPlain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mov	w1, w0               x1 =</a:t>
            </a:r>
            <a:endParaRPr lang="en-US" altLang="zh-CN" b="1" dirty="0">
              <a:solidFill>
                <a:schemeClr val="accent1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4F83FF-5EBD-F891-3C2A-D015D8BF469E}"/>
              </a:ext>
            </a:extLst>
          </p:cNvPr>
          <p:cNvSpPr txBox="1"/>
          <p:nvPr/>
        </p:nvSpPr>
        <p:spPr>
          <a:xfrm>
            <a:off x="5241458" y="374182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ffffffffffffff</a:t>
            </a:r>
            <a:r>
              <a:rPr lang="en-US" altLang="zh-CN" b="1" dirty="0">
                <a:solidFill>
                  <a:schemeClr val="accent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9e</a:t>
            </a:r>
            <a:endParaRPr lang="zh-CN" altLang="en-US" b="1" dirty="0">
              <a:solidFill>
                <a:schemeClr val="accent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C3F8E-988F-7503-0F2E-24DFF2F72F69}"/>
              </a:ext>
            </a:extLst>
          </p:cNvPr>
          <p:cNvSpPr txBox="1"/>
          <p:nvPr/>
        </p:nvSpPr>
        <p:spPr>
          <a:xfrm>
            <a:off x="5241458" y="402240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123456789876543a</a:t>
            </a:r>
            <a:endParaRPr lang="zh-CN" altLang="en-US" b="1" dirty="0">
              <a:solidFill>
                <a:schemeClr val="accent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0041BF-5AF6-7710-0B24-5A25ED77F8CD}"/>
              </a:ext>
            </a:extLst>
          </p:cNvPr>
          <p:cNvSpPr txBox="1"/>
          <p:nvPr/>
        </p:nvSpPr>
        <p:spPr>
          <a:xfrm>
            <a:off x="5241458" y="429201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000000000000008d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A344-4991-CF45-BE3C-59E79077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练习题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BB7A7B7-F33C-3D42-B816-7333B5D6E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" y="1273324"/>
          <a:ext cx="2283294" cy="183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47">
                  <a:extLst>
                    <a:ext uri="{9D8B030D-6E8A-4147-A177-3AD203B41FA5}">
                      <a16:colId xmlns:a16="http://schemas.microsoft.com/office/drawing/2014/main" val="151040037"/>
                    </a:ext>
                  </a:extLst>
                </a:gridCol>
                <a:gridCol w="1141647">
                  <a:extLst>
                    <a:ext uri="{9D8B030D-6E8A-4147-A177-3AD203B41FA5}">
                      <a16:colId xmlns:a16="http://schemas.microsoft.com/office/drawing/2014/main" val="2887208361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17307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0xFF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2849498209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0x108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077815618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0x110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0x13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809294710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0x118</a:t>
                      </a:r>
                    </a:p>
                  </a:txBody>
                  <a:tcPr marL="90000" marR="90000" marT="46806" marB="468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0x11</a:t>
                      </a:r>
                    </a:p>
                  </a:txBody>
                  <a:tcPr marL="90000" marR="90000" marT="46806" marB="46806" horzOverflow="overflow"/>
                </a:tc>
                <a:extLst>
                  <a:ext uri="{0D108BD9-81ED-4DB2-BD59-A6C34878D82A}">
                    <a16:rowId xmlns:a16="http://schemas.microsoft.com/office/drawing/2014/main" val="306081439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86EA7-4CFC-0D45-BEC7-8744040B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98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3AB5-514B-4A45-8B91-0E4E275490B4}"/>
              </a:ext>
            </a:extLst>
          </p:cNvPr>
          <p:cNvGraphicFramePr>
            <a:graphicFrameLocks/>
          </p:cNvGraphicFramePr>
          <p:nvPr/>
        </p:nvGraphicFramePr>
        <p:xfrm>
          <a:off x="506735" y="3431776"/>
          <a:ext cx="22832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47">
                  <a:extLst>
                    <a:ext uri="{9D8B030D-6E8A-4147-A177-3AD203B41FA5}">
                      <a16:colId xmlns:a16="http://schemas.microsoft.com/office/drawing/2014/main" val="151040037"/>
                    </a:ext>
                  </a:extLst>
                </a:gridCol>
                <a:gridCol w="1141647">
                  <a:extLst>
                    <a:ext uri="{9D8B030D-6E8A-4147-A177-3AD203B41FA5}">
                      <a16:colId xmlns:a16="http://schemas.microsoft.com/office/drawing/2014/main" val="2887208361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17307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0x100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49498209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0x8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77815618"/>
                  </a:ext>
                </a:extLst>
              </a:tr>
              <a:tr h="3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X2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0x2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09294710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2342D78-BC28-5F48-9B08-DC644A8F66CC}"/>
              </a:ext>
            </a:extLst>
          </p:cNvPr>
          <p:cNvGraphicFramePr>
            <a:graphicFrameLocks noGrp="1"/>
          </p:cNvGraphicFramePr>
          <p:nvPr/>
        </p:nvGraphicFramePr>
        <p:xfrm>
          <a:off x="3169542" y="1273324"/>
          <a:ext cx="5433418" cy="362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09">
                  <a:extLst>
                    <a:ext uri="{9D8B030D-6E8A-4147-A177-3AD203B41FA5}">
                      <a16:colId xmlns:a16="http://schemas.microsoft.com/office/drawing/2014/main" val="104638403"/>
                    </a:ext>
                  </a:extLst>
                </a:gridCol>
                <a:gridCol w="2716709">
                  <a:extLst>
                    <a:ext uri="{9D8B030D-6E8A-4147-A177-3AD203B41FA5}">
                      <a16:colId xmlns:a16="http://schemas.microsoft.com/office/drawing/2014/main" val="4232418726"/>
                    </a:ext>
                  </a:extLst>
                </a:gridCol>
              </a:tblGrid>
              <a:tr h="517356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（地址）值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52390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946452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07031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X1]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31818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X2, </a:t>
                      </a:r>
                      <a:r>
                        <a:rPr lang="en-US" altLang="zh-CN" sz="18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lsl</a:t>
                      </a: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#3]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76688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[X0, #0x18]!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55318"/>
                  </a:ext>
                </a:extLst>
              </a:tr>
              <a:tr h="5173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[X0], #0x18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77537"/>
                  </a:ext>
                </a:extLst>
              </a:tr>
            </a:tbl>
          </a:graphicData>
        </a:graphic>
      </p:graphicFrame>
      <p:sp>
        <p:nvSpPr>
          <p:cNvPr id="10" name="Rectangle 39">
            <a:extLst>
              <a:ext uri="{FF2B5EF4-FFF2-40B4-BE49-F238E27FC236}">
                <a16:creationId xmlns:a16="http://schemas.microsoft.com/office/drawing/2014/main" id="{B8EDC4E0-95DB-AF4F-93C2-E98C0D5F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857086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0xAB</a:t>
            </a: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B1DC64DF-63E7-2149-8125-B6661DFD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368261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(0x110)</a:t>
            </a:r>
            <a:r>
              <a:rPr lang="zh-CN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0x13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3D307E00-A786-F34E-ABEC-27CD5D5C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307811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0xFF</a:t>
            </a: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25388745-805E-154E-9906-D3E934D4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1790286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619C0C1E-24E4-9542-A0D0-08A194D9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888961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(0x118)</a:t>
            </a:r>
            <a:r>
              <a:rPr lang="zh-CN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C5F5185B-08D1-5A45-AA1C-B1C11E7A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4409661"/>
            <a:ext cx="172305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(0x100)</a:t>
            </a:r>
            <a:r>
              <a:rPr lang="zh-CN" altLang="en-US" sz="18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b="0">
                <a:latin typeface="Consolas" panose="020B0609020204030204" pitchFamily="49" charset="0"/>
                <a:cs typeface="Consolas" panose="020B0609020204030204" pitchFamily="49" charset="0"/>
              </a:rPr>
              <a:t>0xFF</a:t>
            </a:r>
          </a:p>
        </p:txBody>
      </p:sp>
    </p:spTree>
    <p:extLst>
      <p:ext uri="{BB962C8B-B14F-4D97-AF65-F5344CB8AC3E}">
        <p14:creationId xmlns:p14="http://schemas.microsoft.com/office/powerpoint/2010/main" val="13419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E09863D-723B-486F-BFED-FAB9A77D9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96108" name="Group 108">
            <a:extLst>
              <a:ext uri="{FF2B5EF4-FFF2-40B4-BE49-F238E27FC236}">
                <a16:creationId xmlns:a16="http://schemas.microsoft.com/office/drawing/2014/main" id="{CA84BD1A-205D-47FE-835A-D2351C70FC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55492"/>
          <a:ext cx="8229599" cy="135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dirty="0"/>
                        <a:t>寄存器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dirty="0"/>
                        <a:t>初始值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0xffffffff00000000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X2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Group 108">
            <a:extLst>
              <a:ext uri="{FF2B5EF4-FFF2-40B4-BE49-F238E27FC236}">
                <a16:creationId xmlns:a16="http://schemas.microsoft.com/office/drawing/2014/main" id="{05C11D19-9DEA-4986-BE25-89F62C00F25C}"/>
              </a:ext>
            </a:extLst>
          </p:cNvPr>
          <p:cNvGraphicFramePr>
            <a:graphicFrameLocks/>
          </p:cNvGraphicFramePr>
          <p:nvPr/>
        </p:nvGraphicFramePr>
        <p:xfrm>
          <a:off x="443643" y="2925749"/>
          <a:ext cx="8229600" cy="13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315">
                  <a:extLst>
                    <a:ext uri="{9D8B030D-6E8A-4147-A177-3AD203B41FA5}">
                      <a16:colId xmlns:a16="http://schemas.microsoft.com/office/drawing/2014/main" val="884480569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dirty="0"/>
                        <a:t>指令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/>
                        <a:t>目标寄存器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/>
                        <a:t>结果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eor</a:t>
                      </a:r>
                      <a:r>
                        <a:rPr lang="en-US" altLang="zh-CN" sz="1800" dirty="0"/>
                        <a:t>  x2, x1, x0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169625145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asr</a:t>
                      </a:r>
                      <a:r>
                        <a:rPr lang="en-US" altLang="zh-CN" sz="1800" dirty="0"/>
                        <a:t>  x0, x0, #1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67798183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lsr</a:t>
                      </a:r>
                      <a:r>
                        <a:rPr lang="en-US" altLang="zh-CN" sz="1800" dirty="0"/>
                        <a:t>  x0, x0, #4</a:t>
                      </a:r>
                      <a:endParaRPr lang="en-US" altLang="zh-CN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35" marB="38035" horzOverflow="overflow"/>
                </a:tc>
                <a:extLst>
                  <a:ext uri="{0D108BD9-81ED-4DB2-BD59-A6C34878D82A}">
                    <a16:rowId xmlns:a16="http://schemas.microsoft.com/office/drawing/2014/main" val="219294265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B178D11-19DB-9DE8-F673-9D479DB5D9A1}"/>
              </a:ext>
            </a:extLst>
          </p:cNvPr>
          <p:cNvSpPr txBox="1"/>
          <p:nvPr/>
        </p:nvSpPr>
        <p:spPr>
          <a:xfrm>
            <a:off x="3923928" y="3273445"/>
            <a:ext cx="4664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0xffffffff00000001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5BE2FB-E5D4-36BF-1DDA-E378F2786CAC}"/>
              </a:ext>
            </a:extLst>
          </p:cNvPr>
          <p:cNvSpPr txBox="1"/>
          <p:nvPr/>
        </p:nvSpPr>
        <p:spPr>
          <a:xfrm>
            <a:off x="3923928" y="3595087"/>
            <a:ext cx="4664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0xffffffff80000000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86F4E0-2803-ABE3-EDAB-1195DD549025}"/>
              </a:ext>
            </a:extLst>
          </p:cNvPr>
          <p:cNvSpPr txBox="1"/>
          <p:nvPr/>
        </p:nvSpPr>
        <p:spPr>
          <a:xfrm>
            <a:off x="3923928" y="3941408"/>
            <a:ext cx="4664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0x0ffffffff0000000</a:t>
            </a:r>
            <a:endParaRPr kumimoji="0" lang="en-US" altLang="zh-CN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42098</TotalTime>
  <Words>6278</Words>
  <Application>Microsoft Macintosh PowerPoint</Application>
  <PresentationFormat>全屏显示(16:10)</PresentationFormat>
  <Paragraphs>1506</Paragraphs>
  <Slides>100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2" baseType="lpstr">
      <vt:lpstr>DengXian</vt:lpstr>
      <vt:lpstr>Microsoft YaHei</vt:lpstr>
      <vt:lpstr>Microsoft YaHei</vt:lpstr>
      <vt:lpstr>Cascadia Code</vt:lpstr>
      <vt:lpstr>Arial</vt:lpstr>
      <vt:lpstr>Calibri</vt:lpstr>
      <vt:lpstr>Comic Sans MS</vt:lpstr>
      <vt:lpstr>Consolas</vt:lpstr>
      <vt:lpstr>Courier New</vt:lpstr>
      <vt:lpstr>Helvetica Neue</vt:lpstr>
      <vt:lpstr>Times New Roman</vt:lpstr>
      <vt:lpstr>Office 主题​​</vt:lpstr>
      <vt:lpstr>ARM汇编 – 基础</vt:lpstr>
      <vt:lpstr>操作系统：在硬件和应用之间的软件层</vt:lpstr>
      <vt:lpstr>操作系统的分化</vt:lpstr>
      <vt:lpstr>大纲</vt:lpstr>
      <vt:lpstr>为什么学习ARM ISA/汇编</vt:lpstr>
      <vt:lpstr>令人困惑的应用表现</vt:lpstr>
      <vt:lpstr>指令集架构与操作系统</vt:lpstr>
      <vt:lpstr>为什么选择ARM</vt:lpstr>
      <vt:lpstr>从C语言到汇编语言</vt:lpstr>
      <vt:lpstr>为什么硬件不能直接运行C语言的源代码</vt:lpstr>
      <vt:lpstr>C代码示例</vt:lpstr>
      <vt:lpstr>编译过程</vt:lpstr>
      <vt:lpstr>从C程序到二进制编码</vt:lpstr>
      <vt:lpstr>从C程序到二进制编码</vt:lpstr>
      <vt:lpstr>从C程序到二进制编码</vt:lpstr>
      <vt:lpstr>理解ARM汇编</vt:lpstr>
      <vt:lpstr>俯瞰指令执行：程序代码在哪</vt:lpstr>
      <vt:lpstr>俯瞰指令执行：代码加载</vt:lpstr>
      <vt:lpstr>俯瞰指令执行：指令位置</vt:lpstr>
      <vt:lpstr>俯瞰指令执行：更新PC找到下一条指令</vt:lpstr>
      <vt:lpstr>俯瞰指令执行：数据在哪</vt:lpstr>
      <vt:lpstr>寄存器：处理器内部的高速存储单元</vt:lpstr>
      <vt:lpstr>寄存器：处理器内部的高速存储单元</vt:lpstr>
      <vt:lpstr>常用汇编指令</vt:lpstr>
      <vt:lpstr>寄存器间的数据搬移指令</vt:lpstr>
      <vt:lpstr>算术指令</vt:lpstr>
      <vt:lpstr>移位指令</vt:lpstr>
      <vt:lpstr>移位指令</vt:lpstr>
      <vt:lpstr>逻辑运算指令</vt:lpstr>
      <vt:lpstr>算术运算汇编代码</vt:lpstr>
      <vt:lpstr>Modified Register：修改过的寄存器</vt:lpstr>
      <vt:lpstr>Modified Register的常见用法</vt:lpstr>
      <vt:lpstr>访存指令</vt:lpstr>
      <vt:lpstr>处理器视角下的内存</vt:lpstr>
      <vt:lpstr>内存地址</vt:lpstr>
      <vt:lpstr>寻址模式</vt:lpstr>
      <vt:lpstr>示例：基地址模式</vt:lpstr>
      <vt:lpstr>基地址加偏移量模式</vt:lpstr>
      <vt:lpstr>示例：基地址加偏移量模式</vt:lpstr>
      <vt:lpstr>寻址模式小结</vt:lpstr>
      <vt:lpstr>条件码与分支指令</vt:lpstr>
      <vt:lpstr>PC更新：顺序执行和跳转执行</vt:lpstr>
      <vt:lpstr>控制流跳转：标签与分支指令</vt:lpstr>
      <vt:lpstr>控制流跳转：标签与分支指令</vt:lpstr>
      <vt:lpstr>条件码（Conditional Code, CC）</vt:lpstr>
      <vt:lpstr>条件码的设置</vt:lpstr>
      <vt:lpstr>条件码的设置</vt:lpstr>
      <vt:lpstr>跳转条件</vt:lpstr>
      <vt:lpstr>跳转指令</vt:lpstr>
      <vt:lpstr>实例：Do-while结构的翻译</vt:lpstr>
      <vt:lpstr>实例：Do-while结构的翻译</vt:lpstr>
      <vt:lpstr>实例：Do-while结构的翻译</vt:lpstr>
      <vt:lpstr>小结</vt:lpstr>
      <vt:lpstr>函数调用</vt:lpstr>
      <vt:lpstr>函数调用 vs. 无条件控制流跳转</vt:lpstr>
      <vt:lpstr>基本概念</vt:lpstr>
      <vt:lpstr>函数调用与返回指令</vt:lpstr>
      <vt:lpstr>函数调用指令（caller调用callee）</vt:lpstr>
      <vt:lpstr>函数返回指令（callee返回caller）</vt:lpstr>
      <vt:lpstr>示例：PC与LR的变化</vt:lpstr>
      <vt:lpstr>多级函数调用</vt:lpstr>
      <vt:lpstr>函数栈桢（Stack Frame）</vt:lpstr>
      <vt:lpstr>函数栈桢（Stack Frame）</vt:lpstr>
      <vt:lpstr>函数调用返回过程中栈的变化</vt:lpstr>
      <vt:lpstr>实例：多级函数调用</vt:lpstr>
      <vt:lpstr>实例：多级函数调用</vt:lpstr>
      <vt:lpstr>回顾：访存指令</vt:lpstr>
      <vt:lpstr>帧指针FP：x29寄存器</vt:lpstr>
      <vt:lpstr>函数的调用、返回与栈</vt:lpstr>
      <vt:lpstr>函数的调用、返回与栈</vt:lpstr>
      <vt:lpstr>函数的调用、返回与栈</vt:lpstr>
      <vt:lpstr>函数参数与返回值</vt:lpstr>
      <vt:lpstr>通过寄存器传递数据</vt:lpstr>
      <vt:lpstr>回顾：参数与寄存器的对应关系</vt:lpstr>
      <vt:lpstr>实例：通过寄存器传递参数与返回值</vt:lpstr>
      <vt:lpstr>传递数据</vt:lpstr>
      <vt:lpstr>传递数据：参数</vt:lpstr>
      <vt:lpstr>传递数据：参数</vt:lpstr>
      <vt:lpstr>寄存器保存</vt:lpstr>
      <vt:lpstr>通用寄存器保存</vt:lpstr>
      <vt:lpstr>31个通用寄存器</vt:lpstr>
      <vt:lpstr>31个通用寄存器</vt:lpstr>
      <vt:lpstr>寄存器使用约定</vt:lpstr>
      <vt:lpstr>寄存器使用约定</vt:lpstr>
      <vt:lpstr>实例：保存寄存器</vt:lpstr>
      <vt:lpstr>对比：用栈保存和用x19保存x0</vt:lpstr>
      <vt:lpstr>再看cube函数</vt:lpstr>
      <vt:lpstr>实例：理解cube函数汇编</vt:lpstr>
      <vt:lpstr>实例：理解cube函数汇编</vt:lpstr>
      <vt:lpstr>实例：理解cube函数汇编</vt:lpstr>
      <vt:lpstr>实例：理解cube函数汇编</vt:lpstr>
      <vt:lpstr>实例：理解cube函数汇编</vt:lpstr>
      <vt:lpstr>实例：理解cube函数汇编</vt:lpstr>
      <vt:lpstr>实例：理解cube函数汇编</vt:lpstr>
      <vt:lpstr>练习题</vt:lpstr>
      <vt:lpstr>练习</vt:lpstr>
      <vt:lpstr>练习题</vt:lpstr>
      <vt:lpstr>练习题</vt:lpstr>
      <vt:lpstr>练习</vt:lpstr>
      <vt:lpstr>练习题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黄 奔皓</cp:lastModifiedBy>
  <cp:revision>1507</cp:revision>
  <cp:lastPrinted>2020-03-02T13:38:09Z</cp:lastPrinted>
  <dcterms:created xsi:type="dcterms:W3CDTF">2017-11-24T09:35:45Z</dcterms:created>
  <dcterms:modified xsi:type="dcterms:W3CDTF">2023-09-19T00:49:11Z</dcterms:modified>
</cp:coreProperties>
</file>