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98" r:id="rId4"/>
    <p:sldId id="299" r:id="rId5"/>
    <p:sldId id="301" r:id="rId6"/>
    <p:sldId id="297" r:id="rId7"/>
    <p:sldId id="300" r:id="rId8"/>
    <p:sldId id="305" r:id="rId9"/>
    <p:sldId id="306" r:id="rId10"/>
    <p:sldId id="307" r:id="rId11"/>
    <p:sldId id="308" r:id="rId12"/>
    <p:sldId id="302" r:id="rId13"/>
    <p:sldId id="309" r:id="rId14"/>
    <p:sldId id="261" r:id="rId15"/>
    <p:sldId id="263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7719-B971-410F-88D1-05F59C8C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48024"/>
            <a:ext cx="8689976" cy="2509213"/>
          </a:xfrm>
        </p:spPr>
        <p:txBody>
          <a:bodyPr/>
          <a:lstStyle/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 </a:t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32D6A-C085-4424-BB78-1E2C6AE3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77323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&amp; HONGHAO GAN</a:t>
            </a:r>
          </a:p>
          <a:p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3</a:t>
            </a:r>
            <a:r>
              <a:rPr lang="en-US" altLang="zh-CN" sz="3200" b="1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CN" alt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Link L3 cache to L2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DE5BF-AEEE-2042-96CD-67F2C29A871B}"/>
              </a:ext>
            </a:extLst>
          </p:cNvPr>
          <p:cNvSpPr/>
          <p:nvPr/>
        </p:nvSpPr>
        <p:spPr>
          <a:xfrm>
            <a:off x="266328" y="1092578"/>
            <a:ext cx="52733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il2_access_fn(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this is a miss to the lowest level, so access main memory, which 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always done in the main simulator loop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5841C-BBDE-4947-A713-5CA7BF06E5EF}"/>
              </a:ext>
            </a:extLst>
          </p:cNvPr>
          <p:cNvSpPr/>
          <p:nvPr/>
        </p:nvSpPr>
        <p:spPr>
          <a:xfrm>
            <a:off x="5655074" y="109257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il2_access_fn(…)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if (cache_il3)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return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cache_access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(cache_il3,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cmd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baddr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NULL,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bsize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now, NULL, NULL);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il3_access_fn(…)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Inclusion property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EC245-F37D-F545-9CC5-370672D7AC52}"/>
              </a:ext>
            </a:extLst>
          </p:cNvPr>
          <p:cNvSpPr/>
          <p:nvPr/>
        </p:nvSpPr>
        <p:spPr>
          <a:xfrm>
            <a:off x="266327" y="1092578"/>
            <a:ext cx="9010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0; 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++ </a:t>
            </a:r>
            <a:r>
              <a:rPr lang="en-US" dirty="0">
                <a:latin typeface="Menlo" panose="020B0609030804020204" pitchFamily="49" charset="0"/>
              </a:rPr>
              <a:t>When a block is read.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-- </a:t>
            </a:r>
            <a:r>
              <a:rPr lang="en-US" dirty="0">
                <a:latin typeface="Menlo" panose="020B0609030804020204" pitchFamily="49" charset="0"/>
              </a:rPr>
              <a:t>When an upper level cache block that read from current block is evicted.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In replacement policy, only blocks with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 </a:t>
            </a:r>
            <a:r>
              <a:rPr lang="en-US" dirty="0">
                <a:latin typeface="Menlo" panose="020B0609030804020204" pitchFamily="49" charset="0"/>
              </a:rPr>
              <a:t>can be replaced.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68921-D01B-4887-B254-5FE03F25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819704"/>
            <a:ext cx="10949126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61ACB-DCFC-F044-B786-EDC72674DD97}"/>
              </a:ext>
            </a:extLst>
          </p:cNvPr>
          <p:cNvSpPr/>
          <p:nvPr/>
        </p:nvSpPr>
        <p:spPr>
          <a:xfrm>
            <a:off x="266327" y="1092578"/>
            <a:ext cx="90108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0;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useCnt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0;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LFU replacement policy: evict the cache block that has the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minimun</a:t>
            </a:r>
            <a:r>
              <a:rPr 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. </a:t>
            </a:r>
            <a:r>
              <a:rPr lang="en-US" dirty="0">
                <a:latin typeface="Menlo" panose="020B0609030804020204" pitchFamily="49" charset="0"/>
              </a:rPr>
              <a:t>Randomly pick one if there are multiple blocks with minimum </a:t>
            </a:r>
            <a:r>
              <a:rPr lang="en-US" dirty="0" err="1">
                <a:latin typeface="Menlo" panose="020B0609030804020204" pitchFamily="49" charset="0"/>
              </a:rPr>
              <a:t>useCnt</a:t>
            </a:r>
            <a:r>
              <a:rPr lang="en-US" dirty="0">
                <a:latin typeface="Menlo" panose="020B0609030804020204" pitchFamily="49" charset="0"/>
              </a:rPr>
              <a:t>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Need to take care of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overflow. Stop adding up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for the block when it happens.</a:t>
            </a:r>
          </a:p>
        </p:txBody>
      </p:sp>
    </p:spTree>
    <p:extLst>
      <p:ext uri="{BB962C8B-B14F-4D97-AF65-F5344CB8AC3E}">
        <p14:creationId xmlns:p14="http://schemas.microsoft.com/office/powerpoint/2010/main" val="135413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0" y="356587"/>
            <a:ext cx="11345662" cy="18805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598BC9-7665-E54C-850F-A7B49082A0A0}"/>
              </a:ext>
            </a:extLst>
          </p:cNvPr>
          <p:cNvSpPr/>
          <p:nvPr/>
        </p:nvSpPr>
        <p:spPr>
          <a:xfrm>
            <a:off x="266327" y="1092578"/>
            <a:ext cx="90108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Preliminary idea: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Start multiple threads for </a:t>
            </a:r>
            <a:r>
              <a:rPr lang="en-US" dirty="0" err="1">
                <a:latin typeface="Menlo" panose="020B0609030804020204" pitchFamily="49" charset="0"/>
              </a:rPr>
              <a:t>sim_main</a:t>
            </a:r>
            <a:r>
              <a:rPr lang="en-US" dirty="0">
                <a:latin typeface="Menlo" panose="020B0609030804020204" pitchFamily="49" charset="0"/>
              </a:rPr>
              <a:t> function, each thread simulates a core.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Feed different test program for each thread.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Synchronize clock among simulation threads.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Each thread keeps </a:t>
            </a:r>
            <a:r>
              <a:rPr lang="en-US" dirty="0">
                <a:latin typeface="Menlo" panose="020B0609030804020204" pitchFamily="49" charset="0"/>
              </a:rPr>
              <a:t>its private caches.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For shared caches, each clock only satisfy one read/write, other threads have to wait for next cycle.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78C1C5-51A7-4B18-A718-D3117E110DAF}"/>
              </a:ext>
            </a:extLst>
          </p:cNvPr>
          <p:cNvSpPr txBox="1"/>
          <p:nvPr/>
        </p:nvSpPr>
        <p:spPr>
          <a:xfrm>
            <a:off x="501587" y="1385162"/>
            <a:ext cx="111888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test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3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1B5F-64D7-4837-A4E4-6D72FBD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0" y="874886"/>
            <a:ext cx="10514120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AB2B-B306-4732-919F-A70A123C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" y="861109"/>
            <a:ext cx="10641368" cy="57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A1C4B-D437-408E-A239-B07D0E86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803145"/>
            <a:ext cx="8842159" cy="57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DB288-EACB-4E3B-95A4-E2614B86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" y="803145"/>
            <a:ext cx="11206579" cy="59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3E1D9-5136-4730-9829-550B3969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4"/>
            <a:ext cx="12192000" cy="6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14295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C92B5-88DC-477F-A88C-F6537B47DE9D}"/>
              </a:ext>
            </a:extLst>
          </p:cNvPr>
          <p:cNvSpPr txBox="1"/>
          <p:nvPr/>
        </p:nvSpPr>
        <p:spPr>
          <a:xfrm>
            <a:off x="760520" y="1111032"/>
            <a:ext cx="109550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</a:p>
        </p:txBody>
      </p:sp>
    </p:spTree>
    <p:extLst>
      <p:ext uri="{BB962C8B-B14F-4D97-AF65-F5344CB8AC3E}">
        <p14:creationId xmlns:p14="http://schemas.microsoft.com/office/powerpoint/2010/main" val="23273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4959-0421-4472-8767-992D08D3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10" y="1364163"/>
            <a:ext cx="5652559" cy="3851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B78B8-3D94-428D-A7F8-3642EC4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64163"/>
            <a:ext cx="5652559" cy="3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F1D0D-DAE7-4E41-9C56-6BD454BB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9" y="803145"/>
            <a:ext cx="11194742" cy="59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Declare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EAEB-89AF-6C47-9FC5-C2C23D99BF73}"/>
              </a:ext>
            </a:extLst>
          </p:cNvPr>
          <p:cNvSpPr/>
          <p:nvPr/>
        </p:nvSpPr>
        <p:spPr>
          <a:xfrm>
            <a:off x="266330" y="1175681"/>
            <a:ext cx="115676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instruction cache, entry level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*cache_il3 = NULL; 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data cache, entry level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*cache_dl3 = NULL; </a:t>
            </a:r>
            <a:endParaRPr lang="en-US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Cache miss handler function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BCFDE-8F39-624B-837A-4442E2970DC4}"/>
              </a:ext>
            </a:extLst>
          </p:cNvPr>
          <p:cNvSpPr/>
          <p:nvPr/>
        </p:nvSpPr>
        <p:spPr>
          <a:xfrm>
            <a:off x="266329" y="803145"/>
            <a:ext cx="107774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i="1" dirty="0">
                <a:latin typeface="Menlo" panose="020B0609030804020204" pitchFamily="49" charset="0"/>
              </a:rPr>
              <a:t>/* latency of block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(*</a:t>
            </a:r>
            <a:r>
              <a:rPr lang="en-US" dirty="0" err="1">
                <a:latin typeface="Menlo" panose="020B0609030804020204" pitchFamily="49" charset="0"/>
              </a:rPr>
              <a:t>blk_access_fn</a:t>
            </a:r>
            <a:r>
              <a:rPr lang="en-US" dirty="0">
                <a:latin typeface="Menlo" panose="020B0609030804020204" pitchFamily="49" charset="0"/>
              </a:rPr>
              <a:t>)(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block access command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program address to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size of the cache block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</a:t>
            </a:r>
            <a:r>
              <a:rPr lang="en-US" i="1" dirty="0" err="1">
                <a:latin typeface="Menlo" panose="020B0609030804020204" pitchFamily="49" charset="0"/>
              </a:rPr>
              <a:t>ptr</a:t>
            </a:r>
            <a:r>
              <a:rPr lang="en-US" i="1" dirty="0">
                <a:latin typeface="Menlo" panose="020B0609030804020204" pitchFamily="49" charset="0"/>
              </a:rPr>
              <a:t> to cache block struct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now); </a:t>
            </a:r>
            <a:r>
              <a:rPr lang="en-US" i="1" dirty="0">
                <a:latin typeface="Menlo" panose="020B0609030804020204" pitchFamily="49" charset="0"/>
              </a:rPr>
              <a:t>/* when fetch was initiated */</a:t>
            </a:r>
          </a:p>
          <a:p>
            <a:pPr lvl="1"/>
            <a:r>
              <a:rPr lang="en-US" b="0" i="1" dirty="0"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i="1" dirty="0">
                <a:latin typeface="Menlo" panose="020B0609030804020204" pitchFamily="49" charset="0"/>
              </a:rPr>
              <a:t>}</a:t>
            </a:r>
            <a:endParaRPr lang="en-US" b="0" i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099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949</TotalTime>
  <Words>528</Words>
  <Application>Microsoft Macintosh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Menlo</vt:lpstr>
      <vt:lpstr>Times New Roman</vt:lpstr>
      <vt:lpstr>Tw Cen MT</vt:lpstr>
      <vt:lpstr>水滴</vt:lpstr>
      <vt:lpstr>Cache Simulation  Using SimpleScalar</vt:lpstr>
      <vt:lpstr>What we going to do with SimpleScalar?</vt:lpstr>
      <vt:lpstr>What we going to do with SimpleScalar?</vt:lpstr>
      <vt:lpstr>What we going to do with SimpleScalar?</vt:lpstr>
      <vt:lpstr>  </vt:lpstr>
      <vt:lpstr>Implementing L3 Cache</vt:lpstr>
      <vt:lpstr>Implementing L3 Cache</vt:lpstr>
      <vt:lpstr>Implementing L3 Cache Declare L3 cache</vt:lpstr>
      <vt:lpstr>Implementing L3 Cache Cache miss handler function</vt:lpstr>
      <vt:lpstr>Implementing L3 Cache Link L3 cache to L2 cache</vt:lpstr>
      <vt:lpstr>Implementing L3 Cache Inclusion property</vt:lpstr>
      <vt:lpstr>Implementing LFU Replacement Policy</vt:lpstr>
      <vt:lpstr>Implementing LFU Replacement Policy</vt:lpstr>
      <vt:lpstr>Implementing Multi-Core   </vt:lpstr>
      <vt:lpstr>Test &amp; Collect Data   </vt:lpstr>
      <vt:lpstr>Test &amp; Collect Data   </vt:lpstr>
      <vt:lpstr>Test &amp; Collect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Refresh TEchniques</dc:title>
  <dc:creator>1016312279@qq.com</dc:creator>
  <cp:lastModifiedBy>CHEN Zhijia</cp:lastModifiedBy>
  <cp:revision>73</cp:revision>
  <dcterms:created xsi:type="dcterms:W3CDTF">2018-09-30T13:56:49Z</dcterms:created>
  <dcterms:modified xsi:type="dcterms:W3CDTF">2018-12-03T16:49:16Z</dcterms:modified>
</cp:coreProperties>
</file>