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98" r:id="rId4"/>
    <p:sldId id="299" r:id="rId5"/>
    <p:sldId id="301" r:id="rId6"/>
    <p:sldId id="297" r:id="rId7"/>
    <p:sldId id="300" r:id="rId8"/>
    <p:sldId id="305" r:id="rId9"/>
    <p:sldId id="306" r:id="rId10"/>
    <p:sldId id="307" r:id="rId11"/>
    <p:sldId id="308" r:id="rId12"/>
    <p:sldId id="310" r:id="rId13"/>
    <p:sldId id="302" r:id="rId14"/>
    <p:sldId id="309" r:id="rId15"/>
    <p:sldId id="261" r:id="rId16"/>
    <p:sldId id="263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7719-B971-410F-88D1-05F59C8C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48024"/>
            <a:ext cx="8689976" cy="2509213"/>
          </a:xfrm>
        </p:spPr>
        <p:txBody>
          <a:bodyPr/>
          <a:lstStyle/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 </a:t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32D6A-C085-4424-BB78-1E2C6AE3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77323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&amp; HONGHAO GAN</a:t>
            </a:r>
          </a:p>
          <a:p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3</a:t>
            </a:r>
            <a:r>
              <a:rPr lang="en-US" altLang="zh-CN" sz="3200" b="1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CN" alt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Link L3 cache to L2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DE5BF-AEEE-2042-96CD-67F2C29A871B}"/>
              </a:ext>
            </a:extLst>
          </p:cNvPr>
          <p:cNvSpPr/>
          <p:nvPr/>
        </p:nvSpPr>
        <p:spPr>
          <a:xfrm>
            <a:off x="266328" y="1092578"/>
            <a:ext cx="52733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il2_access_fn(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this is a miss to the lowest level, so access main memory, which 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always done in the main simulator loop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5841C-BBDE-4947-A713-5CA7BF06E5EF}"/>
              </a:ext>
            </a:extLst>
          </p:cNvPr>
          <p:cNvSpPr/>
          <p:nvPr/>
        </p:nvSpPr>
        <p:spPr>
          <a:xfrm>
            <a:off x="5655074" y="109257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il2_access_fn(…)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if (cache_il3)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return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cache_access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(cache_il3,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cmd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baddr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NULL,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bsize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now, NULL, NULL);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il3_access_fn(…)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Inclusion property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EC245-F37D-F545-9CC5-370672D7AC52}"/>
              </a:ext>
            </a:extLst>
          </p:cNvPr>
          <p:cNvSpPr/>
          <p:nvPr/>
        </p:nvSpPr>
        <p:spPr>
          <a:xfrm>
            <a:off x="266327" y="1092578"/>
            <a:ext cx="9010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++ </a:t>
            </a:r>
            <a:r>
              <a:rPr lang="en-US" dirty="0">
                <a:latin typeface="Menlo" panose="020B0609030804020204" pitchFamily="49" charset="0"/>
              </a:rPr>
              <a:t>When a block is read.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-- </a:t>
            </a:r>
            <a:r>
              <a:rPr lang="en-US" dirty="0">
                <a:latin typeface="Menlo" panose="020B0609030804020204" pitchFamily="49" charset="0"/>
              </a:rPr>
              <a:t>When an upper level cache block that read from current block is evicted.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In replacement policy, only blocks with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 </a:t>
            </a:r>
            <a:r>
              <a:rPr lang="en-US" dirty="0">
                <a:latin typeface="Menlo" panose="020B0609030804020204" pitchFamily="49" charset="0"/>
              </a:rPr>
              <a:t>can be replaced.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747792-BE72-E14A-BD71-9B1A48E1F966}"/>
              </a:ext>
            </a:extLst>
          </p:cNvPr>
          <p:cNvGrpSpPr/>
          <p:nvPr/>
        </p:nvGrpSpPr>
        <p:grpSpPr>
          <a:xfrm>
            <a:off x="1583055" y="2503169"/>
            <a:ext cx="4170045" cy="1746885"/>
            <a:chOff x="1583055" y="2503169"/>
            <a:chExt cx="4170045" cy="17468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8E4409-AE28-D04D-9482-772DD1EDBA19}"/>
                </a:ext>
              </a:extLst>
            </p:cNvPr>
            <p:cNvSpPr txBox="1"/>
            <p:nvPr/>
          </p:nvSpPr>
          <p:spPr>
            <a:xfrm>
              <a:off x="1583055" y="2555587"/>
              <a:ext cx="2114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L1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I-Cache</a:t>
              </a:r>
            </a:p>
            <a:p>
              <a:pPr algn="ctr"/>
              <a:r>
                <a:rPr lang="en-US" altLang="zh-CN" sz="1200" dirty="0"/>
                <a:t>Access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#: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40905687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F11BB1-6AEB-3C49-A968-AFF103521BBB}"/>
                </a:ext>
              </a:extLst>
            </p:cNvPr>
            <p:cNvSpPr txBox="1"/>
            <p:nvPr/>
          </p:nvSpPr>
          <p:spPr>
            <a:xfrm>
              <a:off x="1711642" y="3709521"/>
              <a:ext cx="385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L2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Unified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Cache</a:t>
              </a:r>
            </a:p>
            <a:p>
              <a:pPr algn="ctr"/>
              <a:r>
                <a:rPr lang="en-US" altLang="zh-CN" sz="1400" dirty="0"/>
                <a:t>Access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#: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1147746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CC3A7B-BE80-4E4A-BA77-581ACDD65902}"/>
                </a:ext>
              </a:extLst>
            </p:cNvPr>
            <p:cNvSpPr/>
            <p:nvPr/>
          </p:nvSpPr>
          <p:spPr>
            <a:xfrm>
              <a:off x="1611630" y="2503170"/>
              <a:ext cx="2057400" cy="560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277AA4-E930-6944-9075-2FFA642EF0C5}"/>
                </a:ext>
              </a:extLst>
            </p:cNvPr>
            <p:cNvGrpSpPr/>
            <p:nvPr/>
          </p:nvGrpSpPr>
          <p:grpSpPr>
            <a:xfrm>
              <a:off x="3638550" y="2503169"/>
              <a:ext cx="2114550" cy="560070"/>
              <a:chOff x="1583055" y="2503170"/>
              <a:chExt cx="2114550" cy="56007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7D61E0-445C-924D-8F66-6D79C62C8130}"/>
                  </a:ext>
                </a:extLst>
              </p:cNvPr>
              <p:cNvSpPr/>
              <p:nvPr/>
            </p:nvSpPr>
            <p:spPr>
              <a:xfrm>
                <a:off x="1611630" y="2503170"/>
                <a:ext cx="205740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5364B-7A04-9841-9C89-53CD60D4D388}"/>
                  </a:ext>
                </a:extLst>
              </p:cNvPr>
              <p:cNvSpPr txBox="1"/>
              <p:nvPr/>
            </p:nvSpPr>
            <p:spPr>
              <a:xfrm>
                <a:off x="1583055" y="2517039"/>
                <a:ext cx="2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L1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D-Cache</a:t>
                </a:r>
              </a:p>
              <a:p>
                <a:pPr algn="ctr"/>
                <a:r>
                  <a:rPr lang="en-US" altLang="zh-CN" sz="1400" dirty="0"/>
                  <a:t>Access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12494388</a:t>
                </a:r>
                <a:endParaRPr lang="en-US" sz="14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675DC5-265A-8044-8343-6D2FDE14E3FC}"/>
                </a:ext>
              </a:extLst>
            </p:cNvPr>
            <p:cNvSpPr/>
            <p:nvPr/>
          </p:nvSpPr>
          <p:spPr>
            <a:xfrm>
              <a:off x="1609725" y="3689984"/>
              <a:ext cx="4114800" cy="560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ABBC1F-61A2-C449-9772-3B0F9F4D8CC7}"/>
                </a:ext>
              </a:extLst>
            </p:cNvPr>
            <p:cNvGrpSpPr/>
            <p:nvPr/>
          </p:nvGrpSpPr>
          <p:grpSpPr>
            <a:xfrm>
              <a:off x="1821183" y="3060382"/>
              <a:ext cx="1826893" cy="629602"/>
              <a:chOff x="1821183" y="3060382"/>
              <a:chExt cx="1826893" cy="62960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0F9A1A8-7D9C-DF40-8B26-77C26764E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230" y="3060382"/>
                <a:ext cx="0" cy="629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B53F2-A3B3-2441-9B4F-3C85606AD5C8}"/>
                  </a:ext>
                </a:extLst>
              </p:cNvPr>
              <p:cNvSpPr txBox="1"/>
              <p:nvPr/>
            </p:nvSpPr>
            <p:spPr>
              <a:xfrm>
                <a:off x="1821183" y="3163162"/>
                <a:ext cx="1826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236</a:t>
                </a:r>
              </a:p>
              <a:p>
                <a:r>
                  <a:rPr lang="en-US" altLang="zh-CN" sz="1400" dirty="0"/>
                  <a:t>writeback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ECAB47-E249-1244-B5AF-371306E7A59A}"/>
                </a:ext>
              </a:extLst>
            </p:cNvPr>
            <p:cNvGrpSpPr/>
            <p:nvPr/>
          </p:nvGrpSpPr>
          <p:grpSpPr>
            <a:xfrm>
              <a:off x="3895725" y="3056780"/>
              <a:ext cx="1828800" cy="629602"/>
              <a:chOff x="1840230" y="3060382"/>
              <a:chExt cx="1828800" cy="62960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7E88C-33BE-B546-ABC3-CB4ACEC14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230" y="3060382"/>
                <a:ext cx="0" cy="629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DED9F-9FC4-4F49-AEBA-F960CA7A29B1}"/>
                  </a:ext>
                </a:extLst>
              </p:cNvPr>
              <p:cNvSpPr txBox="1"/>
              <p:nvPr/>
            </p:nvSpPr>
            <p:spPr>
              <a:xfrm>
                <a:off x="1842137" y="3148801"/>
                <a:ext cx="1826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579211</a:t>
                </a:r>
              </a:p>
              <a:p>
                <a:r>
                  <a:rPr lang="en-US" altLang="zh-CN" sz="1400" dirty="0"/>
                  <a:t>writeback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568299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5CE37D-F170-8C44-A7FB-679EA33A3337}"/>
              </a:ext>
            </a:extLst>
          </p:cNvPr>
          <p:cNvGrpSpPr/>
          <p:nvPr/>
        </p:nvGrpSpPr>
        <p:grpSpPr>
          <a:xfrm>
            <a:off x="5935983" y="2503169"/>
            <a:ext cx="4209095" cy="1746885"/>
            <a:chOff x="1583055" y="2503169"/>
            <a:chExt cx="4209095" cy="17468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F8B43E-AEC5-6845-83A5-C40685DC433B}"/>
                </a:ext>
              </a:extLst>
            </p:cNvPr>
            <p:cNvSpPr txBox="1"/>
            <p:nvPr/>
          </p:nvSpPr>
          <p:spPr>
            <a:xfrm>
              <a:off x="1583055" y="2555587"/>
              <a:ext cx="2114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L1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I-Cache</a:t>
              </a:r>
            </a:p>
            <a:p>
              <a:pPr algn="ctr"/>
              <a:r>
                <a:rPr lang="en-US" altLang="zh-CN" sz="1200" dirty="0"/>
                <a:t>Access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#: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1823262177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BF3BB1-5F08-1245-9011-2FDCF264CAC2}"/>
                </a:ext>
              </a:extLst>
            </p:cNvPr>
            <p:cNvSpPr txBox="1"/>
            <p:nvPr/>
          </p:nvSpPr>
          <p:spPr>
            <a:xfrm>
              <a:off x="1711642" y="3709521"/>
              <a:ext cx="385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L2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Unified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Cache</a:t>
              </a:r>
            </a:p>
            <a:p>
              <a:pPr algn="ctr"/>
              <a:r>
                <a:rPr lang="en-US" altLang="zh-CN" sz="1400" dirty="0"/>
                <a:t>Access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#: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34763061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EADF2D-A4B1-C149-8FFB-BA066CB5F76B}"/>
                </a:ext>
              </a:extLst>
            </p:cNvPr>
            <p:cNvSpPr/>
            <p:nvPr/>
          </p:nvSpPr>
          <p:spPr>
            <a:xfrm>
              <a:off x="1611630" y="2503170"/>
              <a:ext cx="2057400" cy="560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F20905-DD09-DE44-B6C2-1F6A800869FC}"/>
                </a:ext>
              </a:extLst>
            </p:cNvPr>
            <p:cNvGrpSpPr/>
            <p:nvPr/>
          </p:nvGrpSpPr>
          <p:grpSpPr>
            <a:xfrm>
              <a:off x="3638550" y="2503169"/>
              <a:ext cx="2114550" cy="560070"/>
              <a:chOff x="1583055" y="2503170"/>
              <a:chExt cx="2114550" cy="56007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A95B565-4EBC-5B40-AB30-AEEE5610F990}"/>
                  </a:ext>
                </a:extLst>
              </p:cNvPr>
              <p:cNvSpPr/>
              <p:nvPr/>
            </p:nvSpPr>
            <p:spPr>
              <a:xfrm>
                <a:off x="1611630" y="2503170"/>
                <a:ext cx="205740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BC9BCB-7015-2B40-B138-725F48F040D1}"/>
                  </a:ext>
                </a:extLst>
              </p:cNvPr>
              <p:cNvSpPr txBox="1"/>
              <p:nvPr/>
            </p:nvSpPr>
            <p:spPr>
              <a:xfrm>
                <a:off x="1583055" y="2517039"/>
                <a:ext cx="2114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L1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D-Cache</a:t>
                </a:r>
              </a:p>
              <a:p>
                <a:pPr algn="ctr"/>
                <a:r>
                  <a:rPr lang="en-US" altLang="zh-CN" sz="1400" dirty="0"/>
                  <a:t>Access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517354205</a:t>
                </a:r>
                <a:endParaRPr lang="en-US" sz="14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1665D5-431D-6D4B-9A48-C9B95EEA318D}"/>
                </a:ext>
              </a:extLst>
            </p:cNvPr>
            <p:cNvSpPr/>
            <p:nvPr/>
          </p:nvSpPr>
          <p:spPr>
            <a:xfrm>
              <a:off x="1609725" y="3689984"/>
              <a:ext cx="4114800" cy="560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7B3B25-3947-8B49-B4F6-A4D07B29C6BE}"/>
                </a:ext>
              </a:extLst>
            </p:cNvPr>
            <p:cNvGrpSpPr/>
            <p:nvPr/>
          </p:nvGrpSpPr>
          <p:grpSpPr>
            <a:xfrm>
              <a:off x="1821183" y="3060382"/>
              <a:ext cx="1826893" cy="629602"/>
              <a:chOff x="1821183" y="3060382"/>
              <a:chExt cx="1826893" cy="629602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530A763-2E87-7745-9EDD-60386486E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230" y="3060382"/>
                <a:ext cx="0" cy="629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354605-D64A-1D4C-B54D-264DE7AE1758}"/>
                  </a:ext>
                </a:extLst>
              </p:cNvPr>
              <p:cNvSpPr txBox="1"/>
              <p:nvPr/>
            </p:nvSpPr>
            <p:spPr>
              <a:xfrm>
                <a:off x="1821183" y="3163162"/>
                <a:ext cx="1826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247</a:t>
                </a:r>
              </a:p>
              <a:p>
                <a:r>
                  <a:rPr lang="en-US" altLang="zh-CN" sz="1400" dirty="0"/>
                  <a:t>writeback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0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D446F8-BF53-664F-AD58-6F1206AFE5CA}"/>
                </a:ext>
              </a:extLst>
            </p:cNvPr>
            <p:cNvGrpSpPr/>
            <p:nvPr/>
          </p:nvGrpSpPr>
          <p:grpSpPr>
            <a:xfrm>
              <a:off x="3895725" y="3056780"/>
              <a:ext cx="1896425" cy="629602"/>
              <a:chOff x="1840230" y="3060382"/>
              <a:chExt cx="1896425" cy="62960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92FC59E-037C-0747-9193-6B55427D8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230" y="3060382"/>
                <a:ext cx="0" cy="629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287BD7-B309-6F47-B622-8A403D47ED0D}"/>
                  </a:ext>
                </a:extLst>
              </p:cNvPr>
              <p:cNvSpPr txBox="1"/>
              <p:nvPr/>
            </p:nvSpPr>
            <p:spPr>
              <a:xfrm>
                <a:off x="1842137" y="3148801"/>
                <a:ext cx="1894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32502204</a:t>
                </a:r>
              </a:p>
              <a:p>
                <a:r>
                  <a:rPr lang="en-US" altLang="zh-CN" sz="1400" dirty="0"/>
                  <a:t>writeback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#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2260610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1622163-A1AC-F344-BB2D-C35306E941F8}"/>
              </a:ext>
            </a:extLst>
          </p:cNvPr>
          <p:cNvSpPr/>
          <p:nvPr/>
        </p:nvSpPr>
        <p:spPr>
          <a:xfrm>
            <a:off x="1609724" y="4888619"/>
            <a:ext cx="8467723" cy="56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44E4B7-0C28-9540-A2C4-CE54FCF7755D}"/>
              </a:ext>
            </a:extLst>
          </p:cNvPr>
          <p:cNvCxnSpPr>
            <a:cxnSpLocks/>
          </p:cNvCxnSpPr>
          <p:nvPr/>
        </p:nvCxnSpPr>
        <p:spPr>
          <a:xfrm>
            <a:off x="6193158" y="4263090"/>
            <a:ext cx="0" cy="62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C6BAF5-CD3D-B642-AA21-C6124A246AB9}"/>
              </a:ext>
            </a:extLst>
          </p:cNvPr>
          <p:cNvSpPr txBox="1"/>
          <p:nvPr/>
        </p:nvSpPr>
        <p:spPr>
          <a:xfrm>
            <a:off x="6174111" y="4365870"/>
            <a:ext cx="182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miss</a:t>
            </a:r>
            <a:r>
              <a:rPr lang="zh-CN" altLang="en-US" sz="1400" dirty="0"/>
              <a:t> </a:t>
            </a:r>
            <a:r>
              <a:rPr lang="en-US" altLang="zh-CN" sz="1400" dirty="0"/>
              <a:t>#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2496411</a:t>
            </a:r>
          </a:p>
          <a:p>
            <a:r>
              <a:rPr lang="en-US" altLang="zh-CN" sz="1400" dirty="0"/>
              <a:t>writeback</a:t>
            </a:r>
            <a:r>
              <a:rPr lang="zh-CN" altLang="en-US" sz="1400" dirty="0"/>
              <a:t> </a:t>
            </a:r>
            <a:r>
              <a:rPr lang="en-US" altLang="zh-CN" sz="1400" dirty="0"/>
              <a:t>#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21993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42286-833A-B941-855A-178934322399}"/>
              </a:ext>
            </a:extLst>
          </p:cNvPr>
          <p:cNvCxnSpPr>
            <a:cxnSpLocks/>
          </p:cNvCxnSpPr>
          <p:nvPr/>
        </p:nvCxnSpPr>
        <p:spPr>
          <a:xfrm>
            <a:off x="1840230" y="4256334"/>
            <a:ext cx="0" cy="62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9FC95A-8B2F-184E-8471-5FE03B6A9F6D}"/>
              </a:ext>
            </a:extLst>
          </p:cNvPr>
          <p:cNvSpPr txBox="1"/>
          <p:nvPr/>
        </p:nvSpPr>
        <p:spPr>
          <a:xfrm>
            <a:off x="1821183" y="4359114"/>
            <a:ext cx="182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miss</a:t>
            </a:r>
            <a:r>
              <a:rPr lang="zh-CN" altLang="en-US" sz="1400" dirty="0"/>
              <a:t> </a:t>
            </a:r>
            <a:r>
              <a:rPr lang="en-US" altLang="zh-CN" sz="1400" dirty="0"/>
              <a:t>#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378457</a:t>
            </a:r>
          </a:p>
          <a:p>
            <a:r>
              <a:rPr lang="en-US" altLang="zh-CN" sz="1400" dirty="0"/>
              <a:t>writeback</a:t>
            </a:r>
            <a:r>
              <a:rPr lang="zh-CN" altLang="en-US" sz="1400" dirty="0"/>
              <a:t> </a:t>
            </a:r>
            <a:r>
              <a:rPr lang="en-US" altLang="zh-CN" sz="1400" dirty="0"/>
              <a:t>#</a:t>
            </a:r>
            <a:r>
              <a:rPr lang="zh-CN" altLang="en-US" sz="1400" dirty="0"/>
              <a:t>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376080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6FF877-55B0-1A41-98B0-DF56B14ECB6B}"/>
              </a:ext>
            </a:extLst>
          </p:cNvPr>
          <p:cNvSpPr txBox="1"/>
          <p:nvPr/>
        </p:nvSpPr>
        <p:spPr>
          <a:xfrm>
            <a:off x="2609850" y="2199059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Core</a:t>
            </a:r>
            <a:r>
              <a:rPr lang="zh-CN" altLang="en-US" sz="1200" dirty="0"/>
              <a:t> 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91D71A-89A4-2845-BBBB-A6B94091EB2C}"/>
              </a:ext>
            </a:extLst>
          </p:cNvPr>
          <p:cNvSpPr txBox="1"/>
          <p:nvPr/>
        </p:nvSpPr>
        <p:spPr>
          <a:xfrm>
            <a:off x="6962778" y="2198366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Core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948094-DDA3-5E48-8E0F-CDBF58DD7D1E}"/>
              </a:ext>
            </a:extLst>
          </p:cNvPr>
          <p:cNvSpPr txBox="1"/>
          <p:nvPr/>
        </p:nvSpPr>
        <p:spPr>
          <a:xfrm>
            <a:off x="3916677" y="4904309"/>
            <a:ext cx="38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L3</a:t>
            </a:r>
            <a:r>
              <a:rPr lang="zh-CN" altLang="en-US" sz="1400" dirty="0"/>
              <a:t> </a:t>
            </a:r>
            <a:r>
              <a:rPr lang="en-US" altLang="zh-CN" sz="1400" dirty="0"/>
              <a:t>Unified</a:t>
            </a:r>
            <a:r>
              <a:rPr lang="zh-CN" altLang="en-US" sz="1400" dirty="0"/>
              <a:t> </a:t>
            </a:r>
            <a:r>
              <a:rPr lang="en-US" altLang="zh-CN" sz="1400" dirty="0"/>
              <a:t>Cache</a:t>
            </a:r>
          </a:p>
          <a:p>
            <a:pPr algn="ctr"/>
            <a:r>
              <a:rPr lang="en-US" altLang="zh-CN" sz="1400" dirty="0"/>
              <a:t>Access</a:t>
            </a:r>
            <a:r>
              <a:rPr lang="zh-CN" altLang="en-US" sz="1400" dirty="0"/>
              <a:t> </a:t>
            </a:r>
            <a:r>
              <a:rPr lang="en-US" altLang="zh-CN" sz="1400" dirty="0"/>
              <a:t>#:</a:t>
            </a:r>
            <a:r>
              <a:rPr lang="zh-CN" altLang="en-US" sz="1400" dirty="0"/>
              <a:t> </a:t>
            </a:r>
            <a:r>
              <a:rPr lang="en-US" altLang="zh-CN" sz="1400" dirty="0"/>
              <a:t>3272939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761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68921-D01B-4887-B254-5FE03F25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819704"/>
            <a:ext cx="10949126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61ACB-DCFC-F044-B786-EDC72674DD97}"/>
              </a:ext>
            </a:extLst>
          </p:cNvPr>
          <p:cNvSpPr/>
          <p:nvPr/>
        </p:nvSpPr>
        <p:spPr>
          <a:xfrm>
            <a:off x="266327" y="1092578"/>
            <a:ext cx="90108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useCnt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LFU replacement policy: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useCnt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++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when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block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is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accessed.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E</a:t>
            </a:r>
            <a:r>
              <a:rPr lang="en-US" b="0" dirty="0">
                <a:effectLst/>
                <a:latin typeface="Menlo" panose="020B0609030804020204" pitchFamily="49" charset="0"/>
              </a:rPr>
              <a:t>vict the cache block that has the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minimun</a:t>
            </a:r>
            <a:r>
              <a:rPr 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. </a:t>
            </a:r>
            <a:r>
              <a:rPr lang="en-US" dirty="0">
                <a:latin typeface="Menlo" panose="020B0609030804020204" pitchFamily="49" charset="0"/>
              </a:rPr>
              <a:t>Randomly pick one if there are multiple blocks with minimum </a:t>
            </a:r>
            <a:r>
              <a:rPr lang="en-US" dirty="0" err="1">
                <a:latin typeface="Menlo" panose="020B0609030804020204" pitchFamily="49" charset="0"/>
              </a:rPr>
              <a:t>useCnt</a:t>
            </a:r>
            <a:r>
              <a:rPr lang="en-US" dirty="0">
                <a:latin typeface="Menlo" panose="020B0609030804020204" pitchFamily="49" charset="0"/>
              </a:rPr>
              <a:t>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Need to take care of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overflow. Stop adding up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for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effectLst/>
                <a:latin typeface="Menlo" panose="020B0609030804020204" pitchFamily="49" charset="0"/>
              </a:rPr>
              <a:t> block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whose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is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going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to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overflow</a:t>
            </a:r>
            <a:r>
              <a:rPr lang="en-US" b="0" dirty="0">
                <a:effectLst/>
                <a:latin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3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0" y="356587"/>
            <a:ext cx="11345662" cy="18805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598BC9-7665-E54C-850F-A7B49082A0A0}"/>
              </a:ext>
            </a:extLst>
          </p:cNvPr>
          <p:cNvSpPr/>
          <p:nvPr/>
        </p:nvSpPr>
        <p:spPr>
          <a:xfrm>
            <a:off x="266327" y="1092578"/>
            <a:ext cx="90108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Preliminary idea: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Start multiple threads for </a:t>
            </a:r>
            <a:r>
              <a:rPr lang="en-US" dirty="0" err="1">
                <a:latin typeface="Menlo" panose="020B0609030804020204" pitchFamily="49" charset="0"/>
              </a:rPr>
              <a:t>sim_main</a:t>
            </a:r>
            <a:r>
              <a:rPr lang="en-US" dirty="0">
                <a:latin typeface="Menlo" panose="020B0609030804020204" pitchFamily="49" charset="0"/>
              </a:rPr>
              <a:t> function, each thread simulates a core.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Feed different test program for each thread.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Synchronize clock among simulation threads.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Each thread keeps </a:t>
            </a:r>
            <a:r>
              <a:rPr lang="en-US" dirty="0">
                <a:latin typeface="Menlo" panose="020B0609030804020204" pitchFamily="49" charset="0"/>
              </a:rPr>
              <a:t>its private caches.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For shared caches, each clock only satisfy one read/write, other threads have to wait for next cycle.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78C1C5-51A7-4B18-A718-D3117E110DAF}"/>
              </a:ext>
            </a:extLst>
          </p:cNvPr>
          <p:cNvSpPr txBox="1"/>
          <p:nvPr/>
        </p:nvSpPr>
        <p:spPr>
          <a:xfrm>
            <a:off x="501587" y="1385162"/>
            <a:ext cx="111888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test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37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1B5F-64D7-4837-A4E4-6D72FBD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0" y="874886"/>
            <a:ext cx="10514120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AB2B-B306-4732-919F-A70A123C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" y="861109"/>
            <a:ext cx="10641368" cy="57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A1C4B-D437-408E-A239-B07D0E86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803145"/>
            <a:ext cx="8842159" cy="57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DB288-EACB-4E3B-95A4-E2614B86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" y="803145"/>
            <a:ext cx="11206579" cy="59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3E1D9-5136-4730-9829-550B3969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4"/>
            <a:ext cx="12192000" cy="6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14295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C92B5-88DC-477F-A88C-F6537B47DE9D}"/>
              </a:ext>
            </a:extLst>
          </p:cNvPr>
          <p:cNvSpPr txBox="1"/>
          <p:nvPr/>
        </p:nvSpPr>
        <p:spPr>
          <a:xfrm>
            <a:off x="760520" y="1111032"/>
            <a:ext cx="109550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</a:p>
        </p:txBody>
      </p:sp>
    </p:spTree>
    <p:extLst>
      <p:ext uri="{BB962C8B-B14F-4D97-AF65-F5344CB8AC3E}">
        <p14:creationId xmlns:p14="http://schemas.microsoft.com/office/powerpoint/2010/main" val="23273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4959-0421-4472-8767-992D08D3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10" y="1364163"/>
            <a:ext cx="5652559" cy="3851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B78B8-3D94-428D-A7F8-3642EC4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64163"/>
            <a:ext cx="5652559" cy="3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F1D0D-DAE7-4E41-9C56-6BD454BB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9" y="803145"/>
            <a:ext cx="11194742" cy="59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Declare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EAEB-89AF-6C47-9FC5-C2C23D99BF73}"/>
              </a:ext>
            </a:extLst>
          </p:cNvPr>
          <p:cNvSpPr/>
          <p:nvPr/>
        </p:nvSpPr>
        <p:spPr>
          <a:xfrm>
            <a:off x="266330" y="1175681"/>
            <a:ext cx="115676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instruction cache, entry level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*cache_il3 = NULL; 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data cache, entry level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*cache_dl3 = NULL; </a:t>
            </a:r>
            <a:endParaRPr lang="en-US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Cache miss handler function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BCFDE-8F39-624B-837A-4442E2970DC4}"/>
              </a:ext>
            </a:extLst>
          </p:cNvPr>
          <p:cNvSpPr/>
          <p:nvPr/>
        </p:nvSpPr>
        <p:spPr>
          <a:xfrm>
            <a:off x="266329" y="803145"/>
            <a:ext cx="107774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i="1" dirty="0">
                <a:latin typeface="Menlo" panose="020B0609030804020204" pitchFamily="49" charset="0"/>
              </a:rPr>
              <a:t>/* latency of block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(*</a:t>
            </a:r>
            <a:r>
              <a:rPr lang="en-US" dirty="0" err="1">
                <a:latin typeface="Menlo" panose="020B0609030804020204" pitchFamily="49" charset="0"/>
              </a:rPr>
              <a:t>blk_access_fn</a:t>
            </a:r>
            <a:r>
              <a:rPr lang="en-US" dirty="0">
                <a:latin typeface="Menlo" panose="020B0609030804020204" pitchFamily="49" charset="0"/>
              </a:rPr>
              <a:t>)(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block access command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program address to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size of the cache block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</a:t>
            </a:r>
            <a:r>
              <a:rPr lang="en-US" i="1" dirty="0" err="1">
                <a:latin typeface="Menlo" panose="020B0609030804020204" pitchFamily="49" charset="0"/>
              </a:rPr>
              <a:t>ptr</a:t>
            </a:r>
            <a:r>
              <a:rPr lang="en-US" i="1" dirty="0">
                <a:latin typeface="Menlo" panose="020B0609030804020204" pitchFamily="49" charset="0"/>
              </a:rPr>
              <a:t> to cache block struct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now); </a:t>
            </a:r>
            <a:r>
              <a:rPr lang="en-US" i="1" dirty="0">
                <a:latin typeface="Menlo" panose="020B0609030804020204" pitchFamily="49" charset="0"/>
              </a:rPr>
              <a:t>/* when fetch was initiated */</a:t>
            </a:r>
          </a:p>
          <a:p>
            <a:pPr lvl="1"/>
            <a:r>
              <a:rPr lang="en-US" b="0" i="1" dirty="0"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i="1" dirty="0">
                <a:latin typeface="Menlo" panose="020B0609030804020204" pitchFamily="49" charset="0"/>
              </a:rPr>
              <a:t>}</a:t>
            </a:r>
            <a:endParaRPr lang="en-US" b="0" i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099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1391</TotalTime>
  <Words>623</Words>
  <Application>Microsoft Macintosh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Menlo</vt:lpstr>
      <vt:lpstr>Times New Roman</vt:lpstr>
      <vt:lpstr>Tw Cen MT</vt:lpstr>
      <vt:lpstr>水滴</vt:lpstr>
      <vt:lpstr>Cache Simulation  Using SimpleScalar</vt:lpstr>
      <vt:lpstr>What we going to do with SimpleScalar?</vt:lpstr>
      <vt:lpstr>What we going to do with SimpleScalar?</vt:lpstr>
      <vt:lpstr>What we going to do with SimpleScalar?</vt:lpstr>
      <vt:lpstr>  </vt:lpstr>
      <vt:lpstr>Implementing L3 Cache</vt:lpstr>
      <vt:lpstr>Implementing L3 Cache</vt:lpstr>
      <vt:lpstr>Implementing L3 Cache Declare L3 cache</vt:lpstr>
      <vt:lpstr>Implementing L3 Cache Cache miss handler function</vt:lpstr>
      <vt:lpstr>Implementing L3 Cache Link L3 cache to L2 cache</vt:lpstr>
      <vt:lpstr>Implementing L3 Cache Inclusion property</vt:lpstr>
      <vt:lpstr>PowerPoint Presentation</vt:lpstr>
      <vt:lpstr>Implementing LFU Replacement Policy</vt:lpstr>
      <vt:lpstr>Implementing LFU Replacement Policy</vt:lpstr>
      <vt:lpstr>Implementing Multi-Core   </vt:lpstr>
      <vt:lpstr>Test &amp; Collect Data   </vt:lpstr>
      <vt:lpstr>Test &amp; Collect Data   </vt:lpstr>
      <vt:lpstr>Test &amp; Collect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Refresh TEchniques</dc:title>
  <dc:creator>1016312279@qq.com</dc:creator>
  <cp:lastModifiedBy>CHEN Zhijia</cp:lastModifiedBy>
  <cp:revision>79</cp:revision>
  <dcterms:created xsi:type="dcterms:W3CDTF">2018-09-30T13:56:49Z</dcterms:created>
  <dcterms:modified xsi:type="dcterms:W3CDTF">2018-12-15T00:40:28Z</dcterms:modified>
</cp:coreProperties>
</file>