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349" r:id="rId5"/>
    <p:sldId id="350" r:id="rId6"/>
    <p:sldId id="351" r:id="rId7"/>
    <p:sldId id="352" r:id="rId8"/>
    <p:sldId id="354" r:id="rId9"/>
    <p:sldId id="355" r:id="rId10"/>
    <p:sldId id="353" r:id="rId11"/>
    <p:sldId id="356" r:id="rId12"/>
    <p:sldId id="279" r:id="rId13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5756" autoAdjust="0"/>
  </p:normalViewPr>
  <p:slideViewPr>
    <p:cSldViewPr snapToGrid="0" showGuides="1">
      <p:cViewPr>
        <p:scale>
          <a:sx n="60" d="100"/>
          <a:sy n="60" d="100"/>
        </p:scale>
        <p:origin x="-1068" y="-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E94D1-C28B-4F8F-9A6E-0C752443DEB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FFC21-690E-4CB9-8A94-87C3EA16D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1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FB5-4662-4BF5-8198-6379BF5C28A4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3D14-C51A-4268-AB03-3307A005F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3D14-C51A-4268-AB03-3307A005F6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6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Geometric</a:t>
            </a:r>
          </a:p>
          <a:p>
            <a:r>
              <a:rPr lang="en-US" altLang="zh-CN" dirty="0" smtClean="0"/>
              <a:t>Material</a:t>
            </a:r>
          </a:p>
          <a:p>
            <a:r>
              <a:rPr lang="en-US" altLang="zh-CN" dirty="0" smtClean="0"/>
              <a:t>Force</a:t>
            </a:r>
          </a:p>
          <a:p>
            <a:r>
              <a:rPr lang="en-US" altLang="zh-CN" dirty="0" smtClean="0"/>
              <a:t>Kinematic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3D14-C51A-4268-AB03-3307A005F6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d:</a:t>
            </a:r>
            <a:r>
              <a:rPr lang="en-US" altLang="zh-CN" baseline="0" dirty="0" smtClean="0"/>
              <a:t> nodal displacement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3D14-C51A-4268-AB03-3307A005F6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9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Mpa</a:t>
            </a:r>
            <a:r>
              <a:rPr lang="en-US" altLang="zh-CN" dirty="0" smtClean="0"/>
              <a:t>: mega</a:t>
            </a:r>
          </a:p>
          <a:p>
            <a:r>
              <a:rPr lang="en-US" altLang="zh-CN" dirty="0" err="1" smtClean="0"/>
              <a:t>Gpa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giga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3D14-C51A-4268-AB03-3307A005F6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6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Elastic</a:t>
            </a:r>
            <a:r>
              <a:rPr lang="en-US" altLang="zh-CN" baseline="0" dirty="0" smtClean="0"/>
              <a:t> predictor</a:t>
            </a:r>
          </a:p>
          <a:p>
            <a:r>
              <a:rPr lang="en-US" altLang="zh-CN" baseline="0" dirty="0" smtClean="0"/>
              <a:t>Return mapping algorithm</a:t>
            </a:r>
          </a:p>
          <a:p>
            <a:r>
              <a:rPr lang="en-US" altLang="zh-CN" baseline="0" dirty="0" smtClean="0"/>
              <a:t>Bisection, </a:t>
            </a:r>
            <a:r>
              <a:rPr lang="en-US" altLang="zh-CN" baseline="0" dirty="0" err="1" smtClean="0"/>
              <a:t>isoparametric</a:t>
            </a:r>
            <a:r>
              <a:rPr lang="en-US" altLang="zh-CN" baseline="0" smtClean="0"/>
              <a:t> mapping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3D14-C51A-4268-AB03-3307A005F6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1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48F1-B74C-4DC6-A641-69321DE8A1FC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3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A3A-C473-423D-BAE5-42E77DE8D1E9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3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47D2-51E7-4580-9015-38E777862A39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2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8FF7-2947-4683-8F19-77F46D0AB366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CF84-09E6-4239-8BAF-5D553B747210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60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FBB0-8070-4188-A51F-0F3FF0641F96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2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A72-6F1F-4C13-983A-77E838758733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2538-3CE5-4E9A-B97B-A4E115BB3A41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22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823F-0FC3-4D70-95EA-22C32A424494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585-8E8E-4239-8CD2-FB443426340B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91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832C-0C9C-4FB9-8FAB-B95691536906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9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BA5-4148-4FE6-B55D-3C08A933A294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42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09C-38BF-485A-B7AE-166EB856B740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12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6C85-D2C7-4564-BEA5-8524B4741EEC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3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38E1-951F-4441-BF77-8EF565540985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1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E2E1-631A-4A13-8B0D-A8622FDCD5FE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1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AB3E-94FC-4517-BA2E-209A19F8DDC7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1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6BEF-2124-4316-969B-96C48B7E76A5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DEEB-A0DE-4157-8F88-CADD6E4456DD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5F05-EB4E-4787-963E-58714EC6DB54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7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8406-6A34-43B2-989A-8CC26B8B86FF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4974-C059-4782-9A82-4EB4734C6D02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5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CAE53B-6044-48EF-A3DA-55D34DDD11D6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36A77F-DF59-482F-AA17-421DF6EF6D0A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MPM/DEM Multiscale Model Varificaition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067-87D1-4831-92C0-F667EC6E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6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11" Type="http://schemas.openxmlformats.org/officeDocument/2006/relationships/image" Target="../media/image5.jpg"/><Relationship Id="rId5" Type="http://schemas.openxmlformats.org/officeDocument/2006/relationships/image" Target="../media/image2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microsoft.com/office/2007/relationships/hdphoto" Target="../media/hdphoto1.wdp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png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11" Type="http://schemas.openxmlformats.org/officeDocument/2006/relationships/image" Target="../media/image14.wmf"/><Relationship Id="rId5" Type="http://schemas.openxmlformats.org/officeDocument/2006/relationships/image" Target="../media/image2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15.bin"/><Relationship Id="rId5" Type="http://schemas.microsoft.com/office/2007/relationships/hdphoto" Target="../media/hdphoto1.wdp"/><Relationship Id="rId10" Type="http://schemas.openxmlformats.org/officeDocument/2006/relationships/image" Target="../media/image2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9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microsoft.com/office/2007/relationships/hdphoto" Target="../media/hdphoto1.wdp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18.png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894" y="2117025"/>
            <a:ext cx="10635176" cy="2267859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 smtClean="0"/>
              <a:t>Finite Element Method</a:t>
            </a:r>
            <a:br>
              <a:rPr lang="en-US" altLang="zh-CN" sz="4000" dirty="0" smtClean="0"/>
            </a:br>
            <a:r>
              <a:rPr lang="en-US" altLang="zh-CN" sz="4000" dirty="0" smtClean="0"/>
              <a:t>with Material Nonlinearity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4666613"/>
            <a:ext cx="10378966" cy="1566044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Zhijie Yu</a:t>
            </a:r>
          </a:p>
          <a:p>
            <a:r>
              <a:rPr lang="en-US" altLang="zh-CN" sz="2000" b="1" cap="none" dirty="0" smtClean="0"/>
              <a:t>20454611</a:t>
            </a:r>
          </a:p>
          <a:p>
            <a:r>
              <a:rPr lang="en-US" altLang="zh-CN" sz="2000" b="1" cap="none" dirty="0" smtClean="0"/>
              <a:t>HKUST</a:t>
            </a:r>
            <a:endParaRPr lang="en-US" altLang="zh-CN" sz="2000" b="1" cap="none" dirty="0"/>
          </a:p>
          <a:p>
            <a:r>
              <a:rPr lang="en-US" altLang="zh-CN" sz="2000" dirty="0" smtClean="0"/>
              <a:t>December</a:t>
            </a:r>
            <a:r>
              <a:rPr lang="en-US" altLang="zh-CN" sz="2000" cap="none" dirty="0" smtClean="0"/>
              <a:t> </a:t>
            </a:r>
            <a:r>
              <a:rPr lang="en-US" altLang="zh-CN" sz="2000" dirty="0" smtClean="0"/>
              <a:t>14</a:t>
            </a:r>
            <a:r>
              <a:rPr lang="en-US" altLang="zh-CN" sz="2000" baseline="30000" dirty="0" smtClean="0"/>
              <a:t>th</a:t>
            </a:r>
            <a:r>
              <a:rPr lang="en-US" altLang="zh-CN" sz="2000" dirty="0" smtClean="0"/>
              <a:t> 2018</a:t>
            </a:r>
            <a:endParaRPr lang="en-US" altLang="zh-CN" sz="2000" cap="none" dirty="0"/>
          </a:p>
          <a:p>
            <a:endParaRPr lang="zh-CN" altLang="en-US" sz="2000" b="1" cap="none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4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9BC0-49E5-4A8B-BD72-FA52DC590DEF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0" name="文本框 7"/>
          <p:cNvSpPr txBox="1"/>
          <p:nvPr/>
        </p:nvSpPr>
        <p:spPr>
          <a:xfrm>
            <a:off x="263100" y="1184281"/>
            <a:ext cx="1491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000">
                <a:latin typeface="Comic Sans MS" pitchFamily="66" charset="0"/>
              </a:defRPr>
            </a:lvl1pPr>
          </a:lstStyle>
          <a:p>
            <a:r>
              <a:rPr lang="en-US" altLang="zh-CN" dirty="0"/>
              <a:t>CIVL 5390</a:t>
            </a:r>
          </a:p>
        </p:txBody>
      </p:sp>
    </p:spTree>
    <p:extLst>
      <p:ext uri="{BB962C8B-B14F-4D97-AF65-F5344CB8AC3E}">
        <p14:creationId xmlns:p14="http://schemas.microsoft.com/office/powerpoint/2010/main" val="6245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3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1886" y="319314"/>
            <a:ext cx="11800114" cy="559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/>
              <a:t>Application (</a:t>
            </a:r>
            <a:r>
              <a:rPr lang="en-US" altLang="zh-CN" sz="3600" dirty="0" err="1"/>
              <a:t>Elastoplastic</a:t>
            </a:r>
            <a:r>
              <a:rPr lang="en-US" altLang="zh-CN" sz="3600" dirty="0"/>
              <a:t> model)</a:t>
            </a:r>
            <a:endParaRPr lang="zh-CN" altLang="en-US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0CD4-DCAC-493C-9ADA-CF3023D58670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Finite Element Method</a:t>
            </a:r>
          </a:p>
          <a:p>
            <a:r>
              <a:rPr lang="en-US" altLang="zh-CN" dirty="0" smtClean="0"/>
              <a:t>With Material Nonlinearity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0" name="Group 4"/>
          <p:cNvGrpSpPr/>
          <p:nvPr/>
        </p:nvGrpSpPr>
        <p:grpSpPr>
          <a:xfrm>
            <a:off x="1488603" y="1264580"/>
            <a:ext cx="3367174" cy="4647485"/>
            <a:chOff x="0" y="0"/>
            <a:chExt cx="1977233" cy="2963446"/>
          </a:xfrm>
        </p:grpSpPr>
        <p:grpSp>
          <p:nvGrpSpPr>
            <p:cNvPr id="11" name="Group 5"/>
            <p:cNvGrpSpPr/>
            <p:nvPr/>
          </p:nvGrpSpPr>
          <p:grpSpPr>
            <a:xfrm>
              <a:off x="0" y="0"/>
              <a:ext cx="1977233" cy="2963446"/>
              <a:chOff x="0" y="0"/>
              <a:chExt cx="1977233" cy="2963446"/>
            </a:xfrm>
          </p:grpSpPr>
          <p:sp>
            <p:nvSpPr>
              <p:cNvPr id="23" name="AutoShape 15430"/>
              <p:cNvSpPr>
                <a:spLocks noChangeAspect="1" noChangeArrowheads="1"/>
              </p:cNvSpPr>
              <p:nvPr/>
            </p:nvSpPr>
            <p:spPr bwMode="auto">
              <a:xfrm>
                <a:off x="333127" y="1495673"/>
                <a:ext cx="1187881" cy="118762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24" name="AutoShape 15430"/>
              <p:cNvSpPr>
                <a:spLocks noChangeAspect="1" noChangeArrowheads="1"/>
              </p:cNvSpPr>
              <p:nvPr/>
            </p:nvSpPr>
            <p:spPr bwMode="auto">
              <a:xfrm>
                <a:off x="333127" y="601668"/>
                <a:ext cx="1187551" cy="1187488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25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76762" y="465698"/>
                <a:ext cx="316865" cy="184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cxnSp>
            <p:nvCxnSpPr>
              <p:cNvPr id="26" name="Straight Arrow Connector 16"/>
              <p:cNvCxnSpPr/>
              <p:nvPr/>
            </p:nvCxnSpPr>
            <p:spPr>
              <a:xfrm flipV="1">
                <a:off x="1223733" y="622064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 Box 15464"/>
              <p:cNvSpPr txBox="1">
                <a:spLocks noChangeAspect="1" noChangeArrowheads="1"/>
              </p:cNvSpPr>
              <p:nvPr/>
            </p:nvSpPr>
            <p:spPr bwMode="auto">
              <a:xfrm>
                <a:off x="1747218" y="2148330"/>
                <a:ext cx="230015" cy="295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14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18"/>
              <p:cNvSpPr/>
              <p:nvPr/>
            </p:nvSpPr>
            <p:spPr>
              <a:xfrm>
                <a:off x="649258" y="2178923"/>
                <a:ext cx="188047" cy="2022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endParaRPr lang="en-US" sz="14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Line 15432"/>
              <p:cNvCxnSpPr/>
              <p:nvPr/>
            </p:nvCxnSpPr>
            <p:spPr bwMode="auto">
              <a:xfrm flipV="1">
                <a:off x="329728" y="2382879"/>
                <a:ext cx="313571" cy="2950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Oval 20"/>
              <p:cNvSpPr/>
              <p:nvPr/>
            </p:nvSpPr>
            <p:spPr>
              <a:xfrm>
                <a:off x="642460" y="1267922"/>
                <a:ext cx="204599" cy="2206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5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21"/>
              <p:cNvSpPr/>
              <p:nvPr/>
            </p:nvSpPr>
            <p:spPr>
              <a:xfrm>
                <a:off x="118974" y="1679232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6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22"/>
              <p:cNvSpPr/>
              <p:nvPr/>
            </p:nvSpPr>
            <p:spPr>
              <a:xfrm>
                <a:off x="1536464" y="1383497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8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23"/>
              <p:cNvSpPr/>
              <p:nvPr/>
            </p:nvSpPr>
            <p:spPr>
              <a:xfrm>
                <a:off x="1230531" y="1737020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7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24"/>
              <p:cNvSpPr/>
              <p:nvPr/>
            </p:nvSpPr>
            <p:spPr>
              <a:xfrm>
                <a:off x="1312113" y="2155128"/>
                <a:ext cx="204599" cy="2206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4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Straight Arrow Connector 25"/>
              <p:cNvCxnSpPr/>
              <p:nvPr/>
            </p:nvCxnSpPr>
            <p:spPr>
              <a:xfrm flipV="1">
                <a:off x="1553460" y="2369281"/>
                <a:ext cx="277861" cy="5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26"/>
              <p:cNvSpPr/>
              <p:nvPr/>
            </p:nvSpPr>
            <p:spPr>
              <a:xfrm>
                <a:off x="132571" y="2532446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15465"/>
              <p:cNvSpPr txBox="1">
                <a:spLocks noChangeAspect="1" noChangeArrowheads="1"/>
              </p:cNvSpPr>
              <p:nvPr/>
            </p:nvSpPr>
            <p:spPr bwMode="auto">
              <a:xfrm>
                <a:off x="0" y="2668416"/>
                <a:ext cx="230015" cy="295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endParaRPr lang="en-US" sz="14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28"/>
              <p:cNvCxnSpPr/>
              <p:nvPr/>
            </p:nvCxnSpPr>
            <p:spPr>
              <a:xfrm flipH="1">
                <a:off x="88381" y="2705808"/>
                <a:ext cx="216114" cy="207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9"/>
              <p:cNvSpPr/>
              <p:nvPr/>
            </p:nvSpPr>
            <p:spPr>
              <a:xfrm>
                <a:off x="1176143" y="2661618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3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15466"/>
              <p:cNvSpPr txBox="1">
                <a:spLocks noChangeAspect="1" noChangeArrowheads="1"/>
              </p:cNvSpPr>
              <p:nvPr/>
            </p:nvSpPr>
            <p:spPr bwMode="auto">
              <a:xfrm>
                <a:off x="713844" y="0"/>
                <a:ext cx="229951" cy="29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3</a:t>
                </a:r>
                <a:endParaRPr lang="en-US" sz="14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Arrow Connector 31"/>
              <p:cNvCxnSpPr/>
              <p:nvPr/>
            </p:nvCxnSpPr>
            <p:spPr>
              <a:xfrm rot="16200000" flipV="1">
                <a:off x="494592" y="158065"/>
                <a:ext cx="278021" cy="5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32"/>
              <p:cNvSpPr/>
              <p:nvPr/>
            </p:nvSpPr>
            <p:spPr>
              <a:xfrm>
                <a:off x="642460" y="377317"/>
                <a:ext cx="204542" cy="22061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9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33"/>
              <p:cNvSpPr/>
              <p:nvPr/>
            </p:nvSpPr>
            <p:spPr>
              <a:xfrm>
                <a:off x="84982" y="788627"/>
                <a:ext cx="238125" cy="2571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10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359703" y="183560"/>
                <a:ext cx="316977" cy="185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sp>
            <p:nvSpPr>
              <p:cNvPr id="45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673053" y="224351"/>
                <a:ext cx="316977" cy="185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sp>
            <p:nvSpPr>
              <p:cNvPr id="46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077565" y="441903"/>
                <a:ext cx="316977" cy="185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sp>
            <p:nvSpPr>
              <p:cNvPr id="47" name="Oval 37"/>
              <p:cNvSpPr/>
              <p:nvPr/>
            </p:nvSpPr>
            <p:spPr>
              <a:xfrm>
                <a:off x="1536464" y="492892"/>
                <a:ext cx="241300" cy="2603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12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38"/>
              <p:cNvSpPr/>
              <p:nvPr/>
            </p:nvSpPr>
            <p:spPr>
              <a:xfrm>
                <a:off x="1227132" y="843015"/>
                <a:ext cx="234315" cy="25336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Line 15431"/>
              <p:cNvCxnSpPr/>
              <p:nvPr/>
            </p:nvCxnSpPr>
            <p:spPr bwMode="auto">
              <a:xfrm>
                <a:off x="639060" y="598269"/>
                <a:ext cx="0" cy="8845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15432"/>
              <p:cNvCxnSpPr/>
              <p:nvPr/>
            </p:nvCxnSpPr>
            <p:spPr bwMode="auto">
              <a:xfrm flipV="1">
                <a:off x="329728" y="1488874"/>
                <a:ext cx="313055" cy="2946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6"/>
            <p:cNvGrpSpPr/>
            <p:nvPr/>
          </p:nvGrpSpPr>
          <p:grpSpPr>
            <a:xfrm>
              <a:off x="329728" y="312731"/>
              <a:ext cx="1186341" cy="2070148"/>
              <a:chOff x="0" y="0"/>
              <a:chExt cx="1186341" cy="2070148"/>
            </a:xfrm>
          </p:grpSpPr>
          <p:cxnSp>
            <p:nvCxnSpPr>
              <p:cNvPr id="16" name="Line 15431"/>
              <p:cNvCxnSpPr/>
              <p:nvPr/>
            </p:nvCxnSpPr>
            <p:spPr bwMode="auto">
              <a:xfrm>
                <a:off x="305933" y="1179542"/>
                <a:ext cx="0" cy="8851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Arrow Connector 8"/>
              <p:cNvCxnSpPr/>
              <p:nvPr/>
            </p:nvCxnSpPr>
            <p:spPr>
              <a:xfrm flipV="1">
                <a:off x="305933" y="0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9"/>
              <p:cNvCxnSpPr/>
              <p:nvPr/>
            </p:nvCxnSpPr>
            <p:spPr>
              <a:xfrm flipV="1">
                <a:off x="0" y="309333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0"/>
              <p:cNvCxnSpPr/>
              <p:nvPr/>
            </p:nvCxnSpPr>
            <p:spPr>
              <a:xfrm flipV="1">
                <a:off x="1186341" y="23795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Line 15433"/>
              <p:cNvCxnSpPr/>
              <p:nvPr/>
            </p:nvCxnSpPr>
            <p:spPr bwMode="auto">
              <a:xfrm>
                <a:off x="305933" y="2070148"/>
                <a:ext cx="8715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Line 15433"/>
              <p:cNvCxnSpPr/>
              <p:nvPr/>
            </p:nvCxnSpPr>
            <p:spPr bwMode="auto">
              <a:xfrm>
                <a:off x="305933" y="1176143"/>
                <a:ext cx="871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02" y="1687058"/>
            <a:ext cx="5342857" cy="4000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008939" y="2139816"/>
            <a:ext cx="156696" cy="14489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165635" y="2233823"/>
            <a:ext cx="1576467" cy="5007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65452" y="5716150"/>
            <a:ext cx="463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 direction stress-displacement curve (Node 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8412" y="1507993"/>
            <a:ext cx="10635176" cy="238760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/>
              <a:t>Thank you!</a:t>
            </a:r>
            <a:endParaRPr lang="zh-CN" altLang="en-US" sz="4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3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ECF5-735C-4676-B66D-FC167820ADF5}" type="datetime3">
              <a:rPr lang="en-US" altLang="zh-CN" smtClean="0"/>
              <a:t>14 December 2018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3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1886" y="319314"/>
            <a:ext cx="11800114" cy="559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>
                <a:latin typeface="+mj-lt"/>
              </a:rPr>
              <a:t>Outline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533" y="1653372"/>
            <a:ext cx="36447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Material Nonlinearity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Equations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Application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0CD4-DCAC-493C-9ADA-CF3023D58670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Finite Element Method</a:t>
            </a:r>
          </a:p>
          <a:p>
            <a:r>
              <a:rPr lang="en-US" altLang="zh-CN" dirty="0" smtClean="0"/>
              <a:t>With Material Nonlinearity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5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1886" y="319314"/>
            <a:ext cx="11800114" cy="559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Material Nonlinearity</a:t>
            </a:r>
            <a:endParaRPr lang="zh-CN" altLang="en-US" sz="3600" dirty="0">
              <a:latin typeface="+mj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0CD4-DCAC-493C-9ADA-CF3023D58670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Finite Element Method</a:t>
            </a:r>
          </a:p>
          <a:p>
            <a:r>
              <a:rPr lang="en-US" altLang="zh-CN" dirty="0" smtClean="0"/>
              <a:t>With Material Nonlinearity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1" name="Group 56"/>
          <p:cNvGrpSpPr/>
          <p:nvPr/>
        </p:nvGrpSpPr>
        <p:grpSpPr>
          <a:xfrm>
            <a:off x="1697473" y="1387300"/>
            <a:ext cx="8496300" cy="834922"/>
            <a:chOff x="400050" y="766866"/>
            <a:chExt cx="8496300" cy="834922"/>
          </a:xfrm>
        </p:grpSpPr>
        <p:sp>
          <p:nvSpPr>
            <p:cNvPr id="15" name="Rounded Rectangle 4"/>
            <p:cNvSpPr>
              <a:spLocks noChangeArrowheads="1"/>
            </p:cNvSpPr>
            <p:nvPr/>
          </p:nvSpPr>
          <p:spPr bwMode="auto">
            <a:xfrm>
              <a:off x="400050" y="1087799"/>
              <a:ext cx="1660332" cy="51377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Force</a:t>
              </a:r>
            </a:p>
          </p:txBody>
        </p:sp>
        <p:sp>
          <p:nvSpPr>
            <p:cNvPr id="16" name="Rounded Rectangle 5"/>
            <p:cNvSpPr/>
            <p:nvPr/>
          </p:nvSpPr>
          <p:spPr bwMode="auto">
            <a:xfrm>
              <a:off x="2678113" y="1087438"/>
              <a:ext cx="1660525" cy="514350"/>
            </a:xfrm>
            <a:prstGeom prst="round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Stress</a:t>
              </a:r>
            </a:p>
          </p:txBody>
        </p:sp>
        <p:sp>
          <p:nvSpPr>
            <p:cNvPr id="17" name="Rounded Rectangle 6"/>
            <p:cNvSpPr/>
            <p:nvPr/>
          </p:nvSpPr>
          <p:spPr bwMode="auto">
            <a:xfrm>
              <a:off x="4957763" y="1087438"/>
              <a:ext cx="1660525" cy="514350"/>
            </a:xfrm>
            <a:prstGeom prst="round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Strain</a:t>
              </a:r>
            </a:p>
          </p:txBody>
        </p:sp>
        <p:sp>
          <p:nvSpPr>
            <p:cNvPr id="18" name="Rounded Rectangle 7"/>
            <p:cNvSpPr/>
            <p:nvPr/>
          </p:nvSpPr>
          <p:spPr bwMode="auto">
            <a:xfrm>
              <a:off x="7235825" y="1087438"/>
              <a:ext cx="1660525" cy="514350"/>
            </a:xfrm>
            <a:prstGeom prst="round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Displacement</a:t>
              </a:r>
            </a:p>
          </p:txBody>
        </p:sp>
        <p:cxnSp>
          <p:nvCxnSpPr>
            <p:cNvPr id="20" name="Straight Arrow Connector 9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2060382" y="1344685"/>
              <a:ext cx="618094" cy="1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Arrow Connector 11"/>
            <p:cNvCxnSpPr>
              <a:cxnSpLocks noChangeShapeType="1"/>
              <a:stCxn id="16" idx="3"/>
              <a:endCxn id="17" idx="1"/>
            </p:cNvCxnSpPr>
            <p:nvPr/>
          </p:nvCxnSpPr>
          <p:spPr bwMode="auto">
            <a:xfrm>
              <a:off x="4339038" y="1344794"/>
              <a:ext cx="618094" cy="15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2" name="Straight Arrow Connector 13"/>
            <p:cNvCxnSpPr>
              <a:cxnSpLocks noChangeShapeType="1"/>
              <a:stCxn id="17" idx="3"/>
              <a:endCxn id="18" idx="1"/>
            </p:cNvCxnSpPr>
            <p:nvPr/>
          </p:nvCxnSpPr>
          <p:spPr bwMode="auto">
            <a:xfrm>
              <a:off x="6617695" y="1344794"/>
              <a:ext cx="618093" cy="15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3" name="TextBox 14"/>
            <p:cNvSpPr txBox="1">
              <a:spLocks noChangeArrowheads="1"/>
            </p:cNvSpPr>
            <p:nvPr/>
          </p:nvSpPr>
          <p:spPr bwMode="auto">
            <a:xfrm>
              <a:off x="2010683" y="1042988"/>
              <a:ext cx="704055" cy="307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omic Sans MS" pitchFamily="66" charset="0"/>
                </a:rPr>
                <a:t>Linear</a:t>
              </a:r>
            </a:p>
          </p:txBody>
        </p:sp>
        <p:sp>
          <p:nvSpPr>
            <p:cNvPr id="24" name="TextBox 15"/>
            <p:cNvSpPr txBox="1">
              <a:spLocks noChangeArrowheads="1"/>
            </p:cNvSpPr>
            <p:nvPr/>
          </p:nvSpPr>
          <p:spPr bwMode="auto">
            <a:xfrm>
              <a:off x="4283417" y="1070233"/>
              <a:ext cx="704055" cy="307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omic Sans MS" pitchFamily="66" charset="0"/>
                </a:rPr>
                <a:t>Linear</a:t>
              </a:r>
            </a:p>
          </p:txBody>
        </p:sp>
        <p:sp>
          <p:nvSpPr>
            <p:cNvPr id="25" name="TextBox 16"/>
            <p:cNvSpPr txBox="1">
              <a:spLocks noChangeArrowheads="1"/>
            </p:cNvSpPr>
            <p:nvPr/>
          </p:nvSpPr>
          <p:spPr bwMode="auto">
            <a:xfrm>
              <a:off x="6565030" y="1079739"/>
              <a:ext cx="704055" cy="307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omic Sans MS" pitchFamily="66" charset="0"/>
                </a:rPr>
                <a:t>Linear</a:t>
              </a:r>
            </a:p>
          </p:txBody>
        </p:sp>
        <p:sp>
          <p:nvSpPr>
            <p:cNvPr id="26" name="TextBox 14"/>
            <p:cNvSpPr txBox="1">
              <a:spLocks noChangeArrowheads="1"/>
            </p:cNvSpPr>
            <p:nvPr/>
          </p:nvSpPr>
          <p:spPr bwMode="auto">
            <a:xfrm>
              <a:off x="953134" y="778929"/>
              <a:ext cx="6976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Global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7" name="TextBox 14"/>
            <p:cNvSpPr txBox="1">
              <a:spLocks noChangeArrowheads="1"/>
            </p:cNvSpPr>
            <p:nvPr/>
          </p:nvSpPr>
          <p:spPr bwMode="auto">
            <a:xfrm>
              <a:off x="7750778" y="777420"/>
              <a:ext cx="6976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Global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8" name="TextBox 14"/>
            <p:cNvSpPr txBox="1">
              <a:spLocks noChangeArrowheads="1"/>
            </p:cNvSpPr>
            <p:nvPr/>
          </p:nvSpPr>
          <p:spPr bwMode="auto">
            <a:xfrm>
              <a:off x="3239363" y="777420"/>
              <a:ext cx="6126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Local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9" name="TextBox 14"/>
            <p:cNvSpPr txBox="1">
              <a:spLocks noChangeArrowheads="1"/>
            </p:cNvSpPr>
            <p:nvPr/>
          </p:nvSpPr>
          <p:spPr bwMode="auto">
            <a:xfrm>
              <a:off x="5492059" y="766866"/>
              <a:ext cx="6126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Local</a:t>
              </a:r>
              <a:endParaRPr lang="en-US" sz="1400" dirty="0">
                <a:latin typeface="Comic Sans MS" pitchFamily="66" charset="0"/>
              </a:endParaRPr>
            </a:p>
          </p:txBody>
        </p:sp>
      </p:grpSp>
      <p:sp>
        <p:nvSpPr>
          <p:cNvPr id="30" name="TextBox 14"/>
          <p:cNvSpPr txBox="1">
            <a:spLocks noChangeArrowheads="1"/>
          </p:cNvSpPr>
          <p:nvPr/>
        </p:nvSpPr>
        <p:spPr bwMode="auto">
          <a:xfrm>
            <a:off x="2804348" y="2580566"/>
            <a:ext cx="15824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Equilibrium 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equation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1" name="TextBox 14"/>
          <p:cNvSpPr txBox="1">
            <a:spLocks noChangeArrowheads="1"/>
          </p:cNvSpPr>
          <p:nvPr/>
        </p:nvSpPr>
        <p:spPr bwMode="auto">
          <a:xfrm>
            <a:off x="5138427" y="2580566"/>
            <a:ext cx="1636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Constitutive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</a:p>
        </p:txBody>
      </p:sp>
      <p:sp>
        <p:nvSpPr>
          <p:cNvPr id="32" name="TextBox 14"/>
          <p:cNvSpPr txBox="1">
            <a:spLocks noChangeArrowheads="1"/>
          </p:cNvSpPr>
          <p:nvPr/>
        </p:nvSpPr>
        <p:spPr bwMode="auto">
          <a:xfrm>
            <a:off x="7308689" y="2580566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Compatibility </a:t>
            </a:r>
          </a:p>
          <a:p>
            <a:pPr algn="ctr"/>
            <a:r>
              <a:rPr lang="en-US" sz="2000" dirty="0" smtClean="0">
                <a:latin typeface="Comic Sans MS" pitchFamily="66" charset="0"/>
              </a:rPr>
              <a:t>equation</a:t>
            </a:r>
            <a:endParaRPr lang="en-US" sz="2000" dirty="0">
              <a:latin typeface="Comic Sans MS" pitchFamily="66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262670"/>
              </p:ext>
            </p:extLst>
          </p:nvPr>
        </p:nvGraphicFramePr>
        <p:xfrm>
          <a:off x="3071962" y="5758814"/>
          <a:ext cx="902154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1962" y="5758814"/>
                        <a:ext cx="902154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66285"/>
              </p:ext>
            </p:extLst>
          </p:nvPr>
        </p:nvGraphicFramePr>
        <p:xfrm>
          <a:off x="8031865" y="5758814"/>
          <a:ext cx="10096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865" y="5758814"/>
                        <a:ext cx="10096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15" y="3409260"/>
            <a:ext cx="2946293" cy="2381086"/>
          </a:xfrm>
          <a:prstGeom prst="rect">
            <a:avLst/>
          </a:prstGeom>
        </p:spPr>
      </p:pic>
      <p:grpSp>
        <p:nvGrpSpPr>
          <p:cNvPr id="34" name="Group 3"/>
          <p:cNvGrpSpPr>
            <a:grpSpLocks noChangeAspect="1"/>
          </p:cNvGrpSpPr>
          <p:nvPr/>
        </p:nvGrpSpPr>
        <p:grpSpPr bwMode="auto">
          <a:xfrm>
            <a:off x="6960011" y="3522541"/>
            <a:ext cx="2948914" cy="2154524"/>
            <a:chOff x="4925" y="8215"/>
            <a:chExt cx="3263" cy="2384"/>
          </a:xfrm>
        </p:grpSpPr>
        <p:cxnSp>
          <p:nvCxnSpPr>
            <p:cNvPr id="36" name="Line 11938"/>
            <p:cNvCxnSpPr/>
            <p:nvPr/>
          </p:nvCxnSpPr>
          <p:spPr bwMode="auto">
            <a:xfrm>
              <a:off x="5113" y="10345"/>
              <a:ext cx="30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11939"/>
            <p:cNvCxnSpPr/>
            <p:nvPr/>
          </p:nvCxnSpPr>
          <p:spPr bwMode="auto">
            <a:xfrm flipV="1">
              <a:off x="5113" y="8254"/>
              <a:ext cx="0" cy="20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5113" y="9097"/>
              <a:ext cx="408" cy="1245"/>
            </a:xfrm>
            <a:custGeom>
              <a:avLst/>
              <a:gdLst>
                <a:gd name="T0" fmla="*/ 0 w 408"/>
                <a:gd name="T1" fmla="*/ 1245 h 1245"/>
                <a:gd name="T2" fmla="*/ 408 w 408"/>
                <a:gd name="T3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1245">
                  <a:moveTo>
                    <a:pt x="0" y="1245"/>
                  </a:moveTo>
                  <a:cubicBezTo>
                    <a:pt x="163" y="740"/>
                    <a:pt x="327" y="235"/>
                    <a:pt x="408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5521" y="8626"/>
              <a:ext cx="2208" cy="471"/>
            </a:xfrm>
            <a:custGeom>
              <a:avLst/>
              <a:gdLst>
                <a:gd name="T0" fmla="*/ 0 w 2208"/>
                <a:gd name="T1" fmla="*/ 471 h 471"/>
                <a:gd name="T2" fmla="*/ 21 w 2208"/>
                <a:gd name="T3" fmla="*/ 426 h 471"/>
                <a:gd name="T4" fmla="*/ 81 w 2208"/>
                <a:gd name="T5" fmla="*/ 405 h 471"/>
                <a:gd name="T6" fmla="*/ 300 w 2208"/>
                <a:gd name="T7" fmla="*/ 402 h 471"/>
                <a:gd name="T8" fmla="*/ 519 w 2208"/>
                <a:gd name="T9" fmla="*/ 405 h 471"/>
                <a:gd name="T10" fmla="*/ 633 w 2208"/>
                <a:gd name="T11" fmla="*/ 387 h 471"/>
                <a:gd name="T12" fmla="*/ 741 w 2208"/>
                <a:gd name="T13" fmla="*/ 303 h 471"/>
                <a:gd name="T14" fmla="*/ 897 w 2208"/>
                <a:gd name="T15" fmla="*/ 150 h 471"/>
                <a:gd name="T16" fmla="*/ 1113 w 2208"/>
                <a:gd name="T17" fmla="*/ 39 h 471"/>
                <a:gd name="T18" fmla="*/ 1368 w 2208"/>
                <a:gd name="T19" fmla="*/ 3 h 471"/>
                <a:gd name="T20" fmla="*/ 1743 w 2208"/>
                <a:gd name="T21" fmla="*/ 57 h 471"/>
                <a:gd name="T22" fmla="*/ 2208 w 2208"/>
                <a:gd name="T23" fmla="*/ 33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8" h="471">
                  <a:moveTo>
                    <a:pt x="0" y="471"/>
                  </a:moveTo>
                  <a:cubicBezTo>
                    <a:pt x="4" y="454"/>
                    <a:pt x="8" y="437"/>
                    <a:pt x="21" y="426"/>
                  </a:cubicBezTo>
                  <a:cubicBezTo>
                    <a:pt x="34" y="415"/>
                    <a:pt x="35" y="409"/>
                    <a:pt x="81" y="405"/>
                  </a:cubicBezTo>
                  <a:cubicBezTo>
                    <a:pt x="127" y="401"/>
                    <a:pt x="227" y="402"/>
                    <a:pt x="300" y="402"/>
                  </a:cubicBezTo>
                  <a:cubicBezTo>
                    <a:pt x="373" y="402"/>
                    <a:pt x="464" y="407"/>
                    <a:pt x="519" y="405"/>
                  </a:cubicBezTo>
                  <a:cubicBezTo>
                    <a:pt x="574" y="403"/>
                    <a:pt x="596" y="404"/>
                    <a:pt x="633" y="387"/>
                  </a:cubicBezTo>
                  <a:cubicBezTo>
                    <a:pt x="670" y="370"/>
                    <a:pt x="697" y="343"/>
                    <a:pt x="741" y="303"/>
                  </a:cubicBezTo>
                  <a:cubicBezTo>
                    <a:pt x="785" y="263"/>
                    <a:pt x="835" y="194"/>
                    <a:pt x="897" y="150"/>
                  </a:cubicBezTo>
                  <a:cubicBezTo>
                    <a:pt x="959" y="106"/>
                    <a:pt x="1034" y="63"/>
                    <a:pt x="1113" y="39"/>
                  </a:cubicBezTo>
                  <a:cubicBezTo>
                    <a:pt x="1192" y="15"/>
                    <a:pt x="1263" y="0"/>
                    <a:pt x="1368" y="3"/>
                  </a:cubicBezTo>
                  <a:cubicBezTo>
                    <a:pt x="1473" y="6"/>
                    <a:pt x="1603" y="2"/>
                    <a:pt x="1743" y="57"/>
                  </a:cubicBezTo>
                  <a:cubicBezTo>
                    <a:pt x="1883" y="112"/>
                    <a:pt x="2130" y="290"/>
                    <a:pt x="2208" y="336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5" name="Line 11947"/>
            <p:cNvCxnSpPr/>
            <p:nvPr/>
          </p:nvCxnSpPr>
          <p:spPr bwMode="auto">
            <a:xfrm>
              <a:off x="6115" y="9022"/>
              <a:ext cx="0" cy="13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11948"/>
            <p:cNvCxnSpPr/>
            <p:nvPr/>
          </p:nvCxnSpPr>
          <p:spPr bwMode="auto">
            <a:xfrm>
              <a:off x="6946" y="8623"/>
              <a:ext cx="0" cy="17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11949"/>
            <p:cNvCxnSpPr/>
            <p:nvPr/>
          </p:nvCxnSpPr>
          <p:spPr bwMode="auto">
            <a:xfrm>
              <a:off x="7735" y="8962"/>
              <a:ext cx="0" cy="13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Line 11950"/>
            <p:cNvCxnSpPr/>
            <p:nvPr/>
          </p:nvCxnSpPr>
          <p:spPr bwMode="auto">
            <a:xfrm flipH="1">
              <a:off x="5112" y="9118"/>
              <a:ext cx="3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11951"/>
            <p:cNvCxnSpPr/>
            <p:nvPr/>
          </p:nvCxnSpPr>
          <p:spPr bwMode="auto">
            <a:xfrm flipH="1">
              <a:off x="5112" y="9028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11952"/>
            <p:cNvCxnSpPr/>
            <p:nvPr/>
          </p:nvCxnSpPr>
          <p:spPr bwMode="auto">
            <a:xfrm flipH="1">
              <a:off x="5112" y="8623"/>
              <a:ext cx="1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Text Box 11961"/>
            <p:cNvSpPr txBox="1">
              <a:spLocks noChangeArrowheads="1"/>
            </p:cNvSpPr>
            <p:nvPr/>
          </p:nvSpPr>
          <p:spPr bwMode="auto">
            <a:xfrm>
              <a:off x="4925" y="8215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s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0" name="Text Box 11962"/>
            <p:cNvSpPr txBox="1">
              <a:spLocks noChangeArrowheads="1"/>
            </p:cNvSpPr>
            <p:nvPr/>
          </p:nvSpPr>
          <p:spPr bwMode="auto">
            <a:xfrm>
              <a:off x="8060" y="10367"/>
              <a:ext cx="1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Symbol"/>
                  <a:ea typeface="Times New Roman"/>
                </a:rPr>
                <a:t>e</a:t>
              </a:r>
              <a:endParaRPr lang="en-US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5175" y="9750"/>
              <a:ext cx="120" cy="390"/>
            </a:xfrm>
            <a:custGeom>
              <a:avLst/>
              <a:gdLst>
                <a:gd name="T0" fmla="*/ 120 w 120"/>
                <a:gd name="T1" fmla="*/ 0 h 390"/>
                <a:gd name="T2" fmla="*/ 120 w 120"/>
                <a:gd name="T3" fmla="*/ 390 h 390"/>
                <a:gd name="T4" fmla="*/ 0 w 120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390">
                  <a:moveTo>
                    <a:pt x="120" y="0"/>
                  </a:moveTo>
                  <a:lnTo>
                    <a:pt x="120" y="390"/>
                  </a:lnTo>
                  <a:lnTo>
                    <a:pt x="0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84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3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1886" y="319314"/>
            <a:ext cx="11800114" cy="559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/>
              <a:t>Material Nonlinearity</a:t>
            </a:r>
            <a:endParaRPr lang="zh-CN" altLang="en-US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0CD4-DCAC-493C-9ADA-CF3023D58670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Finite Element Method</a:t>
            </a:r>
          </a:p>
          <a:p>
            <a:r>
              <a:rPr lang="en-US" altLang="zh-CN" dirty="0" smtClean="0"/>
              <a:t>With Material Nonlinearity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41" y="1992892"/>
            <a:ext cx="3295897" cy="31104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13" y="2037975"/>
            <a:ext cx="4501514" cy="30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4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1886" y="319314"/>
            <a:ext cx="11800114" cy="559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 smtClean="0">
                <a:latin typeface="+mj-lt"/>
              </a:rPr>
              <a:t>Equations</a:t>
            </a:r>
            <a:endParaRPr lang="zh-CN" altLang="en-US" sz="3600" dirty="0">
              <a:latin typeface="+mj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0CD4-DCAC-493C-9ADA-CF3023D58670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Finite Element Method</a:t>
            </a:r>
          </a:p>
          <a:p>
            <a:r>
              <a:rPr lang="en-US" altLang="zh-CN" dirty="0" smtClean="0"/>
              <a:t>With Material Nonlinearity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1892289" y="1314346"/>
            <a:ext cx="2585118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Weak form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11919"/>
              </p:ext>
            </p:extLst>
          </p:nvPr>
        </p:nvGraphicFramePr>
        <p:xfrm>
          <a:off x="6469118" y="2904109"/>
          <a:ext cx="4975449" cy="83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6" imgW="2336760" imgH="393480" progId="Equation.DSMT4">
                  <p:embed/>
                </p:oleObj>
              </mc:Choice>
              <mc:Fallback>
                <p:oleObj name="Equation" r:id="rId6" imgW="2336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9118" y="2904109"/>
                        <a:ext cx="4975449" cy="838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825059"/>
              </p:ext>
            </p:extLst>
          </p:nvPr>
        </p:nvGraphicFramePr>
        <p:xfrm>
          <a:off x="662578" y="1942412"/>
          <a:ext cx="5101135" cy="82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8" imgW="2425680" imgH="393480" progId="Equation.DSMT4">
                  <p:embed/>
                </p:oleObj>
              </mc:Choice>
              <mc:Fallback>
                <p:oleObj name="Equation" r:id="rId8" imgW="2425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2578" y="1942412"/>
                        <a:ext cx="5101135" cy="827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892289" y="3847339"/>
            <a:ext cx="2585118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Discretization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40322"/>
              </p:ext>
            </p:extLst>
          </p:nvPr>
        </p:nvGraphicFramePr>
        <p:xfrm>
          <a:off x="2532639" y="4450756"/>
          <a:ext cx="1304418" cy="109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10" imgW="482400" imgH="406080" progId="Equation.DSMT4">
                  <p:embed/>
                </p:oleObj>
              </mc:Choice>
              <mc:Fallback>
                <p:oleObj name="Equation" r:id="rId10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2639" y="4450756"/>
                        <a:ext cx="1304418" cy="1098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大括号 9"/>
          <p:cNvSpPr/>
          <p:nvPr/>
        </p:nvSpPr>
        <p:spPr>
          <a:xfrm>
            <a:off x="5959366" y="2049517"/>
            <a:ext cx="394137" cy="2349062"/>
          </a:xfrm>
          <a:prstGeom prst="rightBrace">
            <a:avLst/>
          </a:prstGeom>
          <a:noFill/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7263074" y="2224043"/>
            <a:ext cx="3504773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Discretized system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8781393" y="3847339"/>
            <a:ext cx="425669" cy="1025832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012699"/>
              </p:ext>
            </p:extLst>
          </p:nvPr>
        </p:nvGraphicFramePr>
        <p:xfrm>
          <a:off x="8316602" y="5135069"/>
          <a:ext cx="1416372" cy="48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12" imgW="596880" imgH="203040" progId="Equation.DSMT4">
                  <p:embed/>
                </p:oleObj>
              </mc:Choice>
              <mc:Fallback>
                <p:oleObj name="Equation" r:id="rId12" imgW="59688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602" y="5135069"/>
                        <a:ext cx="1416372" cy="480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4058"/>
              </p:ext>
            </p:extLst>
          </p:nvPr>
        </p:nvGraphicFramePr>
        <p:xfrm>
          <a:off x="7162691" y="3994150"/>
          <a:ext cx="11096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14" imgW="520560" imgH="177480" progId="Equation.DSMT4">
                  <p:embed/>
                </p:oleObj>
              </mc:Choice>
              <mc:Fallback>
                <p:oleObj name="Equation" r:id="rId14" imgW="520560" imgH="17748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691" y="3994150"/>
                        <a:ext cx="11096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7263074" y="3847339"/>
            <a:ext cx="867103" cy="677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9916010" y="5108581"/>
            <a:ext cx="631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?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5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1886" y="319314"/>
            <a:ext cx="11800114" cy="559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 smtClean="0"/>
              <a:t>Equations</a:t>
            </a:r>
            <a:endParaRPr lang="zh-CN" altLang="en-US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0CD4-DCAC-493C-9ADA-CF3023D58670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Finite Element Method</a:t>
            </a:r>
          </a:p>
          <a:p>
            <a:r>
              <a:rPr lang="en-US" altLang="zh-CN" dirty="0" smtClean="0"/>
              <a:t>With Material Nonlinearity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07223"/>
              </p:ext>
            </p:extLst>
          </p:nvPr>
        </p:nvGraphicFramePr>
        <p:xfrm>
          <a:off x="1540274" y="1264626"/>
          <a:ext cx="1590288" cy="54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7" imgW="596880" imgH="203040" progId="Equation.DSMT4">
                  <p:embed/>
                </p:oleObj>
              </mc:Choice>
              <mc:Fallback>
                <p:oleObj name="Equation" r:id="rId7" imgW="596880" imgH="20304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274" y="1264626"/>
                        <a:ext cx="1590288" cy="540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54" y="2402767"/>
            <a:ext cx="5687288" cy="3225516"/>
          </a:xfrm>
          <a:prstGeom prst="rect">
            <a:avLst/>
          </a:prstGeom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64521" y="1265663"/>
            <a:ext cx="61877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Newton-</a:t>
            </a:r>
            <a:r>
              <a:rPr lang="en-US" sz="2800" dirty="0" err="1" smtClean="0">
                <a:latin typeface="Comic Sans MS" pitchFamily="66" charset="0"/>
              </a:rPr>
              <a:t>Raphson</a:t>
            </a:r>
            <a:r>
              <a:rPr lang="en-US" sz="2800" dirty="0" smtClean="0">
                <a:latin typeface="Comic Sans MS" pitchFamily="66" charset="0"/>
              </a:rPr>
              <a:t> Iteration Method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67626"/>
              </p:ext>
            </p:extLst>
          </p:nvPr>
        </p:nvGraphicFramePr>
        <p:xfrm>
          <a:off x="323182" y="3066766"/>
          <a:ext cx="3949273" cy="63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10" imgW="1498320" imgH="241200" progId="Equation.DSMT4">
                  <p:embed/>
                </p:oleObj>
              </mc:Choice>
              <mc:Fallback>
                <p:oleObj name="Equation" r:id="rId10" imgW="1498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3182" y="3066766"/>
                        <a:ext cx="3949273" cy="63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下箭头 15"/>
          <p:cNvSpPr/>
          <p:nvPr/>
        </p:nvSpPr>
        <p:spPr>
          <a:xfrm>
            <a:off x="2121316" y="1858319"/>
            <a:ext cx="425669" cy="1025832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124798" y="4265659"/>
            <a:ext cx="425669" cy="1025832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871016"/>
              </p:ext>
            </p:extLst>
          </p:nvPr>
        </p:nvGraphicFramePr>
        <p:xfrm>
          <a:off x="1133475" y="3620093"/>
          <a:ext cx="24082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12" imgW="914400" imgH="203040" progId="Equation.DSMT4">
                  <p:embed/>
                </p:oleObj>
              </mc:Choice>
              <mc:Fallback>
                <p:oleObj name="Equation" r:id="rId12" imgW="91440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620093"/>
                        <a:ext cx="24082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40951"/>
              </p:ext>
            </p:extLst>
          </p:nvPr>
        </p:nvGraphicFramePr>
        <p:xfrm>
          <a:off x="2149475" y="5445234"/>
          <a:ext cx="368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14" imgW="139680" imgH="177480" progId="Equation.DSMT4">
                  <p:embed/>
                </p:oleObj>
              </mc:Choice>
              <mc:Fallback>
                <p:oleObj name="Equation" r:id="rId14" imgW="139680" imgH="177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5445234"/>
                        <a:ext cx="368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02072"/>
              </p:ext>
            </p:extLst>
          </p:nvPr>
        </p:nvGraphicFramePr>
        <p:xfrm>
          <a:off x="2681888" y="4387104"/>
          <a:ext cx="14398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16" imgW="545760" imgH="203040" progId="Equation.DSMT4">
                  <p:embed/>
                </p:oleObj>
              </mc:Choice>
              <mc:Fallback>
                <p:oleObj name="Equation" r:id="rId16" imgW="545760" imgH="20304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888" y="4387104"/>
                        <a:ext cx="14398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9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4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1886" y="319314"/>
            <a:ext cx="11800114" cy="559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 smtClean="0"/>
              <a:t>Application (</a:t>
            </a:r>
            <a:r>
              <a:rPr lang="en-US" altLang="zh-CN" sz="3600" dirty="0" err="1" smtClean="0"/>
              <a:t>Elastoplastic</a:t>
            </a:r>
            <a:r>
              <a:rPr lang="en-US" altLang="zh-CN" sz="3600" dirty="0" smtClean="0"/>
              <a:t> model)</a:t>
            </a:r>
            <a:endParaRPr lang="zh-CN" altLang="en-US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0CD4-DCAC-493C-9ADA-CF3023D58670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Finite Element Method</a:t>
            </a:r>
          </a:p>
          <a:p>
            <a:r>
              <a:rPr lang="en-US" altLang="zh-CN" dirty="0" smtClean="0"/>
              <a:t>With Material Nonlinearity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12" y="2142662"/>
            <a:ext cx="3480528" cy="3108703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66398" y="1376022"/>
            <a:ext cx="57087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Isotropic hardening model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0276" y="2395900"/>
            <a:ext cx="47296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itchFamily="2" charset="2"/>
              <a:buChar char="l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Elastic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range(yield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stress) increases </a:t>
            </a:r>
            <a:br>
              <a:rPr lang="en-US" altLang="zh-C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proportionally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 plastic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strain.</a:t>
            </a:r>
          </a:p>
          <a:p>
            <a:pPr marL="0" lvl="1"/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Material parameters: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005423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32855"/>
              </p:ext>
            </p:extLst>
          </p:nvPr>
        </p:nvGraphicFramePr>
        <p:xfrm>
          <a:off x="5768340" y="3867935"/>
          <a:ext cx="2161714" cy="113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9" imgW="1358640" imgH="711000" progId="Equation.DSMT4">
                  <p:embed/>
                </p:oleObj>
              </mc:Choice>
              <mc:Fallback>
                <p:oleObj name="Equation" r:id="rId9" imgW="1358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68340" y="3867935"/>
                        <a:ext cx="2161714" cy="113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783673"/>
              </p:ext>
            </p:extLst>
          </p:nvPr>
        </p:nvGraphicFramePr>
        <p:xfrm>
          <a:off x="8708807" y="3902184"/>
          <a:ext cx="320992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1" imgW="2019240" imgH="711000" progId="Equation.DSMT4">
                  <p:embed/>
                </p:oleObj>
              </mc:Choice>
              <mc:Fallback>
                <p:oleObj name="Equation" r:id="rId11" imgW="2019240" imgH="711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8807" y="3902184"/>
                        <a:ext cx="3209925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8048295" y="4272455"/>
            <a:ext cx="551793" cy="2207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048295" y="5465380"/>
            <a:ext cx="551793" cy="2207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548954" y="5314128"/>
            <a:ext cx="7812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1D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369555" y="5314128"/>
            <a:ext cx="7812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3</a:t>
            </a:r>
            <a:r>
              <a:rPr lang="en-US" sz="2800" dirty="0" smtClean="0">
                <a:latin typeface="Comic Sans MS" pitchFamily="66" charset="0"/>
              </a:rPr>
              <a:t>D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5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1886" y="319314"/>
            <a:ext cx="11800114" cy="559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/>
              <a:t>Application (</a:t>
            </a:r>
            <a:r>
              <a:rPr lang="en-US" altLang="zh-CN" sz="3600" dirty="0" err="1"/>
              <a:t>Elastoplastic</a:t>
            </a:r>
            <a:r>
              <a:rPr lang="en-US" altLang="zh-CN" sz="3600" dirty="0"/>
              <a:t> model)</a:t>
            </a:r>
            <a:endParaRPr lang="zh-CN" altLang="en-US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0CD4-DCAC-493C-9ADA-CF3023D58670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Finite Element Method</a:t>
            </a:r>
          </a:p>
          <a:p>
            <a:r>
              <a:rPr lang="en-US" altLang="zh-CN" dirty="0" smtClean="0"/>
              <a:t>With Material Nonlinearity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0" name="Group 4"/>
          <p:cNvGrpSpPr/>
          <p:nvPr/>
        </p:nvGrpSpPr>
        <p:grpSpPr>
          <a:xfrm>
            <a:off x="1488603" y="1264580"/>
            <a:ext cx="3367174" cy="4647485"/>
            <a:chOff x="0" y="0"/>
            <a:chExt cx="1977233" cy="2963446"/>
          </a:xfrm>
        </p:grpSpPr>
        <p:grpSp>
          <p:nvGrpSpPr>
            <p:cNvPr id="11" name="Group 5"/>
            <p:cNvGrpSpPr/>
            <p:nvPr/>
          </p:nvGrpSpPr>
          <p:grpSpPr>
            <a:xfrm>
              <a:off x="0" y="0"/>
              <a:ext cx="1977233" cy="2963446"/>
              <a:chOff x="0" y="0"/>
              <a:chExt cx="1977233" cy="2963446"/>
            </a:xfrm>
          </p:grpSpPr>
          <p:sp>
            <p:nvSpPr>
              <p:cNvPr id="23" name="AutoShape 15430"/>
              <p:cNvSpPr>
                <a:spLocks noChangeAspect="1" noChangeArrowheads="1"/>
              </p:cNvSpPr>
              <p:nvPr/>
            </p:nvSpPr>
            <p:spPr bwMode="auto">
              <a:xfrm>
                <a:off x="333127" y="1495673"/>
                <a:ext cx="1187881" cy="118762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24" name="AutoShape 15430"/>
              <p:cNvSpPr>
                <a:spLocks noChangeAspect="1" noChangeArrowheads="1"/>
              </p:cNvSpPr>
              <p:nvPr/>
            </p:nvSpPr>
            <p:spPr bwMode="auto">
              <a:xfrm>
                <a:off x="333127" y="601668"/>
                <a:ext cx="1187551" cy="1187488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25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76762" y="465698"/>
                <a:ext cx="316865" cy="184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cxnSp>
            <p:nvCxnSpPr>
              <p:cNvPr id="26" name="Straight Arrow Connector 16"/>
              <p:cNvCxnSpPr/>
              <p:nvPr/>
            </p:nvCxnSpPr>
            <p:spPr>
              <a:xfrm flipV="1">
                <a:off x="1223733" y="622064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 Box 15464"/>
              <p:cNvSpPr txBox="1">
                <a:spLocks noChangeAspect="1" noChangeArrowheads="1"/>
              </p:cNvSpPr>
              <p:nvPr/>
            </p:nvSpPr>
            <p:spPr bwMode="auto">
              <a:xfrm>
                <a:off x="1747218" y="2148330"/>
                <a:ext cx="230015" cy="295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14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18"/>
              <p:cNvSpPr/>
              <p:nvPr/>
            </p:nvSpPr>
            <p:spPr>
              <a:xfrm>
                <a:off x="649258" y="2178923"/>
                <a:ext cx="188047" cy="2022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endParaRPr lang="en-US" sz="14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Line 15432"/>
              <p:cNvCxnSpPr/>
              <p:nvPr/>
            </p:nvCxnSpPr>
            <p:spPr bwMode="auto">
              <a:xfrm flipV="1">
                <a:off x="329728" y="2382879"/>
                <a:ext cx="313571" cy="2950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Oval 20"/>
              <p:cNvSpPr/>
              <p:nvPr/>
            </p:nvSpPr>
            <p:spPr>
              <a:xfrm>
                <a:off x="642460" y="1267922"/>
                <a:ext cx="204599" cy="2206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5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21"/>
              <p:cNvSpPr/>
              <p:nvPr/>
            </p:nvSpPr>
            <p:spPr>
              <a:xfrm>
                <a:off x="118974" y="1679232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6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22"/>
              <p:cNvSpPr/>
              <p:nvPr/>
            </p:nvSpPr>
            <p:spPr>
              <a:xfrm>
                <a:off x="1536464" y="1383497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8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23"/>
              <p:cNvSpPr/>
              <p:nvPr/>
            </p:nvSpPr>
            <p:spPr>
              <a:xfrm>
                <a:off x="1230531" y="1737020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7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24"/>
              <p:cNvSpPr/>
              <p:nvPr/>
            </p:nvSpPr>
            <p:spPr>
              <a:xfrm>
                <a:off x="1312113" y="2155128"/>
                <a:ext cx="204599" cy="2206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4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Straight Arrow Connector 25"/>
              <p:cNvCxnSpPr/>
              <p:nvPr/>
            </p:nvCxnSpPr>
            <p:spPr>
              <a:xfrm flipV="1">
                <a:off x="1553460" y="2369281"/>
                <a:ext cx="277861" cy="5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26"/>
              <p:cNvSpPr/>
              <p:nvPr/>
            </p:nvSpPr>
            <p:spPr>
              <a:xfrm>
                <a:off x="132571" y="2532446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15465"/>
              <p:cNvSpPr txBox="1">
                <a:spLocks noChangeAspect="1" noChangeArrowheads="1"/>
              </p:cNvSpPr>
              <p:nvPr/>
            </p:nvSpPr>
            <p:spPr bwMode="auto">
              <a:xfrm>
                <a:off x="0" y="2668416"/>
                <a:ext cx="230015" cy="295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endParaRPr lang="en-US" sz="14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28"/>
              <p:cNvCxnSpPr/>
              <p:nvPr/>
            </p:nvCxnSpPr>
            <p:spPr>
              <a:xfrm flipH="1">
                <a:off x="88381" y="2705808"/>
                <a:ext cx="216114" cy="207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9"/>
              <p:cNvSpPr/>
              <p:nvPr/>
            </p:nvSpPr>
            <p:spPr>
              <a:xfrm>
                <a:off x="1176143" y="2661618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3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15466"/>
              <p:cNvSpPr txBox="1">
                <a:spLocks noChangeAspect="1" noChangeArrowheads="1"/>
              </p:cNvSpPr>
              <p:nvPr/>
            </p:nvSpPr>
            <p:spPr bwMode="auto">
              <a:xfrm>
                <a:off x="713844" y="0"/>
                <a:ext cx="229951" cy="29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3</a:t>
                </a:r>
                <a:endParaRPr lang="en-US" sz="14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Arrow Connector 31"/>
              <p:cNvCxnSpPr/>
              <p:nvPr/>
            </p:nvCxnSpPr>
            <p:spPr>
              <a:xfrm rot="16200000" flipV="1">
                <a:off x="494592" y="158065"/>
                <a:ext cx="278021" cy="5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32"/>
              <p:cNvSpPr/>
              <p:nvPr/>
            </p:nvSpPr>
            <p:spPr>
              <a:xfrm>
                <a:off x="642460" y="377317"/>
                <a:ext cx="204542" cy="22061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9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33"/>
              <p:cNvSpPr/>
              <p:nvPr/>
            </p:nvSpPr>
            <p:spPr>
              <a:xfrm>
                <a:off x="84982" y="788627"/>
                <a:ext cx="238125" cy="2571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10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359703" y="183560"/>
                <a:ext cx="316977" cy="185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sp>
            <p:nvSpPr>
              <p:cNvPr id="45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673053" y="224351"/>
                <a:ext cx="316977" cy="185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sp>
            <p:nvSpPr>
              <p:cNvPr id="46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077565" y="441903"/>
                <a:ext cx="316977" cy="185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sp>
            <p:nvSpPr>
              <p:cNvPr id="47" name="Oval 37"/>
              <p:cNvSpPr/>
              <p:nvPr/>
            </p:nvSpPr>
            <p:spPr>
              <a:xfrm>
                <a:off x="1536464" y="492892"/>
                <a:ext cx="241300" cy="2603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12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38"/>
              <p:cNvSpPr/>
              <p:nvPr/>
            </p:nvSpPr>
            <p:spPr>
              <a:xfrm>
                <a:off x="1227132" y="843015"/>
                <a:ext cx="234315" cy="25336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Line 15431"/>
              <p:cNvCxnSpPr/>
              <p:nvPr/>
            </p:nvCxnSpPr>
            <p:spPr bwMode="auto">
              <a:xfrm>
                <a:off x="639060" y="598269"/>
                <a:ext cx="0" cy="8845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15432"/>
              <p:cNvCxnSpPr/>
              <p:nvPr/>
            </p:nvCxnSpPr>
            <p:spPr bwMode="auto">
              <a:xfrm flipV="1">
                <a:off x="329728" y="1488874"/>
                <a:ext cx="313055" cy="2946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6"/>
            <p:cNvGrpSpPr/>
            <p:nvPr/>
          </p:nvGrpSpPr>
          <p:grpSpPr>
            <a:xfrm>
              <a:off x="329728" y="312731"/>
              <a:ext cx="1186341" cy="2070148"/>
              <a:chOff x="0" y="0"/>
              <a:chExt cx="1186341" cy="2070148"/>
            </a:xfrm>
          </p:grpSpPr>
          <p:cxnSp>
            <p:nvCxnSpPr>
              <p:cNvPr id="16" name="Line 15431"/>
              <p:cNvCxnSpPr/>
              <p:nvPr/>
            </p:nvCxnSpPr>
            <p:spPr bwMode="auto">
              <a:xfrm>
                <a:off x="305933" y="1179542"/>
                <a:ext cx="0" cy="8851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Arrow Connector 8"/>
              <p:cNvCxnSpPr/>
              <p:nvPr/>
            </p:nvCxnSpPr>
            <p:spPr>
              <a:xfrm flipV="1">
                <a:off x="305933" y="0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9"/>
              <p:cNvCxnSpPr/>
              <p:nvPr/>
            </p:nvCxnSpPr>
            <p:spPr>
              <a:xfrm flipV="1">
                <a:off x="0" y="309333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0"/>
              <p:cNvCxnSpPr/>
              <p:nvPr/>
            </p:nvCxnSpPr>
            <p:spPr>
              <a:xfrm flipV="1">
                <a:off x="1186341" y="23795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Line 15433"/>
              <p:cNvCxnSpPr/>
              <p:nvPr/>
            </p:nvCxnSpPr>
            <p:spPr bwMode="auto">
              <a:xfrm>
                <a:off x="305933" y="2070148"/>
                <a:ext cx="8715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Line 15433"/>
              <p:cNvCxnSpPr/>
              <p:nvPr/>
            </p:nvCxnSpPr>
            <p:spPr bwMode="auto">
              <a:xfrm>
                <a:off x="305933" y="1176143"/>
                <a:ext cx="871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51" name="Content Placehold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132566"/>
              </p:ext>
            </p:extLst>
          </p:nvPr>
        </p:nvGraphicFramePr>
        <p:xfrm>
          <a:off x="5853234" y="1938098"/>
          <a:ext cx="55633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839"/>
                <a:gridCol w="1390839"/>
                <a:gridCol w="1390839"/>
                <a:gridCol w="13908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mbol" panose="05050102010706020507" pitchFamily="18" charset="2"/>
                        </a:rPr>
                        <a:t>l</a:t>
                      </a:r>
                      <a:endParaRPr lang="en-US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mbol" panose="05050102010706020507" pitchFamily="18" charset="2"/>
                        </a:rPr>
                        <a:t>m</a:t>
                      </a:r>
                      <a:endParaRPr lang="en-US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 panose="05050102010706020507" pitchFamily="18" charset="2"/>
                        </a:rPr>
                        <a:t>s</a:t>
                      </a:r>
                      <a:r>
                        <a:rPr lang="en-US" baseline="30000" dirty="0" smtClean="0">
                          <a:latin typeface="Symbol" panose="05050102010706020507" pitchFamily="18" charset="2"/>
                        </a:rPr>
                        <a:t>0</a:t>
                      </a:r>
                      <a:r>
                        <a:rPr lang="en-US" altLang="zh-CN" baseline="-25000" dirty="0" smtClean="0">
                          <a:latin typeface="Comic Sans MS" panose="030F0702030302020204" pitchFamily="66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H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110.7 GPa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80.2</a:t>
                      </a:r>
                      <a:r>
                        <a:rPr lang="en-US" baseline="0" dirty="0" smtClean="0">
                          <a:latin typeface="Comic Sans MS" panose="030F0702030302020204" pitchFamily="66" charset="0"/>
                        </a:rPr>
                        <a:t> GPa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400 MPa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100 MPa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818216"/>
              </p:ext>
            </p:extLst>
          </p:nvPr>
        </p:nvGraphicFramePr>
        <p:xfrm>
          <a:off x="8057681" y="4162002"/>
          <a:ext cx="9906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7" imgW="368280" imgH="406080" progId="Equation.DSMT4">
                  <p:embed/>
                </p:oleObj>
              </mc:Choice>
              <mc:Fallback>
                <p:oleObj name="Equation" r:id="rId7" imgW="368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7681" y="4162002"/>
                        <a:ext cx="990600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9301660" y="2785328"/>
            <a:ext cx="0" cy="4439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125091" y="3229291"/>
            <a:ext cx="4855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omic Sans MS" pitchFamily="66" charset="0"/>
              </a:rPr>
              <a:t>F</a:t>
            </a:r>
            <a:r>
              <a:rPr lang="en-US" sz="2400" baseline="-25000" dirty="0" smtClean="0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= 0~4kN~8kN~10kN~11kN</a:t>
            </a:r>
            <a:endParaRPr lang="en-US" sz="2400" baseline="-25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907917"/>
          </a:xfrm>
          <a:prstGeom prst="rect">
            <a:avLst/>
          </a:prstGeom>
          <a:gradFill flip="none" rotWithShape="0">
            <a:gsLst>
              <a:gs pos="0">
                <a:srgbClr val="00B0F0">
                  <a:alpha val="30000"/>
                  <a:lumMod val="93000"/>
                </a:srgb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7" y="74800"/>
            <a:ext cx="2283770" cy="7315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78890"/>
            <a:ext cx="12192000" cy="1516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9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888343"/>
            <a:ext cx="2617930" cy="3969657"/>
          </a:xfrm>
          <a:prstGeom prst="rect">
            <a:avLst/>
          </a:prstGeom>
          <a:blipFill dpi="0" rotWithShape="1">
            <a:blip r:embed="rId5">
              <a:alphaModFix amt="1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5000" contrast="1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1886" y="319314"/>
            <a:ext cx="11800114" cy="559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/>
              <a:t>Application (</a:t>
            </a:r>
            <a:r>
              <a:rPr lang="en-US" altLang="zh-CN" sz="3600" dirty="0" err="1"/>
              <a:t>Elastoplastic</a:t>
            </a:r>
            <a:r>
              <a:rPr lang="en-US" altLang="zh-CN" sz="3600" dirty="0"/>
              <a:t> model)</a:t>
            </a:r>
            <a:endParaRPr lang="zh-CN" altLang="en-US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0CD4-DCAC-493C-9ADA-CF3023D58670}" type="datetime3">
              <a:rPr lang="en-US" altLang="zh-CN" smtClean="0"/>
              <a:t>14 December 2018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067-87D1-4831-92C0-F667EC6E97D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0039" y="1023528"/>
            <a:ext cx="4855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omic Sans MS" pitchFamily="66" charset="0"/>
              </a:rPr>
              <a:t>F</a:t>
            </a:r>
            <a:r>
              <a:rPr lang="en-US" sz="2400" baseline="-25000" dirty="0" smtClean="0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= 0~4kN~8kN~10kN~11kN</a:t>
            </a:r>
            <a:endParaRPr lang="en-US" sz="2400" baseline="-250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68433" y="1444732"/>
            <a:ext cx="40666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omic Sans MS" pitchFamily="66" charset="0"/>
              </a:rPr>
              <a:t>For each load step(N-R):</a:t>
            </a:r>
            <a:endParaRPr lang="en-US" sz="2400" baseline="-25000" dirty="0">
              <a:latin typeface="Comic Sans MS" pitchFamily="66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175507"/>
              </p:ext>
            </p:extLst>
          </p:nvPr>
        </p:nvGraphicFramePr>
        <p:xfrm>
          <a:off x="3615814" y="1876193"/>
          <a:ext cx="34178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7" imgW="3136680" imgH="393480" progId="Equation.DSMT4">
                  <p:embed/>
                </p:oleObj>
              </mc:Choice>
              <mc:Fallback>
                <p:oleObj name="Equation" r:id="rId7" imgW="31366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814" y="1876193"/>
                        <a:ext cx="34178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6481"/>
              </p:ext>
            </p:extLst>
          </p:nvPr>
        </p:nvGraphicFramePr>
        <p:xfrm>
          <a:off x="2298700" y="2368550"/>
          <a:ext cx="61372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Equation" r:id="rId9" imgW="7213320" imgH="787320" progId="Equation.DSMT4">
                  <p:embed/>
                </p:oleObj>
              </mc:Choice>
              <mc:Fallback>
                <p:oleObj name="Equation" r:id="rId9" imgW="7213320" imgH="787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368550"/>
                        <a:ext cx="61372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44502"/>
              </p:ext>
            </p:extLst>
          </p:nvPr>
        </p:nvGraphicFramePr>
        <p:xfrm>
          <a:off x="1731963" y="3071813"/>
          <a:ext cx="72723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11" imgW="8546760" imgH="787320" progId="Equation.DSMT4">
                  <p:embed/>
                </p:oleObj>
              </mc:Choice>
              <mc:Fallback>
                <p:oleObj name="Equation" r:id="rId11" imgW="8546760" imgH="7873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3071813"/>
                        <a:ext cx="72723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362864"/>
              </p:ext>
            </p:extLst>
          </p:nvPr>
        </p:nvGraphicFramePr>
        <p:xfrm>
          <a:off x="8293849" y="4462027"/>
          <a:ext cx="24733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Equation" r:id="rId13" imgW="2273040" imgH="736560" progId="Equation.DSMT4">
                  <p:embed/>
                </p:oleObj>
              </mc:Choice>
              <mc:Fallback>
                <p:oleObj name="Equation" r:id="rId13" imgW="2273040" imgH="7365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849" y="4462027"/>
                        <a:ext cx="24733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14243"/>
              </p:ext>
            </p:extLst>
          </p:nvPr>
        </p:nvGraphicFramePr>
        <p:xfrm>
          <a:off x="4425439" y="4681960"/>
          <a:ext cx="17795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Equation" r:id="rId15" imgW="1638000" imgH="380880" progId="Equation.DSMT4">
                  <p:embed/>
                </p:oleObj>
              </mc:Choice>
              <mc:Fallback>
                <p:oleObj name="Equation" r:id="rId15" imgW="1638000" imgH="3808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439" y="4681960"/>
                        <a:ext cx="177958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886174"/>
              </p:ext>
            </p:extLst>
          </p:nvPr>
        </p:nvGraphicFramePr>
        <p:xfrm>
          <a:off x="663064" y="4675174"/>
          <a:ext cx="12588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Equation" r:id="rId17" imgW="1155600" imgH="380880" progId="Equation.DSMT4">
                  <p:embed/>
                </p:oleObj>
              </mc:Choice>
              <mc:Fallback>
                <p:oleObj name="Equation" r:id="rId17" imgW="1155600" imgH="3808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64" y="4675174"/>
                        <a:ext cx="12588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H="1">
            <a:off x="2003055" y="4886162"/>
            <a:ext cx="2159023" cy="157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466174" y="3720648"/>
            <a:ext cx="425669" cy="583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986326" y="3578756"/>
            <a:ext cx="457200" cy="6148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506740" y="4910942"/>
            <a:ext cx="158095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79008" y="4424497"/>
            <a:ext cx="29310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Elastic predictor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 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Plastic corrector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97216" y="4903060"/>
            <a:ext cx="0" cy="662169"/>
          </a:xfrm>
          <a:prstGeom prst="straightConnector1">
            <a:avLst/>
          </a:prstGeom>
          <a:ln w="254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943547"/>
              </p:ext>
            </p:extLst>
          </p:nvPr>
        </p:nvGraphicFramePr>
        <p:xfrm>
          <a:off x="5605884" y="5612527"/>
          <a:ext cx="51212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Equation" r:id="rId19" imgW="5752800" imgH="812520" progId="Equation.DSMT4">
                  <p:embed/>
                </p:oleObj>
              </mc:Choice>
              <mc:Fallback>
                <p:oleObj name="Equation" r:id="rId19" imgW="5752800" imgH="8125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884" y="5612527"/>
                        <a:ext cx="51212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27716"/>
              </p:ext>
            </p:extLst>
          </p:nvPr>
        </p:nvGraphicFramePr>
        <p:xfrm>
          <a:off x="1513472" y="5377207"/>
          <a:ext cx="3831021" cy="75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21" imgW="4000320" imgH="787320" progId="Equation.DSMT4">
                  <p:embed/>
                </p:oleObj>
              </mc:Choice>
              <mc:Fallback>
                <p:oleObj name="Equation" r:id="rId21" imgW="4000320" imgH="78732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472" y="5377207"/>
                        <a:ext cx="3831021" cy="75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五角星 36"/>
          <p:cNvSpPr/>
          <p:nvPr/>
        </p:nvSpPr>
        <p:spPr>
          <a:xfrm>
            <a:off x="2916603" y="4177846"/>
            <a:ext cx="275245" cy="26241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490" y="954702"/>
            <a:ext cx="3820510" cy="21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K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KUST" id="{0A1AF5F5-979D-40ED-8282-2617A20F08DC}" vid="{4B245917-6543-42D2-82F1-EA38B8D77C6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10315</TotalTime>
  <Words>256</Words>
  <Application>Microsoft Office PowerPoint</Application>
  <PresentationFormat>自定义</PresentationFormat>
  <Paragraphs>155</Paragraphs>
  <Slides>11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HDOfficeLightV0</vt:lpstr>
      <vt:lpstr>HKUST</vt:lpstr>
      <vt:lpstr>Equation</vt:lpstr>
      <vt:lpstr>Finite Element Method with Material Nonlinearity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Multiscale modelling of large deformations in granular materials</dc:title>
  <dc:creator>Xiao Yu</dc:creator>
  <cp:lastModifiedBy>Administrator</cp:lastModifiedBy>
  <cp:revision>265</cp:revision>
  <cp:lastPrinted>2017-04-07T10:16:31Z</cp:lastPrinted>
  <dcterms:created xsi:type="dcterms:W3CDTF">2017-04-07T02:52:51Z</dcterms:created>
  <dcterms:modified xsi:type="dcterms:W3CDTF">2018-12-14T14:34:59Z</dcterms:modified>
</cp:coreProperties>
</file>