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orient="horz" pos="3456">
          <p15:clr>
            <a:srgbClr val="A4A3A4"/>
          </p15:clr>
        </p15:guide>
        <p15:guide id="4" orient="horz" pos="20448">
          <p15:clr>
            <a:srgbClr val="000000"/>
          </p15:clr>
        </p15:guide>
        <p15:guide id="5" pos="288">
          <p15:clr>
            <a:srgbClr val="000000"/>
          </p15:clr>
        </p15:guide>
        <p15:guide id="6" orient="horz" pos="3168">
          <p15:clr>
            <a:srgbClr val="A4A3A4"/>
          </p15:clr>
        </p15:guide>
        <p15:guide id="7" pos="6912">
          <p15:clr>
            <a:srgbClr val="000000"/>
          </p15:clr>
        </p15:guide>
        <p15:guide id="8" pos="20736">
          <p15:clr>
            <a:srgbClr val="000000"/>
          </p15:clr>
        </p15:guide>
        <p15:guide id="9" pos="7056">
          <p15:clr>
            <a:srgbClr val="A4A3A4"/>
          </p15:clr>
        </p15:guide>
        <p15:guide id="10" pos="6768">
          <p15:clr>
            <a:srgbClr val="A4A3A4"/>
          </p15:clr>
        </p15:guide>
        <p15:guide id="11" pos="13968">
          <p15:clr>
            <a:srgbClr val="A4A3A4"/>
          </p15:clr>
        </p15:guide>
        <p15:guide id="12" pos="13680">
          <p15:clr>
            <a:srgbClr val="A4A3A4"/>
          </p15:clr>
        </p15:guide>
        <p15:guide id="13" pos="20880">
          <p15:clr>
            <a:srgbClr val="A4A3A4"/>
          </p15:clr>
        </p15:guide>
        <p15:guide id="14" pos="20592">
          <p15:clr>
            <a:srgbClr val="A4A3A4"/>
          </p15:clr>
        </p15:guide>
        <p15:guide id="15" orient="horz" pos="288">
          <p15:clr>
            <a:srgbClr val="000000"/>
          </p15:clr>
        </p15:guide>
        <p15:guide id="16" orient="horz" pos="3744">
          <p15:clr>
            <a:srgbClr val="A4A3A4"/>
          </p15:clr>
        </p15:guide>
        <p15:guide id="17" orient="horz" pos="1728">
          <p15:clr>
            <a:srgbClr val="A4A3A4"/>
          </p15:clr>
        </p15:guide>
        <p15:guide id="18" pos="3600">
          <p15:clr>
            <a:srgbClr val="000000"/>
          </p15:clr>
        </p15:guide>
        <p15:guide id="19" pos="273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g08IFdf1XpvrpiJESMWgDI7myS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324736-9487-4059-8A6B-89368A543F1E}">
  <a:tblStyle styleId="{9C324736-9487-4059-8A6B-89368A543F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  <p:guide pos="3456" orient="horz"/>
        <p:guide pos="20448" orient="horz"/>
        <p:guide pos="288"/>
        <p:guide pos="3168" orient="horz"/>
        <p:guide pos="6912"/>
        <p:guide pos="20736"/>
        <p:guide pos="7056"/>
        <p:guide pos="6768"/>
        <p:guide pos="13968"/>
        <p:guide pos="13680"/>
        <p:guide pos="20880"/>
        <p:guide pos="20592"/>
        <p:guide pos="288" orient="horz"/>
        <p:guide pos="3744" orient="horz"/>
        <p:guide pos="1728" orient="horz"/>
        <p:guide pos="3600"/>
        <p:guide pos="273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291840" y="5387342"/>
            <a:ext cx="37307519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86400" y="17289781"/>
            <a:ext cx="32918401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64173" y="7741869"/>
            <a:ext cx="32827027" cy="2517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11502390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22193250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2990852" y="1779270"/>
            <a:ext cx="27896822" cy="2784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2994662" y="22029430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0175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222199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023242" y="12024360"/>
            <a:ext cx="18568032" cy="1768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2" name="Google Shape;42;p7"/>
          <p:cNvSpPr txBox="1"/>
          <p:nvPr>
            <p:ph idx="4" type="body"/>
          </p:nvPr>
        </p:nvSpPr>
        <p:spPr>
          <a:xfrm>
            <a:off x="22219922" y="12024360"/>
            <a:ext cx="18659477" cy="1768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None/>
              <a:defRPr b="0" i="0" sz="15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None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1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11277600" y="28550675"/>
            <a:ext cx="21074400" cy="4288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43891199" cy="54864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8719" y="1001228"/>
            <a:ext cx="2764541" cy="34991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1201400" y="697579"/>
            <a:ext cx="21488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Cost Ventilators for COVID-19 Patients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1576394" y="2256996"/>
            <a:ext cx="20470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G3:</a:t>
            </a:r>
            <a:br>
              <a:rPr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Kevin Donlan, Travis Thompson-Sevcik, Zhijing Hu, Pik Luen Li, </a:t>
            </a:r>
            <a:r>
              <a:rPr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Prabhdeep Singh</a:t>
            </a:r>
            <a:br>
              <a:rPr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Advisor: Prof. Yuebin Guo</a:t>
            </a:r>
            <a:endParaRPr i="1" sz="4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Rutgers </a:t>
            </a:r>
            <a:r>
              <a:rPr i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Univerisity</a:t>
            </a:r>
            <a:r>
              <a:rPr i="1" lang="en-US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New Brunswick, School of Engineering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57201" y="23675874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grpSp>
        <p:nvGrpSpPr>
          <p:cNvPr id="91" name="Google Shape;91;p1"/>
          <p:cNvGrpSpPr/>
          <p:nvPr/>
        </p:nvGrpSpPr>
        <p:grpSpPr>
          <a:xfrm>
            <a:off x="11067650" y="6556592"/>
            <a:ext cx="21488400" cy="21502600"/>
            <a:chOff x="11067638" y="6556448"/>
            <a:chExt cx="21488400" cy="20845952"/>
          </a:xfrm>
        </p:grpSpPr>
        <p:sp>
          <p:nvSpPr>
            <p:cNvPr id="92" name="Google Shape;92;p1"/>
            <p:cNvSpPr/>
            <p:nvPr/>
          </p:nvSpPr>
          <p:spPr>
            <a:xfrm>
              <a:off x="11277600" y="7884400"/>
              <a:ext cx="21074400" cy="195180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1067638" y="6556448"/>
              <a:ext cx="21488400" cy="1283700"/>
            </a:xfrm>
            <a:prstGeom prst="rect">
              <a:avLst/>
            </a:prstGeom>
            <a:solidFill>
              <a:srgbClr val="CC00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Low-Cost COVID-19 </a:t>
              </a:r>
              <a:r>
                <a:rPr b="1"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Ventilator</a:t>
              </a:r>
              <a:r>
                <a:rPr b="1"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Design and Features</a:t>
              </a:r>
              <a:endParaRPr/>
            </a:p>
          </p:txBody>
        </p:sp>
      </p:grp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511" y="1213101"/>
            <a:ext cx="7461516" cy="306019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913575" y="7840126"/>
            <a:ext cx="9525000" cy="8404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The COVID-19 pandemic has identified major deficiencies in the readiness and supply of assistive breathing equipment for patients suffering from respiratory distress.  While hospitals have an adequate supply of </a:t>
            </a:r>
            <a:r>
              <a:rPr lang="en-US" sz="3600">
                <a:solidFill>
                  <a:schemeClr val="dk1"/>
                </a:solidFill>
              </a:rPr>
              <a:t>ventilators</a:t>
            </a:r>
            <a:r>
              <a:rPr lang="en-US" sz="3600">
                <a:solidFill>
                  <a:schemeClr val="dk1"/>
                </a:solidFill>
              </a:rPr>
              <a:t> to use in normal day to day operations. It was demonstrated that the American healthcare system does not have the means to withstand another pandemic unless a solution is made </a:t>
            </a:r>
            <a:r>
              <a:rPr lang="en-US" sz="3600">
                <a:solidFill>
                  <a:schemeClr val="dk1"/>
                </a:solidFill>
              </a:rPr>
              <a:t>available</a:t>
            </a:r>
            <a:r>
              <a:rPr lang="en-US" sz="3600">
                <a:solidFill>
                  <a:schemeClr val="dk1"/>
                </a:solidFill>
              </a:rPr>
              <a:t> to these institutions.  Current solutions are limited in scope and applicability.  The goal of this </a:t>
            </a:r>
            <a:r>
              <a:rPr lang="en-US" sz="3600">
                <a:solidFill>
                  <a:schemeClr val="dk1"/>
                </a:solidFill>
              </a:rPr>
              <a:t>project</a:t>
            </a:r>
            <a:r>
              <a:rPr lang="en-US" sz="3600">
                <a:solidFill>
                  <a:schemeClr val="dk1"/>
                </a:solidFill>
              </a:rPr>
              <a:t> is to fill the gap between emergency use ventilators and long-term assistive breathing devices.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1252400" y="28201250"/>
            <a:ext cx="21354600" cy="12006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646874" y="6556452"/>
            <a:ext cx="10058400" cy="12837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Identification</a:t>
            </a:r>
            <a:endParaRPr/>
          </a:p>
        </p:txBody>
      </p:sp>
      <p:grpSp>
        <p:nvGrpSpPr>
          <p:cNvPr id="98" name="Google Shape;98;p1"/>
          <p:cNvGrpSpPr/>
          <p:nvPr/>
        </p:nvGrpSpPr>
        <p:grpSpPr>
          <a:xfrm>
            <a:off x="609588" y="16459201"/>
            <a:ext cx="10058400" cy="8757624"/>
            <a:chOff x="646875" y="15050026"/>
            <a:chExt cx="10058400" cy="8757624"/>
          </a:xfrm>
        </p:grpSpPr>
        <p:sp>
          <p:nvSpPr>
            <p:cNvPr id="99" name="Google Shape;99;p1"/>
            <p:cNvSpPr txBox="1"/>
            <p:nvPr/>
          </p:nvSpPr>
          <p:spPr>
            <a:xfrm>
              <a:off x="913588" y="16296250"/>
              <a:ext cx="9525000" cy="75114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</a:rPr>
                <a:t>	The following design criteria and requirements were set forth for the design of the project:</a:t>
              </a:r>
              <a:endParaRPr sz="3600">
                <a:solidFill>
                  <a:schemeClr val="dk1"/>
                </a:solidFill>
              </a:endParaRPr>
            </a:p>
            <a:p>
              <a:pPr indent="-457200" lvl="1" marL="91440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AutoNum type="alphaLcParenR"/>
              </a:pPr>
              <a:r>
                <a:rPr lang="en-US" sz="3600">
                  <a:solidFill>
                    <a:schemeClr val="dk1"/>
                  </a:solidFill>
                </a:rPr>
                <a:t>Cost &lt; $650</a:t>
              </a:r>
              <a:endParaRPr sz="3600">
                <a:solidFill>
                  <a:schemeClr val="dk1"/>
                </a:solidFill>
              </a:endParaRPr>
            </a:p>
            <a:p>
              <a:pPr indent="-457200" lvl="1" marL="91440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AutoNum type="alphaLcParenR"/>
              </a:pPr>
              <a:r>
                <a:rPr lang="en-US" sz="3600">
                  <a:solidFill>
                    <a:schemeClr val="dk1"/>
                  </a:solidFill>
                </a:rPr>
                <a:t>Use Off-The-Shelf Components</a:t>
              </a:r>
              <a:endParaRPr sz="3600">
                <a:solidFill>
                  <a:schemeClr val="dk1"/>
                </a:solidFill>
              </a:endParaRPr>
            </a:p>
            <a:p>
              <a:pPr indent="-457200" lvl="1" marL="91440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AutoNum type="alphaLcParenR"/>
              </a:pPr>
              <a:r>
                <a:rPr lang="en-US" sz="3600">
                  <a:solidFill>
                    <a:schemeClr val="dk1"/>
                  </a:solidFill>
                </a:rPr>
                <a:t>Must provide sufficient air flow to patient</a:t>
              </a:r>
              <a:endParaRPr sz="3600">
                <a:solidFill>
                  <a:schemeClr val="dk1"/>
                </a:solidFill>
              </a:endParaRPr>
            </a:p>
            <a:p>
              <a:pPr indent="-457200" lvl="1" marL="91440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AutoNum type="alphaLcParenR"/>
              </a:pPr>
              <a:r>
                <a:rPr lang="en-US" sz="3600">
                  <a:solidFill>
                    <a:schemeClr val="dk1"/>
                  </a:solidFill>
                </a:rPr>
                <a:t>High degree of portability</a:t>
              </a:r>
              <a:endParaRPr sz="3600">
                <a:solidFill>
                  <a:schemeClr val="dk1"/>
                </a:solidFill>
              </a:endParaRPr>
            </a:p>
            <a:p>
              <a:pPr indent="-457200" lvl="1" marL="91440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AutoNum type="alphaLcParenR"/>
              </a:pPr>
              <a:r>
                <a:rPr lang="en-US" sz="3600">
                  <a:solidFill>
                    <a:schemeClr val="dk1"/>
                  </a:solidFill>
                </a:rPr>
                <a:t>Automatic </a:t>
              </a:r>
              <a:r>
                <a:rPr lang="en-US" sz="3600">
                  <a:solidFill>
                    <a:schemeClr val="dk1"/>
                  </a:solidFill>
                </a:rPr>
                <a:t>Transition</a:t>
              </a:r>
              <a:r>
                <a:rPr lang="en-US" sz="3600">
                  <a:solidFill>
                    <a:schemeClr val="dk1"/>
                  </a:solidFill>
                </a:rPr>
                <a:t> from Assistive to Mandatory </a:t>
              </a:r>
              <a:r>
                <a:rPr lang="en-US" sz="3600">
                  <a:solidFill>
                    <a:schemeClr val="dk1"/>
                  </a:solidFill>
                </a:rPr>
                <a:t>Ventilation</a:t>
              </a:r>
              <a:endParaRPr sz="3600">
                <a:solidFill>
                  <a:schemeClr val="dk1"/>
                </a:solidFill>
              </a:endParaRPr>
            </a:p>
            <a:p>
              <a:pPr indent="-457200" lvl="1" marL="91440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AutoNum type="alphaLcParenR"/>
              </a:pPr>
              <a:r>
                <a:rPr lang="en-US" sz="3600"/>
                <a:t>Conform to appropriate standards</a:t>
              </a:r>
              <a:endParaRPr sz="3600"/>
            </a:p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46875" y="15050026"/>
              <a:ext cx="10058400" cy="1283700"/>
            </a:xfrm>
            <a:prstGeom prst="rect">
              <a:avLst/>
            </a:prstGeom>
            <a:solidFill>
              <a:srgbClr val="CC00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Design Requirements</a:t>
              </a:r>
              <a:endParaRPr/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32918424" y="6556452"/>
            <a:ext cx="10058400" cy="12434248"/>
            <a:chOff x="32918424" y="6556452"/>
            <a:chExt cx="10058400" cy="12434248"/>
          </a:xfrm>
        </p:grpSpPr>
        <p:sp>
          <p:nvSpPr>
            <p:cNvPr id="102" name="Google Shape;102;p1"/>
            <p:cNvSpPr/>
            <p:nvPr/>
          </p:nvSpPr>
          <p:spPr>
            <a:xfrm>
              <a:off x="33242425" y="7808200"/>
              <a:ext cx="9525000" cy="111825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32918424" y="6556452"/>
              <a:ext cx="10058400" cy="1283700"/>
            </a:xfrm>
            <a:prstGeom prst="rect">
              <a:avLst/>
            </a:prstGeom>
            <a:solidFill>
              <a:srgbClr val="CC00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Flow Meter Simulation</a:t>
              </a:r>
              <a:endParaRPr/>
            </a:p>
          </p:txBody>
        </p:sp>
      </p:grpSp>
      <p:pic>
        <p:nvPicPr>
          <p:cNvPr id="104" name="Google Shape;10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50500" y="8077625"/>
            <a:ext cx="8759173" cy="560758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2345762" y="8210313"/>
            <a:ext cx="9525000" cy="872133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11655475" y="8077625"/>
            <a:ext cx="10058400" cy="12837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Operational </a:t>
            </a: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Breakdown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11925500" y="9365875"/>
            <a:ext cx="9525000" cy="70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33261325" y="13859100"/>
            <a:ext cx="9525000" cy="5295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To measure the flow rate out of the bellow pump, a flow meter was designed.  Prior to fabrication, a simulation was performed using ANSYS to determine the appropriate orifice </a:t>
            </a:r>
            <a:r>
              <a:rPr lang="en-US" sz="3600">
                <a:solidFill>
                  <a:schemeClr val="dk1"/>
                </a:solidFill>
              </a:rPr>
              <a:t>diameter.  The following parameters were obtained: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		Flow Rate:  6-9 LPM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		Beta Ratio:  0.3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		Orifice Diameter:  5.65 mm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33191400" y="20894400"/>
            <a:ext cx="9671100" cy="11944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	The final assembly of the Low Cost Ventillator for COVID-19 Patients can be seen in the image below.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"/>
          <p:cNvCxnSpPr>
            <a:stCxn id="105" idx="2"/>
          </p:cNvCxnSpPr>
          <p:nvPr/>
        </p:nvCxnSpPr>
        <p:spPr>
          <a:xfrm>
            <a:off x="27108262" y="16931646"/>
            <a:ext cx="1542900" cy="15090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11" name="Google Shape;111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30475" y="29543875"/>
            <a:ext cx="20470701" cy="31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"/>
          <p:cNvGrpSpPr/>
          <p:nvPr/>
        </p:nvGrpSpPr>
        <p:grpSpPr>
          <a:xfrm>
            <a:off x="609612" y="25473077"/>
            <a:ext cx="10058400" cy="7365823"/>
            <a:chOff x="609612" y="25473077"/>
            <a:chExt cx="10058400" cy="7365823"/>
          </a:xfrm>
        </p:grpSpPr>
        <p:sp>
          <p:nvSpPr>
            <p:cNvPr id="113" name="Google Shape;113;p1"/>
            <p:cNvSpPr/>
            <p:nvPr/>
          </p:nvSpPr>
          <p:spPr>
            <a:xfrm>
              <a:off x="913475" y="26741100"/>
              <a:ext cx="9525000" cy="6097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4" name="Google Shape;114;p1"/>
            <p:cNvPicPr preferRelativeResize="0"/>
            <p:nvPr/>
          </p:nvPicPr>
          <p:blipFill rotWithShape="1">
            <a:blip r:embed="rId8">
              <a:alphaModFix/>
            </a:blip>
            <a:srcRect b="41390" l="1764" r="-2570" t="3839"/>
            <a:stretch/>
          </p:blipFill>
          <p:spPr>
            <a:xfrm>
              <a:off x="1335413" y="27089213"/>
              <a:ext cx="8759175" cy="52466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"/>
            <p:cNvSpPr/>
            <p:nvPr/>
          </p:nvSpPr>
          <p:spPr>
            <a:xfrm>
              <a:off x="609612" y="25473077"/>
              <a:ext cx="10058400" cy="1283700"/>
            </a:xfrm>
            <a:prstGeom prst="rect">
              <a:avLst/>
            </a:prstGeom>
            <a:solidFill>
              <a:srgbClr val="CC00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Lifecycle</a:t>
              </a:r>
              <a:endPara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6" name="Google Shape;116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685499" y="22810424"/>
            <a:ext cx="8759175" cy="9765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5300" y="23657050"/>
            <a:ext cx="8759099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11922175" y="9449225"/>
            <a:ext cx="9525000" cy="1138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11922175" y="10869650"/>
            <a:ext cx="9525000" cy="1138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11932425" y="12290075"/>
            <a:ext cx="9525000" cy="1138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11922175" y="13710513"/>
            <a:ext cx="9525000" cy="1138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 rot="5400000">
            <a:off x="16203000" y="10354863"/>
            <a:ext cx="703500" cy="7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32955700" y="19593013"/>
            <a:ext cx="10058400" cy="1283700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&amp; Conclusions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11994225" y="9620400"/>
            <a:ext cx="940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1- Physician Sets Parameters for Patient</a:t>
            </a:r>
            <a:endParaRPr b="1"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 rot="5400000">
            <a:off x="16203000" y="11792663"/>
            <a:ext cx="703500" cy="7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 rot="5400000">
            <a:off x="16203000" y="13230475"/>
            <a:ext cx="703500" cy="7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11932425" y="11017175"/>
            <a:ext cx="9525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2- Bellow </a:t>
            </a:r>
            <a:r>
              <a:rPr b="1"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Compresses w/ Control Parameters</a:t>
            </a:r>
            <a:endParaRPr b="1"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12127550" y="12443825"/>
            <a:ext cx="912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3- Inspiratory Air Flows Through Tubing</a:t>
            </a:r>
            <a:endParaRPr b="1"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12015175" y="13864250"/>
            <a:ext cx="933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4- Expiratory Air Flows Out of PEEP Valve</a:t>
            </a:r>
            <a:endParaRPr b="1"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"/>
          <p:cNvGrpSpPr/>
          <p:nvPr/>
        </p:nvGrpSpPr>
        <p:grpSpPr>
          <a:xfrm>
            <a:off x="11705125" y="18190796"/>
            <a:ext cx="20480999" cy="9798604"/>
            <a:chOff x="3519375" y="10089471"/>
            <a:chExt cx="20480999" cy="9798604"/>
          </a:xfrm>
        </p:grpSpPr>
        <p:sp>
          <p:nvSpPr>
            <p:cNvPr id="131" name="Google Shape;131;p1"/>
            <p:cNvSpPr txBox="1"/>
            <p:nvPr/>
          </p:nvSpPr>
          <p:spPr>
            <a:xfrm>
              <a:off x="16671775" y="11044175"/>
              <a:ext cx="9984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5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1"/>
            <p:cNvCxnSpPr>
              <a:stCxn id="131" idx="3"/>
            </p:cNvCxnSpPr>
            <p:nvPr/>
          </p:nvCxnSpPr>
          <p:spPr>
            <a:xfrm flipH="1" rot="10800000">
              <a:off x="17670175" y="11051225"/>
              <a:ext cx="2048400" cy="470100"/>
            </a:xfrm>
            <a:prstGeom prst="straightConnector1">
              <a:avLst/>
            </a:prstGeom>
            <a:noFill/>
            <a:ln cap="flat" cmpd="sng" w="7620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1"/>
            <p:cNvCxnSpPr/>
            <p:nvPr/>
          </p:nvCxnSpPr>
          <p:spPr>
            <a:xfrm flipH="1" rot="10800000">
              <a:off x="13296223" y="13329125"/>
              <a:ext cx="1503000" cy="764700"/>
            </a:xfrm>
            <a:prstGeom prst="straightConnector1">
              <a:avLst/>
            </a:prstGeom>
            <a:noFill/>
            <a:ln cap="flat" cmpd="sng" w="7620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" name="Google Shape;134;p1"/>
            <p:cNvSpPr txBox="1"/>
            <p:nvPr/>
          </p:nvSpPr>
          <p:spPr>
            <a:xfrm>
              <a:off x="12720523" y="13616675"/>
              <a:ext cx="5757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5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" name="Google Shape;135;p1"/>
            <p:cNvGrpSpPr/>
            <p:nvPr/>
          </p:nvGrpSpPr>
          <p:grpSpPr>
            <a:xfrm>
              <a:off x="3519375" y="10089471"/>
              <a:ext cx="20480999" cy="9798604"/>
              <a:chOff x="11796725" y="9309896"/>
              <a:chExt cx="20480999" cy="9798604"/>
            </a:xfrm>
          </p:grpSpPr>
          <p:sp>
            <p:nvSpPr>
              <p:cNvPr id="136" name="Google Shape;136;p1"/>
              <p:cNvSpPr txBox="1"/>
              <p:nvPr/>
            </p:nvSpPr>
            <p:spPr>
              <a:xfrm>
                <a:off x="20240836" y="9411622"/>
                <a:ext cx="69282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rgbClr val="FF0000"/>
                    </a:solidFill>
                  </a:rPr>
                  <a:t>DISPOSABLE ASSEMBLY</a:t>
                </a:r>
                <a:endParaRPr b="1" sz="3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20164624" y="9309896"/>
                <a:ext cx="12113100" cy="4559700"/>
              </a:xfrm>
              <a:prstGeom prst="rect">
                <a:avLst/>
              </a:prstGeom>
              <a:noFill/>
              <a:ln cap="flat" cmpd="sng" w="76200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138" name="Google Shape;138;p1"/>
              <p:cNvSpPr txBox="1"/>
              <p:nvPr/>
            </p:nvSpPr>
            <p:spPr>
              <a:xfrm>
                <a:off x="12100042" y="12149792"/>
                <a:ext cx="2839200" cy="128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rgbClr val="4A86E8"/>
                    </a:solidFill>
                  </a:rPr>
                  <a:t>REUSABLE ASSEMBLY</a:t>
                </a:r>
                <a:endParaRPr b="1" sz="36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11796725" y="11828700"/>
                <a:ext cx="8367900" cy="7279800"/>
              </a:xfrm>
              <a:prstGeom prst="rect">
                <a:avLst/>
              </a:prstGeom>
              <a:noFill/>
              <a:ln cap="flat" cmpd="sng" w="76200">
                <a:solidFill>
                  <a:srgbClr val="4A86E8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0" name="Google Shape;140;p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1824886" y="9309912"/>
                <a:ext cx="20241428" cy="96489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1" name="Google Shape;141;p1"/>
            <p:cNvGrpSpPr/>
            <p:nvPr/>
          </p:nvGrpSpPr>
          <p:grpSpPr>
            <a:xfrm>
              <a:off x="18820521" y="12899895"/>
              <a:ext cx="3229554" cy="1270477"/>
              <a:chOff x="38495221" y="9335431"/>
              <a:chExt cx="3265804" cy="2011204"/>
            </a:xfrm>
          </p:grpSpPr>
          <p:sp>
            <p:nvSpPr>
              <p:cNvPr id="142" name="Google Shape;142;p1"/>
              <p:cNvSpPr/>
              <p:nvPr/>
            </p:nvSpPr>
            <p:spPr>
              <a:xfrm>
                <a:off x="38495221" y="9335431"/>
                <a:ext cx="2824500" cy="1000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4A86E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"/>
              <p:cNvSpPr txBox="1"/>
              <p:nvPr/>
            </p:nvSpPr>
            <p:spPr>
              <a:xfrm>
                <a:off x="38495226" y="9835835"/>
                <a:ext cx="3265800" cy="151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000">
                    <a:solidFill>
                      <a:srgbClr val="4A86E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Patient</a:t>
                </a:r>
                <a:endParaRPr b="1" sz="500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Google Shape;144;p1"/>
            <p:cNvSpPr txBox="1"/>
            <p:nvPr/>
          </p:nvSpPr>
          <p:spPr>
            <a:xfrm>
              <a:off x="22911900" y="13472901"/>
              <a:ext cx="9984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5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5" name="Google Shape;145;p1"/>
            <p:cNvCxnSpPr>
              <a:stCxn id="146" idx="4"/>
            </p:cNvCxnSpPr>
            <p:nvPr/>
          </p:nvCxnSpPr>
          <p:spPr>
            <a:xfrm flipH="1" rot="10800000">
              <a:off x="23142575" y="12405974"/>
              <a:ext cx="18600" cy="1207500"/>
            </a:xfrm>
            <a:prstGeom prst="straightConnector1">
              <a:avLst/>
            </a:prstGeom>
            <a:noFill/>
            <a:ln cap="flat" cmpd="sng" w="7620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7" name="Google Shape;147;p1"/>
            <p:cNvSpPr/>
            <p:nvPr/>
          </p:nvSpPr>
          <p:spPr>
            <a:xfrm>
              <a:off x="19791641" y="10272889"/>
              <a:ext cx="2389200" cy="20217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" name="Google Shape;148;p1"/>
            <p:cNvCxnSpPr/>
            <p:nvPr/>
          </p:nvCxnSpPr>
          <p:spPr>
            <a:xfrm rot="10800000">
              <a:off x="9416425" y="16976925"/>
              <a:ext cx="1250700" cy="1400700"/>
            </a:xfrm>
            <a:prstGeom prst="straightConnector1">
              <a:avLst/>
            </a:prstGeom>
            <a:noFill/>
            <a:ln cap="flat" cmpd="sng" w="7620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1"/>
            <p:cNvCxnSpPr/>
            <p:nvPr/>
          </p:nvCxnSpPr>
          <p:spPr>
            <a:xfrm>
              <a:off x="4433625" y="15876225"/>
              <a:ext cx="1130700" cy="750300"/>
            </a:xfrm>
            <a:prstGeom prst="straightConnector1">
              <a:avLst/>
            </a:prstGeom>
            <a:noFill/>
            <a:ln cap="flat" cmpd="sng" w="7620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1"/>
            <p:cNvCxnSpPr/>
            <p:nvPr/>
          </p:nvCxnSpPr>
          <p:spPr>
            <a:xfrm>
              <a:off x="5464200" y="14675575"/>
              <a:ext cx="2043600" cy="42300"/>
            </a:xfrm>
            <a:prstGeom prst="straightConnector1">
              <a:avLst/>
            </a:prstGeom>
            <a:noFill/>
            <a:ln cap="flat" cmpd="sng" w="7620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" name="Google Shape;151;p1"/>
            <p:cNvCxnSpPr/>
            <p:nvPr/>
          </p:nvCxnSpPr>
          <p:spPr>
            <a:xfrm flipH="1">
              <a:off x="8658525" y="13574950"/>
              <a:ext cx="1658400" cy="1143000"/>
            </a:xfrm>
            <a:prstGeom prst="straightConnector1">
              <a:avLst/>
            </a:prstGeom>
            <a:noFill/>
            <a:ln cap="flat" cmpd="sng" w="7620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" name="Google Shape;152;p1"/>
            <p:cNvCxnSpPr/>
            <p:nvPr/>
          </p:nvCxnSpPr>
          <p:spPr>
            <a:xfrm rot="10800000">
              <a:off x="10144750" y="15147088"/>
              <a:ext cx="1250700" cy="1400700"/>
            </a:xfrm>
            <a:prstGeom prst="straightConnector1">
              <a:avLst/>
            </a:prstGeom>
            <a:noFill/>
            <a:ln cap="flat" cmpd="sng" w="76200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" name="Google Shape;153;p1"/>
            <p:cNvSpPr txBox="1"/>
            <p:nvPr/>
          </p:nvSpPr>
          <p:spPr>
            <a:xfrm>
              <a:off x="11242823" y="16562625"/>
              <a:ext cx="5757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5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10667123" y="18330900"/>
              <a:ext cx="5757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5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 txBox="1"/>
            <p:nvPr/>
          </p:nvSpPr>
          <p:spPr>
            <a:xfrm>
              <a:off x="10415125" y="12697550"/>
              <a:ext cx="7977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5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 txBox="1"/>
            <p:nvPr/>
          </p:nvSpPr>
          <p:spPr>
            <a:xfrm>
              <a:off x="3643323" y="15151150"/>
              <a:ext cx="7977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5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 txBox="1"/>
            <p:nvPr/>
          </p:nvSpPr>
          <p:spPr>
            <a:xfrm>
              <a:off x="4471023" y="14219575"/>
              <a:ext cx="5757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5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"/>
          <p:cNvSpPr txBox="1"/>
          <p:nvPr/>
        </p:nvSpPr>
        <p:spPr>
          <a:xfrm>
            <a:off x="11325225" y="17583963"/>
            <a:ext cx="5622000" cy="2955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(1) Bellows Pump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(2) Flow Meter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(3) Battery Pack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(4) User Interface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LCD Display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15200125" y="17576250"/>
            <a:ext cx="4740900" cy="2955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(6) PEEP Valve Assembly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(7) Extension Hose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(8) Mask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(9) Inlet w/ Filter &amp; Check Valve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11601925" y="16960325"/>
            <a:ext cx="8120400" cy="738900"/>
          </a:xfrm>
          <a:prstGeom prst="rect">
            <a:avLst/>
          </a:prstGeom>
          <a:solidFill>
            <a:srgbClr val="CC0033"/>
          </a:solidFill>
          <a:ln cap="flat" cmpd="sng" w="19050">
            <a:solidFill>
              <a:srgbClr val="CC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LEGEND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1"/>
          <p:cNvGrpSpPr/>
          <p:nvPr/>
        </p:nvGrpSpPr>
        <p:grpSpPr>
          <a:xfrm>
            <a:off x="20839875" y="23942565"/>
            <a:ext cx="10742100" cy="3617766"/>
            <a:chOff x="49324225" y="26673335"/>
            <a:chExt cx="10742100" cy="3434045"/>
          </a:xfrm>
        </p:grpSpPr>
        <p:sp>
          <p:nvSpPr>
            <p:cNvPr id="162" name="Google Shape;162;p1"/>
            <p:cNvSpPr/>
            <p:nvPr/>
          </p:nvSpPr>
          <p:spPr>
            <a:xfrm>
              <a:off x="49324225" y="26673335"/>
              <a:ext cx="10742100" cy="1283700"/>
            </a:xfrm>
            <a:prstGeom prst="rect">
              <a:avLst/>
            </a:prstGeom>
            <a:solidFill>
              <a:srgbClr val="CC00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Cost Analysis</a:t>
              </a:r>
              <a:endParaRPr/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49589350" y="28123180"/>
              <a:ext cx="10279500" cy="1984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"/>
          <p:cNvSpPr txBox="1"/>
          <p:nvPr/>
        </p:nvSpPr>
        <p:spPr>
          <a:xfrm>
            <a:off x="22670925" y="10530150"/>
            <a:ext cx="2017800" cy="5850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PEEP Valve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28843125" y="12319825"/>
            <a:ext cx="2017800" cy="5850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HEPA Filter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22670925" y="12815125"/>
            <a:ext cx="2017800" cy="9852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One-way Valve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29149125" y="16089750"/>
            <a:ext cx="2645400" cy="73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Expiratory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22445550" y="15989825"/>
            <a:ext cx="2764500" cy="8004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rPr>
              <a:t>Inspiratory</a:t>
            </a:r>
            <a:endParaRPr b="1" sz="30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1"/>
          <p:cNvGraphicFramePr/>
          <p:nvPr/>
        </p:nvGraphicFramePr>
        <p:xfrm>
          <a:off x="22022375" y="2547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{9C324736-9487-4059-8A6B-89368A543F1E}</a:tableStyleId>
              </a:tblPr>
              <a:tblGrid>
                <a:gridCol w="4188550"/>
                <a:gridCol w="4188550"/>
              </a:tblGrid>
              <a:tr h="75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Reusable Assembly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$500.46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Disposable Assembly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/>
                        <a:t>$82.68</a:t>
                      </a:r>
                      <a:endParaRPr b="1" sz="3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sng"/>
                        <a:t>Total Cost</a:t>
                      </a:r>
                      <a:endParaRPr b="1" sz="3000" u="sng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sng"/>
                        <a:t>$583.14</a:t>
                      </a:r>
                      <a:endParaRPr b="1" sz="3000" u="sng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1"/>
          <p:cNvSpPr/>
          <p:nvPr/>
        </p:nvSpPr>
        <p:spPr>
          <a:xfrm>
            <a:off x="11932425" y="15163563"/>
            <a:ext cx="9525000" cy="1138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"/>
          <p:cNvSpPr/>
          <p:nvPr/>
        </p:nvSpPr>
        <p:spPr>
          <a:xfrm rot="5400000">
            <a:off x="16203000" y="14635188"/>
            <a:ext cx="703500" cy="7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"/>
          <p:cNvSpPr txBox="1"/>
          <p:nvPr/>
        </p:nvSpPr>
        <p:spPr>
          <a:xfrm>
            <a:off x="12082675" y="15317313"/>
            <a:ext cx="9215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Repeat 2-4</a:t>
            </a:r>
            <a:endParaRPr b="1" sz="3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"/>
          <p:cNvCxnSpPr/>
          <p:nvPr/>
        </p:nvCxnSpPr>
        <p:spPr>
          <a:xfrm rot="10800000">
            <a:off x="19259700" y="22726500"/>
            <a:ext cx="1200000" cy="5526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"/>
          <p:cNvSpPr txBox="1"/>
          <p:nvPr/>
        </p:nvSpPr>
        <p:spPr>
          <a:xfrm>
            <a:off x="20605975" y="22860000"/>
            <a:ext cx="69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4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"/>
          <p:cNvSpPr/>
          <p:nvPr/>
        </p:nvSpPr>
        <p:spPr>
          <a:xfrm flipH="1" rot="10800000">
            <a:off x="20793900" y="21827149"/>
            <a:ext cx="722700" cy="7389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"/>
          <p:cNvSpPr/>
          <p:nvPr/>
        </p:nvSpPr>
        <p:spPr>
          <a:xfrm flipH="1" rot="10800000">
            <a:off x="20459700" y="22952249"/>
            <a:ext cx="722700" cy="7389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"/>
          <p:cNvSpPr/>
          <p:nvPr/>
        </p:nvSpPr>
        <p:spPr>
          <a:xfrm flipH="1" rot="10800000">
            <a:off x="18488025" y="20977162"/>
            <a:ext cx="722700" cy="7389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"/>
          <p:cNvSpPr/>
          <p:nvPr/>
        </p:nvSpPr>
        <p:spPr>
          <a:xfrm flipH="1" rot="10800000">
            <a:off x="24765000" y="19294649"/>
            <a:ext cx="722700" cy="7389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"/>
          <p:cNvSpPr/>
          <p:nvPr/>
        </p:nvSpPr>
        <p:spPr>
          <a:xfrm flipH="1" rot="10800000">
            <a:off x="19311950" y="24761999"/>
            <a:ext cx="722700" cy="7389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"/>
          <p:cNvSpPr/>
          <p:nvPr/>
        </p:nvSpPr>
        <p:spPr>
          <a:xfrm flipH="1" rot="10800000">
            <a:off x="18764250" y="26590799"/>
            <a:ext cx="722700" cy="7389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 rot="10800000">
            <a:off x="12563425" y="22405474"/>
            <a:ext cx="722700" cy="7389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"/>
          <p:cNvSpPr/>
          <p:nvPr/>
        </p:nvSpPr>
        <p:spPr>
          <a:xfrm flipH="1" rot="10800000">
            <a:off x="11753850" y="23387149"/>
            <a:ext cx="722700" cy="7389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"/>
          <p:cNvSpPr/>
          <p:nvPr/>
        </p:nvSpPr>
        <p:spPr>
          <a:xfrm flipH="1" rot="10800000">
            <a:off x="30966975" y="21714799"/>
            <a:ext cx="722700" cy="738900"/>
          </a:xfrm>
          <a:prstGeom prst="ellipse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"/>
          <p:cNvCxnSpPr/>
          <p:nvPr/>
        </p:nvCxnSpPr>
        <p:spPr>
          <a:xfrm flipH="1" rot="10800000">
            <a:off x="25441275" y="19478700"/>
            <a:ext cx="1057200" cy="2190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"/>
          <p:cNvCxnSpPr>
            <a:endCxn id="177" idx="1"/>
          </p:cNvCxnSpPr>
          <p:nvPr/>
        </p:nvCxnSpPr>
        <p:spPr>
          <a:xfrm flipH="1" rot="10800000">
            <a:off x="17254962" y="21607852"/>
            <a:ext cx="1338900" cy="9630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"/>
          <p:cNvCxnSpPr/>
          <p:nvPr/>
        </p:nvCxnSpPr>
        <p:spPr>
          <a:xfrm>
            <a:off x="17920812" y="25416440"/>
            <a:ext cx="1043400" cy="11964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"/>
          <p:cNvCxnSpPr>
            <a:endCxn id="179" idx="4"/>
          </p:cNvCxnSpPr>
          <p:nvPr/>
        </p:nvCxnSpPr>
        <p:spPr>
          <a:xfrm>
            <a:off x="18564800" y="23490899"/>
            <a:ext cx="1108500" cy="12711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"/>
          <p:cNvCxnSpPr>
            <a:endCxn id="181" idx="6"/>
          </p:cNvCxnSpPr>
          <p:nvPr/>
        </p:nvCxnSpPr>
        <p:spPr>
          <a:xfrm rot="10800000">
            <a:off x="13286125" y="22774924"/>
            <a:ext cx="1976100" cy="369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"/>
          <p:cNvCxnSpPr/>
          <p:nvPr/>
        </p:nvCxnSpPr>
        <p:spPr>
          <a:xfrm rot="10800000">
            <a:off x="12476075" y="23886900"/>
            <a:ext cx="919200" cy="6048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2016-02-16T17:32:06Z</dcterms:created>
  <dc:creator>Merrill Edmonds</dc:creator>
</cp:coreProperties>
</file>