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bster"/>
      <p:regular r:id="rId20"/>
    </p:embeddedFont>
    <p:embeddedFont>
      <p:font typeface="Lora"/>
      <p:regular r:id="rId21"/>
      <p:bold r:id="rId22"/>
      <p:italic r:id="rId23"/>
      <p:boldItalic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917a701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17a701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917a7012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17a7012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14b9142a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14b9142a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14b9142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4b9142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14b9142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4b9142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14b9142a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4b9142a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t>The Overview animation will go through the different perspective of the drone and roughly show how do the drone fans work as well as the piston flash bulb. The robot arm will be introduced in the following slides.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14b9142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4b9142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14b9142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14b9142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14b9142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14b9142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7002dce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002dce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7002dce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7002dce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14b9142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14b9142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14b9142a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14b9142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drive.google.com/file/d/1v10FV3x3-RlCRhyb1bVqw9wer1VMDAWJ/view" TargetMode="External"/><Relationship Id="rId5"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hzLa36RoW6NttejsH1vOHwonTOZlZaHY/view"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49900" y="424450"/>
            <a:ext cx="8520600" cy="136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7200">
                <a:solidFill>
                  <a:srgbClr val="FFFFFF"/>
                </a:solidFill>
                <a:latin typeface="Comfortaa"/>
                <a:ea typeface="Comfortaa"/>
                <a:cs typeface="Comfortaa"/>
                <a:sym typeface="Comfortaa"/>
              </a:rPr>
              <a:t>Drone</a:t>
            </a:r>
            <a:endParaRPr b="1" sz="7200">
              <a:solidFill>
                <a:srgbClr val="FFFFFF"/>
              </a:solidFill>
              <a:latin typeface="Comfortaa"/>
              <a:ea typeface="Comfortaa"/>
              <a:cs typeface="Comfortaa"/>
              <a:sym typeface="Comfortaa"/>
            </a:endParaRPr>
          </a:p>
        </p:txBody>
      </p:sp>
      <p:sp>
        <p:nvSpPr>
          <p:cNvPr id="55" name="Google Shape;55;p13"/>
          <p:cNvSpPr txBox="1"/>
          <p:nvPr>
            <p:ph idx="1" type="subTitle"/>
          </p:nvPr>
        </p:nvSpPr>
        <p:spPr>
          <a:xfrm>
            <a:off x="311700" y="1793600"/>
            <a:ext cx="8520600" cy="288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Comfortaa"/>
                <a:ea typeface="Comfortaa"/>
                <a:cs typeface="Comfortaa"/>
                <a:sym typeface="Comfortaa"/>
              </a:rPr>
              <a:t>Created and presented by</a:t>
            </a:r>
            <a:r>
              <a:rPr lang="en" sz="3000">
                <a:solidFill>
                  <a:srgbClr val="434343"/>
                </a:solidFill>
                <a:latin typeface="Comfortaa"/>
                <a:ea typeface="Comfortaa"/>
                <a:cs typeface="Comfortaa"/>
                <a:sym typeface="Comfortaa"/>
              </a:rPr>
              <a:t> </a:t>
            </a:r>
            <a:endParaRPr sz="3000">
              <a:solidFill>
                <a:srgbClr val="434343"/>
              </a:solidFill>
              <a:latin typeface="Comfortaa"/>
              <a:ea typeface="Comfortaa"/>
              <a:cs typeface="Comfortaa"/>
              <a:sym typeface="Comfortaa"/>
            </a:endParaRPr>
          </a:p>
          <a:p>
            <a:pPr indent="0" lvl="0" marL="0" rtl="0" algn="ctr">
              <a:spcBef>
                <a:spcPts val="0"/>
              </a:spcBef>
              <a:spcAft>
                <a:spcPts val="0"/>
              </a:spcAft>
              <a:buNone/>
            </a:pPr>
            <a:r>
              <a:t/>
            </a:r>
            <a:endParaRPr sz="2400">
              <a:solidFill>
                <a:srgbClr val="434343"/>
              </a:solidFill>
              <a:latin typeface="Comfortaa"/>
              <a:ea typeface="Comfortaa"/>
              <a:cs typeface="Comfortaa"/>
              <a:sym typeface="Comfortaa"/>
            </a:endParaRPr>
          </a:p>
          <a:p>
            <a:pPr indent="0" lvl="0" marL="0" rtl="0" algn="ctr">
              <a:spcBef>
                <a:spcPts val="0"/>
              </a:spcBef>
              <a:spcAft>
                <a:spcPts val="0"/>
              </a:spcAft>
              <a:buNone/>
            </a:pPr>
            <a:r>
              <a:rPr lang="en" sz="2400">
                <a:solidFill>
                  <a:srgbClr val="434343"/>
                </a:solidFill>
                <a:latin typeface="Comfortaa"/>
                <a:ea typeface="Comfortaa"/>
                <a:cs typeface="Comfortaa"/>
                <a:sym typeface="Comfortaa"/>
              </a:rPr>
              <a:t>Zhijing Hu</a:t>
            </a:r>
            <a:endParaRPr sz="2400">
              <a:solidFill>
                <a:srgbClr val="434343"/>
              </a:solidFill>
              <a:latin typeface="Comfortaa"/>
              <a:ea typeface="Comfortaa"/>
              <a:cs typeface="Comfortaa"/>
              <a:sym typeface="Comfortaa"/>
            </a:endParaRPr>
          </a:p>
          <a:p>
            <a:pPr indent="0" lvl="0" marL="0" rtl="0" algn="ctr">
              <a:spcBef>
                <a:spcPts val="0"/>
              </a:spcBef>
              <a:spcAft>
                <a:spcPts val="0"/>
              </a:spcAft>
              <a:buNone/>
            </a:pPr>
            <a:r>
              <a:rPr lang="en" sz="2400">
                <a:solidFill>
                  <a:srgbClr val="434343"/>
                </a:solidFill>
                <a:latin typeface="Comfortaa"/>
                <a:ea typeface="Comfortaa"/>
                <a:cs typeface="Comfortaa"/>
                <a:sym typeface="Comfortaa"/>
              </a:rPr>
              <a:t>Huan Min</a:t>
            </a:r>
            <a:endParaRPr sz="2400">
              <a:solidFill>
                <a:srgbClr val="434343"/>
              </a:solidFill>
              <a:latin typeface="Comfortaa"/>
              <a:ea typeface="Comfortaa"/>
              <a:cs typeface="Comfortaa"/>
              <a:sym typeface="Comfortaa"/>
            </a:endParaRPr>
          </a:p>
          <a:p>
            <a:pPr indent="0" lvl="0" marL="0" rtl="0" algn="ctr">
              <a:spcBef>
                <a:spcPts val="0"/>
              </a:spcBef>
              <a:spcAft>
                <a:spcPts val="0"/>
              </a:spcAft>
              <a:buNone/>
            </a:pPr>
            <a:r>
              <a:rPr lang="en" sz="2400">
                <a:solidFill>
                  <a:srgbClr val="434343"/>
                </a:solidFill>
                <a:latin typeface="Comfortaa"/>
                <a:ea typeface="Comfortaa"/>
                <a:cs typeface="Comfortaa"/>
                <a:sym typeface="Comfortaa"/>
              </a:rPr>
              <a:t>Sara Atzbi</a:t>
            </a:r>
            <a:endParaRPr sz="2400">
              <a:solidFill>
                <a:srgbClr val="434343"/>
              </a:solidFill>
              <a:latin typeface="Comfortaa"/>
              <a:ea typeface="Comfortaa"/>
              <a:cs typeface="Comfortaa"/>
              <a:sym typeface="Comfortaa"/>
            </a:endParaRPr>
          </a:p>
          <a:p>
            <a:pPr indent="0" lvl="0" marL="0" rtl="0" algn="ctr">
              <a:spcBef>
                <a:spcPts val="0"/>
              </a:spcBef>
              <a:spcAft>
                <a:spcPts val="0"/>
              </a:spcAft>
              <a:buNone/>
            </a:pPr>
            <a:r>
              <a:rPr lang="en" sz="2400">
                <a:solidFill>
                  <a:srgbClr val="434343"/>
                </a:solidFill>
                <a:latin typeface="Comfortaa"/>
                <a:ea typeface="Comfortaa"/>
                <a:cs typeface="Comfortaa"/>
                <a:sym typeface="Comfortaa"/>
              </a:rPr>
              <a:t>Joshua Salmon</a:t>
            </a:r>
            <a:endParaRPr sz="2400">
              <a:solidFill>
                <a:srgbClr val="434343"/>
              </a:solidFill>
              <a:latin typeface="Comfortaa"/>
              <a:ea typeface="Comfortaa"/>
              <a:cs typeface="Comfortaa"/>
              <a:sym typeface="Comfortaa"/>
            </a:endParaRPr>
          </a:p>
          <a:p>
            <a:pPr indent="0" lvl="0" marL="0" rtl="0" algn="ctr">
              <a:spcBef>
                <a:spcPts val="0"/>
              </a:spcBef>
              <a:spcAft>
                <a:spcPts val="0"/>
              </a:spcAft>
              <a:buNone/>
            </a:pPr>
            <a:r>
              <a:rPr lang="en" sz="2400">
                <a:solidFill>
                  <a:srgbClr val="434343"/>
                </a:solidFill>
                <a:latin typeface="Comfortaa"/>
                <a:ea typeface="Comfortaa"/>
                <a:cs typeface="Comfortaa"/>
                <a:sym typeface="Comfortaa"/>
              </a:rPr>
              <a:t>Ava Zawacki</a:t>
            </a:r>
            <a:endParaRPr sz="2400">
              <a:solidFill>
                <a:srgbClr val="434343"/>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02000" y="147588"/>
            <a:ext cx="2997600" cy="7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Robot Arm </a:t>
            </a:r>
            <a:endParaRPr b="1" sz="3600">
              <a:solidFill>
                <a:srgbClr val="FFFFFF"/>
              </a:solidFill>
              <a:latin typeface="Comfortaa"/>
              <a:ea typeface="Comfortaa"/>
              <a:cs typeface="Comfortaa"/>
              <a:sym typeface="Comfortaa"/>
            </a:endParaRPr>
          </a:p>
        </p:txBody>
      </p:sp>
      <p:sp>
        <p:nvSpPr>
          <p:cNvPr id="116" name="Google Shape;116;p22"/>
          <p:cNvSpPr txBox="1"/>
          <p:nvPr>
            <p:ph idx="1" type="body"/>
          </p:nvPr>
        </p:nvSpPr>
        <p:spPr>
          <a:xfrm>
            <a:off x="281825" y="1080100"/>
            <a:ext cx="4514700" cy="131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Rotate (lock angle so it does not overlap)</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4 connection arms</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1 main hand (Rack mate)</a:t>
            </a:r>
            <a:endParaRPr>
              <a:latin typeface="Lora"/>
              <a:ea typeface="Lora"/>
              <a:cs typeface="Lora"/>
              <a:sym typeface="Lora"/>
            </a:endParaRPr>
          </a:p>
        </p:txBody>
      </p:sp>
      <p:pic>
        <p:nvPicPr>
          <p:cNvPr id="117" name="Google Shape;117;p22"/>
          <p:cNvPicPr preferRelativeResize="0"/>
          <p:nvPr/>
        </p:nvPicPr>
        <p:blipFill>
          <a:blip r:embed="rId3">
            <a:alphaModFix/>
          </a:blip>
          <a:stretch>
            <a:fillRect/>
          </a:stretch>
        </p:blipFill>
        <p:spPr>
          <a:xfrm>
            <a:off x="4796525" y="147600"/>
            <a:ext cx="4207526" cy="2542675"/>
          </a:xfrm>
          <a:prstGeom prst="rect">
            <a:avLst/>
          </a:prstGeom>
          <a:noFill/>
          <a:ln>
            <a:noFill/>
          </a:ln>
        </p:spPr>
      </p:pic>
      <p:pic>
        <p:nvPicPr>
          <p:cNvPr id="118" name="Google Shape;118;p22"/>
          <p:cNvPicPr preferRelativeResize="0"/>
          <p:nvPr/>
        </p:nvPicPr>
        <p:blipFill>
          <a:blip r:embed="rId4">
            <a:alphaModFix/>
          </a:blip>
          <a:stretch>
            <a:fillRect/>
          </a:stretch>
        </p:blipFill>
        <p:spPr>
          <a:xfrm>
            <a:off x="6006450" y="2777761"/>
            <a:ext cx="2997601" cy="2252507"/>
          </a:xfrm>
          <a:prstGeom prst="rect">
            <a:avLst/>
          </a:prstGeom>
          <a:noFill/>
          <a:ln>
            <a:noFill/>
          </a:ln>
        </p:spPr>
      </p:pic>
      <p:pic>
        <p:nvPicPr>
          <p:cNvPr id="119" name="Google Shape;119;p22"/>
          <p:cNvPicPr preferRelativeResize="0"/>
          <p:nvPr/>
        </p:nvPicPr>
        <p:blipFill>
          <a:blip r:embed="rId5">
            <a:alphaModFix/>
          </a:blip>
          <a:stretch>
            <a:fillRect/>
          </a:stretch>
        </p:blipFill>
        <p:spPr>
          <a:xfrm>
            <a:off x="116725" y="2610650"/>
            <a:ext cx="2454600" cy="241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97850" y="445025"/>
            <a:ext cx="873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rgbClr val="FFFFFF"/>
                </a:solidFill>
                <a:latin typeface="Comfortaa"/>
                <a:ea typeface="Comfortaa"/>
                <a:cs typeface="Comfortaa"/>
                <a:sym typeface="Comfortaa"/>
              </a:rPr>
              <a:t>Arm</a:t>
            </a:r>
            <a:r>
              <a:rPr b="1" lang="en" sz="3600">
                <a:solidFill>
                  <a:srgbClr val="FFFFFF"/>
                </a:solidFill>
                <a:latin typeface="Comfortaa"/>
                <a:ea typeface="Comfortaa"/>
                <a:cs typeface="Comfortaa"/>
                <a:sym typeface="Comfortaa"/>
              </a:rPr>
              <a:t>-Tips and Tricks</a:t>
            </a:r>
            <a:endParaRPr b="1" sz="3600">
              <a:latin typeface="Comfortaa"/>
              <a:ea typeface="Comfortaa"/>
              <a:cs typeface="Comfortaa"/>
              <a:sym typeface="Comfortaa"/>
            </a:endParaRPr>
          </a:p>
        </p:txBody>
      </p:sp>
      <p:sp>
        <p:nvSpPr>
          <p:cNvPr id="125" name="Google Shape;125;p23"/>
          <p:cNvSpPr txBox="1"/>
          <p:nvPr>
            <p:ph idx="1" type="body"/>
          </p:nvPr>
        </p:nvSpPr>
        <p:spPr>
          <a:xfrm>
            <a:off x="539450" y="1391575"/>
            <a:ext cx="4496700" cy="141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Be aware of the dimension of each arm connection</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Rack mate in the hand between rack rod and two pieces of hand</a:t>
            </a:r>
            <a:endParaRPr>
              <a:solidFill>
                <a:srgbClr val="434343"/>
              </a:solidFill>
              <a:latin typeface="Comfortaa"/>
              <a:ea typeface="Comfortaa"/>
              <a:cs typeface="Comfortaa"/>
              <a:sym typeface="Comfortaa"/>
            </a:endParaRPr>
          </a:p>
        </p:txBody>
      </p:sp>
      <p:pic>
        <p:nvPicPr>
          <p:cNvPr id="126" name="Google Shape;126;p23"/>
          <p:cNvPicPr preferRelativeResize="0"/>
          <p:nvPr/>
        </p:nvPicPr>
        <p:blipFill>
          <a:blip r:embed="rId3">
            <a:alphaModFix/>
          </a:blip>
          <a:stretch>
            <a:fillRect/>
          </a:stretch>
        </p:blipFill>
        <p:spPr>
          <a:xfrm>
            <a:off x="380075" y="3009275"/>
            <a:ext cx="2915125" cy="1810950"/>
          </a:xfrm>
          <a:prstGeom prst="rect">
            <a:avLst/>
          </a:prstGeom>
          <a:noFill/>
          <a:ln>
            <a:noFill/>
          </a:ln>
        </p:spPr>
      </p:pic>
      <p:pic>
        <p:nvPicPr>
          <p:cNvPr id="127" name="Google Shape;127;p23" title="Arm_Animation.avi">
            <a:hlinkClick r:id="rId4"/>
          </p:cNvPr>
          <p:cNvPicPr preferRelativeResize="0"/>
          <p:nvPr/>
        </p:nvPicPr>
        <p:blipFill>
          <a:blip r:embed="rId5">
            <a:alphaModFix/>
          </a:blip>
          <a:stretch>
            <a:fillRect/>
          </a:stretch>
        </p:blipFill>
        <p:spPr>
          <a:xfrm>
            <a:off x="5036150" y="81250"/>
            <a:ext cx="4039726" cy="302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402729" y="356850"/>
            <a:ext cx="2365500" cy="7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Piston</a:t>
            </a:r>
            <a:endParaRPr b="1" sz="3600">
              <a:solidFill>
                <a:srgbClr val="FFFFFF"/>
              </a:solidFill>
              <a:latin typeface="Comfortaa"/>
              <a:ea typeface="Comfortaa"/>
              <a:cs typeface="Comfortaa"/>
              <a:sym typeface="Comfortaa"/>
            </a:endParaRPr>
          </a:p>
        </p:txBody>
      </p:sp>
      <p:sp>
        <p:nvSpPr>
          <p:cNvPr id="133" name="Google Shape;133;p24"/>
          <p:cNvSpPr txBox="1"/>
          <p:nvPr>
            <p:ph idx="1" type="body"/>
          </p:nvPr>
        </p:nvSpPr>
        <p:spPr>
          <a:xfrm>
            <a:off x="494775" y="1120650"/>
            <a:ext cx="3117600" cy="317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Comfortaa"/>
              <a:buChar char="●"/>
            </a:pPr>
            <a:r>
              <a:rPr lang="en">
                <a:solidFill>
                  <a:srgbClr val="666666"/>
                </a:solidFill>
                <a:latin typeface="Comfortaa"/>
                <a:ea typeface="Comfortaa"/>
                <a:cs typeface="Comfortaa"/>
                <a:sym typeface="Comfortaa"/>
              </a:rPr>
              <a:t>4 movable connections</a:t>
            </a:r>
            <a:endParaRPr>
              <a:solidFill>
                <a:srgbClr val="666666"/>
              </a:solidFill>
              <a:latin typeface="Comfortaa"/>
              <a:ea typeface="Comfortaa"/>
              <a:cs typeface="Comfortaa"/>
              <a:sym typeface="Comfortaa"/>
            </a:endParaRPr>
          </a:p>
          <a:p>
            <a:pPr indent="-342900" lvl="0" marL="457200" rtl="0" algn="l">
              <a:spcBef>
                <a:spcPts val="0"/>
              </a:spcBef>
              <a:spcAft>
                <a:spcPts val="0"/>
              </a:spcAft>
              <a:buClr>
                <a:srgbClr val="666666"/>
              </a:buClr>
              <a:buSzPts val="1800"/>
              <a:buFont typeface="Comfortaa"/>
              <a:buChar char="●"/>
            </a:pPr>
            <a:r>
              <a:rPr lang="en">
                <a:solidFill>
                  <a:srgbClr val="666666"/>
                </a:solidFill>
                <a:latin typeface="Comfortaa"/>
                <a:ea typeface="Comfortaa"/>
                <a:cs typeface="Comfortaa"/>
                <a:sym typeface="Comfortaa"/>
              </a:rPr>
              <a:t>2 fixed small rectangular boxes</a:t>
            </a:r>
            <a:endParaRPr>
              <a:solidFill>
                <a:srgbClr val="666666"/>
              </a:solidFill>
              <a:latin typeface="Comfortaa"/>
              <a:ea typeface="Comfortaa"/>
              <a:cs typeface="Comfortaa"/>
              <a:sym typeface="Comfortaa"/>
            </a:endParaRPr>
          </a:p>
          <a:p>
            <a:pPr indent="-342900" lvl="0" marL="457200" rtl="0" algn="l">
              <a:spcBef>
                <a:spcPts val="0"/>
              </a:spcBef>
              <a:spcAft>
                <a:spcPts val="0"/>
              </a:spcAft>
              <a:buClr>
                <a:srgbClr val="666666"/>
              </a:buClr>
              <a:buSzPts val="1800"/>
              <a:buFont typeface="Comfortaa"/>
              <a:buChar char="●"/>
            </a:pPr>
            <a:r>
              <a:rPr lang="en">
                <a:solidFill>
                  <a:srgbClr val="666666"/>
                </a:solidFill>
                <a:latin typeface="Comfortaa"/>
                <a:ea typeface="Comfortaa"/>
                <a:cs typeface="Comfortaa"/>
                <a:sym typeface="Comfortaa"/>
              </a:rPr>
              <a:t>2 main rods (connect to main box)</a:t>
            </a:r>
            <a:endParaRPr>
              <a:solidFill>
                <a:srgbClr val="666666"/>
              </a:solidFill>
              <a:latin typeface="Comfortaa"/>
              <a:ea typeface="Comfortaa"/>
              <a:cs typeface="Comfortaa"/>
              <a:sym typeface="Comfortaa"/>
            </a:endParaRPr>
          </a:p>
          <a:p>
            <a:pPr indent="-342900" lvl="0" marL="457200" rtl="0" algn="l">
              <a:spcBef>
                <a:spcPts val="0"/>
              </a:spcBef>
              <a:spcAft>
                <a:spcPts val="0"/>
              </a:spcAft>
              <a:buClr>
                <a:srgbClr val="666666"/>
              </a:buClr>
              <a:buSzPts val="1800"/>
              <a:buFont typeface="Comfortaa"/>
              <a:buChar char="●"/>
            </a:pPr>
            <a:r>
              <a:rPr lang="en">
                <a:solidFill>
                  <a:srgbClr val="666666"/>
                </a:solidFill>
                <a:latin typeface="Comfortaa"/>
                <a:ea typeface="Comfortaa"/>
                <a:cs typeface="Comfortaa"/>
                <a:sym typeface="Comfortaa"/>
              </a:rPr>
              <a:t>4 small pins.</a:t>
            </a:r>
            <a:endParaRPr>
              <a:solidFill>
                <a:srgbClr val="666666"/>
              </a:solidFill>
              <a:latin typeface="Comfortaa"/>
              <a:ea typeface="Comfortaa"/>
              <a:cs typeface="Comfortaa"/>
              <a:sym typeface="Comfortaa"/>
            </a:endParaRPr>
          </a:p>
        </p:txBody>
      </p:sp>
      <p:pic>
        <p:nvPicPr>
          <p:cNvPr id="134" name="Google Shape;134;p24"/>
          <p:cNvPicPr preferRelativeResize="0"/>
          <p:nvPr/>
        </p:nvPicPr>
        <p:blipFill rotWithShape="1">
          <a:blip r:embed="rId3">
            <a:alphaModFix/>
          </a:blip>
          <a:srcRect b="2750" l="1720" r="-1719" t="-2750"/>
          <a:stretch/>
        </p:blipFill>
        <p:spPr>
          <a:xfrm>
            <a:off x="3962984" y="48300"/>
            <a:ext cx="5073265" cy="3170101"/>
          </a:xfrm>
          <a:prstGeom prst="rect">
            <a:avLst/>
          </a:prstGeom>
          <a:noFill/>
          <a:ln>
            <a:noFill/>
          </a:ln>
        </p:spPr>
      </p:pic>
      <p:pic>
        <p:nvPicPr>
          <p:cNvPr id="135" name="Google Shape;135;p24"/>
          <p:cNvPicPr preferRelativeResize="0"/>
          <p:nvPr/>
        </p:nvPicPr>
        <p:blipFill rotWithShape="1">
          <a:blip r:embed="rId4">
            <a:alphaModFix/>
          </a:blip>
          <a:srcRect b="10231" l="18189" r="8758" t="13757"/>
          <a:stretch/>
        </p:blipFill>
        <p:spPr>
          <a:xfrm>
            <a:off x="6799262" y="3346175"/>
            <a:ext cx="2149389" cy="1590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585675" y="392550"/>
            <a:ext cx="824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Piston-Tips and Tricks</a:t>
            </a:r>
            <a:endParaRPr b="1" sz="3600">
              <a:solidFill>
                <a:srgbClr val="FFFFFF"/>
              </a:solidFill>
              <a:latin typeface="Comfortaa"/>
              <a:ea typeface="Comfortaa"/>
              <a:cs typeface="Comfortaa"/>
              <a:sym typeface="Comfortaa"/>
            </a:endParaRPr>
          </a:p>
        </p:txBody>
      </p:sp>
      <p:sp>
        <p:nvSpPr>
          <p:cNvPr id="141" name="Google Shape;141;p25"/>
          <p:cNvSpPr txBox="1"/>
          <p:nvPr>
            <p:ph idx="1" type="body"/>
          </p:nvPr>
        </p:nvSpPr>
        <p:spPr>
          <a:xfrm>
            <a:off x="961800" y="1152475"/>
            <a:ext cx="7870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All parts must exactly fit to each other</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Careful with the length of the plunger and the casing; the plunger must be shorter than the casing to allow a possible button or bulb to be inserted</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Set limit mate between casing and drone, so casing stays in place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Set limit mate between casing and plunger to control how far in the plunger can go</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Set the angles of the arms before creating mates, then remove set angles</a:t>
            </a:r>
            <a:endParaRPr>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495950"/>
            <a:ext cx="8520600" cy="17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Lobster"/>
                <a:ea typeface="Lobster"/>
                <a:cs typeface="Lobster"/>
                <a:sym typeface="Lobster"/>
              </a:rPr>
              <a:t>Thank You</a:t>
            </a:r>
            <a:endParaRPr sz="7200">
              <a:solidFill>
                <a:srgbClr val="FFFFFF"/>
              </a:solidFill>
              <a:latin typeface="Lobster"/>
              <a:ea typeface="Lobster"/>
              <a:cs typeface="Lobster"/>
              <a:sym typeface="Lobster"/>
            </a:endParaRPr>
          </a:p>
        </p:txBody>
      </p:sp>
      <p:sp>
        <p:nvSpPr>
          <p:cNvPr id="147" name="Google Shape;147;p26"/>
          <p:cNvSpPr txBox="1"/>
          <p:nvPr/>
        </p:nvSpPr>
        <p:spPr>
          <a:xfrm>
            <a:off x="7163775" y="3744250"/>
            <a:ext cx="1766100" cy="116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rgbClr val="FFFFFF"/>
                </a:solidFill>
                <a:highlight>
                  <a:srgbClr val="B7B7B7"/>
                </a:highlight>
              </a:rPr>
              <a:t>CAD Section 01</a:t>
            </a:r>
            <a:endParaRPr b="1" sz="1200">
              <a:solidFill>
                <a:srgbClr val="FFFFFF"/>
              </a:solidFill>
              <a:highlight>
                <a:srgbClr val="B7B7B7"/>
              </a:highlight>
            </a:endParaRPr>
          </a:p>
          <a:p>
            <a:pPr indent="0" lvl="0" marL="0" rtl="0" algn="r">
              <a:spcBef>
                <a:spcPts val="0"/>
              </a:spcBef>
              <a:spcAft>
                <a:spcPts val="0"/>
              </a:spcAft>
              <a:buNone/>
            </a:pPr>
            <a:r>
              <a:rPr b="1" lang="en" sz="1200">
                <a:solidFill>
                  <a:srgbClr val="FFFFFF"/>
                </a:solidFill>
                <a:highlight>
                  <a:srgbClr val="B7B7B7"/>
                </a:highlight>
              </a:rPr>
              <a:t>Group 8</a:t>
            </a:r>
            <a:endParaRPr b="1" sz="1200">
              <a:solidFill>
                <a:srgbClr val="FFFFFF"/>
              </a:solidFill>
              <a:highlight>
                <a:srgbClr val="B7B7B7"/>
              </a:highlight>
            </a:endParaRPr>
          </a:p>
          <a:p>
            <a:pPr indent="0" lvl="0" marL="0" rtl="0" algn="r">
              <a:spcBef>
                <a:spcPts val="0"/>
              </a:spcBef>
              <a:spcAft>
                <a:spcPts val="0"/>
              </a:spcAft>
              <a:buNone/>
            </a:pPr>
            <a:r>
              <a:t/>
            </a:r>
            <a:endParaRPr b="1" sz="1200">
              <a:solidFill>
                <a:srgbClr val="FFFFFF"/>
              </a:solidFill>
              <a:highlight>
                <a:srgbClr val="B7B7B7"/>
              </a:highlight>
            </a:endParaRPr>
          </a:p>
          <a:p>
            <a:pPr indent="0" lvl="0" marL="0" rtl="0" algn="r">
              <a:spcBef>
                <a:spcPts val="0"/>
              </a:spcBef>
              <a:spcAft>
                <a:spcPts val="0"/>
              </a:spcAft>
              <a:buNone/>
            </a:pPr>
            <a:r>
              <a:rPr b="1" lang="en" sz="1200">
                <a:solidFill>
                  <a:srgbClr val="FFFFFF"/>
                </a:solidFill>
                <a:highlight>
                  <a:srgbClr val="B7B7B7"/>
                </a:highlight>
              </a:rPr>
              <a:t>May 2</a:t>
            </a:r>
            <a:endParaRPr b="1" sz="1200">
              <a:solidFill>
                <a:srgbClr val="FFFFFF"/>
              </a:solidFill>
              <a:highlight>
                <a:srgbClr val="B7B7B7"/>
              </a:highlight>
            </a:endParaRPr>
          </a:p>
          <a:p>
            <a:pPr indent="0" lvl="0" marL="0" rtl="0" algn="r">
              <a:spcBef>
                <a:spcPts val="0"/>
              </a:spcBef>
              <a:spcAft>
                <a:spcPts val="0"/>
              </a:spcAft>
              <a:buNone/>
            </a:pPr>
            <a:r>
              <a:rPr b="1" lang="en" sz="1200">
                <a:solidFill>
                  <a:srgbClr val="FFFFFF"/>
                </a:solidFill>
                <a:highlight>
                  <a:srgbClr val="B7B7B7"/>
                </a:highlight>
              </a:rPr>
              <a:t>2019</a:t>
            </a:r>
            <a:endParaRPr b="1" sz="1200">
              <a:solidFill>
                <a:srgbClr val="FFFFFF"/>
              </a:solidFill>
              <a:highlight>
                <a:srgbClr val="B7B7B7"/>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59" name="Shape 59"/>
        <p:cNvGrpSpPr/>
        <p:nvPr/>
      </p:nvGrpSpPr>
      <p:grpSpPr>
        <a:xfrm>
          <a:off x="0" y="0"/>
          <a:ext cx="0" cy="0"/>
          <a:chOff x="0" y="0"/>
          <a:chExt cx="0" cy="0"/>
        </a:xfrm>
      </p:grpSpPr>
      <p:pic>
        <p:nvPicPr>
          <p:cNvPr id="60" name="Google Shape;60;p14" title="MotionStudy_WholeBody.avi">
            <a:hlinkClick r:id="rId3"/>
          </p:cNvPr>
          <p:cNvPicPr preferRelativeResize="0"/>
          <p:nvPr/>
        </p:nvPicPr>
        <p:blipFill>
          <a:blip r:embed="rId4">
            <a:alphaModFix/>
          </a:blip>
          <a:stretch>
            <a:fillRect/>
          </a:stretch>
        </p:blipFill>
        <p:spPr>
          <a:xfrm>
            <a:off x="2626368" y="0"/>
            <a:ext cx="6517620" cy="5073600"/>
          </a:xfrm>
          <a:prstGeom prst="rect">
            <a:avLst/>
          </a:prstGeom>
          <a:noFill/>
          <a:ln>
            <a:noFill/>
          </a:ln>
        </p:spPr>
      </p:pic>
      <p:sp>
        <p:nvSpPr>
          <p:cNvPr id="61" name="Google Shape;61;p14"/>
          <p:cNvSpPr txBox="1"/>
          <p:nvPr/>
        </p:nvSpPr>
        <p:spPr>
          <a:xfrm>
            <a:off x="-100800" y="1933100"/>
            <a:ext cx="2577600" cy="15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obster"/>
                <a:ea typeface="Lobster"/>
                <a:cs typeface="Lobster"/>
                <a:sym typeface="Lobster"/>
              </a:rPr>
              <a:t>  </a:t>
            </a:r>
            <a:r>
              <a:rPr lang="en" sz="2400">
                <a:solidFill>
                  <a:srgbClr val="FFFFFF"/>
                </a:solidFill>
                <a:latin typeface="Lobster"/>
                <a:ea typeface="Lobster"/>
                <a:cs typeface="Lobster"/>
                <a:sym typeface="Lobster"/>
              </a:rPr>
              <a:t>Animation Overall</a:t>
            </a:r>
            <a:endParaRPr sz="2400">
              <a:solidFill>
                <a:srgbClr val="FFFFFF"/>
              </a:solidFill>
              <a:latin typeface="Lobster"/>
              <a:ea typeface="Lobster"/>
              <a:cs typeface="Lobster"/>
              <a:sym typeface="Lobster"/>
            </a:endParaRPr>
          </a:p>
          <a:p>
            <a:pPr indent="0" lvl="0" marL="0" rtl="0" algn="l">
              <a:spcBef>
                <a:spcPts val="0"/>
              </a:spcBef>
              <a:spcAft>
                <a:spcPts val="0"/>
              </a:spcAft>
              <a:buNone/>
            </a:pPr>
            <a:r>
              <a:rPr lang="en"/>
              <a:t>    </a:t>
            </a:r>
            <a:endParaRPr/>
          </a:p>
          <a:p>
            <a:pPr indent="0" lvl="0" marL="0" rtl="0" algn="r">
              <a:spcBef>
                <a:spcPts val="0"/>
              </a:spcBef>
              <a:spcAft>
                <a:spcPts val="0"/>
              </a:spcAft>
              <a:buNone/>
            </a:pPr>
            <a:r>
              <a:rPr lang="en" sz="1200">
                <a:solidFill>
                  <a:srgbClr val="FFFFFF"/>
                </a:solidFill>
              </a:rPr>
              <a:t>(another small animation will be shown in Arm part)</a:t>
            </a:r>
            <a:endParaRPr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209650"/>
            <a:ext cx="8520600" cy="9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Overview of Tools / Components</a:t>
            </a:r>
            <a:endParaRPr b="1" sz="3600">
              <a:solidFill>
                <a:srgbClr val="FFFFFF"/>
              </a:solidFill>
              <a:latin typeface="Comfortaa"/>
              <a:ea typeface="Comfortaa"/>
              <a:cs typeface="Comfortaa"/>
              <a:sym typeface="Comfortaa"/>
            </a:endParaRPr>
          </a:p>
        </p:txBody>
      </p:sp>
      <p:sp>
        <p:nvSpPr>
          <p:cNvPr id="67" name="Google Shape;67;p15"/>
          <p:cNvSpPr txBox="1"/>
          <p:nvPr>
            <p:ph idx="1" type="body"/>
          </p:nvPr>
        </p:nvSpPr>
        <p:spPr>
          <a:xfrm>
            <a:off x="1425900" y="1120025"/>
            <a:ext cx="6446400" cy="3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Comfortaa"/>
                <a:ea typeface="Comfortaa"/>
                <a:cs typeface="Comfortaa"/>
                <a:sym typeface="Comfortaa"/>
              </a:rPr>
              <a:t>S</a:t>
            </a:r>
            <a:r>
              <a:rPr b="1" lang="en">
                <a:solidFill>
                  <a:srgbClr val="434343"/>
                </a:solidFill>
                <a:latin typeface="Comfortaa"/>
                <a:ea typeface="Comfortaa"/>
                <a:cs typeface="Comfortaa"/>
                <a:sym typeface="Comfortaa"/>
              </a:rPr>
              <a:t>ketch: </a:t>
            </a:r>
            <a:endParaRPr b="1">
              <a:solidFill>
                <a:srgbClr val="434343"/>
              </a:solidFill>
              <a:latin typeface="Comfortaa"/>
              <a:ea typeface="Comfortaa"/>
              <a:cs typeface="Comfortaa"/>
              <a:sym typeface="Comfortaa"/>
            </a:endParaRPr>
          </a:p>
          <a:p>
            <a:pPr indent="457200" lvl="0" marL="0" rtl="0" algn="l">
              <a:spcBef>
                <a:spcPts val="0"/>
              </a:spcBef>
              <a:spcAft>
                <a:spcPts val="0"/>
              </a:spcAft>
              <a:buNone/>
            </a:pPr>
            <a:r>
              <a:rPr lang="en">
                <a:solidFill>
                  <a:srgbClr val="434343"/>
                </a:solidFill>
                <a:latin typeface="Comfortaa"/>
                <a:ea typeface="Comfortaa"/>
                <a:cs typeface="Comfortaa"/>
                <a:sym typeface="Comfortaa"/>
              </a:rPr>
              <a:t>Dimensions </a:t>
            </a:r>
            <a:endParaRPr>
              <a:solidFill>
                <a:srgbClr val="434343"/>
              </a:solidFill>
              <a:latin typeface="Comfortaa"/>
              <a:ea typeface="Comfortaa"/>
              <a:cs typeface="Comfortaa"/>
              <a:sym typeface="Comfortaa"/>
            </a:endParaRPr>
          </a:p>
          <a:p>
            <a:pPr indent="0" lvl="0" marL="0" rtl="0" algn="l">
              <a:spcBef>
                <a:spcPts val="0"/>
              </a:spcBef>
              <a:spcAft>
                <a:spcPts val="0"/>
              </a:spcAft>
              <a:buNone/>
            </a:pPr>
            <a:r>
              <a:rPr b="1" lang="en">
                <a:solidFill>
                  <a:srgbClr val="434343"/>
                </a:solidFill>
                <a:latin typeface="Comfortaa"/>
                <a:ea typeface="Comfortaa"/>
                <a:cs typeface="Comfortaa"/>
                <a:sym typeface="Comfortaa"/>
              </a:rPr>
              <a:t>Mates: </a:t>
            </a:r>
            <a:r>
              <a:rPr lang="en">
                <a:solidFill>
                  <a:srgbClr val="434343"/>
                </a:solidFill>
                <a:latin typeface="Comfortaa"/>
                <a:ea typeface="Comfortaa"/>
                <a:cs typeface="Comfortaa"/>
                <a:sym typeface="Comfortaa"/>
              </a:rPr>
              <a:t> </a:t>
            </a:r>
            <a:endParaRPr>
              <a:solidFill>
                <a:srgbClr val="434343"/>
              </a:solidFill>
              <a:latin typeface="Comfortaa"/>
              <a:ea typeface="Comfortaa"/>
              <a:cs typeface="Comfortaa"/>
              <a:sym typeface="Comfortaa"/>
            </a:endParaRPr>
          </a:p>
          <a:p>
            <a:pPr indent="457200" lvl="0" marL="0" rtl="0" algn="l">
              <a:spcBef>
                <a:spcPts val="0"/>
              </a:spcBef>
              <a:spcAft>
                <a:spcPts val="0"/>
              </a:spcAft>
              <a:buNone/>
            </a:pPr>
            <a:r>
              <a:rPr lang="en">
                <a:solidFill>
                  <a:srgbClr val="434343"/>
                </a:solidFill>
                <a:latin typeface="Comfortaa"/>
                <a:ea typeface="Comfortaa"/>
                <a:cs typeface="Comfortaa"/>
                <a:sym typeface="Comfortaa"/>
              </a:rPr>
              <a:t>Gears (in fans and motor),  Rack (in Robot arm)</a:t>
            </a:r>
            <a:endParaRPr>
              <a:solidFill>
                <a:srgbClr val="434343"/>
              </a:solidFill>
              <a:latin typeface="Comfortaa"/>
              <a:ea typeface="Comfortaa"/>
              <a:cs typeface="Comfortaa"/>
              <a:sym typeface="Comfortaa"/>
            </a:endParaRPr>
          </a:p>
          <a:p>
            <a:pPr indent="0" lvl="0" marL="0" rtl="0" algn="l">
              <a:spcBef>
                <a:spcPts val="0"/>
              </a:spcBef>
              <a:spcAft>
                <a:spcPts val="0"/>
              </a:spcAft>
              <a:buNone/>
            </a:pPr>
            <a:r>
              <a:rPr b="1" lang="en">
                <a:solidFill>
                  <a:srgbClr val="434343"/>
                </a:solidFill>
                <a:latin typeface="Comfortaa"/>
                <a:ea typeface="Comfortaa"/>
                <a:cs typeface="Comfortaa"/>
                <a:sym typeface="Comfortaa"/>
              </a:rPr>
              <a:t>Animation:  </a:t>
            </a:r>
            <a:endParaRPr b="1">
              <a:solidFill>
                <a:srgbClr val="434343"/>
              </a:solidFill>
              <a:latin typeface="Comfortaa"/>
              <a:ea typeface="Comfortaa"/>
              <a:cs typeface="Comfortaa"/>
              <a:sym typeface="Comfortaa"/>
            </a:endParaRPr>
          </a:p>
          <a:p>
            <a:pPr indent="457200" lvl="0" marL="0" rtl="0" algn="l">
              <a:spcBef>
                <a:spcPts val="0"/>
              </a:spcBef>
              <a:spcAft>
                <a:spcPts val="0"/>
              </a:spcAft>
              <a:buNone/>
            </a:pPr>
            <a:r>
              <a:rPr lang="en">
                <a:solidFill>
                  <a:srgbClr val="434343"/>
                </a:solidFill>
                <a:latin typeface="Comfortaa"/>
                <a:ea typeface="Comfortaa"/>
                <a:cs typeface="Comfortaa"/>
                <a:sym typeface="Comfortaa"/>
              </a:rPr>
              <a:t>Explore View,  Different Display Styles,  Motor </a:t>
            </a:r>
            <a:endParaRPr>
              <a:solidFill>
                <a:srgbClr val="434343"/>
              </a:solidFill>
              <a:latin typeface="Comfortaa"/>
              <a:ea typeface="Comfortaa"/>
              <a:cs typeface="Comfortaa"/>
              <a:sym typeface="Comfortaa"/>
            </a:endParaRPr>
          </a:p>
          <a:p>
            <a:pPr indent="457200" lvl="0" marL="0" rtl="0" algn="l">
              <a:spcBef>
                <a:spcPts val="0"/>
              </a:spcBef>
              <a:spcAft>
                <a:spcPts val="0"/>
              </a:spcAft>
              <a:buNone/>
            </a:pPr>
            <a:r>
              <a:rPr lang="en">
                <a:solidFill>
                  <a:srgbClr val="434343"/>
                </a:solidFill>
                <a:latin typeface="Comfortaa"/>
                <a:ea typeface="Comfortaa"/>
                <a:cs typeface="Comfortaa"/>
                <a:sym typeface="Comfortaa"/>
              </a:rPr>
              <a:t>Motion</a:t>
            </a:r>
            <a:endParaRPr>
              <a:solidFill>
                <a:srgbClr val="434343"/>
              </a:solidFill>
              <a:latin typeface="Comfortaa"/>
              <a:ea typeface="Comfortaa"/>
              <a:cs typeface="Comfortaa"/>
              <a:sym typeface="Comfortaa"/>
            </a:endParaRPr>
          </a:p>
          <a:p>
            <a:pPr indent="0" lvl="0" marL="0" rtl="0" algn="l">
              <a:spcBef>
                <a:spcPts val="0"/>
              </a:spcBef>
              <a:spcAft>
                <a:spcPts val="0"/>
              </a:spcAft>
              <a:buNone/>
            </a:pPr>
            <a:r>
              <a:rPr b="1" lang="en">
                <a:solidFill>
                  <a:srgbClr val="434343"/>
                </a:solidFill>
                <a:latin typeface="Comfortaa"/>
                <a:ea typeface="Comfortaa"/>
                <a:cs typeface="Comfortaa"/>
                <a:sym typeface="Comfortaa"/>
              </a:rPr>
              <a:t>Components:</a:t>
            </a:r>
            <a:endParaRPr b="1">
              <a:solidFill>
                <a:srgbClr val="434343"/>
              </a:solidFill>
              <a:latin typeface="Comfortaa"/>
              <a:ea typeface="Comfortaa"/>
              <a:cs typeface="Comfortaa"/>
              <a:sym typeface="Comfortaa"/>
            </a:endParaRPr>
          </a:p>
          <a:p>
            <a:pPr indent="0" lvl="0" marL="0" rtl="0" algn="l">
              <a:spcBef>
                <a:spcPts val="0"/>
              </a:spcBef>
              <a:spcAft>
                <a:spcPts val="0"/>
              </a:spcAft>
              <a:buNone/>
            </a:pPr>
            <a:r>
              <a:rPr b="1" lang="en">
                <a:solidFill>
                  <a:srgbClr val="434343"/>
                </a:solidFill>
                <a:latin typeface="Comfortaa"/>
                <a:ea typeface="Comfortaa"/>
                <a:cs typeface="Comfortaa"/>
                <a:sym typeface="Comfortaa"/>
              </a:rPr>
              <a:t>	</a:t>
            </a:r>
            <a:r>
              <a:rPr lang="en">
                <a:solidFill>
                  <a:srgbClr val="434343"/>
                </a:solidFill>
                <a:latin typeface="Comfortaa"/>
                <a:ea typeface="Comfortaa"/>
                <a:cs typeface="Comfortaa"/>
                <a:sym typeface="Comfortaa"/>
              </a:rPr>
              <a:t>Main Box, DC motor, Wings, Piston, Arm</a:t>
            </a:r>
            <a:endParaRPr>
              <a:solidFill>
                <a:srgbClr val="434343"/>
              </a:solidFill>
              <a:latin typeface="Comfortaa"/>
              <a:ea typeface="Comfortaa"/>
              <a:cs typeface="Comfortaa"/>
              <a:sym typeface="Comfortaa"/>
            </a:endParaRPr>
          </a:p>
          <a:p>
            <a:pPr indent="0" lvl="0" marL="0" rtl="0" algn="l">
              <a:spcBef>
                <a:spcPts val="0"/>
              </a:spcBef>
              <a:spcAft>
                <a:spcPts val="0"/>
              </a:spcAft>
              <a:buNone/>
            </a:pPr>
            <a:r>
              <a:rPr b="1" lang="en">
                <a:solidFill>
                  <a:srgbClr val="434343"/>
                </a:solidFill>
                <a:latin typeface="Comfortaa"/>
                <a:ea typeface="Comfortaa"/>
                <a:cs typeface="Comfortaa"/>
                <a:sym typeface="Comfortaa"/>
              </a:rPr>
              <a:t>Main Color:</a:t>
            </a:r>
            <a:endParaRPr b="1">
              <a:solidFill>
                <a:srgbClr val="434343"/>
              </a:solidFill>
              <a:latin typeface="Comfortaa"/>
              <a:ea typeface="Comfortaa"/>
              <a:cs typeface="Comfortaa"/>
              <a:sym typeface="Comfortaa"/>
            </a:endParaRPr>
          </a:p>
          <a:p>
            <a:pPr indent="0" lvl="0" marL="0" rtl="0" algn="l">
              <a:spcBef>
                <a:spcPts val="0"/>
              </a:spcBef>
              <a:spcAft>
                <a:spcPts val="0"/>
              </a:spcAft>
              <a:buNone/>
            </a:pPr>
            <a:r>
              <a:rPr lang="en">
                <a:solidFill>
                  <a:srgbClr val="434343"/>
                </a:solidFill>
                <a:latin typeface="Comfortaa"/>
                <a:ea typeface="Comfortaa"/>
                <a:cs typeface="Comfortaa"/>
                <a:sym typeface="Comfortaa"/>
              </a:rPr>
              <a:t>	Grey, Black &amp; white</a:t>
            </a:r>
            <a:endParaRPr>
              <a:solidFill>
                <a:srgbClr val="434343"/>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8800"/>
            <a:ext cx="28191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Main Body</a:t>
            </a:r>
            <a:endParaRPr b="1" sz="3600">
              <a:solidFill>
                <a:srgbClr val="FFFFFF"/>
              </a:solidFill>
              <a:latin typeface="Comfortaa"/>
              <a:ea typeface="Comfortaa"/>
              <a:cs typeface="Comfortaa"/>
              <a:sym typeface="Comfortaa"/>
            </a:endParaRPr>
          </a:p>
        </p:txBody>
      </p:sp>
      <p:sp>
        <p:nvSpPr>
          <p:cNvPr id="73" name="Google Shape;73;p16"/>
          <p:cNvSpPr txBox="1"/>
          <p:nvPr>
            <p:ph idx="1" type="body"/>
          </p:nvPr>
        </p:nvSpPr>
        <p:spPr>
          <a:xfrm>
            <a:off x="133800" y="1006000"/>
            <a:ext cx="3243900" cy="41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1 Main box (contain wires etc.)</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2 side connections (Protection and connection)</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1 middle connection</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1 bottom connection</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2 wings connections (Space for connecting 6 wings)</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3 proper holes for connection</a:t>
            </a:r>
            <a:endParaRPr>
              <a:latin typeface="Comfortaa"/>
              <a:ea typeface="Comfortaa"/>
              <a:cs typeface="Comfortaa"/>
              <a:sym typeface="Comfortaa"/>
            </a:endParaRPr>
          </a:p>
        </p:txBody>
      </p:sp>
      <p:pic>
        <p:nvPicPr>
          <p:cNvPr id="74" name="Google Shape;74;p16"/>
          <p:cNvPicPr preferRelativeResize="0"/>
          <p:nvPr/>
        </p:nvPicPr>
        <p:blipFill rotWithShape="1">
          <a:blip r:embed="rId3">
            <a:alphaModFix/>
          </a:blip>
          <a:srcRect b="0" l="11363" r="0" t="0"/>
          <a:stretch/>
        </p:blipFill>
        <p:spPr>
          <a:xfrm>
            <a:off x="3377600" y="192400"/>
            <a:ext cx="5538976" cy="4758699"/>
          </a:xfrm>
          <a:prstGeom prst="rect">
            <a:avLst/>
          </a:prstGeom>
          <a:noFill/>
          <a:ln>
            <a:noFill/>
          </a:ln>
        </p:spPr>
      </p:pic>
      <p:sp>
        <p:nvSpPr>
          <p:cNvPr id="75" name="Google Shape;75;p16"/>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553350" y="96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Body-Tips and Tricks</a:t>
            </a:r>
            <a:endParaRPr b="1" sz="3600">
              <a:solidFill>
                <a:srgbClr val="FFFFFF"/>
              </a:solidFill>
              <a:latin typeface="Comfortaa"/>
              <a:ea typeface="Comfortaa"/>
              <a:cs typeface="Comfortaa"/>
              <a:sym typeface="Comfortaa"/>
            </a:endParaRPr>
          </a:p>
        </p:txBody>
      </p:sp>
      <p:sp>
        <p:nvSpPr>
          <p:cNvPr id="81" name="Google Shape;81;p17"/>
          <p:cNvSpPr txBox="1"/>
          <p:nvPr>
            <p:ph idx="1" type="body"/>
          </p:nvPr>
        </p:nvSpPr>
        <p:spPr>
          <a:xfrm>
            <a:off x="1308900" y="2211925"/>
            <a:ext cx="7009500" cy="132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Be aware</a:t>
            </a:r>
            <a:r>
              <a:rPr lang="en">
                <a:latin typeface="Comfortaa"/>
                <a:ea typeface="Comfortaa"/>
                <a:cs typeface="Comfortaa"/>
                <a:sym typeface="Comfortaa"/>
              </a:rPr>
              <a:t> of the thickness of every connection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Set proper extrude cut for screws and connection parts</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Leave proper space for the 12 small bridges</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0" y="0"/>
            <a:ext cx="53355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rgbClr val="FFFFFF"/>
                </a:solidFill>
                <a:latin typeface="Comfortaa"/>
                <a:ea typeface="Comfortaa"/>
                <a:cs typeface="Comfortaa"/>
                <a:sym typeface="Comfortaa"/>
              </a:rPr>
              <a:t>Landing Frame, Wings &amp; Screws</a:t>
            </a:r>
            <a:endParaRPr b="1" sz="3600">
              <a:latin typeface="Comfortaa"/>
              <a:ea typeface="Comfortaa"/>
              <a:cs typeface="Comfortaa"/>
              <a:sym typeface="Comfortaa"/>
            </a:endParaRPr>
          </a:p>
        </p:txBody>
      </p:sp>
      <p:sp>
        <p:nvSpPr>
          <p:cNvPr id="87" name="Google Shape;87;p18"/>
          <p:cNvSpPr txBox="1"/>
          <p:nvPr>
            <p:ph idx="1" type="body"/>
          </p:nvPr>
        </p:nvSpPr>
        <p:spPr>
          <a:xfrm>
            <a:off x="0" y="1160075"/>
            <a:ext cx="5335500" cy="169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omfortaa"/>
              <a:buChar char="●"/>
            </a:pPr>
            <a:r>
              <a:rPr lang="en" sz="1600">
                <a:latin typeface="Comfortaa"/>
                <a:ea typeface="Comfortaa"/>
                <a:cs typeface="Comfortaa"/>
                <a:sym typeface="Comfortaa"/>
              </a:rPr>
              <a:t>Screws used for whole drone;</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latin typeface="Comfortaa"/>
                <a:ea typeface="Comfortaa"/>
                <a:cs typeface="Comfortaa"/>
                <a:sym typeface="Comfortaa"/>
              </a:rPr>
              <a:t>4 landing rods. 4 landing feet, 2 small connection (connect with main box) &amp; 3 landing frames;</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latin typeface="Comfortaa"/>
                <a:ea typeface="Comfortaa"/>
                <a:cs typeface="Comfortaa"/>
                <a:sym typeface="Comfortaa"/>
              </a:rPr>
              <a:t>6 drone fans, 6 wing frame;</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latin typeface="Comfortaa"/>
                <a:ea typeface="Comfortaa"/>
                <a:cs typeface="Comfortaa"/>
                <a:sym typeface="Comfortaa"/>
              </a:rPr>
              <a:t>Motor shield, motor rods and gears.</a:t>
            </a:r>
            <a:endParaRPr sz="1600">
              <a:latin typeface="Comfortaa"/>
              <a:ea typeface="Comfortaa"/>
              <a:cs typeface="Comfortaa"/>
              <a:sym typeface="Comfortaa"/>
            </a:endParaRPr>
          </a:p>
        </p:txBody>
      </p:sp>
      <p:pic>
        <p:nvPicPr>
          <p:cNvPr id="88" name="Google Shape;88;p18"/>
          <p:cNvPicPr preferRelativeResize="0"/>
          <p:nvPr/>
        </p:nvPicPr>
        <p:blipFill>
          <a:blip r:embed="rId3">
            <a:alphaModFix/>
          </a:blip>
          <a:stretch>
            <a:fillRect/>
          </a:stretch>
        </p:blipFill>
        <p:spPr>
          <a:xfrm>
            <a:off x="5335525" y="119575"/>
            <a:ext cx="3734800" cy="2621475"/>
          </a:xfrm>
          <a:prstGeom prst="rect">
            <a:avLst/>
          </a:prstGeom>
          <a:noFill/>
          <a:ln>
            <a:noFill/>
          </a:ln>
        </p:spPr>
      </p:pic>
      <p:pic>
        <p:nvPicPr>
          <p:cNvPr id="89" name="Google Shape;89;p18"/>
          <p:cNvPicPr preferRelativeResize="0"/>
          <p:nvPr/>
        </p:nvPicPr>
        <p:blipFill>
          <a:blip r:embed="rId4">
            <a:alphaModFix/>
          </a:blip>
          <a:stretch>
            <a:fillRect/>
          </a:stretch>
        </p:blipFill>
        <p:spPr>
          <a:xfrm>
            <a:off x="4697025" y="2924525"/>
            <a:ext cx="4373302" cy="2218974"/>
          </a:xfrm>
          <a:prstGeom prst="rect">
            <a:avLst/>
          </a:prstGeom>
          <a:noFill/>
          <a:ln>
            <a:noFill/>
          </a:ln>
        </p:spPr>
      </p:pic>
      <p:pic>
        <p:nvPicPr>
          <p:cNvPr id="90" name="Google Shape;90;p18"/>
          <p:cNvPicPr preferRelativeResize="0"/>
          <p:nvPr/>
        </p:nvPicPr>
        <p:blipFill>
          <a:blip r:embed="rId5">
            <a:alphaModFix/>
          </a:blip>
          <a:stretch>
            <a:fillRect/>
          </a:stretch>
        </p:blipFill>
        <p:spPr>
          <a:xfrm>
            <a:off x="825425" y="2924525"/>
            <a:ext cx="3516129" cy="221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rgbClr val="FFFFFF"/>
                </a:solidFill>
                <a:latin typeface="Comfortaa"/>
                <a:ea typeface="Comfortaa"/>
                <a:cs typeface="Comfortaa"/>
                <a:sym typeface="Comfortaa"/>
              </a:rPr>
              <a:t>Landing Frame, Wings &amp; Screw Connections</a:t>
            </a:r>
            <a:r>
              <a:rPr b="1" lang="en" sz="3600">
                <a:solidFill>
                  <a:srgbClr val="FFFFFF"/>
                </a:solidFill>
                <a:latin typeface="Comfortaa"/>
                <a:ea typeface="Comfortaa"/>
                <a:cs typeface="Comfortaa"/>
                <a:sym typeface="Comfortaa"/>
              </a:rPr>
              <a:t>-Tips and Tricks</a:t>
            </a:r>
            <a:endParaRPr b="1" sz="3600">
              <a:latin typeface="Comfortaa"/>
              <a:ea typeface="Comfortaa"/>
              <a:cs typeface="Comfortaa"/>
              <a:sym typeface="Comfortaa"/>
            </a:endParaRPr>
          </a:p>
        </p:txBody>
      </p:sp>
      <p:sp>
        <p:nvSpPr>
          <p:cNvPr id="96" name="Google Shape;96;p19"/>
          <p:cNvSpPr txBox="1"/>
          <p:nvPr>
            <p:ph idx="1" type="body"/>
          </p:nvPr>
        </p:nvSpPr>
        <p:spPr>
          <a:xfrm>
            <a:off x="918100" y="1691425"/>
            <a:ext cx="7592700" cy="226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Communicate with teammates with the </a:t>
            </a:r>
            <a:r>
              <a:rPr lang="en">
                <a:latin typeface="Comfortaa"/>
                <a:ea typeface="Comfortaa"/>
                <a:cs typeface="Comfortaa"/>
                <a:sym typeface="Comfortaa"/>
              </a:rPr>
              <a:t>consistency</a:t>
            </a:r>
            <a:r>
              <a:rPr lang="en">
                <a:latin typeface="Comfortaa"/>
                <a:ea typeface="Comfortaa"/>
                <a:cs typeface="Comfortaa"/>
                <a:sym typeface="Comfortaa"/>
              </a:rPr>
              <a:t> of the screws’ dimensions;</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Gear mates for the motor and fans (rods to rods, ratio 1:1000);</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Proper extrude cut for wing frames (select special angles)</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Use loft or sweep for the fan</a:t>
            </a:r>
            <a:endParaRPr>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DC Motor</a:t>
            </a:r>
            <a:endParaRPr b="1" sz="3600">
              <a:solidFill>
                <a:srgbClr val="FFFFFF"/>
              </a:solidFill>
              <a:latin typeface="Comfortaa"/>
              <a:ea typeface="Comfortaa"/>
              <a:cs typeface="Comfortaa"/>
              <a:sym typeface="Comfortaa"/>
            </a:endParaRPr>
          </a:p>
        </p:txBody>
      </p:sp>
      <p:sp>
        <p:nvSpPr>
          <p:cNvPr id="102" name="Google Shape;102;p20"/>
          <p:cNvSpPr txBox="1"/>
          <p:nvPr>
            <p:ph idx="1" type="body"/>
          </p:nvPr>
        </p:nvSpPr>
        <p:spPr>
          <a:xfrm>
            <a:off x="0" y="1227725"/>
            <a:ext cx="4298100" cy="162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Comfortaa"/>
              <a:buChar char="●"/>
            </a:pPr>
            <a:r>
              <a:rPr b="1" lang="en">
                <a:solidFill>
                  <a:srgbClr val="666666"/>
                </a:solidFill>
                <a:latin typeface="Comfortaa"/>
                <a:ea typeface="Comfortaa"/>
                <a:cs typeface="Comfortaa"/>
                <a:sym typeface="Comfortaa"/>
              </a:rPr>
              <a:t>2 shields (top and bottom)</a:t>
            </a:r>
            <a:endParaRPr b="1">
              <a:solidFill>
                <a:srgbClr val="666666"/>
              </a:solidFill>
              <a:latin typeface="Comfortaa"/>
              <a:ea typeface="Comfortaa"/>
              <a:cs typeface="Comfortaa"/>
              <a:sym typeface="Comfortaa"/>
            </a:endParaRPr>
          </a:p>
          <a:p>
            <a:pPr indent="-342900" lvl="0" marL="457200" rtl="0" algn="l">
              <a:spcBef>
                <a:spcPts val="0"/>
              </a:spcBef>
              <a:spcAft>
                <a:spcPts val="0"/>
              </a:spcAft>
              <a:buClr>
                <a:srgbClr val="666666"/>
              </a:buClr>
              <a:buSzPts val="1800"/>
              <a:buFont typeface="Comfortaa"/>
              <a:buChar char="●"/>
            </a:pPr>
            <a:r>
              <a:rPr b="1" lang="en">
                <a:solidFill>
                  <a:srgbClr val="666666"/>
                </a:solidFill>
                <a:latin typeface="Comfortaa"/>
                <a:ea typeface="Comfortaa"/>
                <a:cs typeface="Comfortaa"/>
                <a:sym typeface="Comfortaa"/>
              </a:rPr>
              <a:t>1 middle coil (magnet and metal wires)</a:t>
            </a:r>
            <a:endParaRPr b="1">
              <a:solidFill>
                <a:srgbClr val="666666"/>
              </a:solidFill>
              <a:latin typeface="Comfortaa"/>
              <a:ea typeface="Comfortaa"/>
              <a:cs typeface="Comfortaa"/>
              <a:sym typeface="Comfortaa"/>
            </a:endParaRPr>
          </a:p>
          <a:p>
            <a:pPr indent="-342900" lvl="0" marL="457200" rtl="0" algn="l">
              <a:spcBef>
                <a:spcPts val="0"/>
              </a:spcBef>
              <a:spcAft>
                <a:spcPts val="0"/>
              </a:spcAft>
              <a:buClr>
                <a:srgbClr val="666666"/>
              </a:buClr>
              <a:buSzPts val="1800"/>
              <a:buFont typeface="Comfortaa"/>
              <a:buChar char="●"/>
            </a:pPr>
            <a:r>
              <a:rPr b="1" lang="en">
                <a:solidFill>
                  <a:srgbClr val="666666"/>
                </a:solidFill>
                <a:latin typeface="Comfortaa"/>
                <a:ea typeface="Comfortaa"/>
                <a:cs typeface="Comfortaa"/>
                <a:sym typeface="Comfortaa"/>
              </a:rPr>
              <a:t>1 small loop connection;</a:t>
            </a:r>
            <a:endParaRPr b="1">
              <a:solidFill>
                <a:srgbClr val="666666"/>
              </a:solidFill>
              <a:latin typeface="Comfortaa"/>
              <a:ea typeface="Comfortaa"/>
              <a:cs typeface="Comfortaa"/>
              <a:sym typeface="Comfortaa"/>
            </a:endParaRPr>
          </a:p>
          <a:p>
            <a:pPr indent="-342900" lvl="0" marL="457200" rtl="0" algn="l">
              <a:spcBef>
                <a:spcPts val="0"/>
              </a:spcBef>
              <a:spcAft>
                <a:spcPts val="0"/>
              </a:spcAft>
              <a:buClr>
                <a:srgbClr val="666666"/>
              </a:buClr>
              <a:buSzPts val="1800"/>
              <a:buFont typeface="Comfortaa"/>
              <a:buChar char="●"/>
            </a:pPr>
            <a:r>
              <a:rPr b="1" lang="en">
                <a:solidFill>
                  <a:srgbClr val="666666"/>
                </a:solidFill>
                <a:latin typeface="Comfortaa"/>
                <a:ea typeface="Comfortaa"/>
                <a:cs typeface="Comfortaa"/>
                <a:sym typeface="Comfortaa"/>
              </a:rPr>
              <a:t>2 side small protection</a:t>
            </a:r>
            <a:endParaRPr b="1">
              <a:solidFill>
                <a:srgbClr val="666666"/>
              </a:solidFill>
              <a:latin typeface="Comfortaa"/>
              <a:ea typeface="Comfortaa"/>
              <a:cs typeface="Comfortaa"/>
              <a:sym typeface="Comfortaa"/>
            </a:endParaRPr>
          </a:p>
        </p:txBody>
      </p:sp>
      <p:pic>
        <p:nvPicPr>
          <p:cNvPr id="103" name="Google Shape;103;p20"/>
          <p:cNvPicPr preferRelativeResize="0"/>
          <p:nvPr/>
        </p:nvPicPr>
        <p:blipFill>
          <a:blip r:embed="rId3">
            <a:alphaModFix/>
          </a:blip>
          <a:stretch>
            <a:fillRect/>
          </a:stretch>
        </p:blipFill>
        <p:spPr>
          <a:xfrm>
            <a:off x="113975" y="3184075"/>
            <a:ext cx="2609400" cy="1851167"/>
          </a:xfrm>
          <a:prstGeom prst="rect">
            <a:avLst/>
          </a:prstGeom>
          <a:noFill/>
          <a:ln>
            <a:noFill/>
          </a:ln>
        </p:spPr>
      </p:pic>
      <p:pic>
        <p:nvPicPr>
          <p:cNvPr id="104" name="Google Shape;104;p20"/>
          <p:cNvPicPr preferRelativeResize="0"/>
          <p:nvPr/>
        </p:nvPicPr>
        <p:blipFill>
          <a:blip r:embed="rId4">
            <a:alphaModFix/>
          </a:blip>
          <a:stretch>
            <a:fillRect/>
          </a:stretch>
        </p:blipFill>
        <p:spPr>
          <a:xfrm>
            <a:off x="4298125" y="129175"/>
            <a:ext cx="4715246"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451675" y="115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Comfortaa"/>
                <a:ea typeface="Comfortaa"/>
                <a:cs typeface="Comfortaa"/>
                <a:sym typeface="Comfortaa"/>
              </a:rPr>
              <a:t>DC Motor-Tips and Tricks</a:t>
            </a:r>
            <a:endParaRPr b="1" sz="3600">
              <a:solidFill>
                <a:srgbClr val="FFFFFF"/>
              </a:solidFill>
              <a:latin typeface="Comfortaa"/>
              <a:ea typeface="Comfortaa"/>
              <a:cs typeface="Comfortaa"/>
              <a:sym typeface="Comfortaa"/>
            </a:endParaRPr>
          </a:p>
        </p:txBody>
      </p:sp>
      <p:sp>
        <p:nvSpPr>
          <p:cNvPr id="110" name="Google Shape;110;p21"/>
          <p:cNvSpPr txBox="1"/>
          <p:nvPr>
            <p:ph idx="1" type="body"/>
          </p:nvPr>
        </p:nvSpPr>
        <p:spPr>
          <a:xfrm>
            <a:off x="1588800" y="2254675"/>
            <a:ext cx="8520600" cy="1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Proper size to fit into the outside shield;</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Proper size to contain the rod;</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Circular pattern to create the middle parts.</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