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57" r:id="rId3"/>
    <p:sldId id="258" r:id="rId4"/>
    <p:sldId id="260" r:id="rId5"/>
    <p:sldId id="259"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3" autoAdjust="0"/>
    <p:restoredTop sz="94660"/>
  </p:normalViewPr>
  <p:slideViewPr>
    <p:cSldViewPr snapToGrid="0">
      <p:cViewPr varScale="1">
        <p:scale>
          <a:sx n="79" d="100"/>
          <a:sy n="79" d="100"/>
        </p:scale>
        <p:origin x="1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0E6CA-DEFA-49E5-A533-B0F72D2F8869}" type="datetimeFigureOut">
              <a:rPr lang="en-US" smtClean="0"/>
              <a:t>27-Jan-18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7E5736-D8F1-491B-A73F-D9D42EA3F5D3}" type="slidenum">
              <a:rPr lang="en-US" smtClean="0"/>
              <a:t>‹#›</a:t>
            </a:fld>
            <a:endParaRPr lang="en-US"/>
          </a:p>
        </p:txBody>
      </p:sp>
    </p:spTree>
    <p:extLst>
      <p:ext uri="{BB962C8B-B14F-4D97-AF65-F5344CB8AC3E}">
        <p14:creationId xmlns:p14="http://schemas.microsoft.com/office/powerpoint/2010/main" val="4186545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F7E5736-D8F1-491B-A73F-D9D42EA3F5D3}" type="slidenum">
              <a:rPr lang="en-US" smtClean="0"/>
              <a:t>1</a:t>
            </a:fld>
            <a:endParaRPr lang="en-US"/>
          </a:p>
        </p:txBody>
      </p:sp>
    </p:spTree>
    <p:extLst>
      <p:ext uri="{BB962C8B-B14F-4D97-AF65-F5344CB8AC3E}">
        <p14:creationId xmlns:p14="http://schemas.microsoft.com/office/powerpoint/2010/main" val="36438262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83331615-D7AB-4955-BC0F-FAA69195EC5F}"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294980652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87E999-5111-4100-9DA5-65F3EAECC112}"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343371868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8E9EBC3-547A-4587-9DC4-0928FE059325}"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16759096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2C4DBFB-9312-4BB0-BAD5-C245DD5F15A2}"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317760787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C9345BF-14F2-43A8-9D9D-4CA7F75E8ED0}"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9673831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AA9A0E6-3AE9-4872-A961-D217F90DD294}"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1879263598"/>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507EA08-02C3-4774-A81E-FFBBCF464939}"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189443443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75F03C7-AF63-4BDE-8284-FC7CD6A3C4E8}"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241784800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62E1A1A-5517-476C-9AA7-0613BFEF93EF}"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48500592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109AEE-3BC0-423E-BC84-EC24A81CBC8B}" type="datetime1">
              <a:rPr lang="en-US" smtClean="0"/>
              <a:t>27-Jan-18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17481350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B3FA38C-FA40-40E4-93E2-5087C3E69A10}" type="datetime1">
              <a:rPr lang="en-US" smtClean="0"/>
              <a:t>27-Jan-18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310985658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BFAC8DB-34F3-4749-83CC-907857790CCA}" type="datetime1">
              <a:rPr lang="en-US" smtClean="0"/>
              <a:t>27-Jan-18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1342516174"/>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2644075-F6A9-422D-A142-6F5B0ABC1441}" type="datetime1">
              <a:rPr lang="en-US" smtClean="0"/>
              <a:t>27-Jan-18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5449098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DB4A8B-17A6-4A63-BA71-B34FC78D98D1}" type="datetime1">
              <a:rPr lang="en-US" smtClean="0"/>
              <a:t>27-Jan-18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264014704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46C3EBC-FC7B-47CE-8161-709A2279FFB0}" type="datetime1">
              <a:rPr lang="en-US" smtClean="0"/>
              <a:t>27-Jan-18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2473026871"/>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76C27A4-622A-4923-977F-E122E3B096BC}" type="datetime1">
              <a:rPr lang="en-US" smtClean="0"/>
              <a:t>27-Jan-18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307C85-47D7-47BF-8D01-7C75A66733EC}" type="slidenum">
              <a:rPr lang="en-US" smtClean="0"/>
              <a:t>‹#›</a:t>
            </a:fld>
            <a:endParaRPr lang="en-US"/>
          </a:p>
        </p:txBody>
      </p:sp>
    </p:spTree>
    <p:extLst>
      <p:ext uri="{BB962C8B-B14F-4D97-AF65-F5344CB8AC3E}">
        <p14:creationId xmlns:p14="http://schemas.microsoft.com/office/powerpoint/2010/main" val="407016342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BB416DE-39FC-4F51-85BE-9ABA2AD50B8C}" type="datetime1">
              <a:rPr lang="en-US" smtClean="0"/>
              <a:t>27-Jan-18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4307C85-47D7-47BF-8D01-7C75A66733EC}" type="slidenum">
              <a:rPr lang="en-US" smtClean="0"/>
              <a:t>‹#›</a:t>
            </a:fld>
            <a:endParaRPr lang="en-US"/>
          </a:p>
        </p:txBody>
      </p:sp>
    </p:spTree>
    <p:extLst>
      <p:ext uri="{BB962C8B-B14F-4D97-AF65-F5344CB8AC3E}">
        <p14:creationId xmlns:p14="http://schemas.microsoft.com/office/powerpoint/2010/main" val="363080014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43840"/>
            <a:ext cx="8388096" cy="3266123"/>
          </a:xfrm>
        </p:spPr>
        <p:txBody>
          <a:bodyPr>
            <a:normAutofit/>
          </a:bodyPr>
          <a:lstStyle/>
          <a:p>
            <a:r>
              <a:rPr lang="en-US" dirty="0" smtClean="0">
                <a:latin typeface="Algerian" panose="04020705040A02060702" pitchFamily="82" charset="0"/>
              </a:rPr>
              <a:t>COURSE: INTRODUCTION TO OPERATING SYSTEM</a:t>
            </a:r>
            <a:br>
              <a:rPr lang="en-US" dirty="0" smtClean="0">
                <a:latin typeface="Algerian" panose="04020705040A02060702" pitchFamily="82" charset="0"/>
              </a:rPr>
            </a:br>
            <a:endParaRPr lang="en-US" dirty="0">
              <a:latin typeface="Algerian" panose="04020705040A02060702" pitchFamily="82" charset="0"/>
            </a:endParaRPr>
          </a:p>
        </p:txBody>
      </p:sp>
      <p:sp>
        <p:nvSpPr>
          <p:cNvPr id="3" name="Subtitle 2"/>
          <p:cNvSpPr>
            <a:spLocks noGrp="1"/>
          </p:cNvSpPr>
          <p:nvPr>
            <p:ph type="subTitle" idx="1"/>
          </p:nvPr>
        </p:nvSpPr>
        <p:spPr>
          <a:xfrm>
            <a:off x="1507066" y="3509962"/>
            <a:ext cx="8551333" cy="2073973"/>
          </a:xfrm>
        </p:spPr>
        <p:txBody>
          <a:bodyPr>
            <a:normAutofit/>
          </a:bodyPr>
          <a:lstStyle/>
          <a:p>
            <a:r>
              <a:rPr lang="en-US" dirty="0" smtClean="0"/>
              <a:t>DEPARTMENT: HEALTH INFORMATION MANAGEMENT</a:t>
            </a:r>
            <a:endParaRPr lang="en-US" dirty="0" smtClean="0"/>
          </a:p>
          <a:p>
            <a:endParaRPr lang="en-US" dirty="0" smtClean="0"/>
          </a:p>
          <a:p>
            <a:r>
              <a:rPr lang="en-US" dirty="0" smtClean="0"/>
              <a:t>LEVEL: 200L</a:t>
            </a:r>
          </a:p>
          <a:p>
            <a:endParaRPr lang="en-US" dirty="0"/>
          </a:p>
          <a:p>
            <a:r>
              <a:rPr lang="en-US" dirty="0" smtClean="0"/>
              <a:t>LECTURER: MAL. ZHIKRULLAH OKE</a:t>
            </a:r>
            <a:endParaRPr lang="en-US" dirty="0"/>
          </a:p>
        </p:txBody>
      </p:sp>
      <p:pic>
        <p:nvPicPr>
          <p:cNvPr id="4" name="Picture 3" descr="EMIRATE-LOGOS.jpg">
            <a:extLst>
              <a:ext uri="{FF2B5EF4-FFF2-40B4-BE49-F238E27FC236}">
                <a16:creationId xmlns="" xmlns:wpc="http://schemas.microsoft.com/office/word/2010/wordprocessingCanvas" xmlns:cx="http://schemas.microsoft.com/office/drawing/2014/chartex" xmlns:cx1="http://schemas.microsoft.com/office/drawing/2015/9/8/chartex" xmlns:cx2="http://schemas.microsoft.com/office/drawing/2015/10/21/chartex" xmlns:cx3="http://schemas.microsoft.com/office/drawing/2016/5/9/chartex" xmlns:cx4="http://schemas.microsoft.com/office/drawing/2016/5/10/chartex" xmlns:cx5="http://schemas.microsoft.com/office/drawing/2016/5/11/chartex" xmlns:cx6="http://schemas.microsoft.com/office/drawing/2016/5/12/chartex" xmlns:cx7="http://schemas.microsoft.com/office/drawing/2016/5/13/chartex" xmlns:cx8="http://schemas.microsoft.com/office/drawing/2016/5/14/chartex" xmlns:mc="http://schemas.openxmlformats.org/markup-compatibility/2006" xmlns:aink="http://schemas.microsoft.com/office/drawing/2016/ink" xmlns:o="urn:schemas-microsoft-com:office:office" xmlns:m="http://schemas.openxmlformats.org/officeDocument/2006/math" xmlns:v="urn:schemas-microsoft-com:vml" xmlns:wp14="http://schemas.microsoft.com/office/word/2010/wordprocessingDrawing" xmlns:wp="http://schemas.openxmlformats.org/drawingml/2006/wordprocessingDrawing" xmlns:w10="urn:schemas-microsoft-com:office:word" xmlns:w="http://schemas.openxmlformats.org/wordprocessingml/2006/main" xmlns:w14="http://schemas.microsoft.com/office/word/2010/wordml" xmlns:w15="http://schemas.microsoft.com/office/word/2012/wordml" xmlns:w16se="http://schemas.microsoft.com/office/word/2015/wordml/symex" xmlns:wpg="http://schemas.microsoft.com/office/word/2010/wordprocessingGroup" xmlns:wpi="http://schemas.microsoft.com/office/word/2010/wordprocessingInk" xmlns:wne="http://schemas.microsoft.com/office/word/2006/wordml" xmlns:wps="http://schemas.microsoft.com/office/word/2010/wordprocessingShape" xmlns:a16="http://schemas.microsoft.com/office/drawing/2014/main" xmlns:lc="http://schemas.openxmlformats.org/drawingml/2006/lockedCanvas" id="{25978D8B-176B-426A-AC86-9613C90C626B}"/>
              </a:ext>
            </a:extLst>
          </p:cNvPr>
          <p:cNvPicPr/>
          <p:nvPr/>
        </p:nvPicPr>
        <p:blipFill>
          <a:blip r:embed="rId3"/>
          <a:stretch>
            <a:fillRect/>
          </a:stretch>
        </p:blipFill>
        <p:spPr>
          <a:xfrm>
            <a:off x="792481" y="1036320"/>
            <a:ext cx="1621536" cy="1645920"/>
          </a:xfrm>
          <a:prstGeom prst="rect">
            <a:avLst/>
          </a:prstGeom>
        </p:spPr>
      </p:pic>
      <p:sp>
        <p:nvSpPr>
          <p:cNvPr id="8" name="Date Placeholder 7"/>
          <p:cNvSpPr>
            <a:spLocks noGrp="1"/>
          </p:cNvSpPr>
          <p:nvPr>
            <p:ph type="dt" sz="half" idx="10"/>
          </p:nvPr>
        </p:nvSpPr>
        <p:spPr/>
        <p:txBody>
          <a:bodyPr/>
          <a:lstStyle/>
          <a:p>
            <a:fld id="{62931EB4-EA31-4DDB-9357-9FCE36EDA41C}" type="datetime1">
              <a:rPr lang="en-US" smtClean="0"/>
              <a:t>27-Jan-18</a:t>
            </a:fld>
            <a:endParaRPr lang="en-US"/>
          </a:p>
        </p:txBody>
      </p:sp>
      <p:sp>
        <p:nvSpPr>
          <p:cNvPr id="9" name="Slide Number Placeholder 8"/>
          <p:cNvSpPr>
            <a:spLocks noGrp="1"/>
          </p:cNvSpPr>
          <p:nvPr>
            <p:ph type="sldNum" sz="quarter" idx="12"/>
          </p:nvPr>
        </p:nvSpPr>
        <p:spPr/>
        <p:txBody>
          <a:bodyPr/>
          <a:lstStyle/>
          <a:p>
            <a:fld id="{14307C85-47D7-47BF-8D01-7C75A66733EC}" type="slidenum">
              <a:rPr lang="en-US" smtClean="0"/>
              <a:t>1</a:t>
            </a:fld>
            <a:endParaRPr lang="en-US"/>
          </a:p>
        </p:txBody>
      </p:sp>
    </p:spTree>
    <p:extLst>
      <p:ext uri="{BB962C8B-B14F-4D97-AF65-F5344CB8AC3E}">
        <p14:creationId xmlns:p14="http://schemas.microsoft.com/office/powerpoint/2010/main" val="3757091728"/>
      </p:ext>
    </p:extLst>
  </p:cSld>
  <p:clrMapOvr>
    <a:masterClrMapping/>
  </p:clrMapOvr>
  <mc:AlternateContent xmlns:mc="http://schemas.openxmlformats.org/markup-compatibility/2006">
    <mc:Choice xmlns:p14="http://schemas.microsoft.com/office/powerpoint/2010/main" Requires="p14">
      <p:transition spd="slow" p14:dur="5500">
        <p:random/>
      </p:transition>
    </mc:Choice>
    <mc:Fallback>
      <p:transition spd="slow">
        <p:random/>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9293352" cy="1325563"/>
          </a:xfrm>
        </p:spPr>
        <p:txBody>
          <a:bodyPr/>
          <a:lstStyle/>
          <a:p>
            <a:r>
              <a:rPr lang="en-US" dirty="0" smtClean="0">
                <a:latin typeface="Algerian" panose="04020705040A02060702" pitchFamily="82" charset="0"/>
              </a:rPr>
              <a:t>OPERATING SYSTEM OPERATIONS(FUNCTIONS)</a:t>
            </a:r>
            <a:endParaRPr lang="en-US" dirty="0">
              <a:latin typeface="Algerian" panose="04020705040A02060702" pitchFamily="82" charset="0"/>
            </a:endParaRPr>
          </a:p>
        </p:txBody>
      </p:sp>
      <p:sp>
        <p:nvSpPr>
          <p:cNvPr id="3" name="Content Placeholder 2"/>
          <p:cNvSpPr>
            <a:spLocks noGrp="1"/>
          </p:cNvSpPr>
          <p:nvPr>
            <p:ph idx="1"/>
          </p:nvPr>
        </p:nvSpPr>
        <p:spPr>
          <a:xfrm>
            <a:off x="838200" y="1825625"/>
            <a:ext cx="8061960" cy="4351338"/>
          </a:xfrm>
        </p:spPr>
        <p:txBody>
          <a:bodyPr/>
          <a:lstStyle/>
          <a:p>
            <a:pPr>
              <a:buFont typeface="Wingdings" panose="05000000000000000000" pitchFamily="2" charset="2"/>
              <a:buChar char="Ø"/>
            </a:pPr>
            <a:r>
              <a:rPr lang="en-US" dirty="0" smtClean="0"/>
              <a:t>Act as an Interface Between the Hardware and User</a:t>
            </a:r>
          </a:p>
          <a:p>
            <a:pPr>
              <a:buFont typeface="Wingdings" panose="05000000000000000000" pitchFamily="2" charset="2"/>
              <a:buChar char="Ø"/>
            </a:pPr>
            <a:r>
              <a:rPr lang="en-US" dirty="0" smtClean="0"/>
              <a:t>Resource Allocation</a:t>
            </a:r>
          </a:p>
          <a:p>
            <a:pPr>
              <a:buFont typeface="Wingdings" panose="05000000000000000000" pitchFamily="2" charset="2"/>
              <a:buChar char="Ø"/>
            </a:pPr>
            <a:r>
              <a:rPr lang="en-US" dirty="0" smtClean="0"/>
              <a:t>Memory Management</a:t>
            </a:r>
          </a:p>
          <a:p>
            <a:pPr>
              <a:buFont typeface="Wingdings" panose="05000000000000000000" pitchFamily="2" charset="2"/>
              <a:buChar char="Ø"/>
            </a:pPr>
            <a:r>
              <a:rPr lang="en-US" dirty="0" smtClean="0"/>
              <a:t>File and Storage Management</a:t>
            </a:r>
          </a:p>
          <a:p>
            <a:pPr>
              <a:buFont typeface="Wingdings" panose="05000000000000000000" pitchFamily="2" charset="2"/>
              <a:buChar char="Ø"/>
            </a:pPr>
            <a:r>
              <a:rPr lang="en-US" dirty="0" smtClean="0"/>
              <a:t>Device Management </a:t>
            </a:r>
          </a:p>
          <a:p>
            <a:pPr>
              <a:buFont typeface="Wingdings" panose="05000000000000000000" pitchFamily="2" charset="2"/>
              <a:buChar char="Ø"/>
            </a:pPr>
            <a:r>
              <a:rPr lang="en-US" dirty="0" smtClean="0"/>
              <a:t>Process Management</a:t>
            </a:r>
          </a:p>
          <a:p>
            <a:pPr>
              <a:buFont typeface="Wingdings" panose="05000000000000000000" pitchFamily="2" charset="2"/>
              <a:buChar char="Ø"/>
            </a:pPr>
            <a:r>
              <a:rPr lang="en-US" dirty="0" smtClean="0"/>
              <a:t>Security and Protection</a:t>
            </a:r>
            <a:endParaRPr lang="en-US" dirty="0"/>
          </a:p>
        </p:txBody>
      </p:sp>
      <p:sp>
        <p:nvSpPr>
          <p:cNvPr id="4" name="Date Placeholder 3"/>
          <p:cNvSpPr>
            <a:spLocks noGrp="1"/>
          </p:cNvSpPr>
          <p:nvPr>
            <p:ph type="dt" sz="half" idx="10"/>
          </p:nvPr>
        </p:nvSpPr>
        <p:spPr/>
        <p:txBody>
          <a:bodyPr/>
          <a:lstStyle/>
          <a:p>
            <a:fld id="{7E98B4C6-12B9-4346-ACE2-2951FD292C88}"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10</a:t>
            </a:fld>
            <a:endParaRPr lang="en-US"/>
          </a:p>
        </p:txBody>
      </p:sp>
    </p:spTree>
    <p:extLst>
      <p:ext uri="{BB962C8B-B14F-4D97-AF65-F5344CB8AC3E}">
        <p14:creationId xmlns:p14="http://schemas.microsoft.com/office/powerpoint/2010/main" val="231981590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INTRODUCTION TO OPERATING SYSTEM</a:t>
            </a:r>
            <a:endParaRPr lang="en-US" dirty="0">
              <a:latin typeface="Algerian" panose="04020705040A02060702" pitchFamily="82" charset="0"/>
            </a:endParaRPr>
          </a:p>
        </p:txBody>
      </p:sp>
      <p:sp>
        <p:nvSpPr>
          <p:cNvPr id="3" name="Content Placeholder 2"/>
          <p:cNvSpPr>
            <a:spLocks noGrp="1"/>
          </p:cNvSpPr>
          <p:nvPr>
            <p:ph idx="1"/>
          </p:nvPr>
        </p:nvSpPr>
        <p:spPr/>
        <p:txBody>
          <a:bodyPr numCol="1">
            <a:normAutofit fontScale="92500" lnSpcReduction="10000"/>
          </a:bodyPr>
          <a:lstStyle/>
          <a:p>
            <a:pPr marL="0" indent="0" algn="just">
              <a:lnSpc>
                <a:spcPct val="170000"/>
              </a:lnSpc>
              <a:buNone/>
            </a:pPr>
            <a:r>
              <a:rPr lang="en-US" dirty="0" smtClean="0"/>
              <a:t>A modern computer consists of one or more processors, some main memory, disks, printers, a keyboard, a mouse, a display, network interfaces, and various other input/output devices. All in all, a complex system. If every application programmer had to understand how all these things work in detail, no code would ever get written. Furthermore, managing all these components and using them optimally is an exceedingly challenging job. For this reason, computers are equipped with a layer of software called the operating system, whose job is to provide user programs with a better, simpler, cleaner, model of the computer and to handle managing all the resources just mentioned.</a:t>
            </a:r>
            <a:endParaRPr lang="en-US" dirty="0"/>
          </a:p>
        </p:txBody>
      </p:sp>
      <p:sp>
        <p:nvSpPr>
          <p:cNvPr id="4" name="Date Placeholder 3"/>
          <p:cNvSpPr>
            <a:spLocks noGrp="1"/>
          </p:cNvSpPr>
          <p:nvPr>
            <p:ph type="dt" sz="half" idx="10"/>
          </p:nvPr>
        </p:nvSpPr>
        <p:spPr/>
        <p:txBody>
          <a:bodyPr/>
          <a:lstStyle/>
          <a:p>
            <a:fld id="{89AF63F6-D87E-4DB2-9471-F84AF619FE89}"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2</a:t>
            </a:fld>
            <a:endParaRPr lang="en-US"/>
          </a:p>
        </p:txBody>
      </p:sp>
    </p:spTree>
    <p:extLst>
      <p:ext uri="{BB962C8B-B14F-4D97-AF65-F5344CB8AC3E}">
        <p14:creationId xmlns:p14="http://schemas.microsoft.com/office/powerpoint/2010/main" val="315757842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DEFINITION OF OPERATING SYSTEM</a:t>
            </a:r>
            <a:endParaRPr lang="en-US" dirty="0">
              <a:latin typeface="Algerian" panose="04020705040A02060702" pitchFamily="82" charset="0"/>
            </a:endParaRPr>
          </a:p>
        </p:txBody>
      </p:sp>
      <p:sp>
        <p:nvSpPr>
          <p:cNvPr id="3" name="Content Placeholder 2"/>
          <p:cNvSpPr>
            <a:spLocks noGrp="1"/>
          </p:cNvSpPr>
          <p:nvPr>
            <p:ph idx="1"/>
          </p:nvPr>
        </p:nvSpPr>
        <p:spPr>
          <a:xfrm>
            <a:off x="838200" y="1690688"/>
            <a:ext cx="10515600" cy="4486275"/>
          </a:xfrm>
        </p:spPr>
        <p:txBody>
          <a:bodyPr>
            <a:normAutofit/>
          </a:bodyPr>
          <a:lstStyle/>
          <a:p>
            <a:pPr algn="just">
              <a:buFont typeface="Wingdings" panose="05000000000000000000" pitchFamily="2" charset="2"/>
              <a:buChar char="v"/>
            </a:pPr>
            <a:r>
              <a:rPr lang="en-US" dirty="0" smtClean="0"/>
              <a:t>An operating system is a program that manages a computer’s Hardware. It also provides a basis for application programs and acts as an intermediary between the computer user and the computer hardware.</a:t>
            </a:r>
          </a:p>
          <a:p>
            <a:pPr marL="0" indent="0" algn="just">
              <a:buNone/>
            </a:pPr>
            <a:endParaRPr lang="en-US" dirty="0"/>
          </a:p>
          <a:p>
            <a:pPr algn="just">
              <a:buFont typeface="Wingdings" panose="05000000000000000000" pitchFamily="2" charset="2"/>
              <a:buChar char="v"/>
            </a:pPr>
            <a:r>
              <a:rPr lang="en-US" dirty="0" smtClean="0"/>
              <a:t>An Operating System is a system software that control the program and hardware resources and also allocates resources efficiently within the computer system.</a:t>
            </a:r>
          </a:p>
          <a:p>
            <a:pPr marL="0" indent="0" algn="just">
              <a:buNone/>
            </a:pPr>
            <a:endParaRPr lang="en-US" dirty="0" smtClean="0"/>
          </a:p>
          <a:p>
            <a:pPr marL="0" indent="0" algn="just">
              <a:buNone/>
            </a:pPr>
            <a:r>
              <a:rPr lang="en-US" dirty="0" smtClean="0"/>
              <a:t>The two main </a:t>
            </a:r>
            <a:r>
              <a:rPr lang="en-US" b="1" i="1" dirty="0" smtClean="0"/>
              <a:t>FEATURES</a:t>
            </a:r>
            <a:r>
              <a:rPr lang="en-US" b="1" dirty="0" smtClean="0"/>
              <a:t> </a:t>
            </a:r>
            <a:r>
              <a:rPr lang="en-US" b="1" i="1" dirty="0" smtClean="0"/>
              <a:t>or TASK </a:t>
            </a:r>
            <a:r>
              <a:rPr lang="en-US" dirty="0" smtClean="0"/>
              <a:t>of the Operating System are:</a:t>
            </a:r>
          </a:p>
          <a:p>
            <a:pPr lvl="1" algn="just"/>
            <a:r>
              <a:rPr lang="en-US" dirty="0"/>
              <a:t> </a:t>
            </a:r>
            <a:r>
              <a:rPr lang="en-US" dirty="0" smtClean="0"/>
              <a:t>Control Of Program</a:t>
            </a:r>
          </a:p>
          <a:p>
            <a:pPr lvl="1" algn="just"/>
            <a:r>
              <a:rPr lang="en-US" dirty="0" smtClean="0"/>
              <a:t>Allocation of Resources         </a:t>
            </a:r>
            <a:endParaRPr lang="en-US" dirty="0"/>
          </a:p>
        </p:txBody>
      </p:sp>
      <p:sp>
        <p:nvSpPr>
          <p:cNvPr id="4" name="Date Placeholder 3"/>
          <p:cNvSpPr>
            <a:spLocks noGrp="1"/>
          </p:cNvSpPr>
          <p:nvPr>
            <p:ph type="dt" sz="half" idx="10"/>
          </p:nvPr>
        </p:nvSpPr>
        <p:spPr/>
        <p:txBody>
          <a:bodyPr/>
          <a:lstStyle/>
          <a:p>
            <a:fld id="{51B94283-43AB-4497-8F57-24EC4CA70BDC}"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3</a:t>
            </a:fld>
            <a:endParaRPr lang="en-US"/>
          </a:p>
        </p:txBody>
      </p:sp>
    </p:spTree>
    <p:extLst>
      <p:ext uri="{BB962C8B-B14F-4D97-AF65-F5344CB8AC3E}">
        <p14:creationId xmlns:p14="http://schemas.microsoft.com/office/powerpoint/2010/main" val="1181644299"/>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53568"/>
            <a:ext cx="10515600" cy="5823395"/>
          </a:xfrm>
        </p:spPr>
        <p:txBody>
          <a:bodyPr>
            <a:normAutofit lnSpcReduction="10000"/>
          </a:bodyPr>
          <a:lstStyle/>
          <a:p>
            <a:pPr algn="just">
              <a:lnSpc>
                <a:spcPct val="160000"/>
              </a:lnSpc>
              <a:buFont typeface="Wingdings" panose="05000000000000000000" pitchFamily="2" charset="2"/>
              <a:buChar char="v"/>
            </a:pPr>
            <a:r>
              <a:rPr lang="en-US" b="1" dirty="0" smtClean="0"/>
              <a:t>RESOURCE ALLOCATION: </a:t>
            </a:r>
            <a:r>
              <a:rPr lang="en-US" dirty="0" smtClean="0"/>
              <a:t>From the computer’s point of view, the operating system is the program most intimately involved with the hardware. In this context, we can view an operating system as a resource allocator. A computer system has many resources that may be required to solve a problem: CPU time, memory space, file-storage space, I/O devices, and so on. The operating system acts as the manager of these resources. Facing numerous and possibly conflicting requests for resources, the operating system must decide how to allocate them to specific programs and users so that it can operate the computer system efficiently and fairly. As we have seen, resource allocation is especially important where many users access the same mainframe or minicomputer.</a:t>
            </a:r>
          </a:p>
          <a:p>
            <a:pPr marL="0" indent="0" algn="just">
              <a:lnSpc>
                <a:spcPct val="160000"/>
              </a:lnSpc>
              <a:buNone/>
            </a:pPr>
            <a:endParaRPr lang="en-US" dirty="0" smtClean="0"/>
          </a:p>
          <a:p>
            <a:pPr algn="just">
              <a:lnSpc>
                <a:spcPct val="160000"/>
              </a:lnSpc>
              <a:buFont typeface="Wingdings" panose="05000000000000000000" pitchFamily="2" charset="2"/>
              <a:buChar char="v"/>
            </a:pPr>
            <a:r>
              <a:rPr lang="en-US" b="1" dirty="0" smtClean="0"/>
              <a:t>CONTROL PROGRAM: </a:t>
            </a:r>
            <a:r>
              <a:rPr lang="en-US" dirty="0" smtClean="0"/>
              <a:t>An operating system is a control program. A control program manages the execution of user programs to prevent errors and improper use of the computer. It is especially concerned with the operation and control of I/O devices.</a:t>
            </a:r>
            <a:endParaRPr lang="en-US" dirty="0"/>
          </a:p>
        </p:txBody>
      </p:sp>
      <p:sp>
        <p:nvSpPr>
          <p:cNvPr id="4" name="Date Placeholder 3"/>
          <p:cNvSpPr>
            <a:spLocks noGrp="1"/>
          </p:cNvSpPr>
          <p:nvPr>
            <p:ph type="dt" sz="half" idx="10"/>
          </p:nvPr>
        </p:nvSpPr>
        <p:spPr/>
        <p:txBody>
          <a:bodyPr/>
          <a:lstStyle/>
          <a:p>
            <a:fld id="{D1E70858-B324-442C-8DC7-D2D5BBFD6047}"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4</a:t>
            </a:fld>
            <a:endParaRPr lang="en-US"/>
          </a:p>
        </p:txBody>
      </p:sp>
    </p:spTree>
    <p:extLst>
      <p:ext uri="{BB962C8B-B14F-4D97-AF65-F5344CB8AC3E}">
        <p14:creationId xmlns:p14="http://schemas.microsoft.com/office/powerpoint/2010/main" val="1883805596"/>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29184" y="187421"/>
            <a:ext cx="11948159" cy="6400799"/>
          </a:xfrm>
          <a:prstGeom prst="rect">
            <a:avLst/>
          </a:prstGeom>
        </p:spPr>
      </p:pic>
      <p:sp>
        <p:nvSpPr>
          <p:cNvPr id="5" name="Rectangle 4"/>
          <p:cNvSpPr/>
          <p:nvPr/>
        </p:nvSpPr>
        <p:spPr>
          <a:xfrm>
            <a:off x="5535167" y="4537600"/>
            <a:ext cx="1536192" cy="304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Bauhaus 93" panose="04030905020B02020C02" pitchFamily="82" charset="0"/>
              </a:rPr>
              <a:t>KERNEL</a:t>
            </a:r>
            <a:endParaRPr lang="en-US" dirty="0">
              <a:latin typeface="Bauhaus 93" panose="04030905020B02020C02" pitchFamily="82" charset="0"/>
            </a:endParaRPr>
          </a:p>
        </p:txBody>
      </p:sp>
      <p:sp>
        <p:nvSpPr>
          <p:cNvPr id="6" name="Left Brace 5"/>
          <p:cNvSpPr/>
          <p:nvPr/>
        </p:nvSpPr>
        <p:spPr>
          <a:xfrm>
            <a:off x="1030224" y="573532"/>
            <a:ext cx="304800" cy="195072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Left Brace 6"/>
          <p:cNvSpPr/>
          <p:nvPr/>
        </p:nvSpPr>
        <p:spPr>
          <a:xfrm>
            <a:off x="1182624" y="2662166"/>
            <a:ext cx="304800" cy="128016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Left Brace 7"/>
          <p:cNvSpPr/>
          <p:nvPr/>
        </p:nvSpPr>
        <p:spPr>
          <a:xfrm>
            <a:off x="2627376" y="3901440"/>
            <a:ext cx="304800" cy="10972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 name="TextBox 8"/>
          <p:cNvSpPr txBox="1"/>
          <p:nvPr/>
        </p:nvSpPr>
        <p:spPr>
          <a:xfrm>
            <a:off x="227585" y="1351526"/>
            <a:ext cx="1402079" cy="646331"/>
          </a:xfrm>
          <a:prstGeom prst="rect">
            <a:avLst/>
          </a:prstGeom>
          <a:noFill/>
        </p:spPr>
        <p:txBody>
          <a:bodyPr wrap="square" rtlCol="0">
            <a:spAutoFit/>
          </a:bodyPr>
          <a:lstStyle/>
          <a:p>
            <a:r>
              <a:rPr lang="en-US" dirty="0" smtClean="0"/>
              <a:t>User Interface</a:t>
            </a:r>
            <a:endParaRPr lang="en-US" dirty="0"/>
          </a:p>
        </p:txBody>
      </p:sp>
      <p:sp>
        <p:nvSpPr>
          <p:cNvPr id="10" name="TextBox 9"/>
          <p:cNvSpPr txBox="1"/>
          <p:nvPr/>
        </p:nvSpPr>
        <p:spPr>
          <a:xfrm>
            <a:off x="85345" y="3064656"/>
            <a:ext cx="1402079" cy="646331"/>
          </a:xfrm>
          <a:prstGeom prst="rect">
            <a:avLst/>
          </a:prstGeom>
          <a:noFill/>
        </p:spPr>
        <p:txBody>
          <a:bodyPr wrap="square" rtlCol="0">
            <a:spAutoFit/>
          </a:bodyPr>
          <a:lstStyle/>
          <a:p>
            <a:r>
              <a:rPr lang="en-US" dirty="0" smtClean="0"/>
              <a:t>Non Kernel Routine</a:t>
            </a:r>
            <a:endParaRPr lang="en-US" dirty="0"/>
          </a:p>
        </p:txBody>
      </p:sp>
      <p:sp>
        <p:nvSpPr>
          <p:cNvPr id="11" name="TextBox 10"/>
          <p:cNvSpPr txBox="1"/>
          <p:nvPr/>
        </p:nvSpPr>
        <p:spPr>
          <a:xfrm>
            <a:off x="1784097" y="4168268"/>
            <a:ext cx="1402079" cy="369332"/>
          </a:xfrm>
          <a:prstGeom prst="rect">
            <a:avLst/>
          </a:prstGeom>
          <a:noFill/>
        </p:spPr>
        <p:txBody>
          <a:bodyPr wrap="square" rtlCol="0">
            <a:spAutoFit/>
          </a:bodyPr>
          <a:lstStyle/>
          <a:p>
            <a:r>
              <a:rPr lang="en-US" dirty="0" smtClean="0"/>
              <a:t>Kernel</a:t>
            </a:r>
            <a:endParaRPr lang="en-US" dirty="0"/>
          </a:p>
        </p:txBody>
      </p:sp>
      <p:sp>
        <p:nvSpPr>
          <p:cNvPr id="12" name="TextBox 11"/>
          <p:cNvSpPr txBox="1"/>
          <p:nvPr/>
        </p:nvSpPr>
        <p:spPr>
          <a:xfrm>
            <a:off x="2231136" y="5456001"/>
            <a:ext cx="1402079" cy="369332"/>
          </a:xfrm>
          <a:prstGeom prst="rect">
            <a:avLst/>
          </a:prstGeom>
          <a:noFill/>
        </p:spPr>
        <p:txBody>
          <a:bodyPr wrap="square" rtlCol="0">
            <a:spAutoFit/>
          </a:bodyPr>
          <a:lstStyle/>
          <a:p>
            <a:r>
              <a:rPr lang="en-US" dirty="0" smtClean="0"/>
              <a:t>Hardware</a:t>
            </a:r>
            <a:endParaRPr lang="en-US" dirty="0"/>
          </a:p>
        </p:txBody>
      </p:sp>
      <p:sp>
        <p:nvSpPr>
          <p:cNvPr id="13" name="Left Brace 12"/>
          <p:cNvSpPr/>
          <p:nvPr/>
        </p:nvSpPr>
        <p:spPr>
          <a:xfrm>
            <a:off x="3428488" y="4998720"/>
            <a:ext cx="306325" cy="127508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2627376" y="6416994"/>
            <a:ext cx="5633017" cy="461665"/>
          </a:xfrm>
          <a:prstGeom prst="rect">
            <a:avLst/>
          </a:prstGeom>
          <a:noFill/>
        </p:spPr>
        <p:txBody>
          <a:bodyPr wrap="none" rtlCol="0">
            <a:spAutoFit/>
          </a:bodyPr>
          <a:lstStyle/>
          <a:p>
            <a:r>
              <a:rPr lang="en-US" sz="2400" b="1" dirty="0"/>
              <a:t>Figure </a:t>
            </a:r>
            <a:r>
              <a:rPr lang="en-US" sz="2400" b="1" dirty="0" smtClean="0"/>
              <a:t>: </a:t>
            </a:r>
            <a:r>
              <a:rPr lang="en-US" sz="2400" dirty="0" smtClean="0"/>
              <a:t>Components </a:t>
            </a:r>
            <a:r>
              <a:rPr lang="en-US" sz="2400" dirty="0"/>
              <a:t>of a computer system.</a:t>
            </a:r>
          </a:p>
        </p:txBody>
      </p:sp>
      <p:sp>
        <p:nvSpPr>
          <p:cNvPr id="15" name="Date Placeholder 14"/>
          <p:cNvSpPr>
            <a:spLocks noGrp="1"/>
          </p:cNvSpPr>
          <p:nvPr>
            <p:ph type="dt" sz="half" idx="10"/>
          </p:nvPr>
        </p:nvSpPr>
        <p:spPr/>
        <p:txBody>
          <a:bodyPr/>
          <a:lstStyle/>
          <a:p>
            <a:fld id="{01933D0D-85D5-4BC4-BD7F-13F7F60DFF56}" type="datetime1">
              <a:rPr lang="en-US" smtClean="0"/>
              <a:t>27-Jan-18</a:t>
            </a:fld>
            <a:endParaRPr lang="en-US"/>
          </a:p>
        </p:txBody>
      </p:sp>
      <p:sp>
        <p:nvSpPr>
          <p:cNvPr id="17" name="Slide Number Placeholder 16"/>
          <p:cNvSpPr>
            <a:spLocks noGrp="1"/>
          </p:cNvSpPr>
          <p:nvPr>
            <p:ph type="sldNum" sz="quarter" idx="12"/>
          </p:nvPr>
        </p:nvSpPr>
        <p:spPr/>
        <p:txBody>
          <a:bodyPr/>
          <a:lstStyle/>
          <a:p>
            <a:fld id="{14307C85-47D7-47BF-8D01-7C75A66733EC}" type="slidenum">
              <a:rPr lang="en-US" smtClean="0"/>
              <a:t>5</a:t>
            </a:fld>
            <a:endParaRPr lang="en-US"/>
          </a:p>
        </p:txBody>
      </p:sp>
    </p:spTree>
    <p:extLst>
      <p:ext uri="{BB962C8B-B14F-4D97-AF65-F5344CB8AC3E}">
        <p14:creationId xmlns:p14="http://schemas.microsoft.com/office/powerpoint/2010/main" val="1553703387"/>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9184"/>
            <a:ext cx="10515600" cy="5847779"/>
          </a:xfrm>
        </p:spPr>
        <p:txBody>
          <a:bodyPr>
            <a:normAutofit/>
          </a:bodyPr>
          <a:lstStyle/>
          <a:p>
            <a:pPr marL="0" indent="0" algn="just">
              <a:lnSpc>
                <a:spcPct val="150000"/>
              </a:lnSpc>
              <a:buNone/>
            </a:pPr>
            <a:r>
              <a:rPr lang="en-US" b="1" dirty="0" smtClean="0"/>
              <a:t>User interface: </a:t>
            </a:r>
            <a:r>
              <a:rPr lang="en-US" dirty="0" smtClean="0"/>
              <a:t>The user interface accepts commands to execute programs and use resources and services provided by the operating system. It is either a command line interface, as in Unix or Linux, which displays a command prompt to the user and accepts a user command, or is a graphical user interface (GUI), as in the Windows operating system, which interprets mouse clicks on icons as user commands.</a:t>
            </a:r>
          </a:p>
          <a:p>
            <a:pPr marL="0" indent="0" algn="just">
              <a:lnSpc>
                <a:spcPct val="150000"/>
              </a:lnSpc>
              <a:buNone/>
            </a:pPr>
            <a:r>
              <a:rPr lang="en-US" b="1" dirty="0" smtClean="0"/>
              <a:t>Non kernel routines: </a:t>
            </a:r>
            <a:r>
              <a:rPr lang="en-US" dirty="0" smtClean="0"/>
              <a:t>These routines implement user commands concerning execution of programs and use of the computer’s resources; they are invoked by the user interface.</a:t>
            </a:r>
          </a:p>
          <a:p>
            <a:pPr marL="0" indent="0" algn="just">
              <a:lnSpc>
                <a:spcPct val="150000"/>
              </a:lnSpc>
              <a:buNone/>
            </a:pPr>
            <a:r>
              <a:rPr lang="en-US" b="1" dirty="0" smtClean="0"/>
              <a:t>Kernel: </a:t>
            </a:r>
            <a:r>
              <a:rPr lang="en-US" dirty="0" smtClean="0"/>
              <a:t>The kernel is the core of the OS. It controls operation of the computer and provides a set of functions and services to use the CPU, memory, and other resources of the computer. The functions and services of the kernel are invoked by the non kernel routines and by user programs.</a:t>
            </a:r>
            <a:endParaRPr lang="en-US" dirty="0"/>
          </a:p>
        </p:txBody>
      </p:sp>
      <p:sp>
        <p:nvSpPr>
          <p:cNvPr id="4" name="Date Placeholder 3"/>
          <p:cNvSpPr>
            <a:spLocks noGrp="1"/>
          </p:cNvSpPr>
          <p:nvPr>
            <p:ph type="dt" sz="half" idx="10"/>
          </p:nvPr>
        </p:nvSpPr>
        <p:spPr/>
        <p:txBody>
          <a:bodyPr/>
          <a:lstStyle/>
          <a:p>
            <a:fld id="{BA353BD0-6BE8-47E9-9B11-881341179BC0}"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6</a:t>
            </a:fld>
            <a:endParaRPr lang="en-US"/>
          </a:p>
        </p:txBody>
      </p:sp>
    </p:spTree>
    <p:extLst>
      <p:ext uri="{BB962C8B-B14F-4D97-AF65-F5344CB8AC3E}">
        <p14:creationId xmlns:p14="http://schemas.microsoft.com/office/powerpoint/2010/main" val="4129750152"/>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GOALS OF AN OPERATING SYSTEM</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marL="0" indent="0" algn="just">
              <a:buNone/>
            </a:pPr>
            <a:r>
              <a:rPr lang="en-US" dirty="0" smtClean="0"/>
              <a:t>The three main goals of an Operating System are:</a:t>
            </a:r>
          </a:p>
          <a:p>
            <a:pPr algn="just"/>
            <a:r>
              <a:rPr lang="en-US" i="1" dirty="0"/>
              <a:t>Efficient use: </a:t>
            </a:r>
            <a:r>
              <a:rPr lang="en-US" dirty="0"/>
              <a:t>Ensure efficient use of a computer’s resources</a:t>
            </a:r>
            <a:r>
              <a:rPr lang="en-US" dirty="0" smtClean="0"/>
              <a:t>.</a:t>
            </a:r>
            <a:br>
              <a:rPr lang="en-US" dirty="0" smtClean="0"/>
            </a:br>
            <a:endParaRPr lang="en-US" dirty="0"/>
          </a:p>
          <a:p>
            <a:pPr algn="just"/>
            <a:r>
              <a:rPr lang="en-US" i="1" dirty="0" smtClean="0"/>
              <a:t>User </a:t>
            </a:r>
            <a:r>
              <a:rPr lang="en-US" i="1" dirty="0"/>
              <a:t>convenience: </a:t>
            </a:r>
            <a:r>
              <a:rPr lang="en-US" dirty="0"/>
              <a:t>Provide convenient methods of using a </a:t>
            </a:r>
            <a:r>
              <a:rPr lang="en-US" dirty="0" smtClean="0"/>
              <a:t>computer system.</a:t>
            </a:r>
            <a:br>
              <a:rPr lang="en-US" dirty="0" smtClean="0"/>
            </a:br>
            <a:endParaRPr lang="en-US" dirty="0"/>
          </a:p>
          <a:p>
            <a:pPr algn="just"/>
            <a:r>
              <a:rPr lang="en-US" i="1" dirty="0" smtClean="0"/>
              <a:t>Noninterference</a:t>
            </a:r>
            <a:r>
              <a:rPr lang="en-US" i="1" dirty="0"/>
              <a:t>: </a:t>
            </a:r>
            <a:r>
              <a:rPr lang="en-US" dirty="0"/>
              <a:t>Prevent interference in the activities of its users.</a:t>
            </a:r>
            <a:endParaRPr lang="en-US" dirty="0" smtClean="0"/>
          </a:p>
        </p:txBody>
      </p:sp>
      <p:sp>
        <p:nvSpPr>
          <p:cNvPr id="4" name="Date Placeholder 3"/>
          <p:cNvSpPr>
            <a:spLocks noGrp="1"/>
          </p:cNvSpPr>
          <p:nvPr>
            <p:ph type="dt" sz="half" idx="10"/>
          </p:nvPr>
        </p:nvSpPr>
        <p:spPr/>
        <p:txBody>
          <a:bodyPr/>
          <a:lstStyle/>
          <a:p>
            <a:fld id="{9CF9F434-9A47-4600-A6BC-7D6E2EDAD665}"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7</a:t>
            </a:fld>
            <a:endParaRPr lang="en-US"/>
          </a:p>
        </p:txBody>
      </p:sp>
    </p:spTree>
    <p:extLst>
      <p:ext uri="{BB962C8B-B14F-4D97-AF65-F5344CB8AC3E}">
        <p14:creationId xmlns:p14="http://schemas.microsoft.com/office/powerpoint/2010/main" val="2755018530"/>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TYPES OS OPERATING SYSTEM</a:t>
            </a:r>
            <a:endParaRPr lang="en-US" dirty="0">
              <a:latin typeface="Algerian" panose="04020705040A02060702" pitchFamily="82" charset="0"/>
            </a:endParaRPr>
          </a:p>
        </p:txBody>
      </p:sp>
      <p:sp>
        <p:nvSpPr>
          <p:cNvPr id="3" name="Content Placeholder 2"/>
          <p:cNvSpPr>
            <a:spLocks noGrp="1"/>
          </p:cNvSpPr>
          <p:nvPr>
            <p:ph idx="1"/>
          </p:nvPr>
        </p:nvSpPr>
        <p:spPr/>
        <p:txBody>
          <a:bodyPr/>
          <a:lstStyle/>
          <a:p>
            <a:pPr>
              <a:buFont typeface="Wingdings" panose="05000000000000000000" pitchFamily="2" charset="2"/>
              <a:buChar char="Ø"/>
            </a:pPr>
            <a:r>
              <a:rPr lang="en-US" dirty="0" smtClean="0"/>
              <a:t>Batch Operating System</a:t>
            </a:r>
            <a:br>
              <a:rPr lang="en-US" dirty="0" smtClean="0"/>
            </a:br>
            <a:endParaRPr lang="en-US" dirty="0" smtClean="0"/>
          </a:p>
          <a:p>
            <a:pPr>
              <a:buFont typeface="Wingdings" panose="05000000000000000000" pitchFamily="2" charset="2"/>
              <a:buChar char="Ø"/>
            </a:pPr>
            <a:r>
              <a:rPr lang="en-US" dirty="0" smtClean="0"/>
              <a:t>Time-Sharing </a:t>
            </a:r>
            <a:r>
              <a:rPr lang="en-US" dirty="0" smtClean="0"/>
              <a:t>Operating Systems</a:t>
            </a:r>
            <a:br>
              <a:rPr lang="en-US" dirty="0" smtClean="0"/>
            </a:br>
            <a:endParaRPr lang="en-US" dirty="0" smtClean="0"/>
          </a:p>
          <a:p>
            <a:pPr>
              <a:buFont typeface="Wingdings" panose="05000000000000000000" pitchFamily="2" charset="2"/>
              <a:buChar char="Ø"/>
            </a:pPr>
            <a:r>
              <a:rPr lang="en-US" dirty="0" smtClean="0"/>
              <a:t>Distributed </a:t>
            </a:r>
            <a:r>
              <a:rPr lang="en-US" dirty="0" smtClean="0"/>
              <a:t>Operating Systems</a:t>
            </a:r>
            <a:br>
              <a:rPr lang="en-US" dirty="0" smtClean="0"/>
            </a:br>
            <a:endParaRPr lang="en-US" dirty="0" smtClean="0"/>
          </a:p>
          <a:p>
            <a:pPr>
              <a:buFont typeface="Wingdings" panose="05000000000000000000" pitchFamily="2" charset="2"/>
              <a:buChar char="Ø"/>
            </a:pPr>
            <a:r>
              <a:rPr lang="en-US" dirty="0" smtClean="0"/>
              <a:t>Real-Time </a:t>
            </a:r>
            <a:r>
              <a:rPr lang="en-US" dirty="0" smtClean="0"/>
              <a:t>Operating Systems</a:t>
            </a:r>
            <a:br>
              <a:rPr lang="en-US" dirty="0" smtClean="0"/>
            </a:br>
            <a:endParaRPr lang="en-US" dirty="0" smtClean="0"/>
          </a:p>
          <a:p>
            <a:pPr>
              <a:buFont typeface="Wingdings" panose="05000000000000000000" pitchFamily="2" charset="2"/>
              <a:buChar char="Ø"/>
            </a:pPr>
            <a:r>
              <a:rPr lang="en-US" dirty="0" smtClean="0"/>
              <a:t>Network </a:t>
            </a:r>
            <a:r>
              <a:rPr lang="en-US" dirty="0" smtClean="0"/>
              <a:t>Operating Systems</a:t>
            </a:r>
          </a:p>
          <a:p>
            <a:pPr>
              <a:buFont typeface="Wingdings" panose="05000000000000000000" pitchFamily="2" charset="2"/>
              <a:buChar char="Ø"/>
            </a:pPr>
            <a:endParaRPr lang="en-US" dirty="0" smtClean="0"/>
          </a:p>
          <a:p>
            <a:pPr>
              <a:buFont typeface="Wingdings" panose="05000000000000000000" pitchFamily="2" charset="2"/>
              <a:buChar char="Ø"/>
            </a:pPr>
            <a:endParaRPr lang="en-US" dirty="0" smtClean="0"/>
          </a:p>
        </p:txBody>
      </p:sp>
      <p:sp>
        <p:nvSpPr>
          <p:cNvPr id="4" name="Date Placeholder 3"/>
          <p:cNvSpPr>
            <a:spLocks noGrp="1"/>
          </p:cNvSpPr>
          <p:nvPr>
            <p:ph type="dt" sz="half" idx="10"/>
          </p:nvPr>
        </p:nvSpPr>
        <p:spPr/>
        <p:txBody>
          <a:bodyPr/>
          <a:lstStyle/>
          <a:p>
            <a:fld id="{0DCE8FDD-6F29-487A-955E-34467D238B43}"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8</a:t>
            </a:fld>
            <a:endParaRPr lang="en-US"/>
          </a:p>
        </p:txBody>
      </p:sp>
    </p:spTree>
    <p:extLst>
      <p:ext uri="{BB962C8B-B14F-4D97-AF65-F5344CB8AC3E}">
        <p14:creationId xmlns:p14="http://schemas.microsoft.com/office/powerpoint/2010/main" val="35976149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Algerian" panose="04020705040A02060702" pitchFamily="82" charset="0"/>
              </a:rPr>
              <a:t>EXAMPLES OF OPERATING SYSTEM</a:t>
            </a:r>
            <a:endParaRPr lang="en-US" dirty="0">
              <a:latin typeface="Algerian" panose="04020705040A02060702" pitchFamily="82" charset="0"/>
            </a:endParaRPr>
          </a:p>
        </p:txBody>
      </p:sp>
      <p:sp>
        <p:nvSpPr>
          <p:cNvPr id="3" name="Content Placeholder 2"/>
          <p:cNvSpPr>
            <a:spLocks noGrp="1"/>
          </p:cNvSpPr>
          <p:nvPr>
            <p:ph idx="1"/>
          </p:nvPr>
        </p:nvSpPr>
        <p:spPr>
          <a:xfrm>
            <a:off x="838200" y="1825624"/>
            <a:ext cx="10515600" cy="4648327"/>
          </a:xfrm>
        </p:spPr>
        <p:txBody>
          <a:bodyPr>
            <a:noAutofit/>
          </a:bodyPr>
          <a:lstStyle/>
          <a:p>
            <a:pPr>
              <a:lnSpc>
                <a:spcPct val="150000"/>
              </a:lnSpc>
              <a:buFont typeface="Wingdings" panose="05000000000000000000" pitchFamily="2" charset="2"/>
              <a:buChar char="Ø"/>
            </a:pPr>
            <a:r>
              <a:rPr lang="en-US" sz="2400" dirty="0" smtClean="0"/>
              <a:t>Windows OS</a:t>
            </a:r>
          </a:p>
          <a:p>
            <a:pPr>
              <a:lnSpc>
                <a:spcPct val="150000"/>
              </a:lnSpc>
              <a:buFont typeface="Wingdings" panose="05000000000000000000" pitchFamily="2" charset="2"/>
              <a:buChar char="Ø"/>
            </a:pPr>
            <a:r>
              <a:rPr lang="en-US" sz="2400" dirty="0" smtClean="0"/>
              <a:t>Unix OS</a:t>
            </a:r>
          </a:p>
          <a:p>
            <a:pPr>
              <a:lnSpc>
                <a:spcPct val="150000"/>
              </a:lnSpc>
              <a:buFont typeface="Wingdings" panose="05000000000000000000" pitchFamily="2" charset="2"/>
              <a:buChar char="Ø"/>
            </a:pPr>
            <a:r>
              <a:rPr lang="en-US" sz="2400" dirty="0" smtClean="0"/>
              <a:t>Linux OS</a:t>
            </a:r>
          </a:p>
          <a:p>
            <a:pPr>
              <a:lnSpc>
                <a:spcPct val="150000"/>
              </a:lnSpc>
              <a:buFont typeface="Wingdings" panose="05000000000000000000" pitchFamily="2" charset="2"/>
              <a:buChar char="Ø"/>
            </a:pPr>
            <a:r>
              <a:rPr lang="en-US" sz="2400" dirty="0" smtClean="0"/>
              <a:t>Mac OS</a:t>
            </a:r>
          </a:p>
          <a:p>
            <a:pPr>
              <a:lnSpc>
                <a:spcPct val="150000"/>
              </a:lnSpc>
              <a:buFont typeface="Wingdings" panose="05000000000000000000" pitchFamily="2" charset="2"/>
              <a:buChar char="Ø"/>
            </a:pPr>
            <a:r>
              <a:rPr lang="en-US" sz="2400" dirty="0" smtClean="0"/>
              <a:t>Solaris OS</a:t>
            </a:r>
          </a:p>
          <a:p>
            <a:pPr>
              <a:lnSpc>
                <a:spcPct val="150000"/>
              </a:lnSpc>
              <a:buFont typeface="Wingdings" panose="05000000000000000000" pitchFamily="2" charset="2"/>
              <a:buChar char="Ø"/>
            </a:pPr>
            <a:r>
              <a:rPr lang="en-US" sz="2400" dirty="0" smtClean="0"/>
              <a:t>Android OS</a:t>
            </a:r>
          </a:p>
          <a:p>
            <a:pPr>
              <a:lnSpc>
                <a:spcPct val="150000"/>
              </a:lnSpc>
              <a:buFont typeface="Wingdings" panose="05000000000000000000" pitchFamily="2" charset="2"/>
              <a:buChar char="Ø"/>
            </a:pPr>
            <a:r>
              <a:rPr lang="en-US" sz="2400" dirty="0" smtClean="0"/>
              <a:t>iOS     etc.</a:t>
            </a:r>
          </a:p>
          <a:p>
            <a:pPr>
              <a:lnSpc>
                <a:spcPct val="150000"/>
              </a:lnSpc>
              <a:buFont typeface="Wingdings" panose="05000000000000000000" pitchFamily="2" charset="2"/>
              <a:buChar char="Ø"/>
            </a:pPr>
            <a:endParaRPr lang="en-US" sz="2400" dirty="0"/>
          </a:p>
        </p:txBody>
      </p:sp>
      <p:sp>
        <p:nvSpPr>
          <p:cNvPr id="4" name="Date Placeholder 3"/>
          <p:cNvSpPr>
            <a:spLocks noGrp="1"/>
          </p:cNvSpPr>
          <p:nvPr>
            <p:ph type="dt" sz="half" idx="10"/>
          </p:nvPr>
        </p:nvSpPr>
        <p:spPr/>
        <p:txBody>
          <a:bodyPr/>
          <a:lstStyle/>
          <a:p>
            <a:fld id="{EAEB3698-A7E8-4F3E-8814-8333DCE40500}" type="datetime1">
              <a:rPr lang="en-US" smtClean="0"/>
              <a:t>27-Jan-18</a:t>
            </a:fld>
            <a:endParaRPr lang="en-US"/>
          </a:p>
        </p:txBody>
      </p:sp>
      <p:sp>
        <p:nvSpPr>
          <p:cNvPr id="6" name="Slide Number Placeholder 5"/>
          <p:cNvSpPr>
            <a:spLocks noGrp="1"/>
          </p:cNvSpPr>
          <p:nvPr>
            <p:ph type="sldNum" sz="quarter" idx="12"/>
          </p:nvPr>
        </p:nvSpPr>
        <p:spPr/>
        <p:txBody>
          <a:bodyPr/>
          <a:lstStyle/>
          <a:p>
            <a:fld id="{14307C85-47D7-47BF-8D01-7C75A66733EC}" type="slidenum">
              <a:rPr lang="en-US" smtClean="0"/>
              <a:t>9</a:t>
            </a:fld>
            <a:endParaRPr lang="en-US"/>
          </a:p>
        </p:txBody>
      </p:sp>
    </p:spTree>
    <p:extLst>
      <p:ext uri="{BB962C8B-B14F-4D97-AF65-F5344CB8AC3E}">
        <p14:creationId xmlns:p14="http://schemas.microsoft.com/office/powerpoint/2010/main" val="2427709543"/>
      </p:ext>
    </p:extLst>
  </p:cSld>
  <p:clrMapOvr>
    <a:masterClrMapping/>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114</TotalTime>
  <Words>690</Words>
  <Application>Microsoft Office PowerPoint</Application>
  <PresentationFormat>Widescreen</PresentationFormat>
  <Paragraphs>76</Paragraphs>
  <Slides>10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Algerian</vt:lpstr>
      <vt:lpstr>Arial</vt:lpstr>
      <vt:lpstr>Bauhaus 93</vt:lpstr>
      <vt:lpstr>Calibri</vt:lpstr>
      <vt:lpstr>Trebuchet MS</vt:lpstr>
      <vt:lpstr>Wingdings</vt:lpstr>
      <vt:lpstr>Wingdings 3</vt:lpstr>
      <vt:lpstr>Facet</vt:lpstr>
      <vt:lpstr>COURSE: INTRODUCTION TO OPERATING SYSTEM </vt:lpstr>
      <vt:lpstr>INTRODUCTION TO OPERATING SYSTEM</vt:lpstr>
      <vt:lpstr>DEFINITION OF OPERATING SYSTEM</vt:lpstr>
      <vt:lpstr>PowerPoint Presentation</vt:lpstr>
      <vt:lpstr>PowerPoint Presentation</vt:lpstr>
      <vt:lpstr>PowerPoint Presentation</vt:lpstr>
      <vt:lpstr>GOALS OF AN OPERATING SYSTEM</vt:lpstr>
      <vt:lpstr>TYPES OS OPERATING SYSTEM</vt:lpstr>
      <vt:lpstr>EXAMPLES OF OPERATING SYSTEM</vt:lpstr>
      <vt:lpstr>OPERATING SYSTEM OPERATIONS(FUNCTIONS)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Zhikrullah Oke</dc:creator>
  <cp:lastModifiedBy>Zhikrullah Oke</cp:lastModifiedBy>
  <cp:revision>11</cp:revision>
  <dcterms:created xsi:type="dcterms:W3CDTF">2018-01-27T05:24:10Z</dcterms:created>
  <dcterms:modified xsi:type="dcterms:W3CDTF">2018-01-27T07:18:32Z</dcterms:modified>
</cp:coreProperties>
</file>