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zzl/Desktop/JAPN306/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zzl/Desktop/JAPN306/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zzl/Desktop/JAPN306/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zzl/Desktop/JAPN306/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zzl/Desktop/JAPN306/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zzl/Desktop/JAPN306/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zzl/Desktop/JAPN306/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zzl/Desktop/JAPN306/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4400"/>
              <a:t>１週あたりの音楽の聴く時間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Sheet1!$B$3:$F$3</c:f>
              <c:strCache>
                <c:ptCount val="5"/>
                <c:pt idx="0">
                  <c:v>１２時間以上</c:v>
                </c:pt>
                <c:pt idx="1">
                  <c:v>７〜１２時間</c:v>
                </c:pt>
                <c:pt idx="2">
                  <c:v>４〜７時間</c:v>
                </c:pt>
                <c:pt idx="3">
                  <c:v>２〜４時間</c:v>
                </c:pt>
                <c:pt idx="4">
                  <c:v>２時間以下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1.0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514736"/>
        <c:axId val="2130195328"/>
      </c:barChart>
      <c:catAx>
        <c:axId val="212451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95328"/>
        <c:crosses val="autoZero"/>
        <c:auto val="1"/>
        <c:lblAlgn val="ctr"/>
        <c:lblOffset val="100"/>
        <c:noMultiLvlLbl val="0"/>
      </c:catAx>
      <c:valAx>
        <c:axId val="213019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1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Sheet1!$A$6</c:f>
              <c:strCache>
                <c:ptCount val="1"/>
                <c:pt idx="0">
                  <c:v>音楽に対しての金銭感覚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Sheet1!$B$6:$C$6</c:f>
              <c:strCache>
                <c:ptCount val="2"/>
                <c:pt idx="0">
                  <c:v>お金を使う</c:v>
                </c:pt>
                <c:pt idx="1">
                  <c:v>お金を使わない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5.0</c:v>
                </c:pt>
                <c:pt idx="1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お金を使う理由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Sheet1!$B$9:$H$9</c:f>
              <c:strCache>
                <c:ptCount val="7"/>
                <c:pt idx="0">
                  <c:v>アーティストが好きだから</c:v>
                </c:pt>
                <c:pt idx="1">
                  <c:v>音質(sound quality)が良いものを入手したかったから</c:v>
                </c:pt>
                <c:pt idx="2">
                  <c:v>お金に余裕ができたから</c:v>
                </c:pt>
                <c:pt idx="3">
                  <c:v>購入特典グッズが欲しかったから</c:v>
                </c:pt>
                <c:pt idx="4">
                  <c:v>他の方法では聴くことができなかったから</c:v>
                </c:pt>
                <c:pt idx="5">
                  <c:v>楽曲／映像(video)が気に入ったから</c:v>
                </c:pt>
                <c:pt idx="6">
                  <c:v>アーティスト／楽曲が話題になっていたから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43095904"/>
        <c:axId val="-2120495952"/>
      </c:barChart>
      <c:catAx>
        <c:axId val="-214309590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495952"/>
        <c:crosses val="autoZero"/>
        <c:auto val="1"/>
        <c:lblAlgn val="ctr"/>
        <c:lblOffset val="100"/>
        <c:noMultiLvlLbl val="0"/>
      </c:catAx>
      <c:valAx>
        <c:axId val="-212049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09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お金を使わない理由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Sheet1!$B$12:$G$12</c:f>
              <c:strCache>
                <c:ptCount val="6"/>
                <c:pt idx="0">
                  <c:v>PC・スマホ等で利用できる無料の音楽配信(distribute)サイトや動画配信サイト、アプリでもう満足するようになった</c:v>
                </c:pt>
                <c:pt idx="1">
                  <c:v>金銭的な余裕がない</c:v>
                </c:pt>
                <c:pt idx="2">
                  <c:v>買いたいと思えるような曲がない</c:v>
                </c:pt>
                <c:pt idx="3">
                  <c:v>インターネット上から無料で楽曲をダウンロードしているから</c:v>
                </c:pt>
                <c:pt idx="4">
                  <c:v>現在持っている楽曲で満足している</c:v>
                </c:pt>
                <c:pt idx="5">
                  <c:v>音楽に対する興味はあるが、そもそも音楽にお金を使おうと思わない、または思わなくなった</c:v>
                </c:pt>
              </c:strCache>
            </c:strRef>
          </c:cat>
          <c:val>
            <c:numRef>
              <c:f>Sheet1!$B$13:$G$13</c:f>
              <c:numCache>
                <c:formatCode>General</c:formatCode>
                <c:ptCount val="6"/>
                <c:pt idx="0">
                  <c:v>4.0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19040048"/>
        <c:axId val="-2120418192"/>
      </c:barChart>
      <c:catAx>
        <c:axId val="-21190400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0"/>
          <a:lstStyle/>
          <a:p>
            <a:pPr algn="just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418192"/>
        <c:crosses val="autoZero"/>
        <c:auto val="1"/>
        <c:lblAlgn val="ctr"/>
        <c:lblOffset val="100"/>
        <c:noMultiLvlLbl val="0"/>
      </c:catAx>
      <c:valAx>
        <c:axId val="-212041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4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音楽の聴く方法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Sheet1!$B$15:$K$15</c:f>
              <c:strCache>
                <c:ptCount val="10"/>
                <c:pt idx="0">
                  <c:v>音楽CD</c:v>
                </c:pt>
                <c:pt idx="1">
                  <c:v>YouTube</c:v>
                </c:pt>
                <c:pt idx="2">
                  <c:v>AM・FMラジオ</c:v>
                </c:pt>
                <c:pt idx="3">
                  <c:v>iTunes</c:v>
                </c:pt>
                <c:pt idx="4">
                  <c:v>Spotifyなどのストリーミングアプリ</c:v>
                </c:pt>
                <c:pt idx="5">
                  <c:v>コンサート、ライブ等の生演奏</c:v>
                </c:pt>
                <c:pt idx="6">
                  <c:v>iTunes以外のダウンロード型有料音楽配信</c:v>
                </c:pt>
                <c:pt idx="7">
                  <c:v>音楽CDからPC・スマホ等にコピーした楽曲ファイル（MP3等）</c:v>
                </c:pt>
                <c:pt idx="8">
                  <c:v>YouTube以外の無料動画配信サイト</c:v>
                </c:pt>
                <c:pt idx="9">
                  <c:v>無料ダウンロード</c:v>
                </c:pt>
              </c:strCache>
            </c:strRef>
          </c:cat>
          <c:val>
            <c:numRef>
              <c:f>Sheet1!$B$16:$K$16</c:f>
              <c:numCache>
                <c:formatCode>General</c:formatCode>
                <c:ptCount val="10"/>
                <c:pt idx="0">
                  <c:v>4.0</c:v>
                </c:pt>
                <c:pt idx="1">
                  <c:v>9.0</c:v>
                </c:pt>
                <c:pt idx="2">
                  <c:v>3.0</c:v>
                </c:pt>
                <c:pt idx="3">
                  <c:v>3.0</c:v>
                </c:pt>
                <c:pt idx="4">
                  <c:v>8.0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3.0</c:v>
                </c:pt>
                <c:pt idx="9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7947472"/>
        <c:axId val="-2066323744"/>
      </c:barChart>
      <c:catAx>
        <c:axId val="212794747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323744"/>
        <c:crosses val="autoZero"/>
        <c:auto val="1"/>
        <c:lblAlgn val="ctr"/>
        <c:lblOffset val="100"/>
        <c:noMultiLvlLbl val="0"/>
      </c:catAx>
      <c:valAx>
        <c:axId val="-206632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94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普段よく聴く音楽ジャンル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Sheet1!$B$18:$J$18</c:f>
              <c:strCache>
                <c:ptCount val="9"/>
                <c:pt idx="0">
                  <c:v>ポップス</c:v>
                </c:pt>
                <c:pt idx="1">
                  <c:v>ロック</c:v>
                </c:pt>
                <c:pt idx="2">
                  <c:v>R&amp;B</c:v>
                </c:pt>
                <c:pt idx="3">
                  <c:v>ジャズ</c:v>
                </c:pt>
                <c:pt idx="4">
                  <c:v>電子音楽</c:v>
                </c:pt>
                <c:pt idx="5">
                  <c:v>クラシック</c:v>
                </c:pt>
                <c:pt idx="6">
                  <c:v>ヒップホップ</c:v>
                </c:pt>
                <c:pt idx="7">
                  <c:v>ダンスミュージック</c:v>
                </c:pt>
                <c:pt idx="8">
                  <c:v>その他</c:v>
                </c:pt>
              </c:strCache>
            </c:str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5.0</c:v>
                </c:pt>
                <c:pt idx="1">
                  <c:v>5.0</c:v>
                </c:pt>
                <c:pt idx="2">
                  <c:v>8.0</c:v>
                </c:pt>
                <c:pt idx="3">
                  <c:v>4.0</c:v>
                </c:pt>
                <c:pt idx="4">
                  <c:v>4.0</c:v>
                </c:pt>
                <c:pt idx="5">
                  <c:v>7.0</c:v>
                </c:pt>
                <c:pt idx="6">
                  <c:v>4.0</c:v>
                </c:pt>
                <c:pt idx="7">
                  <c:v>2.0</c:v>
                </c:pt>
                <c:pt idx="8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5518736"/>
        <c:axId val="-2115560256"/>
      </c:barChart>
      <c:catAx>
        <c:axId val="-211551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560256"/>
        <c:crosses val="autoZero"/>
        <c:auto val="1"/>
        <c:lblAlgn val="ctr"/>
        <c:lblOffset val="100"/>
        <c:noMultiLvlLbl val="0"/>
      </c:catAx>
      <c:valAx>
        <c:axId val="-211556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51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Sheet1!$A$22</c:f>
              <c:strCache>
                <c:ptCount val="1"/>
                <c:pt idx="0">
                  <c:v>コンサート・ライブなどの参加状況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8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shade val="58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shade val="58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6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shade val="86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shade val="86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86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tint val="86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tint val="86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tint val="58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tint val="58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tint val="58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Sheet1!$B$21:$E$21</c:f>
              <c:strCache>
                <c:ptCount val="4"/>
                <c:pt idx="0">
                  <c:v>アーティストの有料コンサート・ライブ</c:v>
                </c:pt>
                <c:pt idx="1">
                  <c:v>ミュージックフェス</c:v>
                </c:pt>
                <c:pt idx="2">
                  <c:v>無料のコンサート・ライブ</c:v>
                </c:pt>
                <c:pt idx="3">
                  <c:v>参加したことがない</c:v>
                </c:pt>
              </c:strCache>
            </c:strRef>
          </c:cat>
          <c:val>
            <c:numRef>
              <c:f>Sheet1!$B$22:$E$22</c:f>
              <c:numCache>
                <c:formatCode>General</c:formatCode>
                <c:ptCount val="4"/>
                <c:pt idx="0">
                  <c:v>4.0</c:v>
                </c:pt>
                <c:pt idx="1">
                  <c:v>0.0</c:v>
                </c:pt>
                <c:pt idx="2">
                  <c:v>2.0</c:v>
                </c:pt>
                <c:pt idx="3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Sheet1!$A$25</c:f>
              <c:strCache>
                <c:ptCount val="1"/>
                <c:pt idx="0">
                  <c:v>ハイレゾについて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58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tint val="58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tint val="58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86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tint val="86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tint val="86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86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shade val="86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shade val="86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58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shade val="58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shade val="58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Sheet1!$B$24:$E$24</c:f>
              <c:strCache>
                <c:ptCount val="4"/>
                <c:pt idx="0">
                  <c:v>既に利用している</c:v>
                </c:pt>
                <c:pt idx="1">
                  <c:v>聞いたことはあるが、利用したことがない</c:v>
                </c:pt>
                <c:pt idx="2">
                  <c:v>聞いたことはあるが、どんな物についてはよく知らない</c:v>
                </c:pt>
                <c:pt idx="3">
                  <c:v>聞いたことがない</c:v>
                </c:pt>
              </c:strCache>
            </c:strRef>
          </c:cat>
          <c:val>
            <c:numRef>
              <c:f>Sheet1!$B$25:$E$25</c:f>
              <c:numCache>
                <c:formatCode>General</c:formatCode>
                <c:ptCount val="4"/>
                <c:pt idx="0">
                  <c:v>3.0</c:v>
                </c:pt>
                <c:pt idx="1">
                  <c:v>4.0</c:v>
                </c:pt>
                <c:pt idx="2">
                  <c:v>1.0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975CB-BC4E-0F43-A044-B9CDEC03E0B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934B9-D961-A648-9D49-D00D96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934B9-D961-A648-9D49-D00D96C64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音楽メディアユーザ</a:t>
            </a:r>
            <a:r>
              <a:rPr lang="ja-JP" altLang="en-US" dirty="0" smtClean="0"/>
              <a:t>ー調査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周　芷蘭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Yu Gothic" charset="-128"/>
                <a:ea typeface="Yu Gothic" charset="-128"/>
                <a:cs typeface="Yu Gothic" charset="-128"/>
              </a:rPr>
              <a:t>ハイレゾリューションオーディオ</a:t>
            </a:r>
            <a:endParaRPr lang="en-US" sz="40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Yu Gothic" charset="-128"/>
                <a:ea typeface="Yu Gothic" charset="-128"/>
                <a:cs typeface="Yu Gothic" charset="-128"/>
              </a:rPr>
              <a:t>ハイレゾは、</a:t>
            </a:r>
            <a:r>
              <a:rPr lang="en-US" sz="2800" dirty="0">
                <a:latin typeface="Yu Gothic" charset="-128"/>
                <a:ea typeface="Yu Gothic" charset="-128"/>
                <a:cs typeface="Yu Gothic" charset="-128"/>
              </a:rPr>
              <a:t>CD-DA</a:t>
            </a:r>
            <a:r>
              <a:rPr lang="zh-CN" altLang="en-US" sz="2800" dirty="0">
                <a:latin typeface="Yu Gothic" charset="-128"/>
                <a:ea typeface="Yu Gothic" charset="-128"/>
                <a:cs typeface="Yu Gothic" charset="-128"/>
              </a:rPr>
              <a:t>のサンプリングパラメータ（</a:t>
            </a:r>
            <a:r>
              <a:rPr lang="en-US" sz="2800" dirty="0">
                <a:latin typeface="Yu Gothic" charset="-128"/>
                <a:ea typeface="Yu Gothic" charset="-128"/>
                <a:cs typeface="Yu Gothic" charset="-128"/>
              </a:rPr>
              <a:t>44.1kHz, 16bit</a:t>
            </a:r>
            <a:r>
              <a:rPr lang="zh-CN" altLang="en-US" sz="2800" dirty="0">
                <a:latin typeface="Yu Gothic" charset="-128"/>
                <a:ea typeface="Yu Gothic" charset="-128"/>
                <a:cs typeface="Yu Gothic" charset="-128"/>
              </a:rPr>
              <a:t>）よりもレゾリューションが高い（ディジタル）オーディオのこ</a:t>
            </a:r>
            <a:r>
              <a:rPr lang="zh-CN" altLang="en-US" sz="2800" dirty="0" smtClean="0">
                <a:latin typeface="Yu Gothic" charset="-128"/>
                <a:ea typeface="Yu Gothic" charset="-128"/>
                <a:cs typeface="Yu Gothic" charset="-128"/>
              </a:rPr>
              <a:t>と</a:t>
            </a:r>
            <a:r>
              <a:rPr lang="ja-JP" altLang="en-US" sz="2800" dirty="0" smtClean="0">
                <a:latin typeface="Yu Gothic" charset="-128"/>
                <a:ea typeface="Yu Gothic" charset="-128"/>
                <a:cs typeface="Yu Gothic" charset="-128"/>
              </a:rPr>
              <a:t>。</a:t>
            </a:r>
            <a:endParaRPr lang="en-US" altLang="ja-JP" sz="2800" dirty="0" smtClean="0">
              <a:latin typeface="Yu Gothic" charset="-128"/>
              <a:ea typeface="Yu Gothic" charset="-128"/>
              <a:cs typeface="Yu Gothic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210250"/>
            <a:ext cx="10364451" cy="1596177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ありがとうございます。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0588710"/>
              </p:ext>
            </p:extLst>
          </p:nvPr>
        </p:nvGraphicFramePr>
        <p:xfrm>
          <a:off x="886691" y="493827"/>
          <a:ext cx="10363200" cy="567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5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36876821"/>
              </p:ext>
            </p:extLst>
          </p:nvPr>
        </p:nvGraphicFramePr>
        <p:xfrm>
          <a:off x="914400" y="803565"/>
          <a:ext cx="10363200" cy="4987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9229372"/>
              </p:ext>
            </p:extLst>
          </p:nvPr>
        </p:nvGraphicFramePr>
        <p:xfrm>
          <a:off x="914400" y="762000"/>
          <a:ext cx="10363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4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789705"/>
              </p:ext>
            </p:extLst>
          </p:nvPr>
        </p:nvGraphicFramePr>
        <p:xfrm>
          <a:off x="677333" y="829733"/>
          <a:ext cx="10905067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27098967"/>
              </p:ext>
            </p:extLst>
          </p:nvPr>
        </p:nvGraphicFramePr>
        <p:xfrm>
          <a:off x="203199" y="372533"/>
          <a:ext cx="11548533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7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4090997"/>
              </p:ext>
            </p:extLst>
          </p:nvPr>
        </p:nvGraphicFramePr>
        <p:xfrm>
          <a:off x="914400" y="474133"/>
          <a:ext cx="10363200" cy="6214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86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05031400"/>
              </p:ext>
            </p:extLst>
          </p:nvPr>
        </p:nvGraphicFramePr>
        <p:xfrm>
          <a:off x="914400" y="372533"/>
          <a:ext cx="103632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2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17147707"/>
              </p:ext>
            </p:extLst>
          </p:nvPr>
        </p:nvGraphicFramePr>
        <p:xfrm>
          <a:off x="914400" y="457199"/>
          <a:ext cx="10363200" cy="6265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4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3340</TotalTime>
  <Words>122</Words>
  <Application>Microsoft Macintosh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ＭＳ Ｐゴシック</vt:lpstr>
      <vt:lpstr>Tw Cen MT</vt:lpstr>
      <vt:lpstr>Yu Gothic</vt:lpstr>
      <vt:lpstr>Arial</vt:lpstr>
      <vt:lpstr>Droplet</vt:lpstr>
      <vt:lpstr>音楽メディアユーザー調査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ハイレゾリューションオーディオ</vt:lpstr>
      <vt:lpstr>ありがとうございます。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音楽メディアユーザー調査</dc:title>
  <dc:creator>Kumikuro Sen</dc:creator>
  <cp:lastModifiedBy>Kumikuro Sen</cp:lastModifiedBy>
  <cp:revision>10</cp:revision>
  <dcterms:created xsi:type="dcterms:W3CDTF">2017-04-21T18:51:28Z</dcterms:created>
  <dcterms:modified xsi:type="dcterms:W3CDTF">2017-04-24T02:32:28Z</dcterms:modified>
</cp:coreProperties>
</file>