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04" r:id="rId2"/>
    <p:sldId id="259" r:id="rId3"/>
    <p:sldId id="269" r:id="rId4"/>
    <p:sldId id="306" r:id="rId5"/>
    <p:sldId id="308" r:id="rId6"/>
    <p:sldId id="314" r:id="rId7"/>
    <p:sldId id="315" r:id="rId8"/>
    <p:sldId id="309" r:id="rId9"/>
    <p:sldId id="312" r:id="rId10"/>
    <p:sldId id="313" r:id="rId11"/>
    <p:sldId id="310" r:id="rId12"/>
    <p:sldId id="303" r:id="rId13"/>
  </p:sldIdLst>
  <p:sldSz cx="9144000" cy="5143500" type="screen16x9"/>
  <p:notesSz cx="6797675" cy="9926638"/>
  <p:defaultTextStyle>
    <a:defPPr>
      <a:defRPr lang="ru-RU"/>
    </a:defPPr>
    <a:lvl1pPr marL="0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8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96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C32"/>
    <a:srgbClr val="69BA2E"/>
    <a:srgbClr val="71BF43"/>
    <a:srgbClr val="008D36"/>
    <a:srgbClr val="F04D22"/>
    <a:srgbClr val="FF9900"/>
    <a:srgbClr val="60A82A"/>
    <a:srgbClr val="8CC63E"/>
    <a:srgbClr val="70B744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15" autoAdjust="0"/>
    <p:restoredTop sz="94354" autoAdjust="0"/>
  </p:normalViewPr>
  <p:slideViewPr>
    <p:cSldViewPr>
      <p:cViewPr>
        <p:scale>
          <a:sx n="90" d="100"/>
          <a:sy n="90" d="100"/>
        </p:scale>
        <p:origin x="1291" y="240"/>
      </p:cViewPr>
      <p:guideLst>
        <p:guide orient="horz" pos="2160"/>
        <p:guide pos="2880"/>
        <p:guide orient="horz" pos="162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228A-76AA-46A0-84F1-C59510D4B7F3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AD41C-A792-4816-BA5E-6EA0AE8F176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5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8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96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AD41C-A792-4816-BA5E-6EA0AE8F176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4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2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EC09-A101-4A34-82F7-F6166FE2AAF9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15C-BB23-4B29-92B8-6865D3F48305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FF66-0A77-4AC6-A1F0-3C000D032D1C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1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77BE-481B-4FD9-B0AE-7E8B79C1657A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79"/>
            <a:ext cx="7772400" cy="10215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17A4-E088-4C5F-86E6-C754B26E37CE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5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33B-94BB-46F1-ABAA-FBFF7C39A9F7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46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E6FA-1E5C-442E-BE00-2068D8EF5826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9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AFE2-3BC4-4F2A-AC5F-9E1BF51E9B1B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5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C110-D748-4155-AA37-F52EE2D5D936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1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398" indent="0">
              <a:buNone/>
              <a:defRPr sz="1000"/>
            </a:lvl3pPr>
            <a:lvl4pPr marL="1371598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06A-12A5-4C08-A509-FF6AF21EB899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8" indent="0">
              <a:buNone/>
              <a:defRPr sz="2400"/>
            </a:lvl3pPr>
            <a:lvl4pPr marL="1371598" indent="0">
              <a:buNone/>
              <a:defRPr sz="2000"/>
            </a:lvl4pPr>
            <a:lvl5pPr marL="1828796" indent="0">
              <a:buNone/>
              <a:defRPr sz="2000"/>
            </a:lvl5pPr>
            <a:lvl6pPr marL="2285996" indent="0">
              <a:buNone/>
              <a:defRPr sz="2000"/>
            </a:lvl6pPr>
            <a:lvl7pPr marL="2743194" indent="0">
              <a:buNone/>
              <a:defRPr sz="2000"/>
            </a:lvl7pPr>
            <a:lvl8pPr marL="3200394" indent="0">
              <a:buNone/>
              <a:defRPr sz="2000"/>
            </a:lvl8pPr>
            <a:lvl9pPr marL="3657592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398" indent="0">
              <a:buNone/>
              <a:defRPr sz="1000"/>
            </a:lvl3pPr>
            <a:lvl4pPr marL="1371598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DAC-DB81-4AAB-ACBD-6BE7388296F2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0179-6548-4195-9C9B-E9BE97DF4D1C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3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8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6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4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Podl_osnova_bez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9884"/>
          </a:xfrm>
          <a:prstGeom prst="rect">
            <a:avLst/>
          </a:prstGeom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810143" y="4476629"/>
            <a:ext cx="1523720" cy="666874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62" tIns="48381" rIns="96762" bIns="48381" anchor="ctr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 smtClean="0">
                <a:solidFill>
                  <a:schemeClr val="bg1"/>
                </a:solidFill>
              </a:rPr>
              <a:t>2020</a:t>
            </a:r>
            <a:endParaRPr lang="ru-RU" altLang="ru-RU" b="1" dirty="0">
              <a:solidFill>
                <a:schemeClr val="bg1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203851" y="3579862"/>
            <a:ext cx="27363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ru-RU" altLang="ru-RU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3568" y="1707654"/>
            <a:ext cx="7695878" cy="125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3400" b="1" dirty="0">
                <a:solidFill>
                  <a:schemeClr val="bg1"/>
                </a:solidFill>
                <a:latin typeface="Calibri" pitchFamily="34" charset="0"/>
              </a:rPr>
              <a:t>Разработка программного обеспечения централизованной автоматики ликвидации асинхронного режима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3432226"/>
            <a:ext cx="280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Студент: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Руководитель от ТПУ: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Консультант от ТПУ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по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энергетике: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Консультант от ОДУ: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62165" y="3435845"/>
            <a:ext cx="43262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Жиленков А.А.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., доцент КСУП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ТУСУР, </a:t>
            </a:r>
            <a:r>
              <a:rPr lang="ru-RU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Калентьев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А.А.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., доцент ОЭЭ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ИШЭ, Прохоров А.В.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., зам. начальника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ССР ОДУ Сибири, Политов Е.А.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данных СВИ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57557"/>
              </p:ext>
            </p:extLst>
          </p:nvPr>
        </p:nvGraphicFramePr>
        <p:xfrm>
          <a:off x="3491880" y="990086"/>
          <a:ext cx="5133023" cy="354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180695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  <a:endParaRPr lang="ru-RU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+mj-lt"/>
                        </a:rPr>
                        <a:t>Степень готовности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алгоритма появления возмущения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алгоритма определения групп когерентных генераторов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8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Реализация </a:t>
                      </a:r>
                      <a:r>
                        <a:rPr lang="ru-RU" sz="1400" dirty="0" smtClean="0">
                          <a:latin typeface="+mn-lt"/>
                        </a:rPr>
                        <a:t>алгоритма появления возмущения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Реализация </a:t>
                      </a:r>
                      <a:r>
                        <a:rPr lang="ru-RU" sz="1400" dirty="0" smtClean="0">
                          <a:latin typeface="+mn-lt"/>
                        </a:rPr>
                        <a:t>алгоритма определения групп когерентных генераторов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Создание эмулятора передачи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683568" y="1429590"/>
            <a:ext cx="2808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Задачи подсистемы: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Получение данных СВИ по регламенту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Определить группы когерентных генераторов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Определить появление возмущения</a:t>
            </a:r>
          </a:p>
        </p:txBody>
      </p:sp>
    </p:spTree>
    <p:extLst>
      <p:ext uri="{BB962C8B-B14F-4D97-AF65-F5344CB8AC3E}">
        <p14:creationId xmlns:p14="http://schemas.microsoft.com/office/powerpoint/2010/main" val="40985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77395"/>
              </p:ext>
            </p:extLst>
          </p:nvPr>
        </p:nvGraphicFramePr>
        <p:xfrm>
          <a:off x="1475656" y="1540510"/>
          <a:ext cx="6984776" cy="206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321815408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847051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Этап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Степень готовности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1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Реализация подсистемы «Идентификации нарушения устойчивости»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Реализация подсистемы «Обработка ТИ из ОИК»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Реализация подсистемы «Обработка данных СВИ»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подсистемы «Выбор УВ»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40715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Podl_osnova_Spasib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" y="1809"/>
            <a:ext cx="9144000" cy="5139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4600" y="2067694"/>
            <a:ext cx="5094804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СПАСИБО ЗА ВНИМАНИЕ!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15" y="3059820"/>
            <a:ext cx="2342772" cy="17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Podl_osnova_bez_LOGO_obech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538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3888434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Проблема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971600" y="1275606"/>
            <a:ext cx="766244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1400" b="1" dirty="0">
                <a:cs typeface="Arial" panose="020B0604020202020204" pitchFamily="34" charset="0"/>
              </a:rPr>
              <a:t>Автоматика ликвидации асинхронного режима (АЛАР) </a:t>
            </a:r>
            <a:r>
              <a:rPr lang="ru-RU" sz="1400" dirty="0">
                <a:cs typeface="Arial" panose="020B0604020202020204" pitchFamily="34" charset="0"/>
              </a:rPr>
              <a:t>работает, когда управляющие воздействия других видов противоаварийной автоматики оказались неэффективными, то есть является одной из последних ступеней защиты энергосистемы от </a:t>
            </a:r>
            <a:r>
              <a:rPr lang="ru-RU" sz="1400" dirty="0" err="1">
                <a:cs typeface="Arial" panose="020B0604020202020204" pitchFamily="34" charset="0"/>
              </a:rPr>
              <a:t>блэкаута</a:t>
            </a:r>
            <a:r>
              <a:rPr lang="ru-RU" sz="1400" dirty="0">
                <a:cs typeface="Arial" panose="020B0604020202020204" pitchFamily="34" charset="0"/>
              </a:rPr>
              <a:t> и массового отключения потребителей электроэнергии.</a:t>
            </a:r>
          </a:p>
          <a:p>
            <a:pPr algn="just">
              <a:spcAft>
                <a:spcPts val="800"/>
              </a:spcAft>
            </a:pPr>
            <a:r>
              <a:rPr lang="ru-RU" sz="1400" b="1" dirty="0">
                <a:cs typeface="Arial" panose="020B0604020202020204" pitchFamily="34" charset="0"/>
              </a:rPr>
              <a:t>Применяемые в настоящее время локальные АЛАР </a:t>
            </a:r>
            <a:r>
              <a:rPr lang="ru-RU" sz="1400" dirty="0">
                <a:cs typeface="Arial" panose="020B0604020202020204" pitchFamily="34" charset="0"/>
              </a:rPr>
              <a:t>оперируют информацией о параметрах режима только непосредственно в месте их установки. Поэтому они </a:t>
            </a:r>
            <a:r>
              <a:rPr lang="ru-RU" sz="1400" b="1" dirty="0">
                <a:cs typeface="Arial" panose="020B0604020202020204" pitchFamily="34" charset="0"/>
              </a:rPr>
              <a:t>не способны выполнить деление системы с учетом минимизации небаланса мощности в отделившихся частях электроэнергетической системы (ЭЭС), что приводит к увеличению объема отключения нагрузки в дефицитной части</a:t>
            </a:r>
            <a:r>
              <a:rPr lang="ru-RU" sz="1400" dirty="0">
                <a:cs typeface="Arial" panose="020B0604020202020204" pitchFamily="34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ru-RU" sz="1400" b="1" dirty="0">
                <a:cs typeface="Arial" panose="020B0604020202020204" pitchFamily="34" charset="0"/>
              </a:rPr>
              <a:t>Данную проблему можно решить при помощи централизации АЛАР и обеспечения адаптивности её действий к изменяющимся условиям работы ЭЭС.</a:t>
            </a:r>
          </a:p>
          <a:p>
            <a:pPr algn="just">
              <a:spcAft>
                <a:spcPts val="800"/>
              </a:spcAft>
            </a:pPr>
            <a:r>
              <a:rPr lang="ru-RU" sz="1400" dirty="0">
                <a:cs typeface="Arial" panose="020B0604020202020204" pitchFamily="34" charset="0"/>
              </a:rPr>
              <a:t>Централизованные АЛАР отсутствуют сегодня в энергосистемах</a:t>
            </a:r>
            <a:r>
              <a:rPr lang="ru-RU" sz="1400" dirty="0" smtClean="0">
                <a:cs typeface="Arial" panose="020B0604020202020204" pitchFamily="34" charset="0"/>
              </a:rPr>
              <a:t>.</a:t>
            </a:r>
            <a:endParaRPr lang="ru-RU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ru-RU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Цель задачи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43608" y="987574"/>
            <a:ext cx="73448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cs typeface="Arial" panose="020B0604020202020204" pitchFamily="34" charset="0"/>
              </a:rPr>
              <a:t>Цель работы</a:t>
            </a:r>
            <a:r>
              <a:rPr lang="ru-RU" sz="1600" dirty="0">
                <a:cs typeface="Arial" panose="020B0604020202020204" pitchFamily="34" charset="0"/>
              </a:rPr>
              <a:t>: </a:t>
            </a:r>
            <a:r>
              <a:rPr lang="ru-RU" sz="1600" dirty="0" smtClean="0">
                <a:cs typeface="Arial" panose="020B0604020202020204" pitchFamily="34" charset="0"/>
              </a:rPr>
              <a:t>разработка </a:t>
            </a:r>
            <a:r>
              <a:rPr lang="ru-RU" sz="1600" dirty="0">
                <a:cs typeface="Arial" panose="020B0604020202020204" pitchFamily="34" charset="0"/>
              </a:rPr>
              <a:t>программного обеспечения централизованной автоматики ликвидации асинхронного режима</a:t>
            </a:r>
            <a:r>
              <a:rPr lang="ru-RU" sz="1600" dirty="0" smtClean="0"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cs typeface="Arial" panose="020B0604020202020204" pitchFamily="34" charset="0"/>
            </a:endParaRPr>
          </a:p>
          <a:p>
            <a:r>
              <a:rPr lang="ru-RU" sz="1600" b="1" dirty="0" smtClean="0">
                <a:cs typeface="Arial" panose="020B0604020202020204" pitchFamily="34" charset="0"/>
              </a:rPr>
              <a:t>Задачи работы</a:t>
            </a:r>
            <a:r>
              <a:rPr lang="ru-RU" sz="1600" dirty="0" smtClean="0">
                <a:cs typeface="Arial" panose="020B0604020202020204" pitchFamily="34" charset="0"/>
              </a:rPr>
              <a:t>:</a:t>
            </a:r>
            <a:endParaRPr lang="ru-RU" sz="1600" dirty="0"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Выделить </a:t>
            </a:r>
            <a:r>
              <a:rPr lang="ru-RU" sz="1600" dirty="0">
                <a:cs typeface="Arial" panose="020B0604020202020204" pitchFamily="34" charset="0"/>
              </a:rPr>
              <a:t>функциональные компоненты разрабатываемого </a:t>
            </a:r>
            <a:r>
              <a:rPr lang="ru-RU" sz="1600" dirty="0" smtClean="0">
                <a:cs typeface="Arial" panose="020B0604020202020204" pitchFamily="34" charset="0"/>
              </a:rPr>
              <a:t>ПО и выявить </a:t>
            </a:r>
            <a:r>
              <a:rPr lang="ru-RU" sz="1600" dirty="0">
                <a:cs typeface="Arial" panose="020B0604020202020204" pitchFamily="34" charset="0"/>
              </a:rPr>
              <a:t>из них </a:t>
            </a:r>
            <a:r>
              <a:rPr lang="ru-RU" sz="1600" dirty="0" smtClean="0">
                <a:cs typeface="Arial" panose="020B0604020202020204" pitchFamily="34" charset="0"/>
              </a:rPr>
              <a:t>наиболее значимые с точки зрения выполнения задач АЛАР.</a:t>
            </a:r>
            <a:endParaRPr lang="ru-RU" sz="1600" dirty="0"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Определить </a:t>
            </a:r>
            <a:r>
              <a:rPr lang="ru-RU" sz="1600" dirty="0">
                <a:cs typeface="Arial" panose="020B0604020202020204" pitchFamily="34" charset="0"/>
              </a:rPr>
              <a:t>схему взаимодействия </a:t>
            </a:r>
            <a:r>
              <a:rPr lang="ru-RU" sz="1600" dirty="0" smtClean="0">
                <a:cs typeface="Arial" panose="020B0604020202020204" pitchFamily="34" charset="0"/>
              </a:rPr>
              <a:t>компонентов </a:t>
            </a:r>
            <a:r>
              <a:rPr lang="ru-RU" sz="1600" dirty="0">
                <a:cs typeface="Arial" panose="020B0604020202020204" pitchFamily="34" charset="0"/>
              </a:rPr>
              <a:t>ПО друг с </a:t>
            </a:r>
            <a:r>
              <a:rPr lang="ru-RU" sz="1600" dirty="0" smtClean="0">
                <a:cs typeface="Arial" panose="020B0604020202020204" pitchFamily="34" charset="0"/>
              </a:rPr>
              <a:t>другом.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Проанализировать и выбрать протоколы передачи данных для работы </a:t>
            </a:r>
            <a:r>
              <a:rPr lang="ru-RU" sz="1600" dirty="0" smtClean="0">
                <a:cs typeface="Arial" panose="020B0604020202020204" pitchFamily="34" charset="0"/>
              </a:rPr>
              <a:t>с </a:t>
            </a:r>
            <a:r>
              <a:rPr lang="ru-RU" sz="1600" dirty="0">
                <a:cs typeface="Arial" panose="020B0604020202020204" pitchFamily="34" charset="0"/>
              </a:rPr>
              <a:t>внешними </a:t>
            </a:r>
            <a:r>
              <a:rPr lang="ru-RU" sz="1600" dirty="0" smtClean="0">
                <a:cs typeface="Arial" panose="020B0604020202020204" pitchFamily="34" charset="0"/>
              </a:rPr>
              <a:t>системами.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Определить схему взаимодействия компонентов ПО</a:t>
            </a:r>
            <a:r>
              <a:rPr lang="ru-RU" sz="1600" dirty="0" smtClean="0">
                <a:cs typeface="Arial" panose="020B0604020202020204" pitchFamily="34" charset="0"/>
              </a:rPr>
              <a:t> с </a:t>
            </a:r>
            <a:r>
              <a:rPr lang="ru-RU" sz="1600" dirty="0">
                <a:cs typeface="Arial" panose="020B0604020202020204" pitchFamily="34" charset="0"/>
              </a:rPr>
              <a:t>внешними системами</a:t>
            </a:r>
            <a:r>
              <a:rPr lang="ru-RU" sz="1600" dirty="0" smtClean="0">
                <a:cs typeface="Arial" panose="020B0604020202020204" pitchFamily="34" charset="0"/>
              </a:rPr>
              <a:t>.</a:t>
            </a:r>
            <a:endParaRPr lang="ru-RU" sz="1600" dirty="0"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Выполнить </a:t>
            </a:r>
            <a:r>
              <a:rPr lang="ru-RU" sz="1600" dirty="0">
                <a:cs typeface="Arial" panose="020B0604020202020204" pitchFamily="34" charset="0"/>
              </a:rPr>
              <a:t>программную реализацию </a:t>
            </a:r>
            <a:r>
              <a:rPr lang="ru-RU" sz="1600" dirty="0" smtClean="0">
                <a:cs typeface="Arial" panose="020B0604020202020204" pitchFamily="34" charset="0"/>
              </a:rPr>
              <a:t>наиболее значимых компонентов.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Реализовать эмуляторы для получения данных от внешних систем.</a:t>
            </a:r>
            <a:endParaRPr lang="ru-RU" sz="1600" dirty="0"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Выполнить </a:t>
            </a:r>
            <a:r>
              <a:rPr lang="ru-RU" sz="1600" dirty="0">
                <a:cs typeface="Arial" panose="020B0604020202020204" pitchFamily="34" charset="0"/>
              </a:rPr>
              <a:t>тестирование разработанного ПО</a:t>
            </a:r>
            <a:r>
              <a:rPr lang="ru-RU" sz="1600" dirty="0" smtClean="0"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Разработать проектную документацию и презентацию разработанного ПО.</a:t>
            </a:r>
            <a:endParaRPr lang="ru-RU" sz="1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Новизна и значимость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347614"/>
            <a:ext cx="74168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altLang="ru-RU" b="1" dirty="0" smtClean="0">
                <a:latin typeface="Calibri" panose="020F0502020204030204" pitchFamily="34" charset="0"/>
              </a:rPr>
              <a:t>Новизна</a:t>
            </a:r>
            <a:r>
              <a:rPr lang="ru-RU" altLang="ru-RU" dirty="0">
                <a:latin typeface="Calibri" panose="020F0502020204030204" pitchFamily="34" charset="0"/>
              </a:rPr>
              <a:t>: </a:t>
            </a:r>
            <a:endParaRPr lang="ru-RU" altLang="ru-RU" dirty="0" smtClean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реализовано </a:t>
            </a:r>
            <a:r>
              <a:rPr lang="ru-RU" altLang="ru-RU" dirty="0">
                <a:latin typeface="Calibri" panose="020F0502020204030204" pitchFamily="34" charset="0"/>
              </a:rPr>
              <a:t>программное обеспечение централизованной АЛАР, состоящее из компонентов, выполняющих функции прогнозирования возникновения асинхронного режима, определения групп когерентных генераторов и определения сечения деления системы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</a:p>
          <a:p>
            <a:pPr algn="just"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ru-RU" altLang="ru-RU" b="1" dirty="0" smtClean="0">
                <a:latin typeface="Calibri" panose="020F0502020204030204" pitchFamily="34" charset="0"/>
              </a:rPr>
              <a:t>Значимость</a:t>
            </a:r>
            <a:r>
              <a:rPr lang="ru-RU" altLang="ru-RU" dirty="0" smtClean="0">
                <a:latin typeface="Calibri" panose="020F0502020204030204" pitchFamily="34" charset="0"/>
              </a:rPr>
              <a:t>: </a:t>
            </a:r>
          </a:p>
          <a:p>
            <a:pPr algn="just"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разработанное </a:t>
            </a:r>
            <a:r>
              <a:rPr lang="ru-RU" altLang="ru-RU" dirty="0">
                <a:latin typeface="Calibri" panose="020F0502020204030204" pitchFamily="34" charset="0"/>
              </a:rPr>
              <a:t>программное обеспечение может быть использовано при проектировании комплексов противоаварийной автоматики.</a:t>
            </a:r>
          </a:p>
        </p:txBody>
      </p:sp>
    </p:spTree>
    <p:extLst>
      <p:ext uri="{BB962C8B-B14F-4D97-AF65-F5344CB8AC3E}">
        <p14:creationId xmlns:p14="http://schemas.microsoft.com/office/powerpoint/2010/main" val="26749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Укрупненная структура ЦАЛАР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920573"/>
            <a:ext cx="623370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Диаграмма компонентов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809862"/>
            <a:ext cx="5688991" cy="43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Диаграмма компонентов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182724"/>
            <a:ext cx="4331036" cy="300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71788"/>
            <a:ext cx="6192688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идентификации нарушения устойчивости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5035" y="1102247"/>
            <a:ext cx="2664296" cy="5472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Формирование набора данных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95035" y="2005707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Кластеризация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5035" y="2903066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Обучение классификатора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95035" y="3801083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Использование классификатора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2376589" y="1677049"/>
            <a:ext cx="144016" cy="300421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2376589" y="2571375"/>
            <a:ext cx="144016" cy="300421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2376589" y="3500663"/>
            <a:ext cx="144016" cy="272183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55102"/>
              </p:ext>
            </p:extLst>
          </p:nvPr>
        </p:nvGraphicFramePr>
        <p:xfrm>
          <a:off x="4026770" y="1429590"/>
          <a:ext cx="4946788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2289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354499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  <a:endParaRPr lang="ru-RU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+mj-lt"/>
                        </a:rPr>
                        <a:t>Степень готовности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алгоритма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Реализация алгоритма</a:t>
                      </a:r>
                      <a:r>
                        <a:rPr lang="ru-RU" sz="1400" baseline="0" dirty="0" smtClean="0"/>
                        <a:t> на </a:t>
                      </a:r>
                      <a:r>
                        <a:rPr lang="en-US" sz="1400" baseline="0" dirty="0" smtClean="0"/>
                        <a:t>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Интеграция алгоритма с </a:t>
                      </a:r>
                      <a:r>
                        <a:rPr lang="en-US" sz="1400" dirty="0" smtClean="0"/>
                        <a:t>C#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 разработке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Доработка алгоритма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 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Повторное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6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ru-RU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ТИ из ОИК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34795"/>
              </p:ext>
            </p:extLst>
          </p:nvPr>
        </p:nvGraphicFramePr>
        <p:xfrm>
          <a:off x="3491880" y="990086"/>
          <a:ext cx="5133023" cy="3622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180695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  <a:endParaRPr lang="ru-RU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+mj-lt"/>
                        </a:rPr>
                        <a:t>Степень готовности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алгоритма сравнения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Реализация алгоритма сравнения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Тестирование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8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Выбор протокола передачи данных от ОИК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Приведение данных алгоритма в</a:t>
                      </a:r>
                      <a:r>
                        <a:rPr lang="ru-RU" sz="1400" baseline="0" dirty="0" smtClean="0"/>
                        <a:t> соответствие с протоколом передачи данных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 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Создание эмулятора передачи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683568" y="1429590"/>
            <a:ext cx="29648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Задачи подсистемы: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Получение среза данных по текущему режиму из ОИК по регламенту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Нахождение сравнением расчетного режима, соответствующего текущему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Выбор классификатора и сечений-кандидатов, соответствующих найденному режиму</a:t>
            </a:r>
          </a:p>
        </p:txBody>
      </p:sp>
    </p:spTree>
    <p:extLst>
      <p:ext uri="{BB962C8B-B14F-4D97-AF65-F5344CB8AC3E}">
        <p14:creationId xmlns:p14="http://schemas.microsoft.com/office/powerpoint/2010/main" val="25213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40085</TotalTime>
  <Words>535</Words>
  <Application>Microsoft Office PowerPoint</Application>
  <PresentationFormat>Экран (16:9)</PresentationFormat>
  <Paragraphs>118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Тема Office</vt:lpstr>
      <vt:lpstr>Презентация PowerPoint</vt:lpstr>
      <vt:lpstr>Проблема</vt:lpstr>
      <vt:lpstr>Цель задачи</vt:lpstr>
      <vt:lpstr>Новизна и значимость</vt:lpstr>
      <vt:lpstr>Укрупненная структура ЦАЛАР</vt:lpstr>
      <vt:lpstr>Диаграмма компонентов</vt:lpstr>
      <vt:lpstr>Диаграмма компонентов</vt:lpstr>
      <vt:lpstr>Текущие результаты Подсистема идентификации нарушения устойчивости</vt:lpstr>
      <vt:lpstr>Текущие результаты Подсистема обработки ТИ из ОИК</vt:lpstr>
      <vt:lpstr>Текущие результаты Подсистема обработки данных СВИ</vt:lpstr>
      <vt:lpstr>Текущие 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pk</dc:creator>
  <cp:lastModifiedBy>Пользователь Windows</cp:lastModifiedBy>
  <cp:revision>1272</cp:revision>
  <cp:lastPrinted>2017-04-03T09:56:10Z</cp:lastPrinted>
  <dcterms:created xsi:type="dcterms:W3CDTF">2014-09-01T10:01:09Z</dcterms:created>
  <dcterms:modified xsi:type="dcterms:W3CDTF">2020-12-09T14:27:36Z</dcterms:modified>
</cp:coreProperties>
</file>