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04" r:id="rId2"/>
    <p:sldId id="259" r:id="rId3"/>
    <p:sldId id="269" r:id="rId4"/>
    <p:sldId id="305" r:id="rId5"/>
    <p:sldId id="306" r:id="rId6"/>
    <p:sldId id="307" r:id="rId7"/>
    <p:sldId id="308" r:id="rId8"/>
    <p:sldId id="311" r:id="rId9"/>
    <p:sldId id="309" r:id="rId10"/>
    <p:sldId id="312" r:id="rId11"/>
    <p:sldId id="313" r:id="rId12"/>
    <p:sldId id="310" r:id="rId13"/>
    <p:sldId id="303" r:id="rId14"/>
  </p:sldIdLst>
  <p:sldSz cx="9144000" cy="5143500" type="screen16x9"/>
  <p:notesSz cx="6797675" cy="9926638"/>
  <p:defaultTextStyle>
    <a:defPPr>
      <a:defRPr lang="ru-RU"/>
    </a:defPPr>
    <a:lvl1pPr marL="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C32"/>
    <a:srgbClr val="69BA2E"/>
    <a:srgbClr val="71BF43"/>
    <a:srgbClr val="008D36"/>
    <a:srgbClr val="F04D22"/>
    <a:srgbClr val="FF9900"/>
    <a:srgbClr val="60A82A"/>
    <a:srgbClr val="8CC63E"/>
    <a:srgbClr val="70B744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7" autoAdjust="0"/>
    <p:restoredTop sz="94354" autoAdjust="0"/>
  </p:normalViewPr>
  <p:slideViewPr>
    <p:cSldViewPr>
      <p:cViewPr>
        <p:scale>
          <a:sx n="100" d="100"/>
          <a:sy n="100" d="100"/>
        </p:scale>
        <p:origin x="624" y="82"/>
      </p:cViewPr>
      <p:guideLst>
        <p:guide orient="horz" pos="2160"/>
        <p:guide pos="2880"/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228A-76AA-46A0-84F1-C59510D4B7F3}" type="datetimeFigureOut">
              <a:rPr lang="ru-RU" smtClean="0"/>
              <a:pPr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D41C-A792-4816-BA5E-6EA0AE8F17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5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AD41C-A792-4816-BA5E-6EA0AE8F176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2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EC09-A101-4A34-82F7-F6166FE2AAF9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15C-BB23-4B29-92B8-6865D3F48305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FF66-0A77-4AC6-A1F0-3C000D032D1C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1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77BE-481B-4FD9-B0AE-7E8B79C1657A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9"/>
            <a:ext cx="7772400" cy="10215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17A4-E088-4C5F-86E6-C754B26E37CE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33B-94BB-46F1-ABAA-FBFF7C39A9F7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E6FA-1E5C-442E-BE00-2068D8EF5826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AFE2-3BC4-4F2A-AC5F-9E1BF51E9B1B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C110-D748-4155-AA37-F52EE2D5D936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06A-12A5-4C08-A509-FF6AF21EB899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8" indent="0">
              <a:buNone/>
              <a:defRPr sz="2400"/>
            </a:lvl3pPr>
            <a:lvl4pPr marL="1371598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DAC-DB81-4AAB-ACBD-6BE7388296F2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0179-6548-4195-9C9B-E9BE97DF4D1C}" type="datetime1">
              <a:rPr lang="ru-RU" smtClean="0"/>
              <a:pPr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Podl_osnova_bez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9884"/>
          </a:xfrm>
          <a:prstGeom prst="rect">
            <a:avLst/>
          </a:prstGeom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810143" y="4476629"/>
            <a:ext cx="1523720" cy="666874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62" tIns="48381" rIns="96762" bIns="48381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 smtClean="0">
                <a:solidFill>
                  <a:schemeClr val="bg1"/>
                </a:solidFill>
              </a:rPr>
              <a:t>2020</a:t>
            </a:r>
            <a:endParaRPr lang="ru-RU" altLang="ru-RU" b="1" dirty="0">
              <a:solidFill>
                <a:schemeClr val="bg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03851" y="3579862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3568" y="1707654"/>
            <a:ext cx="7695878" cy="125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3400" b="1" dirty="0">
                <a:solidFill>
                  <a:schemeClr val="bg1"/>
                </a:solidFill>
                <a:latin typeface="Calibri" pitchFamily="34" charset="0"/>
              </a:rPr>
              <a:t>Разработка программного обеспечения централизованной автоматики ликвидации асинхронного режима</a:t>
            </a:r>
            <a:endParaRPr lang="ru-RU" altLang="ru-RU" sz="3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3432226"/>
            <a:ext cx="280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Студент: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Руководитель от ТПУ: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ТПУ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по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энергетике: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ОДУ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2165" y="3435845"/>
            <a:ext cx="4326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Жиленков А.А.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доцент КСУП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ТУСУР, </a:t>
            </a:r>
            <a:r>
              <a:rPr lang="ru-RU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Калентьев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А.А.</a:t>
            </a: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доцент ОЭЭ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ИШЭ, Прохоров А.В.</a:t>
            </a:r>
            <a:endParaRPr lang="ru-RU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., зам. начальника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ССР ОДУ Сибири, Политов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Е.А.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</a:t>
            </a: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ТИ из ОИК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34795"/>
              </p:ext>
            </p:extLst>
          </p:nvPr>
        </p:nvGraphicFramePr>
        <p:xfrm>
          <a:off x="3491880" y="990086"/>
          <a:ext cx="5133023" cy="3622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180695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</a:t>
                      </a:r>
                      <a:r>
                        <a:rPr lang="ru-RU" sz="1400" dirty="0" smtClean="0">
                          <a:latin typeface="+mn-lt"/>
                        </a:rPr>
                        <a:t>алгоритма сравнения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Реализация алгоритма сравнения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Тестирование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Выбор протокола передачи данных от ОИК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Приведение данных алгоритма в</a:t>
                      </a:r>
                      <a:r>
                        <a:rPr lang="ru-RU" sz="1400" baseline="0" dirty="0" smtClean="0"/>
                        <a:t> соответствие с протоколом передачи данных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 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Создание эмулятора 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83568" y="1429590"/>
            <a:ext cx="296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Получение среза данных по текущему режиму из ОИК по регламенту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Нахождение сравнением расчетного режима, соответствующего текущему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Выбор классификатора и сечений-кандидатов, соответствующих найденному режиму</a:t>
            </a:r>
          </a:p>
        </p:txBody>
      </p:sp>
    </p:spTree>
    <p:extLst>
      <p:ext uri="{BB962C8B-B14F-4D97-AF65-F5344CB8AC3E}">
        <p14:creationId xmlns:p14="http://schemas.microsoft.com/office/powerpoint/2010/main" val="2521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</a:t>
            </a: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данных СВИ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57557"/>
              </p:ext>
            </p:extLst>
          </p:nvPr>
        </p:nvGraphicFramePr>
        <p:xfrm>
          <a:off x="3491880" y="990086"/>
          <a:ext cx="5133023" cy="354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180695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появления возмущения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 определения групп когерентных генераторов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Реализация </a:t>
                      </a:r>
                      <a:r>
                        <a:rPr lang="ru-RU" sz="1400" dirty="0" smtClean="0">
                          <a:latin typeface="+mn-lt"/>
                        </a:rPr>
                        <a:t>алгоритма появления возмущения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 </a:t>
                      </a:r>
                      <a:r>
                        <a:rPr lang="ru-RU" sz="1400" dirty="0" smtClean="0">
                          <a:latin typeface="+mn-lt"/>
                        </a:rPr>
                        <a:t>алгоритма определения групп когерентных генераторов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Создание эмулятора 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827584" y="1429590"/>
            <a:ext cx="26642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Получение данных СВИ по регламенту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Определить группы когерентных генераторов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 smtClean="0">
                <a:latin typeface="Calibri" panose="020F0502020204030204" pitchFamily="34" charset="0"/>
              </a:rPr>
              <a:t>Определить появление возмущения</a:t>
            </a:r>
          </a:p>
        </p:txBody>
      </p:sp>
    </p:spTree>
    <p:extLst>
      <p:ext uri="{BB962C8B-B14F-4D97-AF65-F5344CB8AC3E}">
        <p14:creationId xmlns:p14="http://schemas.microsoft.com/office/powerpoint/2010/main" val="40985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77395"/>
              </p:ext>
            </p:extLst>
          </p:nvPr>
        </p:nvGraphicFramePr>
        <p:xfrm>
          <a:off x="1475656" y="1540510"/>
          <a:ext cx="6984776" cy="206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321815408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847051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Этап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Степень готовности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1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Реализация подсистемы «Идентификации нарушения устойчивости»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Реализация подсистемы «Обработка ТИ из ОИК»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Реализация подсистемы «Обработка данных СВИ»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подсистемы «Выбор УВ»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4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4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Podl_osnova_Spasi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" y="1809"/>
            <a:ext cx="9144000" cy="5139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4600" y="2067694"/>
            <a:ext cx="5094804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СПАСИБО ЗА ВНИМАНИЕ!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15" y="3059820"/>
            <a:ext cx="2342772" cy="17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Podl_osnova_bez_LOGO_obech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38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2</a:t>
            </a:r>
            <a:endParaRPr lang="ru-RU" sz="12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3888434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Проблема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971600" y="1275606"/>
            <a:ext cx="766244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1400" b="1" dirty="0">
                <a:cs typeface="Arial" panose="020B0604020202020204" pitchFamily="34" charset="0"/>
              </a:rPr>
              <a:t>Автоматика ликвидации асинхронного режима (АЛАР) </a:t>
            </a:r>
            <a:r>
              <a:rPr lang="ru-RU" sz="1400" dirty="0">
                <a:cs typeface="Arial" panose="020B0604020202020204" pitchFamily="34" charset="0"/>
              </a:rPr>
              <a:t>работает, когда управляющие воздействия других видов противоаварийной автоматики оказались неэффективными, то есть является одной из последних ступеней защиты энергосистемы от </a:t>
            </a:r>
            <a:r>
              <a:rPr lang="ru-RU" sz="1400" dirty="0" err="1">
                <a:cs typeface="Arial" panose="020B0604020202020204" pitchFamily="34" charset="0"/>
              </a:rPr>
              <a:t>блэкаута</a:t>
            </a:r>
            <a:r>
              <a:rPr lang="ru-RU" sz="1400" dirty="0">
                <a:cs typeface="Arial" panose="020B0604020202020204" pitchFamily="34" charset="0"/>
              </a:rPr>
              <a:t> и массового отключения потребителей электроэнергии.</a:t>
            </a:r>
          </a:p>
          <a:p>
            <a:pPr algn="just">
              <a:spcAft>
                <a:spcPts val="800"/>
              </a:spcAft>
            </a:pPr>
            <a:r>
              <a:rPr lang="ru-RU" sz="1400" b="1" dirty="0">
                <a:cs typeface="Arial" panose="020B0604020202020204" pitchFamily="34" charset="0"/>
              </a:rPr>
              <a:t>Применяемые в настоящее время локальные АЛАР </a:t>
            </a:r>
            <a:r>
              <a:rPr lang="ru-RU" sz="1400" dirty="0">
                <a:cs typeface="Arial" panose="020B0604020202020204" pitchFamily="34" charset="0"/>
              </a:rPr>
              <a:t>оперируют информацией о параметрах режима только непосредственно в месте их установки. Поэтому они </a:t>
            </a:r>
            <a:r>
              <a:rPr lang="ru-RU" sz="1400" b="1" dirty="0">
                <a:cs typeface="Arial" panose="020B0604020202020204" pitchFamily="34" charset="0"/>
              </a:rPr>
              <a:t>не способны выполнить деление системы с учетом минимизации небаланса мощности в отделившихся частях электроэнергетической системы (ЭЭС), что приводит к увеличению объема отключения нагрузки в дефицитной части</a:t>
            </a:r>
            <a:r>
              <a:rPr lang="ru-RU" sz="1400" dirty="0"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ru-RU" sz="1400" b="1" dirty="0">
                <a:cs typeface="Arial" panose="020B0604020202020204" pitchFamily="34" charset="0"/>
              </a:rPr>
              <a:t>Данную проблему можно решить при помощи централизации АЛАР и обеспечения адаптивности её действий к изменяющимся условиям работы ЭЭС.</a:t>
            </a:r>
          </a:p>
          <a:p>
            <a:pPr algn="just">
              <a:spcAft>
                <a:spcPts val="800"/>
              </a:spcAft>
            </a:pPr>
            <a:r>
              <a:rPr lang="ru-RU" sz="1400" dirty="0">
                <a:cs typeface="Arial" panose="020B0604020202020204" pitchFamily="34" charset="0"/>
              </a:rPr>
              <a:t>Централизованные АЛАР отсутствуют сегодня в энергосистемах</a:t>
            </a:r>
            <a:r>
              <a:rPr lang="ru-RU" sz="1400" dirty="0" smtClean="0">
                <a:cs typeface="Arial" panose="020B0604020202020204" pitchFamily="34" charset="0"/>
              </a:rPr>
              <a:t>.</a:t>
            </a:r>
            <a:endParaRPr lang="ru-RU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ru-RU" sz="1200" dirty="0" smtClean="0"/>
              <a:t>3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Цель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500832" y="1563638"/>
            <a:ext cx="721213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cs typeface="Arial" panose="020B0604020202020204" pitchFamily="34" charset="0"/>
              </a:rPr>
              <a:t>уменьшение </a:t>
            </a:r>
            <a:r>
              <a:rPr lang="ru-RU" sz="1600" dirty="0">
                <a:cs typeface="Arial" panose="020B0604020202020204" pitchFamily="34" charset="0"/>
              </a:rPr>
              <a:t>длительность выявления АР;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cs typeface="Arial" panose="020B0604020202020204" pitchFamily="34" charset="0"/>
              </a:rPr>
              <a:t>централизация </a:t>
            </a:r>
            <a:r>
              <a:rPr lang="ru-RU" sz="1600" dirty="0">
                <a:cs typeface="Arial" panose="020B0604020202020204" pitchFamily="34" charset="0"/>
              </a:rPr>
              <a:t>АЛАР для повышения селективности;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cs typeface="Arial" panose="020B0604020202020204" pitchFamily="34" charset="0"/>
              </a:rPr>
              <a:t>повышение </a:t>
            </a:r>
            <a:r>
              <a:rPr lang="ru-RU" sz="1600" dirty="0">
                <a:cs typeface="Arial" panose="020B0604020202020204" pitchFamily="34" charset="0"/>
              </a:rPr>
              <a:t>чувствительности устройств АЛАР;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cs typeface="Arial" panose="020B0604020202020204" pitchFamily="34" charset="0"/>
              </a:rPr>
              <a:t>устранение </a:t>
            </a:r>
            <a:r>
              <a:rPr lang="ru-RU" sz="1600" dirty="0">
                <a:cs typeface="Arial" panose="020B0604020202020204" pitchFamily="34" charset="0"/>
              </a:rPr>
              <a:t>человеческого фактора при выполнении расчетов </a:t>
            </a:r>
            <a:r>
              <a:rPr lang="ru-RU" sz="1600" dirty="0" err="1">
                <a:cs typeface="Arial" panose="020B0604020202020204" pitchFamily="34" charset="0"/>
              </a:rPr>
              <a:t>уставок</a:t>
            </a:r>
            <a:r>
              <a:rPr lang="ru-RU" sz="1600" dirty="0">
                <a:cs typeface="Arial" panose="020B0604020202020204" pitchFamily="34" charset="0"/>
              </a:rPr>
              <a:t> АЛАР;</a:t>
            </a:r>
          </a:p>
          <a:p>
            <a:pPr marL="28575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600" dirty="0" smtClean="0">
                <a:cs typeface="Arial" panose="020B0604020202020204" pitchFamily="34" charset="0"/>
              </a:rPr>
              <a:t>повышении </a:t>
            </a:r>
            <a:r>
              <a:rPr lang="ru-RU" sz="1600" dirty="0">
                <a:cs typeface="Arial" panose="020B0604020202020204" pitchFamily="34" charset="0"/>
              </a:rPr>
              <a:t>устойчивости отделившихся частей ЭЭС.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Новизна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1540698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Выполнено исследование </a:t>
            </a:r>
            <a:r>
              <a:rPr lang="ru-RU" sz="1600" dirty="0">
                <a:latin typeface="Calibri" panose="020F0502020204030204" pitchFamily="34" charset="0"/>
              </a:rPr>
              <a:t>алгоритмов решения отдельных задач централизованной АЛАР</a:t>
            </a:r>
            <a:r>
              <a:rPr lang="ru-RU" altLang="ru-RU" sz="1600" dirty="0">
                <a:latin typeface="Calibri" panose="020F0502020204030204" pitchFamily="34" charset="0"/>
              </a:rPr>
              <a:t>.</a:t>
            </a:r>
          </a:p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 </a:t>
            </a:r>
          </a:p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Выявлены и обоснованы недостатки существующих алгоритмов, выполнено их усовершенствование и разработка новых алгоритмов.</a:t>
            </a:r>
          </a:p>
          <a:p>
            <a:pPr algn="just">
              <a:defRPr/>
            </a:pPr>
            <a:endParaRPr lang="ru-RU" altLang="ru-RU" sz="16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sz="1600" dirty="0" smtClean="0">
                <a:latin typeface="Calibri" panose="020F0502020204030204" pitchFamily="34" charset="0"/>
              </a:rPr>
              <a:t>Разработан </a:t>
            </a:r>
            <a:r>
              <a:rPr lang="ru-RU" altLang="ru-RU" sz="1600" dirty="0">
                <a:latin typeface="Calibri" panose="020F0502020204030204" pitchFamily="34" charset="0"/>
              </a:rPr>
              <a:t>единый </a:t>
            </a:r>
            <a:r>
              <a:rPr lang="ru-RU" altLang="ru-RU" sz="1600" dirty="0" smtClean="0">
                <a:latin typeface="Calibri" panose="020F0502020204030204" pitchFamily="34" charset="0"/>
              </a:rPr>
              <a:t>алгоритм </a:t>
            </a:r>
            <a:r>
              <a:rPr lang="ru-RU" altLang="ru-RU" sz="1600" dirty="0">
                <a:latin typeface="Calibri" panose="020F0502020204030204" pitchFamily="34" charset="0"/>
              </a:rPr>
              <a:t>централизованной </a:t>
            </a:r>
            <a:r>
              <a:rPr lang="ru-RU" altLang="ru-RU" sz="1600" dirty="0" smtClean="0">
                <a:latin typeface="Calibri" panose="020F0502020204030204" pitchFamily="34" charset="0"/>
              </a:rPr>
              <a:t>АЛАР, выполнена его программная реализация и тестирование.</a:t>
            </a:r>
            <a:endParaRPr lang="ru-RU" altLang="ru-RU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Значимость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Решение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896269"/>
            <a:ext cx="600508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Решение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 descr="C:\Users\Артем Жиленков\Downloads\Component Diagram 1 (2).vpd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99"/>
          <a:stretch/>
        </p:blipFill>
        <p:spPr bwMode="auto">
          <a:xfrm>
            <a:off x="0" y="843558"/>
            <a:ext cx="5616624" cy="4299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5656445" y="1347614"/>
            <a:ext cx="343961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200" dirty="0"/>
              <a:t>4</a:t>
            </a:r>
            <a:endParaRPr lang="ru-RU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</a:t>
            </a: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результаты</a:t>
            </a:r>
            <a:b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5035" y="1102247"/>
            <a:ext cx="2664296" cy="5472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Формирование набора данных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95035" y="2005707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Кластеризация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5035" y="2903066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Классификация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95035" y="3801083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cs typeface="Arial" panose="020B0604020202020204" pitchFamily="34" charset="0"/>
              </a:rPr>
              <a:t>Использование классификатора</a:t>
            </a:r>
            <a:endParaRPr lang="ru-RU" sz="1400" b="1" dirty="0">
              <a:cs typeface="Arial" panose="020B0604020202020204" pitchFamily="34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2376589" y="1677049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376589" y="2571375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2376589" y="3500663"/>
            <a:ext cx="144016" cy="272183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55102"/>
              </p:ext>
            </p:extLst>
          </p:nvPr>
        </p:nvGraphicFramePr>
        <p:xfrm>
          <a:off x="4026770" y="1429590"/>
          <a:ext cx="4946788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2289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354499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  <a:endParaRPr lang="ru-RU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+mj-lt"/>
                        </a:rPr>
                        <a:t>Степень готовности</a:t>
                      </a:r>
                      <a:endParaRPr lang="ru-RU" sz="1600" dirty="0">
                        <a:latin typeface="+mj-lt"/>
                      </a:endParaRP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n-lt"/>
                        </a:rPr>
                        <a:t>Разработка алгоритма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 алгоритма</a:t>
                      </a:r>
                      <a:r>
                        <a:rPr lang="ru-RU" sz="1400" baseline="0" dirty="0" smtClean="0"/>
                        <a:t> на </a:t>
                      </a:r>
                      <a:r>
                        <a:rPr lang="en-US" sz="1400" baseline="0" dirty="0" smtClean="0"/>
                        <a:t>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Интеграция алгоритма с </a:t>
                      </a:r>
                      <a:r>
                        <a:rPr lang="en-US" sz="1400" dirty="0" smtClean="0"/>
                        <a:t>C#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 разработке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Доработка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 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Повторное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Не 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6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40018</TotalTime>
  <Words>463</Words>
  <Application>Microsoft Office PowerPoint</Application>
  <PresentationFormat>Экран (16:9)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Тема Office</vt:lpstr>
      <vt:lpstr>Презентация PowerPoint</vt:lpstr>
      <vt:lpstr>Проблема</vt:lpstr>
      <vt:lpstr>Цель</vt:lpstr>
      <vt:lpstr>Задачи</vt:lpstr>
      <vt:lpstr>Новизна</vt:lpstr>
      <vt:lpstr>Значимость</vt:lpstr>
      <vt:lpstr>Решение</vt:lpstr>
      <vt:lpstr>Решение</vt:lpstr>
      <vt:lpstr>Текущие результаты Подсистема идентификации нарушения устойчивости</vt:lpstr>
      <vt:lpstr>Текущие результаты Подсистема обработки ТИ из ОИК</vt:lpstr>
      <vt:lpstr>Текущие результаты Подсистема обработки данных СВИ</vt:lpstr>
      <vt:lpstr>Текущие 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</dc:creator>
  <cp:lastModifiedBy>Пользователь Windows</cp:lastModifiedBy>
  <cp:revision>1266</cp:revision>
  <cp:lastPrinted>2017-04-03T09:56:10Z</cp:lastPrinted>
  <dcterms:created xsi:type="dcterms:W3CDTF">2014-09-01T10:01:09Z</dcterms:created>
  <dcterms:modified xsi:type="dcterms:W3CDTF">2020-12-09T07:16:49Z</dcterms:modified>
</cp:coreProperties>
</file>