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5619D-82FF-4BF1-8D63-F6806B41756A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7B423-069C-4D7D-BC90-56E530B0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7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E354D2-649E-45BA-9644-70688F51499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FFFE59-57CA-487E-B7D2-5BF0CC414DA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7D8855-E5C4-46FF-80FC-9EECD7D4CED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C81A2A-92F8-4323-9949-7F88EEF1660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01AA2C-1DEF-477A-9ABF-0AD8E4AD90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6C2BEF-91B4-4E49-A5FD-46431CBF6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C61053-3120-4A91-96A6-F38E27398E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88FF7B-52D6-4D4E-88A4-D66FA1EF85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E7FDE7-CE7A-41A1-BB6C-4D5110EF67C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45EC2D-6821-4147-BAF5-2FB564DBD0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65A7E8-1D5C-4BC8-9E27-D2B8E0468F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E1876A-D989-419E-A374-13347B6349F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E21F03-058E-4C24-BB92-883E505EAB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F72B78-7A68-432B-A2FE-DBC6F8E173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D72845-E568-4B85-8DB8-54E763E38B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ADEA1E-40E6-4851-94F2-2020B4B9AE8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6C5194-A5CF-4C92-BABE-DBE8B573D75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6EB4BD9-BEEB-4BC1-AE8B-ACACA5F5A9E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4FEA6D-4D7E-4501-8A6C-04406912C8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78E8BB-068F-4CC4-A242-3C5156E6D9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EF68BD7-2ACF-49C4-AB8A-A2FC75905D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E84EE-9469-4A35-99F1-7620EA41E5A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44E1E6-46CE-4586-B982-A1E5262FF1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A213A6-5177-49A5-9BFC-0ECB05CC6F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174C135-2ED2-428C-9E41-AFAF84E284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C55289-BDE7-49A8-A4FE-25FF06711F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E5CA4FF-163B-479F-90B4-2E66033F64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9BFCB0D-98E9-4402-970A-CC4E8C58E6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988F6C-DFC0-465E-8853-329C1F3B2B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6A9244-58C2-416A-8B5F-1AB5250CF6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97FACF-2A61-46B8-B295-E30C8982F8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5FB78F-1C6B-4670-A71C-9B755BEB0F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ACF176-BD3B-42C8-A9AF-ED475220DE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4114BD-C1E5-44BB-A269-C88F6BA1D7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FCFB03-C797-4D43-8A60-62F6401F7F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33A332-7ED7-4E88-BFB2-87348CD170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11115360" y="6452280"/>
            <a:ext cx="240840" cy="17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ts val="1239"/>
              </a:lnSpc>
              <a:buNone/>
              <a:defRPr lang="ru-RU" sz="1200" b="0" strike="noStrike" spc="-26">
                <a:solidFill>
                  <a:srgbClr val="888888"/>
                </a:solidFill>
                <a:latin typeface="Calibri"/>
                <a:ea typeface="DejaVu Sans"/>
              </a:defRPr>
            </a:lvl1pPr>
          </a:lstStyle>
          <a:p>
            <a:pPr marL="38160">
              <a:lnSpc>
                <a:spcPts val="1239"/>
              </a:lnSpc>
              <a:buNone/>
            </a:pPr>
            <a:fld id="{1EE4CA70-3A61-4E10-B38F-0A8C501253C3}" type="slidenum">
              <a:rPr lang="ru-RU" sz="1200" b="0" strike="noStrike" spc="-26">
                <a:solidFill>
                  <a:srgbClr val="888888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115360" y="6452280"/>
            <a:ext cx="240840" cy="17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ts val="1239"/>
              </a:lnSpc>
              <a:buNone/>
              <a:defRPr lang="ru-RU" sz="1200" b="0" strike="noStrike" spc="-26">
                <a:solidFill>
                  <a:srgbClr val="888888"/>
                </a:solidFill>
                <a:latin typeface="Calibri"/>
                <a:ea typeface="DejaVu Sans"/>
              </a:defRPr>
            </a:lvl1pPr>
          </a:lstStyle>
          <a:p>
            <a:pPr marL="38160">
              <a:lnSpc>
                <a:spcPts val="1239"/>
              </a:lnSpc>
              <a:buNone/>
            </a:pPr>
            <a:fld id="{96A410E4-7FE8-4FEA-8753-354765EAC935}" type="slidenum">
              <a:rPr lang="ru-RU" sz="1200" b="0" strike="noStrike" spc="-26">
                <a:solidFill>
                  <a:srgbClr val="888888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11115360" y="6452280"/>
            <a:ext cx="240840" cy="17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>
              <a:lnSpc>
                <a:spcPts val="1239"/>
              </a:lnSpc>
              <a:buNone/>
              <a:defRPr lang="ru-RU" sz="1200" b="0" strike="noStrike" spc="-26">
                <a:solidFill>
                  <a:srgbClr val="888888"/>
                </a:solidFill>
                <a:latin typeface="Calibri"/>
                <a:ea typeface="DejaVu Sans"/>
              </a:defRPr>
            </a:lvl1pPr>
          </a:lstStyle>
          <a:p>
            <a:pPr marL="38160">
              <a:lnSpc>
                <a:spcPts val="1239"/>
              </a:lnSpc>
              <a:buNone/>
            </a:pPr>
            <a:fld id="{CC06BC24-CAA2-4BFE-975B-F62B4CF1F817}" type="slidenum">
              <a:rPr lang="ru-RU" sz="1200" b="0" strike="noStrike" spc="-26">
                <a:solidFill>
                  <a:srgbClr val="888888"/>
                </a:solidFill>
                <a:latin typeface="Calibri"/>
                <a:ea typeface="DejaVu San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ru-RU" sz="1400" b="0" strike="noStrike" spc="-1">
                <a:latin typeface="Times New Roman"/>
              </a:defRPr>
            </a:lvl1pPr>
          </a:lstStyle>
          <a:p>
            <a:endParaRPr lang="ru-RU" sz="1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22240" y="1018800"/>
            <a:ext cx="9245880" cy="1797120"/>
          </a:xfrm>
          <a:prstGeom prst="rect">
            <a:avLst/>
          </a:prstGeom>
          <a:noFill/>
          <a:ln w="0">
            <a:noFill/>
          </a:ln>
        </p:spPr>
        <p:txBody>
          <a:bodyPr lIns="0" tIns="111240" rIns="0" bIns="0" anchor="t">
            <a:noAutofit/>
          </a:bodyPr>
          <a:lstStyle/>
          <a:p>
            <a:pPr marL="12240" algn="ctr">
              <a:lnSpc>
                <a:spcPts val="4431"/>
              </a:lnSpc>
              <a:spcBef>
                <a:spcPts val="876"/>
              </a:spcBef>
              <a:buNone/>
            </a:pPr>
            <a:r>
              <a:rPr lang="ru-RU" sz="4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Метод</a:t>
            </a:r>
            <a:r>
              <a:rPr lang="ru-RU" sz="4300" b="0" strike="noStrike" spc="-137">
                <a:solidFill>
                  <a:srgbClr val="000000"/>
                </a:solidFill>
                <a:latin typeface="Times New Roman"/>
                <a:ea typeface="DejaVu Sans"/>
              </a:rPr>
              <a:t> фильтрации спам-сообщений электронной почты на основе нейронной сети и метода опорных векторов</a:t>
            </a:r>
            <a:endParaRPr lang="ru-RU" sz="4300" b="0" strike="noStrike" spc="-1">
              <a:latin typeface="Arial"/>
            </a:endParaRPr>
          </a:p>
        </p:txBody>
      </p:sp>
      <p:sp>
        <p:nvSpPr>
          <p:cNvPr id="124" name="object 3"/>
          <p:cNvSpPr/>
          <p:nvPr/>
        </p:nvSpPr>
        <p:spPr>
          <a:xfrm>
            <a:off x="770400" y="3945960"/>
            <a:ext cx="5167080" cy="133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19000"/>
              </a:lnSpc>
              <a:spcBef>
                <a:spcPts val="96"/>
              </a:spcBef>
              <a:buNone/>
            </a:pPr>
            <a:r>
              <a:rPr lang="ru-RU" sz="24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Студент: </a:t>
            </a:r>
            <a:endParaRPr lang="ru-RU" sz="2400" b="0" strike="noStrike" spc="-1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96"/>
              </a:spcBef>
              <a:buNone/>
            </a:pPr>
            <a:r>
              <a:rPr lang="ru-RU" sz="2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Группа:</a:t>
            </a:r>
            <a:endParaRPr lang="ru-RU" sz="24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1"/>
              </a:spcBef>
              <a:buNone/>
            </a:pPr>
            <a:r>
              <a:rPr lang="ru-RU" sz="2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Научный</a:t>
            </a:r>
            <a:r>
              <a:rPr lang="ru-RU" sz="2400" b="0" strike="noStrike" spc="-13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руководитель: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5" name="object 4"/>
          <p:cNvSpPr/>
          <p:nvPr/>
        </p:nvSpPr>
        <p:spPr>
          <a:xfrm>
            <a:off x="6477120" y="3945960"/>
            <a:ext cx="4941720" cy="133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25560" indent="-13320">
              <a:lnSpc>
                <a:spcPct val="119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Яковлев Денис Владиславович</a:t>
            </a:r>
            <a:endParaRPr lang="ru-RU" sz="2400" b="0" strike="noStrike" spc="-1">
              <a:latin typeface="Arial"/>
            </a:endParaRPr>
          </a:p>
          <a:p>
            <a:pPr marL="25560" indent="-13320">
              <a:lnSpc>
                <a:spcPct val="119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ru-RU" sz="2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ИУ7-</a:t>
            </a:r>
            <a:r>
              <a:rPr lang="ru-RU" sz="240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81Б</a:t>
            </a:r>
            <a:endParaRPr lang="ru-RU" sz="2400" b="0" strike="noStrike" spc="-1">
              <a:latin typeface="Arial"/>
            </a:endParaRPr>
          </a:p>
          <a:p>
            <a:pPr marL="12600" indent="-1332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ru-RU" sz="2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Русакова Зинаида Николаевна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6" name="object 5"/>
          <p:cNvSpPr/>
          <p:nvPr/>
        </p:nvSpPr>
        <p:spPr>
          <a:xfrm>
            <a:off x="5072760" y="6288480"/>
            <a:ext cx="1330560" cy="2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Москва,</a:t>
            </a:r>
            <a:r>
              <a:rPr lang="ru-RU" sz="180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2024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27" name="object 6"/>
          <p:cNvPicPr/>
          <p:nvPr/>
        </p:nvPicPr>
        <p:blipFill>
          <a:blip r:embed="rId2"/>
          <a:stretch/>
        </p:blipFill>
        <p:spPr>
          <a:xfrm>
            <a:off x="10439280" y="0"/>
            <a:ext cx="1277640" cy="155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09"/>
          <p:cNvSpPr/>
          <p:nvPr/>
        </p:nvSpPr>
        <p:spPr>
          <a:xfrm>
            <a:off x="944640" y="288360"/>
            <a:ext cx="6116560" cy="13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222" dirty="0">
                <a:solidFill>
                  <a:srgbClr val="000000"/>
                </a:solidFill>
                <a:latin typeface="Arial"/>
                <a:ea typeface="DejaVu Sans"/>
              </a:rPr>
              <a:t>Обучение машины опорных векторов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52" name="TextBox 1"/>
          <p:cNvSpPr/>
          <p:nvPr/>
        </p:nvSpPr>
        <p:spPr>
          <a:xfrm>
            <a:off x="944640" y="2322458"/>
            <a:ext cx="4252680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200" spc="-1" dirty="0">
                <a:solidFill>
                  <a:srgbClr val="000000"/>
                </a:solidFill>
                <a:latin typeface="Times New Roman"/>
                <a:ea typeface="DejaVu Sans"/>
              </a:rPr>
              <a:t>Б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ыло выбрано линейное ядро ввиду линейной разделимости данных.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45C35B-C626-4A49-BE49-F3ECDF46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13" y="13940"/>
            <a:ext cx="330777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11"/>
          <p:cNvSpPr/>
          <p:nvPr/>
        </p:nvSpPr>
        <p:spPr>
          <a:xfrm>
            <a:off x="1054600" y="129305"/>
            <a:ext cx="10438900" cy="321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222" dirty="0">
                <a:solidFill>
                  <a:srgbClr val="000000"/>
                </a:solidFill>
                <a:latin typeface="Arial"/>
                <a:ea typeface="DejaVu Sans"/>
              </a:rPr>
              <a:t>Функция нахождения коэффициентов гиперплоскости для SVM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86CC94-A524-4E61-91F5-C744D931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42" y="1548791"/>
            <a:ext cx="6600015" cy="5309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13"/>
          <p:cNvSpPr/>
          <p:nvPr/>
        </p:nvSpPr>
        <p:spPr>
          <a:xfrm>
            <a:off x="1012320" y="297000"/>
            <a:ext cx="9898200" cy="13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222">
                <a:solidFill>
                  <a:srgbClr val="000000"/>
                </a:solidFill>
                <a:latin typeface="Arial"/>
                <a:ea typeface="DejaVu Sans"/>
              </a:rPr>
              <a:t>Обучение нейросети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58" name="TextBox 6"/>
          <p:cNvSpPr/>
          <p:nvPr/>
        </p:nvSpPr>
        <p:spPr>
          <a:xfrm>
            <a:off x="520560" y="1385280"/>
            <a:ext cx="3826440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качестве архитектуры нейронной сети был выбран многослойный перцептрон </a:t>
            </a:r>
            <a:r>
              <a:rPr lang="ru-RU" sz="2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Румельхарта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ввиду того, что он может работать с векторными представлениями текстовых данных.</a:t>
            </a:r>
            <a:br>
              <a:rPr sz="2200" dirty="0"/>
            </a:b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На входном слое 32 нейрона, при поступлении вектора размером больше 32, вектор разбивается на куски по 32 элемента с перекрытием в 16 элементов, 2 скрытых слоя по 100 нейронов в каждом, количество выходов равно 1</a:t>
            </a:r>
            <a:endParaRPr lang="ru-RU" sz="22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BC89DE-5820-47D6-9518-F57C46427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41" y="1125855"/>
            <a:ext cx="7085639" cy="56880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15"/>
          <p:cNvSpPr/>
          <p:nvPr/>
        </p:nvSpPr>
        <p:spPr>
          <a:xfrm>
            <a:off x="699120" y="288720"/>
            <a:ext cx="9898200" cy="13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222" dirty="0">
                <a:solidFill>
                  <a:srgbClr val="000000"/>
                </a:solidFill>
                <a:latin typeface="Arial"/>
                <a:ea typeface="DejaVu Sans"/>
              </a:rPr>
              <a:t>Построение вектора репутационных коэффициентов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87BFD-2885-4336-923E-C086E26F191C}"/>
              </a:ext>
            </a:extLst>
          </p:cNvPr>
          <p:cNvSpPr txBox="1"/>
          <p:nvPr/>
        </p:nvSpPr>
        <p:spPr>
          <a:xfrm>
            <a:off x="699120" y="2019300"/>
            <a:ext cx="40887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репутационным коэффициентом здесь понимается соотношение количества появлений слова в спам сообщениях и количества появлений в легитимных сообщениях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FBBD36-5E5C-4BF1-9C34-F44D37FC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570" y="1098383"/>
            <a:ext cx="2917626" cy="5597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17"/>
          <p:cNvSpPr/>
          <p:nvPr/>
        </p:nvSpPr>
        <p:spPr>
          <a:xfrm>
            <a:off x="1080000" y="720360"/>
            <a:ext cx="10276200" cy="13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4400" b="0" strike="noStrike" spc="-222" dirty="0">
                <a:solidFill>
                  <a:srgbClr val="000000"/>
                </a:solidFill>
                <a:latin typeface="Arial"/>
                <a:ea typeface="DejaVu Sans"/>
              </a:rPr>
              <a:t>Обработка входного вектора нейросетью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7D3B75-BE38-428E-A636-AC002051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550" y="1697322"/>
            <a:ext cx="6076950" cy="45510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71200" y="647280"/>
            <a:ext cx="7560720" cy="1155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Схема</a:t>
            </a:r>
            <a:r>
              <a:rPr lang="ru-RU" sz="4400" b="0" strike="noStrike" spc="-21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взаимодействия</a:t>
            </a:r>
            <a:r>
              <a:rPr lang="ru-RU" sz="4400" b="0" strike="noStrike" spc="-20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модулей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4" name="object 3"/>
          <p:cNvSpPr/>
          <p:nvPr/>
        </p:nvSpPr>
        <p:spPr>
          <a:xfrm>
            <a:off x="6482160" y="3591720"/>
            <a:ext cx="1850760" cy="924120"/>
          </a:xfrm>
          <a:custGeom>
            <a:avLst/>
            <a:gdLst/>
            <a:ahLst/>
            <a:cxnLst/>
            <a:rect l="l" t="t" r="r" b="b"/>
            <a:pathLst>
              <a:path w="1853565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6"/>
                </a:lnTo>
                <a:lnTo>
                  <a:pt x="1767527" y="916086"/>
                </a:lnTo>
                <a:lnTo>
                  <a:pt x="1727958" y="926000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49" y="920683"/>
                </a:lnTo>
                <a:lnTo>
                  <a:pt x="61776" y="903241"/>
                </a:lnTo>
                <a:lnTo>
                  <a:pt x="31550" y="875849"/>
                </a:lnTo>
                <a:lnTo>
                  <a:pt x="10580" y="840859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49"/>
                </a:lnTo>
                <a:lnTo>
                  <a:pt x="23424" y="61776"/>
                </a:lnTo>
                <a:lnTo>
                  <a:pt x="50818" y="31550"/>
                </a:lnTo>
                <a:lnTo>
                  <a:pt x="85806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noFill/>
          <a:ln w="1544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object 4"/>
          <p:cNvSpPr/>
          <p:nvPr/>
        </p:nvSpPr>
        <p:spPr>
          <a:xfrm>
            <a:off x="6737400" y="3700800"/>
            <a:ext cx="1391760" cy="67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 anchor="t">
            <a:spAutoFit/>
          </a:bodyPr>
          <a:lstStyle/>
          <a:p>
            <a:pPr marL="12600" indent="276120">
              <a:lnSpc>
                <a:spcPts val="1701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ru-RU" sz="1450" b="0" strike="noStrike" spc="-12">
                <a:solidFill>
                  <a:srgbClr val="000000"/>
                </a:solidFill>
                <a:latin typeface="Arial"/>
                <a:ea typeface="DejaVu Sans"/>
              </a:rPr>
              <a:t>Модуль фильтрации сообщений</a:t>
            </a:r>
            <a:endParaRPr lang="ru-RU" sz="1450" b="0" strike="noStrike" spc="-1">
              <a:latin typeface="Arial"/>
            </a:endParaRPr>
          </a:p>
        </p:txBody>
      </p:sp>
      <p:sp>
        <p:nvSpPr>
          <p:cNvPr id="166" name="object 5"/>
          <p:cNvSpPr/>
          <p:nvPr/>
        </p:nvSpPr>
        <p:spPr>
          <a:xfrm>
            <a:off x="3856680" y="1784880"/>
            <a:ext cx="1850760" cy="924120"/>
          </a:xfrm>
          <a:custGeom>
            <a:avLst/>
            <a:gdLst/>
            <a:ahLst/>
            <a:cxnLst/>
            <a:rect l="l" t="t" r="r" b="b"/>
            <a:pathLst>
              <a:path w="1853564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7"/>
                </a:lnTo>
                <a:lnTo>
                  <a:pt x="1767527" y="916086"/>
                </a:lnTo>
                <a:lnTo>
                  <a:pt x="1727958" y="925999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50" y="920683"/>
                </a:lnTo>
                <a:lnTo>
                  <a:pt x="61775" y="903241"/>
                </a:lnTo>
                <a:lnTo>
                  <a:pt x="31550" y="875849"/>
                </a:lnTo>
                <a:lnTo>
                  <a:pt x="10580" y="840860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50"/>
                </a:lnTo>
                <a:lnTo>
                  <a:pt x="23425" y="61775"/>
                </a:lnTo>
                <a:lnTo>
                  <a:pt x="50818" y="31550"/>
                </a:lnTo>
                <a:lnTo>
                  <a:pt x="85807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noFill/>
          <a:ln w="1544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object 6"/>
          <p:cNvSpPr/>
          <p:nvPr/>
        </p:nvSpPr>
        <p:spPr>
          <a:xfrm>
            <a:off x="4270680" y="2138760"/>
            <a:ext cx="1657080" cy="24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 anchor="t">
            <a:spAutoFit/>
          </a:bodyPr>
          <a:lstStyle/>
          <a:p>
            <a:pPr marL="14040" indent="-1800">
              <a:lnSpc>
                <a:spcPts val="1701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ru-RU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Интерфейс</a:t>
            </a:r>
            <a:endParaRPr lang="ru-RU" sz="1450" b="0" strike="noStrike" spc="-1">
              <a:latin typeface="Arial"/>
            </a:endParaRPr>
          </a:p>
        </p:txBody>
      </p:sp>
      <p:sp>
        <p:nvSpPr>
          <p:cNvPr id="168" name="object 7"/>
          <p:cNvSpPr/>
          <p:nvPr/>
        </p:nvSpPr>
        <p:spPr>
          <a:xfrm>
            <a:off x="3856680" y="3591720"/>
            <a:ext cx="1850760" cy="924120"/>
          </a:xfrm>
          <a:custGeom>
            <a:avLst/>
            <a:gdLst/>
            <a:ahLst/>
            <a:cxnLst/>
            <a:rect l="l" t="t" r="r" b="b"/>
            <a:pathLst>
              <a:path w="1853564" h="927100">
                <a:moveTo>
                  <a:pt x="139000" y="0"/>
                </a:moveTo>
                <a:lnTo>
                  <a:pt x="1714334" y="0"/>
                </a:lnTo>
                <a:lnTo>
                  <a:pt x="1721163" y="166"/>
                </a:lnTo>
                <a:lnTo>
                  <a:pt x="1761154" y="8121"/>
                </a:lnTo>
                <a:lnTo>
                  <a:pt x="1797144" y="27358"/>
                </a:lnTo>
                <a:lnTo>
                  <a:pt x="1825976" y="56190"/>
                </a:lnTo>
                <a:lnTo>
                  <a:pt x="1845213" y="92179"/>
                </a:lnTo>
                <a:lnTo>
                  <a:pt x="1853168" y="132171"/>
                </a:lnTo>
                <a:lnTo>
                  <a:pt x="1853334" y="139000"/>
                </a:lnTo>
                <a:lnTo>
                  <a:pt x="1853334" y="787667"/>
                </a:lnTo>
                <a:lnTo>
                  <a:pt x="1847351" y="828017"/>
                </a:lnTo>
                <a:lnTo>
                  <a:pt x="1829908" y="864891"/>
                </a:lnTo>
                <a:lnTo>
                  <a:pt x="1802516" y="895116"/>
                </a:lnTo>
                <a:lnTo>
                  <a:pt x="1767527" y="916086"/>
                </a:lnTo>
                <a:lnTo>
                  <a:pt x="1727958" y="926000"/>
                </a:lnTo>
                <a:lnTo>
                  <a:pt x="1714334" y="926667"/>
                </a:lnTo>
                <a:lnTo>
                  <a:pt x="139000" y="926667"/>
                </a:lnTo>
                <a:lnTo>
                  <a:pt x="98650" y="920683"/>
                </a:lnTo>
                <a:lnTo>
                  <a:pt x="61775" y="903241"/>
                </a:lnTo>
                <a:lnTo>
                  <a:pt x="31550" y="875849"/>
                </a:lnTo>
                <a:lnTo>
                  <a:pt x="10580" y="840859"/>
                </a:lnTo>
                <a:lnTo>
                  <a:pt x="667" y="801291"/>
                </a:lnTo>
                <a:lnTo>
                  <a:pt x="0" y="787667"/>
                </a:lnTo>
                <a:lnTo>
                  <a:pt x="0" y="139000"/>
                </a:lnTo>
                <a:lnTo>
                  <a:pt x="5983" y="98649"/>
                </a:lnTo>
                <a:lnTo>
                  <a:pt x="23425" y="61776"/>
                </a:lnTo>
                <a:lnTo>
                  <a:pt x="50818" y="31550"/>
                </a:lnTo>
                <a:lnTo>
                  <a:pt x="85807" y="10580"/>
                </a:lnTo>
                <a:lnTo>
                  <a:pt x="125375" y="667"/>
                </a:lnTo>
                <a:lnTo>
                  <a:pt x="139000" y="0"/>
                </a:lnTo>
                <a:close/>
              </a:path>
            </a:pathLst>
          </a:custGeom>
          <a:noFill/>
          <a:ln w="1544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object 8"/>
          <p:cNvSpPr/>
          <p:nvPr/>
        </p:nvSpPr>
        <p:spPr>
          <a:xfrm>
            <a:off x="4078800" y="3818520"/>
            <a:ext cx="1391040" cy="4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5560" rIns="0" bIns="0" anchor="t">
            <a:spAutoFit/>
          </a:bodyPr>
          <a:lstStyle/>
          <a:p>
            <a:pPr marL="154800" indent="-142920">
              <a:lnSpc>
                <a:spcPts val="1701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ru-RU" sz="1450" b="0" strike="noStrike" spc="-1">
                <a:solidFill>
                  <a:srgbClr val="000000"/>
                </a:solidFill>
                <a:latin typeface="Arial"/>
                <a:ea typeface="DejaVu Sans"/>
              </a:rPr>
              <a:t>Модуль</a:t>
            </a:r>
            <a:r>
              <a:rPr lang="ru-RU" sz="1450" b="0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450" b="0" strike="noStrike" spc="-12">
                <a:solidFill>
                  <a:srgbClr val="000000"/>
                </a:solidFill>
                <a:latin typeface="Arial"/>
                <a:ea typeface="DejaVu Sans"/>
              </a:rPr>
              <a:t>вывода результатов</a:t>
            </a:r>
            <a:endParaRPr lang="ru-RU" sz="1450" b="0" strike="noStrike" spc="-1">
              <a:latin typeface="Arial"/>
            </a:endParaRPr>
          </a:p>
        </p:txBody>
      </p:sp>
      <p:sp>
        <p:nvSpPr>
          <p:cNvPr id="170" name="Прямая со стрелкой 26"/>
          <p:cNvSpPr/>
          <p:nvPr/>
        </p:nvSpPr>
        <p:spPr>
          <a:xfrm>
            <a:off x="5257800" y="2711880"/>
            <a:ext cx="360" cy="87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Прямая со стрелкой 28"/>
          <p:cNvSpPr/>
          <p:nvPr/>
        </p:nvSpPr>
        <p:spPr>
          <a:xfrm flipV="1">
            <a:off x="4270680" y="2709000"/>
            <a:ext cx="360" cy="87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Прямая со стрелкой 31"/>
          <p:cNvSpPr/>
          <p:nvPr/>
        </p:nvSpPr>
        <p:spPr>
          <a:xfrm>
            <a:off x="5709960" y="3886200"/>
            <a:ext cx="768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Прямая со стрелкой 34"/>
          <p:cNvSpPr/>
          <p:nvPr/>
        </p:nvSpPr>
        <p:spPr>
          <a:xfrm flipH="1" flipV="1">
            <a:off x="5724720" y="4276800"/>
            <a:ext cx="751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1480" cy="1271520"/>
          </a:xfrm>
          <a:prstGeom prst="rect">
            <a:avLst/>
          </a:prstGeom>
          <a:noFill/>
          <a:ln w="0">
            <a:noFill/>
          </a:ln>
        </p:spPr>
        <p:txBody>
          <a:bodyPr lIns="0" tIns="102960" rIns="0" bIns="0" anchor="t">
            <a:noAutofit/>
          </a:bodyPr>
          <a:lstStyle/>
          <a:p>
            <a:pPr marL="867960">
              <a:lnSpc>
                <a:spcPts val="4609"/>
              </a:lnSpc>
              <a:spcBef>
                <a:spcPts val="811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Зависимость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времени обучения и точности от размера обучающей выборки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75" name="object 4"/>
          <p:cNvPicPr/>
          <p:nvPr/>
        </p:nvPicPr>
        <p:blipFill>
          <a:blip r:embed="rId2"/>
          <a:stretch/>
        </p:blipFill>
        <p:spPr>
          <a:xfrm>
            <a:off x="12170880" y="6040800"/>
            <a:ext cx="18360" cy="438480"/>
          </a:xfrm>
          <a:prstGeom prst="rect">
            <a:avLst/>
          </a:prstGeom>
          <a:ln w="0">
            <a:noFill/>
          </a:ln>
        </p:spPr>
      </p:pic>
      <p:pic>
        <p:nvPicPr>
          <p:cNvPr id="176" name="Рисунок 11"/>
          <p:cNvPicPr/>
          <p:nvPr/>
        </p:nvPicPr>
        <p:blipFill>
          <a:blip r:embed="rId3"/>
          <a:stretch/>
        </p:blipFill>
        <p:spPr>
          <a:xfrm>
            <a:off x="1380960" y="1398960"/>
            <a:ext cx="9853560" cy="492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1480" cy="1271520"/>
          </a:xfrm>
          <a:prstGeom prst="rect">
            <a:avLst/>
          </a:prstGeom>
          <a:noFill/>
          <a:ln w="0">
            <a:noFill/>
          </a:ln>
        </p:spPr>
        <p:txBody>
          <a:bodyPr lIns="0" tIns="102960" rIns="0" bIns="0" anchor="t">
            <a:noAutofit/>
          </a:bodyPr>
          <a:lstStyle/>
          <a:p>
            <a:pPr marL="867960">
              <a:lnSpc>
                <a:spcPts val="4609"/>
              </a:lnSpc>
              <a:spcBef>
                <a:spcPts val="811"/>
              </a:spcBef>
              <a:buNone/>
              <a:tabLst>
                <a:tab pos="747468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Зависимость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точности разработанного метода от размера обучающей выборки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78" name="object 3"/>
          <p:cNvPicPr/>
          <p:nvPr/>
        </p:nvPicPr>
        <p:blipFill>
          <a:blip r:embed="rId2"/>
          <a:stretch/>
        </p:blipFill>
        <p:spPr>
          <a:xfrm>
            <a:off x="12170880" y="6040800"/>
            <a:ext cx="18360" cy="438480"/>
          </a:xfrm>
          <a:prstGeom prst="rect">
            <a:avLst/>
          </a:prstGeom>
          <a:ln w="0">
            <a:noFill/>
          </a:ln>
        </p:spPr>
      </p:pic>
      <p:pic>
        <p:nvPicPr>
          <p:cNvPr id="179" name="Рисунок 6"/>
          <p:cNvPicPr/>
          <p:nvPr/>
        </p:nvPicPr>
        <p:blipFill>
          <a:blip r:embed="rId3"/>
          <a:stretch/>
        </p:blipFill>
        <p:spPr>
          <a:xfrm>
            <a:off x="990720" y="1308600"/>
            <a:ext cx="9928080" cy="496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71200" y="354960"/>
            <a:ext cx="9340560" cy="1271520"/>
          </a:xfrm>
          <a:prstGeom prst="rect">
            <a:avLst/>
          </a:prstGeom>
          <a:noFill/>
          <a:ln w="0">
            <a:noFill/>
          </a:ln>
        </p:spPr>
        <p:txBody>
          <a:bodyPr lIns="0" tIns="102960" rIns="0" bIns="0" anchor="t">
            <a:noAutofit/>
          </a:bodyPr>
          <a:lstStyle/>
          <a:p>
            <a:pPr marL="12600">
              <a:lnSpc>
                <a:spcPts val="4609"/>
              </a:lnSpc>
              <a:spcBef>
                <a:spcPts val="811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Сравнение разработанного метода с известными аналогами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81" name="TextBox 7"/>
          <p:cNvSpPr/>
          <p:nvPr/>
        </p:nvSpPr>
        <p:spPr>
          <a:xfrm>
            <a:off x="228600" y="2743200"/>
            <a:ext cx="51026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К1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 —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Использование правил для фильтрации.  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K2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 —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Использование сигнатурного анализа.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К3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 —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Использование репутационных методов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К4 </a:t>
            </a:r>
            <a:r>
              <a:rPr lang="ru-RU" sz="1800" b="0" strike="noStrike" spc="-1">
                <a:solidFill>
                  <a:srgbClr val="202122"/>
                </a:solidFill>
                <a:latin typeface="Arial"/>
                <a:ea typeface="DejaVu Sans"/>
              </a:rPr>
              <a:t>—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Использование машинного обучения.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82" name="object 3"/>
          <p:cNvGraphicFramePr/>
          <p:nvPr/>
        </p:nvGraphicFramePr>
        <p:xfrm>
          <a:off x="6548760" y="1434240"/>
          <a:ext cx="5383080" cy="5031920"/>
        </p:xfrm>
        <a:graphic>
          <a:graphicData uri="http://schemas.openxmlformats.org/drawingml/2006/table">
            <a:tbl>
              <a:tblPr/>
              <a:tblGrid>
                <a:gridCol w="138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720">
                <a:tc>
                  <a:txBody>
                    <a:bodyPr/>
                    <a:lstStyle/>
                    <a:p>
                      <a:pPr marL="222840">
                        <a:lnSpc>
                          <a:spcPct val="100000"/>
                        </a:lnSpc>
                        <a:spcBef>
                          <a:spcPts val="206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Спам-фильтр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Точность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К1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К2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К3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К4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8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Разработанный метод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95%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Microsoft 365 Defender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97%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2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Proofpoint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95%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4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Fortinet FortiMail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96%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2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Trend Micro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98%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4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Symantec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96%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4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Sophos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95%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32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Barracuda Essentials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94%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28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Cisco Secure Email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93%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764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Zoho Mail 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92%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Нет</a:t>
                      </a:r>
                      <a:endParaRPr lang="ru-RU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Да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658400" y="647280"/>
            <a:ext cx="2872440" cy="1155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84" name="object 3"/>
          <p:cNvSpPr/>
          <p:nvPr/>
        </p:nvSpPr>
        <p:spPr>
          <a:xfrm>
            <a:off x="774720" y="1599480"/>
            <a:ext cx="10655640" cy="70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14000"/>
              </a:lnSpc>
              <a:spcBef>
                <a:spcPts val="99"/>
              </a:spcBef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Достигнута</a:t>
            </a:r>
            <a:r>
              <a:rPr lang="ru-RU" sz="2000" b="1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цель</a:t>
            </a:r>
            <a:r>
              <a:rPr lang="ru-RU" sz="2000" b="1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работы:</a:t>
            </a:r>
            <a:r>
              <a:rPr lang="ru-RU" sz="2000" b="1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</a:t>
            </a:r>
            <a:r>
              <a:rPr lang="ru-RU" sz="200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метод</a:t>
            </a:r>
            <a:r>
              <a:rPr lang="ru-RU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фильтрации спам-сообщений электронной почты на основе нейронной сети и метода опорных векторов.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85" name="object 4"/>
          <p:cNvSpPr/>
          <p:nvPr/>
        </p:nvSpPr>
        <p:spPr>
          <a:xfrm>
            <a:off x="774720" y="2941920"/>
            <a:ext cx="4357080" cy="31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Были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решены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все</a:t>
            </a:r>
            <a:r>
              <a:rPr lang="ru-RU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поставленные</a:t>
            </a:r>
            <a:r>
              <a:rPr lang="ru-RU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задачи: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86" name="object 5"/>
          <p:cNvSpPr/>
          <p:nvPr/>
        </p:nvSpPr>
        <p:spPr>
          <a:xfrm>
            <a:off x="900000" y="3261600"/>
            <a:ext cx="9585000" cy="159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2280" rIns="0" bIns="0" anchor="t">
            <a:spAutoFit/>
          </a:bodyPr>
          <a:lstStyle/>
          <a:p>
            <a:pPr marL="216000" indent="-21600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2788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 обзор и сравнительный анализ</a:t>
            </a:r>
            <a:r>
              <a:rPr lang="ru-RU" sz="1800" b="0" strike="noStrike" spc="2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основных методов классификации</a:t>
            </a:r>
            <a:r>
              <a:rPr lang="ru-RU" sz="18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ts val="2701"/>
              </a:lnSpc>
              <a:spcBef>
                <a:spcPts val="88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2860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 метода фильтрации спам-сообщений</a:t>
            </a:r>
            <a:r>
              <a:rPr lang="ru-RU" sz="18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2788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осуществлена программная</a:t>
            </a:r>
            <a:r>
              <a:rPr lang="ru-RU" sz="1800" b="0" strike="noStrike" spc="43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реализация</a:t>
            </a:r>
            <a:r>
              <a:rPr lang="ru-RU" sz="1800" b="0" strike="noStrike" spc="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разработанного</a:t>
            </a:r>
            <a:r>
              <a:rPr lang="ru-RU" sz="1800" b="0" strike="noStrike" spc="58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метода;</a:t>
            </a:r>
            <a:endParaRPr lang="ru-RU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22788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проведено исследование</a:t>
            </a:r>
            <a:r>
              <a:rPr lang="ru-RU" sz="1800" b="0" strike="noStrike" spc="29">
                <a:solidFill>
                  <a:srgbClr val="000000"/>
                </a:solidFill>
                <a:latin typeface="Times New Roman"/>
                <a:ea typeface="DejaVu Sans"/>
              </a:rPr>
              <a:t> и сравнение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разработанного</a:t>
            </a:r>
            <a:r>
              <a:rPr lang="ru-RU" sz="1800" b="0" strike="noStrike" spc="38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ПО с существующими аналогами.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71200" y="461520"/>
            <a:ext cx="9234360" cy="1155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627840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Актуальность работы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1099800" y="1654560"/>
            <a:ext cx="8205120" cy="23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88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731"/>
              </a:spcBef>
              <a:buNone/>
            </a:pPr>
            <a:r>
              <a:rPr lang="ru-RU" sz="2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Проблемы, создаваемые рассылками спама:</a:t>
            </a:r>
            <a:endParaRPr lang="ru-RU" sz="2400" b="0" strike="noStrike" spc="-1">
              <a:latin typeface="Arial"/>
            </a:endParaRPr>
          </a:p>
          <a:p>
            <a:pPr marL="462240" indent="-44964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  <a:tabLst>
                <a:tab pos="462240" algn="l"/>
              </a:tabLst>
            </a:pPr>
            <a:r>
              <a:rPr lang="ru-RU" sz="3600" b="0" strike="noStrike" spc="-15" baseline="1000">
                <a:solidFill>
                  <a:srgbClr val="000000"/>
                </a:solidFill>
                <a:latin typeface="Times New Roman"/>
                <a:ea typeface="DejaVu Sans"/>
              </a:rPr>
              <a:t>трата трафика «в пустую»;</a:t>
            </a:r>
            <a:endParaRPr lang="ru-RU" sz="3600" b="0" strike="noStrike" spc="-1">
              <a:latin typeface="Arial"/>
            </a:endParaRPr>
          </a:p>
          <a:p>
            <a:pPr marL="462240" indent="-449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462240" algn="l"/>
              </a:tabLst>
            </a:pPr>
            <a:r>
              <a:rPr lang="ru-RU" sz="3600" b="0" strike="noStrike" spc="-15" baseline="1000">
                <a:solidFill>
                  <a:srgbClr val="000000"/>
                </a:solidFill>
                <a:latin typeface="Times New Roman"/>
                <a:ea typeface="DejaVu Sans"/>
              </a:rPr>
              <a:t>угроза безопасности системы, попадающей под рассылку;</a:t>
            </a:r>
            <a:endParaRPr lang="ru-RU" sz="3600" b="0" strike="noStrike" spc="-1">
              <a:latin typeface="Arial"/>
            </a:endParaRPr>
          </a:p>
          <a:p>
            <a:pPr marL="462240" indent="-449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462240" algn="l"/>
              </a:tabLst>
            </a:pPr>
            <a:r>
              <a:rPr lang="ru-RU" sz="3600" b="0" strike="noStrike" spc="-1" baseline="1000">
                <a:solidFill>
                  <a:srgbClr val="000000"/>
                </a:solidFill>
                <a:latin typeface="Times New Roman"/>
                <a:ea typeface="DejaVu Sans"/>
              </a:rPr>
              <a:t>трата рабочего времени.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71200" y="647280"/>
            <a:ext cx="3389400" cy="1155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Цели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</a:t>
            </a:r>
            <a:r>
              <a:rPr lang="ru-RU" sz="4400" b="0" strike="noStrike" spc="-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1" name="object 3"/>
          <p:cNvSpPr/>
          <p:nvPr/>
        </p:nvSpPr>
        <p:spPr>
          <a:xfrm>
            <a:off x="871200" y="1457280"/>
            <a:ext cx="10240920" cy="41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0680" rIns="0" bIns="0" anchor="t">
            <a:spAutoFit/>
          </a:bodyPr>
          <a:lstStyle/>
          <a:p>
            <a:pPr marL="12600" algn="just">
              <a:lnSpc>
                <a:spcPts val="2701"/>
              </a:lnSpc>
              <a:spcBef>
                <a:spcPts val="320"/>
              </a:spcBef>
              <a:buNone/>
            </a:pPr>
            <a:r>
              <a:rPr lang="ru-RU" sz="235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Цель работы</a:t>
            </a:r>
            <a:r>
              <a:rPr lang="ru-RU" sz="2350" b="1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–</a:t>
            </a:r>
            <a:r>
              <a:rPr lang="ru-RU" sz="2350" b="0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разработка</a:t>
            </a:r>
            <a:r>
              <a:rPr lang="ru-RU" sz="2350" b="0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</a:t>
            </a:r>
            <a:r>
              <a:rPr lang="ru-RU" sz="2350" b="0" strike="noStrike" spc="4">
                <a:solidFill>
                  <a:srgbClr val="000000"/>
                </a:solidFill>
                <a:latin typeface="Times New Roman"/>
                <a:ea typeface="DejaVu Sans"/>
              </a:rPr>
              <a:t> программная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реализация</a:t>
            </a:r>
            <a:r>
              <a:rPr lang="ru-RU" sz="2350" b="0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метода</a:t>
            </a:r>
            <a:r>
              <a:rPr lang="ru-RU" sz="2350" b="0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фильтрации спам-сообщений электронной почты на основе нейронной сети и метода опорных векторов.</a:t>
            </a:r>
            <a:endParaRPr lang="ru-RU" sz="23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34"/>
              </a:spcBef>
              <a:buNone/>
            </a:pPr>
            <a:endParaRPr lang="ru-RU" sz="235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lang="ru-RU" sz="23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r>
              <a:rPr lang="ru-RU" sz="23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ru-RU" sz="2350" b="0" strike="noStrike" spc="-1">
              <a:latin typeface="Arial"/>
            </a:endParaRPr>
          </a:p>
          <a:p>
            <a:pPr marL="227880" indent="-2152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7880" algn="l"/>
              </a:tabLst>
            </a:pP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 обзор и сравнительный анализ</a:t>
            </a:r>
            <a:r>
              <a:rPr lang="ru-RU" sz="2350" b="0" strike="noStrike" spc="2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основных методов классификации</a:t>
            </a:r>
            <a:r>
              <a:rPr lang="ru-RU" sz="23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2350" b="0" strike="noStrike" spc="-1">
              <a:latin typeface="Arial"/>
            </a:endParaRPr>
          </a:p>
          <a:p>
            <a:pPr marL="228600" indent="-216000">
              <a:lnSpc>
                <a:spcPts val="2701"/>
              </a:lnSpc>
              <a:spcBef>
                <a:spcPts val="884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8600" algn="l"/>
              </a:tabLst>
            </a:pP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 метода фильтрации спам-сообщений</a:t>
            </a:r>
            <a:r>
              <a:rPr lang="ru-RU" sz="23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2350" b="0" strike="noStrike" spc="-1">
              <a:latin typeface="Arial"/>
            </a:endParaRPr>
          </a:p>
          <a:p>
            <a:pPr marL="227880" indent="-215280">
              <a:lnSpc>
                <a:spcPct val="100000"/>
              </a:lnSpc>
              <a:spcBef>
                <a:spcPts val="629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7880" algn="l"/>
              </a:tabLst>
            </a:pP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осуществлена программная</a:t>
            </a:r>
            <a:r>
              <a:rPr lang="ru-RU" sz="2350" b="0" strike="noStrike" spc="43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реализация</a:t>
            </a:r>
            <a:r>
              <a:rPr lang="ru-RU" sz="2350" b="0" strike="noStrike" spc="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разработанного</a:t>
            </a:r>
            <a:r>
              <a:rPr lang="ru-RU" sz="2350" b="0" strike="noStrike" spc="58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метода;</a:t>
            </a:r>
            <a:endParaRPr lang="ru-RU" sz="2350" b="0" strike="noStrike" spc="-1">
              <a:latin typeface="Arial"/>
            </a:endParaRPr>
          </a:p>
          <a:p>
            <a:pPr marL="227880" indent="-215280">
              <a:lnSpc>
                <a:spcPct val="100000"/>
              </a:lnSpc>
              <a:spcBef>
                <a:spcPts val="694"/>
              </a:spcBef>
              <a:buClr>
                <a:srgbClr val="000000"/>
              </a:buClr>
              <a:buSzPct val="126000"/>
              <a:buFont typeface="Symbol"/>
              <a:buChar char=""/>
              <a:tabLst>
                <a:tab pos="227880" algn="l"/>
              </a:tabLst>
            </a:pP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проведено исследование</a:t>
            </a:r>
            <a:r>
              <a:rPr lang="ru-RU" sz="2350" b="0" strike="noStrike" spc="29">
                <a:solidFill>
                  <a:srgbClr val="000000"/>
                </a:solidFill>
                <a:latin typeface="Times New Roman"/>
                <a:ea typeface="DejaVu Sans"/>
              </a:rPr>
              <a:t> и сравнение </a:t>
            </a:r>
            <a:r>
              <a:rPr lang="ru-RU" sz="23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разработанного</a:t>
            </a:r>
            <a:r>
              <a:rPr lang="ru-RU" sz="2350" b="0" strike="noStrike" spc="38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35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ПО с существующими аналогами.</a:t>
            </a:r>
            <a:endParaRPr lang="ru-RU" sz="23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1480" cy="1702440"/>
          </a:xfrm>
          <a:prstGeom prst="rect">
            <a:avLst/>
          </a:prstGeom>
          <a:noFill/>
          <a:ln w="0">
            <a:noFill/>
          </a:ln>
        </p:spPr>
        <p:txBody>
          <a:bodyPr lIns="0" tIns="559800" rIns="0" bIns="0" anchor="t">
            <a:noAutofit/>
          </a:bodyPr>
          <a:lstStyle/>
          <a:p>
            <a:pPr marL="60696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Известные</a:t>
            </a:r>
            <a:r>
              <a:rPr lang="ru-RU" sz="4400" b="0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решения</a:t>
            </a:r>
            <a:endParaRPr lang="ru-RU" sz="4400" b="0" strike="noStrike" spc="-1">
              <a:latin typeface="Arial"/>
            </a:endParaRPr>
          </a:p>
        </p:txBody>
      </p:sp>
      <p:graphicFrame>
        <p:nvGraphicFramePr>
          <p:cNvPr id="133" name="object 3"/>
          <p:cNvGraphicFramePr/>
          <p:nvPr/>
        </p:nvGraphicFramePr>
        <p:xfrm>
          <a:off x="1644480" y="1631880"/>
          <a:ext cx="9402840" cy="4973880"/>
        </p:xfrm>
        <a:graphic>
          <a:graphicData uri="http://schemas.openxmlformats.org/drawingml/2006/table">
            <a:tbl>
              <a:tblPr/>
              <a:tblGrid>
                <a:gridCol w="31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4680">
                <a:tc>
                  <a:txBody>
                    <a:bodyPr/>
                    <a:lstStyle/>
                    <a:p>
                      <a:pPr marL="19378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Вид</a:t>
                      </a:r>
                      <a:endParaRPr lang="ru-RU" sz="2200" b="0" strike="noStrike" spc="-1">
                        <a:latin typeface="Arial"/>
                      </a:endParaRPr>
                    </a:p>
                    <a:p>
                      <a:pPr marL="222840">
                        <a:lnSpc>
                          <a:spcPct val="100000"/>
                        </a:lnSpc>
                        <a:spcBef>
                          <a:spcPts val="2061"/>
                        </a:spcBef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Критерий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endParaRPr lang="ru-RU" sz="2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Фильтрация вручную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endParaRPr lang="ru-RU" sz="2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Автоматизированная фильтрация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92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Требование постоянного корректирования пользователем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8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Масштабируемость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960">
                <a:tc>
                  <a:txBody>
                    <a:bodyPr/>
                    <a:lstStyle/>
                    <a:p>
                      <a:pPr marL="51480">
                        <a:lnSpc>
                          <a:spcPts val="2599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Своевременность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800" b="1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+</a:t>
                      </a:r>
                      <a:endParaRPr lang="ru-RU" sz="2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object 4"/>
          <p:cNvSpPr/>
          <p:nvPr/>
        </p:nvSpPr>
        <p:spPr>
          <a:xfrm>
            <a:off x="1678680" y="1681200"/>
            <a:ext cx="3115080" cy="1234080"/>
          </a:xfrm>
          <a:custGeom>
            <a:avLst/>
            <a:gdLst/>
            <a:ahLst/>
            <a:cxnLst/>
            <a:rect l="l" t="t" r="r" b="b"/>
            <a:pathLst>
              <a:path w="3117850" h="1236980">
                <a:moveTo>
                  <a:pt x="0" y="0"/>
                </a:moveTo>
                <a:lnTo>
                  <a:pt x="3117343" y="1236606"/>
                </a:lnTo>
              </a:path>
            </a:pathLst>
          </a:custGeom>
          <a:noFill/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0640" cy="124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Сравнительный анализ методов классификации</a:t>
            </a:r>
            <a:endParaRPr lang="ru-RU" sz="4400" b="0" strike="noStrike" spc="-1">
              <a:latin typeface="Arial"/>
            </a:endParaRPr>
          </a:p>
        </p:txBody>
      </p:sp>
      <p:graphicFrame>
        <p:nvGraphicFramePr>
          <p:cNvPr id="136" name="object 3"/>
          <p:cNvGraphicFramePr/>
          <p:nvPr/>
        </p:nvGraphicFramePr>
        <p:xfrm>
          <a:off x="5020200" y="1543320"/>
          <a:ext cx="6976080" cy="3480000"/>
        </p:xfrm>
        <a:graphic>
          <a:graphicData uri="http://schemas.openxmlformats.org/drawingml/2006/table">
            <a:tbl>
              <a:tblPr/>
              <a:tblGrid>
                <a:gridCol w="20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832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1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</a:t>
                      </a: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ahoma"/>
                        </a:rPr>
                        <a:t>1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К2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К3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К4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К5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К6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52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Логистическая регрессия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280">
                <a:tc>
                  <a:txBody>
                    <a:bodyPr/>
                    <a:lstStyle/>
                    <a:p>
                      <a:pPr marL="51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Случайный лес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160">
                <a:tc>
                  <a:txBody>
                    <a:bodyPr/>
                    <a:lstStyle/>
                    <a:p>
                      <a:pPr marL="51480">
                        <a:lnSpc>
                          <a:spcPts val="2599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lang="ru-RU" sz="22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Метод опорных векторов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Нет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  <a:buNone/>
                      </a:pPr>
                      <a:r>
                        <a:rPr lang="ru-RU" sz="22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</a:t>
                      </a:r>
                      <a:endParaRPr lang="ru-RU" sz="2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" name="TextBox 8"/>
          <p:cNvSpPr/>
          <p:nvPr/>
        </p:nvSpPr>
        <p:spPr>
          <a:xfrm>
            <a:off x="118440" y="1780200"/>
            <a:ext cx="4942800" cy="310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К1 – Устойчивость к выбросам.</a:t>
            </a:r>
            <a:br>
              <a:rPr sz="2200"/>
            </a:b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К2 – Требование к тщательной настройке параметров.</a:t>
            </a:r>
            <a:br>
              <a:rPr sz="2200"/>
            </a:b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К3 – Возможность переобучения.</a:t>
            </a:r>
            <a:br>
              <a:rPr sz="2200"/>
            </a:b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К4 – Возможность прогнозирования непрерывных функций.</a:t>
            </a:r>
            <a:br>
              <a:rPr sz="2200"/>
            </a:b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К5 – Формальность вывода.</a:t>
            </a:r>
            <a:br>
              <a:rPr sz="2200"/>
            </a:b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К6 – Возможность работы с разреженными данными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71200" y="647280"/>
            <a:ext cx="4518360" cy="1155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Постановка</a:t>
            </a:r>
            <a:r>
              <a:rPr lang="ru-RU" sz="4400" b="0" strike="noStrike" spc="2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9" name="object 4"/>
          <p:cNvSpPr/>
          <p:nvPr/>
        </p:nvSpPr>
        <p:spPr>
          <a:xfrm>
            <a:off x="871200" y="1761480"/>
            <a:ext cx="4278960" cy="39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4720" rIns="0" bIns="0" anchor="t">
            <a:spAutoFit/>
          </a:bodyPr>
          <a:lstStyle/>
          <a:p>
            <a:pPr marL="12600">
              <a:lnSpc>
                <a:spcPts val="3209"/>
              </a:lnSpc>
              <a:spcBef>
                <a:spcPts val="431"/>
              </a:spcBef>
              <a:buNone/>
            </a:pPr>
            <a:r>
              <a:rPr lang="ru-RU" sz="2900" b="0" strike="noStrike" spc="-12">
                <a:solidFill>
                  <a:srgbClr val="000000"/>
                </a:solidFill>
                <a:latin typeface="Calibri"/>
                <a:ea typeface="DejaVu Sans"/>
              </a:rPr>
              <a:t>Ограничения, </a:t>
            </a:r>
            <a:r>
              <a:rPr lang="ru-RU" sz="29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накладываемые</a:t>
            </a:r>
            <a:r>
              <a:rPr lang="ru-RU" sz="2900" b="0" strike="noStrike" spc="-5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9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</a:t>
            </a:r>
            <a:r>
              <a:rPr lang="ru-RU" sz="2900" b="0" strike="noStrike" spc="-55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900" b="0" strike="noStrike" spc="-12">
                <a:solidFill>
                  <a:srgbClr val="000000"/>
                </a:solidFill>
                <a:latin typeface="Calibri"/>
                <a:ea typeface="DejaVu Sans"/>
              </a:rPr>
              <a:t>метод:</a:t>
            </a:r>
            <a:endParaRPr lang="ru-RU" sz="2900" b="0" strike="noStrike" spc="-1">
              <a:latin typeface="Arial"/>
            </a:endParaRPr>
          </a:p>
          <a:p>
            <a:pPr marL="240120" indent="-227160">
              <a:lnSpc>
                <a:spcPts val="3209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ru-RU" sz="29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метод должен иметь конечное время работы</a:t>
            </a:r>
            <a:endParaRPr lang="ru-RU" sz="2900" b="0" strike="noStrike" spc="-1">
              <a:latin typeface="Arial"/>
            </a:endParaRPr>
          </a:p>
          <a:p>
            <a:pPr marL="240120" indent="-227160">
              <a:lnSpc>
                <a:spcPts val="3209"/>
              </a:lnSpc>
              <a:spcBef>
                <a:spcPts val="1006"/>
              </a:spcBef>
              <a:buClr>
                <a:srgbClr val="000000"/>
              </a:buClr>
              <a:buFont typeface="Arial"/>
              <a:buChar char="•"/>
              <a:tabLst>
                <a:tab pos="241200" algn="l"/>
              </a:tabLst>
            </a:pPr>
            <a:r>
              <a:rPr lang="ru-RU" sz="2900" b="0" strike="noStrike" spc="-12">
                <a:solidFill>
                  <a:srgbClr val="000000"/>
                </a:solidFill>
                <a:latin typeface="Calibri"/>
                <a:ea typeface="DejaVu Sans"/>
              </a:rPr>
              <a:t>метод должен уметь обрабатывать любые сообщения</a:t>
            </a:r>
            <a:endParaRPr lang="ru-RU" sz="2900" b="0" strike="noStrike" spc="-1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AC2F96-A1F3-4E2C-8DF0-EED36318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60" y="1761480"/>
            <a:ext cx="6096547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33880" y="-10080"/>
            <a:ext cx="11121480" cy="1537200"/>
          </a:xfrm>
          <a:prstGeom prst="rect">
            <a:avLst/>
          </a:prstGeom>
          <a:noFill/>
          <a:ln w="0">
            <a:noFill/>
          </a:ln>
        </p:spPr>
        <p:txBody>
          <a:bodyPr lIns="0" tIns="394560" rIns="0" bIns="0" anchor="t">
            <a:noAutofit/>
          </a:bodyPr>
          <a:lstStyle/>
          <a:p>
            <a:pPr marL="1900080">
              <a:lnSpc>
                <a:spcPct val="100000"/>
              </a:lnSpc>
              <a:spcBef>
                <a:spcPts val="99"/>
              </a:spcBef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Функциональная</a:t>
            </a:r>
            <a:r>
              <a:rPr lang="ru-RU" sz="4400" b="0" strike="noStrike" spc="-15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схема</a:t>
            </a:r>
            <a:r>
              <a:rPr lang="ru-RU" sz="4400" b="0" strike="noStrike" spc="-15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4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метода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42" name="Рисунок 141"/>
          <p:cNvPicPr/>
          <p:nvPr/>
        </p:nvPicPr>
        <p:blipFill>
          <a:blip r:embed="rId2"/>
          <a:stretch/>
        </p:blipFill>
        <p:spPr>
          <a:xfrm>
            <a:off x="360000" y="1440000"/>
            <a:ext cx="11677320" cy="461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86800" y="294120"/>
            <a:ext cx="4008960" cy="1155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pos="2433240" algn="l"/>
              </a:tabLst>
            </a:pPr>
            <a:r>
              <a:rPr lang="ru-RU" sz="44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Обработка входных данных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7" name="TextBox 9"/>
          <p:cNvSpPr/>
          <p:nvPr/>
        </p:nvSpPr>
        <p:spPr>
          <a:xfrm>
            <a:off x="399600" y="1998000"/>
            <a:ext cx="3916800" cy="176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Здесь и далее:</a:t>
            </a:r>
            <a:br>
              <a:rPr sz="2200"/>
            </a:b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— 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@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—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оператор умножения матриц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lang="ru-RU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—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{}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—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оператор создания пустого словаря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200" b="0" strike="noStrike" spc="-1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087282-8ADE-427A-969D-E1A575A38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60" y="0"/>
            <a:ext cx="69558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71200" y="274680"/>
            <a:ext cx="5326400" cy="1208160"/>
          </a:xfrm>
          <a:prstGeom prst="rect">
            <a:avLst/>
          </a:prstGeom>
          <a:noFill/>
          <a:ln w="0">
            <a:noFill/>
          </a:ln>
        </p:spPr>
        <p:txBody>
          <a:bodyPr lIns="0" tIns="65520" rIns="0" bIns="0" anchor="t">
            <a:noAutofit/>
          </a:bodyPr>
          <a:lstStyle/>
          <a:p>
            <a:pPr marL="12600">
              <a:lnSpc>
                <a:spcPts val="4961"/>
              </a:lnSpc>
              <a:spcBef>
                <a:spcPts val="516"/>
              </a:spcBef>
              <a:buNone/>
            </a:pPr>
            <a:r>
              <a:rPr lang="ru-RU" sz="4400" b="0" strike="noStrike" spc="-222" dirty="0">
                <a:solidFill>
                  <a:srgbClr val="000000"/>
                </a:solidFill>
                <a:latin typeface="Arial"/>
                <a:ea typeface="DejaVu Sans"/>
              </a:rPr>
              <a:t>Формирование матрицы признаков</a:t>
            </a:r>
            <a:endParaRPr lang="ru-RU" sz="4400" b="0" strike="noStrike" spc="-1" dirty="0"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E98A73-43BF-4F8E-8AC6-FA26A691F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51" y="0"/>
            <a:ext cx="565904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</TotalTime>
  <Words>579</Words>
  <Application>Microsoft Office PowerPoint</Application>
  <PresentationFormat>Широкоэкранный</PresentationFormat>
  <Paragraphs>167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Метод фильтрации спам-сообщений электронной почты на основе нейронной сети и метода опорных векторов</vt:lpstr>
      <vt:lpstr>Актуальность работы</vt:lpstr>
      <vt:lpstr>Цели и задачи</vt:lpstr>
      <vt:lpstr>Известные решения</vt:lpstr>
      <vt:lpstr>Сравнительный анализ методов классификации</vt:lpstr>
      <vt:lpstr>Постановка задачи</vt:lpstr>
      <vt:lpstr>Функциональная схема метода</vt:lpstr>
      <vt:lpstr>Обработка входных данных</vt:lpstr>
      <vt:lpstr>Формирование матрицы признаков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Схема взаимодействия модулей</vt:lpstr>
      <vt:lpstr>Зависимость времени обучения и точности от размера обучающей выборки</vt:lpstr>
      <vt:lpstr>Зависимость точности разработанного метода от размера обучающей выборки</vt:lpstr>
      <vt:lpstr>Сравнение разработанного метода с известными аналогами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Prezentatsia_k_VKR</dc:title>
  <dc:subject/>
  <dc:creator/>
  <dc:description/>
  <cp:lastModifiedBy>Kevin McCrony</cp:lastModifiedBy>
  <cp:revision>54</cp:revision>
  <dcterms:created xsi:type="dcterms:W3CDTF">2024-05-30T14:00:16Z</dcterms:created>
  <dcterms:modified xsi:type="dcterms:W3CDTF">2024-06-16T17:24:26Z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2024-05-30T00:00:00Z</vt:filetime>
  </property>
  <property fmtid="{D5CDD505-2E9C-101B-9397-08002B2CF9AE}" pid="5" name="PresentationFormat">
    <vt:lpwstr>Широкоэкранный</vt:lpwstr>
  </property>
  <property fmtid="{D5CDD505-2E9C-101B-9397-08002B2CF9AE}" pid="6" name="Producer">
    <vt:lpwstr>macOS Version 12.4 (Build 21F79) Quartz PDFContext</vt:lpwstr>
  </property>
  <property fmtid="{D5CDD505-2E9C-101B-9397-08002B2CF9AE}" pid="7" name="Slides">
    <vt:i4>19</vt:i4>
  </property>
</Properties>
</file>