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5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6100" y="355133"/>
            <a:ext cx="10179799" cy="1281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901" y="-9991"/>
            <a:ext cx="11124196" cy="1281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6550" y="1631950"/>
            <a:ext cx="9492615" cy="4770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15495" y="6452244"/>
            <a:ext cx="2438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360" y="1018797"/>
            <a:ext cx="9248775" cy="180498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065" marR="5080" algn="ctr">
              <a:lnSpc>
                <a:spcPts val="4430"/>
              </a:lnSpc>
              <a:spcBef>
                <a:spcPts val="875"/>
              </a:spcBef>
            </a:pPr>
            <a:r>
              <a:rPr sz="4300" dirty="0" err="1"/>
              <a:t>Метод</a:t>
            </a:r>
            <a:r>
              <a:rPr sz="4300" spc="-135" dirty="0"/>
              <a:t> </a:t>
            </a:r>
            <a:r>
              <a:rPr lang="ru-RU" sz="4300" spc="-135" dirty="0"/>
              <a:t>фильтрации спам-сообщений электронной почты на основе нейронной сети и метода опорных векторов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770438" y="3945920"/>
            <a:ext cx="3112135" cy="133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58339">
              <a:lnSpc>
                <a:spcPct val="119500"/>
              </a:lnSpc>
              <a:spcBef>
                <a:spcPts val="95"/>
              </a:spcBef>
            </a:pPr>
            <a:r>
              <a:rPr sz="2400" spc="-40" dirty="0">
                <a:latin typeface="Times New Roman"/>
                <a:cs typeface="Times New Roman"/>
              </a:rPr>
              <a:t>Студент: </a:t>
            </a:r>
            <a:r>
              <a:rPr sz="2400" spc="-10" dirty="0">
                <a:latin typeface="Times New Roman"/>
                <a:cs typeface="Times New Roman"/>
              </a:rPr>
              <a:t>Группа: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0" dirty="0">
                <a:latin typeface="Times New Roman"/>
                <a:cs typeface="Times New Roman"/>
              </a:rPr>
              <a:t>Научный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руководитель: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0" y="3945920"/>
            <a:ext cx="4944561" cy="1344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5080" indent="-13335">
              <a:lnSpc>
                <a:spcPct val="119500"/>
              </a:lnSpc>
              <a:spcBef>
                <a:spcPts val="95"/>
              </a:spcBef>
            </a:pPr>
            <a:r>
              <a:rPr lang="ru-RU" sz="2400" dirty="0">
                <a:latin typeface="Times New Roman"/>
                <a:cs typeface="Times New Roman"/>
              </a:rPr>
              <a:t>Яковлев Денис Владиславович</a:t>
            </a:r>
          </a:p>
          <a:p>
            <a:pPr marL="25400" marR="5080" indent="-13335">
              <a:lnSpc>
                <a:spcPct val="119500"/>
              </a:lnSpc>
              <a:spcBef>
                <a:spcPts val="95"/>
              </a:spcBef>
            </a:pPr>
            <a:r>
              <a:rPr sz="2400" spc="-20" dirty="0">
                <a:latin typeface="Times New Roman"/>
                <a:cs typeface="Times New Roman"/>
              </a:rPr>
              <a:t>ИУ7-</a:t>
            </a:r>
            <a:r>
              <a:rPr sz="2400" spc="-25" dirty="0">
                <a:latin typeface="Times New Roman"/>
                <a:cs typeface="Times New Roman"/>
              </a:rPr>
              <a:t>81Б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ru-RU" sz="2400" spc="-20" dirty="0">
                <a:latin typeface="Times New Roman"/>
                <a:cs typeface="Times New Roman"/>
              </a:rPr>
              <a:t>Русакова Зинаида Николаевна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2739" y="6288372"/>
            <a:ext cx="133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Москва,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202</a:t>
            </a:r>
            <a:r>
              <a:rPr lang="ru-RU" sz="1800" spc="-20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9351" y="0"/>
            <a:ext cx="1280648" cy="1555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01" y="-9991"/>
            <a:ext cx="11124196" cy="12836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868044" marR="5080">
              <a:lnSpc>
                <a:spcPts val="4610"/>
              </a:lnSpc>
              <a:spcBef>
                <a:spcPts val="810"/>
              </a:spcBef>
            </a:pPr>
            <a:r>
              <a:rPr dirty="0" err="1"/>
              <a:t>Зависимость</a:t>
            </a:r>
            <a:r>
              <a:rPr spc="-5" dirty="0"/>
              <a:t> </a:t>
            </a:r>
            <a:r>
              <a:rPr lang="ru-RU" dirty="0"/>
              <a:t>времени обучения и точности от размера обучающей выборки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0833" y="6040697"/>
            <a:ext cx="21166" cy="4411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45F1CC-B61B-473F-A584-63399AC51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28" y="1398847"/>
            <a:ext cx="9856487" cy="49282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01" y="-9991"/>
            <a:ext cx="11124196" cy="12836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868044" marR="5080">
              <a:lnSpc>
                <a:spcPts val="4610"/>
              </a:lnSpc>
              <a:spcBef>
                <a:spcPts val="810"/>
              </a:spcBef>
              <a:tabLst>
                <a:tab pos="7474584" algn="l"/>
              </a:tabLst>
            </a:pPr>
            <a:r>
              <a:rPr dirty="0" err="1"/>
              <a:t>Зависимость</a:t>
            </a:r>
            <a:r>
              <a:rPr spc="-5" dirty="0"/>
              <a:t> </a:t>
            </a:r>
            <a:r>
              <a:rPr lang="ru-RU" dirty="0"/>
              <a:t>точности разработанного метода от размера обучающей выборки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0833" y="6040697"/>
            <a:ext cx="21166" cy="4411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D8F0E2-E914-4868-9F09-6A470889B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08544"/>
            <a:ext cx="9930903" cy="49654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355133"/>
            <a:ext cx="9343390" cy="12836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marR="5080">
              <a:lnSpc>
                <a:spcPts val="4610"/>
              </a:lnSpc>
              <a:spcBef>
                <a:spcPts val="810"/>
              </a:spcBef>
            </a:pPr>
            <a:r>
              <a:rPr lang="ru-RU" dirty="0"/>
              <a:t>Сравнение разработанного метода с известными аналогами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37C0DF-9D30-484E-936F-CA2B0B478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076" y="1999422"/>
            <a:ext cx="5672419" cy="4465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317955-2BC6-48AC-A48D-244C184E1FA7}"/>
              </a:ext>
            </a:extLst>
          </p:cNvPr>
          <p:cNvSpPr txBox="1"/>
          <p:nvPr/>
        </p:nvSpPr>
        <p:spPr>
          <a:xfrm>
            <a:off x="228600" y="2743200"/>
            <a:ext cx="5105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К1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</a:t>
            </a:r>
            <a:r>
              <a:rPr lang="ru-RU" dirty="0"/>
              <a:t> Использование правил для фильтрации.   </a:t>
            </a:r>
          </a:p>
          <a:p>
            <a:r>
              <a:rPr lang="ru-RU" dirty="0"/>
              <a:t>K2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dirty="0"/>
              <a:t>Использование сигнатурного анализа.</a:t>
            </a:r>
          </a:p>
          <a:p>
            <a:r>
              <a:rPr lang="ru-RU" dirty="0"/>
              <a:t>К3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dirty="0"/>
              <a:t>Использование репутационных методов</a:t>
            </a:r>
          </a:p>
          <a:p>
            <a:r>
              <a:rPr lang="ru-RU" dirty="0"/>
              <a:t>К4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ru-RU" dirty="0"/>
              <a:t> Использование машинного обучения.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469" y="647233"/>
            <a:ext cx="2875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Заключение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59" y="1599313"/>
            <a:ext cx="10658475" cy="68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Достигнута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цель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работы: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разработан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метод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фильтрации спам-сообщений электронной почты на основе нейронной сети и метода опорных векторов.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759" y="2941962"/>
            <a:ext cx="4359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Были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решены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все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поставленные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задачи: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59" y="3150624"/>
            <a:ext cx="9587865" cy="30136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200"/>
              </a:spcBef>
              <a:buChar char="•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Проведен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анализ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предметной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 err="1">
                <a:latin typeface="Times New Roman"/>
                <a:cs typeface="Times New Roman"/>
              </a:rPr>
              <a:t>области</a:t>
            </a:r>
            <a:r>
              <a:rPr lang="ru-RU"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100"/>
              </a:spcBef>
              <a:buChar char="•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Проведен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анализ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существующих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 err="1">
                <a:latin typeface="Times New Roman"/>
                <a:cs typeface="Times New Roman"/>
              </a:rPr>
              <a:t>методов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lang="ru-RU" sz="2000" spc="-65" dirty="0">
                <a:latin typeface="Times New Roman"/>
                <a:cs typeface="Times New Roman"/>
              </a:rPr>
              <a:t>фильтрации спам-сообщений электронной почты.</a:t>
            </a:r>
            <a:endParaRPr sz="20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100"/>
              </a:spcBef>
              <a:buChar char="•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Анализ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 err="1">
                <a:latin typeface="Times New Roman"/>
                <a:cs typeface="Times New Roman"/>
              </a:rPr>
              <a:t>существующих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методов классификации.</a:t>
            </a:r>
            <a:endParaRPr sz="2000" dirty="0">
              <a:latin typeface="Times New Roman"/>
              <a:cs typeface="Times New Roman"/>
            </a:endParaRPr>
          </a:p>
          <a:p>
            <a:pPr marL="330200" marR="5080" indent="-317500">
              <a:lnSpc>
                <a:spcPts val="2300"/>
              </a:lnSpc>
              <a:spcBef>
                <a:spcPts val="1260"/>
              </a:spcBef>
              <a:buChar char="•"/>
              <a:tabLst>
                <a:tab pos="330200" algn="l"/>
              </a:tabLst>
            </a:pPr>
            <a:r>
              <a:rPr sz="2000" dirty="0" err="1">
                <a:latin typeface="Times New Roman"/>
                <a:cs typeface="Times New Roman"/>
              </a:rPr>
              <a:t>Разработан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метод</a:t>
            </a:r>
            <a:r>
              <a:rPr lang="ru-RU" sz="2000" dirty="0">
                <a:latin typeface="Times New Roman"/>
                <a:cs typeface="Times New Roman"/>
              </a:rPr>
              <a:t> фильтрации спам-сообщений электронной почты</a:t>
            </a:r>
            <a:r>
              <a:rPr sz="2000" spc="-10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040"/>
              </a:spcBef>
              <a:buChar char="•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Создано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программное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обеспечение,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реализующее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разработанные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алгоритмы;</a:t>
            </a:r>
            <a:endParaRPr sz="20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100"/>
              </a:spcBef>
              <a:buChar char="•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Проведено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исследование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применимости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разработанного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программного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обеспечения.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461404"/>
            <a:ext cx="9237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78245" algn="l"/>
              </a:tabLst>
            </a:pPr>
            <a:r>
              <a:rPr lang="ru-RU" dirty="0"/>
              <a:t>Спам-сообщения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99819" y="1654735"/>
            <a:ext cx="8208009" cy="17919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ru-RU" sz="2400" spc="-10" dirty="0">
                <a:latin typeface="Times New Roman"/>
                <a:cs typeface="Times New Roman"/>
              </a:rPr>
              <a:t>Проблемы, создаваемые рассылками спама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462280" indent="-44958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462280" algn="l"/>
              </a:tabLst>
            </a:pPr>
            <a:r>
              <a:rPr lang="ru-RU" sz="3600" spc="-15" baseline="1157" dirty="0">
                <a:latin typeface="Times New Roman"/>
                <a:cs typeface="Times New Roman"/>
              </a:rPr>
              <a:t>трата трафика «в пустую»</a:t>
            </a:r>
            <a:r>
              <a:rPr sz="3600" spc="-15" baseline="1157" dirty="0">
                <a:latin typeface="Times New Roman"/>
                <a:cs typeface="Times New Roman"/>
              </a:rPr>
              <a:t>;</a:t>
            </a:r>
            <a:endParaRPr sz="3600" baseline="1157" dirty="0">
              <a:latin typeface="Times New Roman"/>
              <a:cs typeface="Times New Roman"/>
            </a:endParaRPr>
          </a:p>
          <a:p>
            <a:pPr marL="462280" indent="-4495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462280" algn="l"/>
              </a:tabLst>
            </a:pPr>
            <a:r>
              <a:rPr lang="ru-RU" sz="3600" spc="-15" baseline="1157" dirty="0">
                <a:latin typeface="Times New Roman"/>
                <a:cs typeface="Times New Roman"/>
              </a:rPr>
              <a:t>угроза безопасности системы, попадающей под рассылку</a:t>
            </a:r>
            <a:r>
              <a:rPr sz="3600" spc="-15" baseline="1157" dirty="0">
                <a:latin typeface="Times New Roman"/>
                <a:cs typeface="Times New Roman"/>
              </a:rPr>
              <a:t>;</a:t>
            </a:r>
            <a:endParaRPr sz="3600" baseline="1157" dirty="0">
              <a:latin typeface="Times New Roman"/>
              <a:cs typeface="Times New Roman"/>
            </a:endParaRPr>
          </a:p>
          <a:p>
            <a:pPr marL="462280" indent="-4495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462280" algn="l"/>
              </a:tabLst>
            </a:pPr>
            <a:r>
              <a:rPr lang="ru-RU" sz="3600" baseline="1157" dirty="0">
                <a:latin typeface="Times New Roman"/>
                <a:cs typeface="Times New Roman"/>
              </a:rPr>
              <a:t>трата рабочего времени.</a:t>
            </a:r>
            <a:endParaRPr sz="3600" baseline="115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3392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Цели</a:t>
            </a:r>
            <a:r>
              <a:rPr spc="-5" dirty="0"/>
              <a:t> </a:t>
            </a:r>
            <a:r>
              <a:rPr dirty="0"/>
              <a:t>и</a:t>
            </a:r>
            <a:r>
              <a:rPr spc="-5" dirty="0"/>
              <a:t> </a:t>
            </a:r>
            <a:r>
              <a:rPr spc="-25" dirty="0"/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457268"/>
            <a:ext cx="10243820" cy="38908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just">
              <a:lnSpc>
                <a:spcPts val="2700"/>
              </a:lnSpc>
              <a:spcBef>
                <a:spcPts val="320"/>
              </a:spcBef>
            </a:pPr>
            <a:r>
              <a:rPr sz="2350" b="1" dirty="0">
                <a:latin typeface="Times New Roman"/>
                <a:cs typeface="Times New Roman"/>
              </a:rPr>
              <a:t>Цель</a:t>
            </a:r>
            <a:r>
              <a:rPr sz="2350" b="1" spc="1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работы</a:t>
            </a:r>
            <a:r>
              <a:rPr sz="2350" b="1" spc="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–</a:t>
            </a:r>
            <a:r>
              <a:rPr sz="2350" spc="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разработка</a:t>
            </a:r>
            <a:r>
              <a:rPr sz="2350" spc="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и</a:t>
            </a:r>
            <a:r>
              <a:rPr sz="2350" spc="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реализация</a:t>
            </a:r>
            <a:r>
              <a:rPr sz="2350" spc="25" dirty="0">
                <a:latin typeface="Times New Roman"/>
                <a:cs typeface="Times New Roman"/>
              </a:rPr>
              <a:t> </a:t>
            </a:r>
            <a:r>
              <a:rPr sz="2350" dirty="0" err="1">
                <a:latin typeface="Times New Roman"/>
                <a:cs typeface="Times New Roman"/>
              </a:rPr>
              <a:t>метода</a:t>
            </a:r>
            <a:r>
              <a:rPr sz="2350" spc="25" dirty="0">
                <a:latin typeface="Times New Roman"/>
                <a:cs typeface="Times New Roman"/>
              </a:rPr>
              <a:t> </a:t>
            </a:r>
            <a:r>
              <a:rPr lang="ru-RU" sz="2350" dirty="0">
                <a:latin typeface="Times New Roman"/>
                <a:cs typeface="Times New Roman"/>
              </a:rPr>
              <a:t>фильтрации спам-сообщений электронной почты на основе нейронной сети и метода опорных векторов.</a:t>
            </a:r>
            <a:endParaRPr sz="2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50" b="1" spc="-10" dirty="0">
                <a:latin typeface="Times New Roman"/>
                <a:cs typeface="Times New Roman"/>
              </a:rPr>
              <a:t>Задачи</a:t>
            </a:r>
            <a:r>
              <a:rPr sz="2350" spc="-10" dirty="0">
                <a:latin typeface="Times New Roman"/>
                <a:cs typeface="Times New Roman"/>
              </a:rPr>
              <a:t>:</a:t>
            </a:r>
            <a:endParaRPr sz="235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695"/>
              </a:spcBef>
              <a:buSzPct val="125531"/>
              <a:buChar char="•"/>
              <a:tabLst>
                <a:tab pos="227965" algn="l"/>
              </a:tabLst>
            </a:pPr>
            <a:r>
              <a:rPr sz="2350" dirty="0">
                <a:latin typeface="Times New Roman"/>
                <a:cs typeface="Times New Roman"/>
              </a:rPr>
              <a:t>анализ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предметной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области;</a:t>
            </a:r>
            <a:endParaRPr sz="235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695"/>
              </a:spcBef>
              <a:buSzPct val="125531"/>
              <a:buChar char="•"/>
              <a:tabLst>
                <a:tab pos="227965" algn="l"/>
              </a:tabLst>
            </a:pPr>
            <a:r>
              <a:rPr sz="2350" dirty="0" err="1">
                <a:latin typeface="Times New Roman"/>
                <a:cs typeface="Times New Roman"/>
              </a:rPr>
              <a:t>анализ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lang="ru-RU" sz="2350" dirty="0">
                <a:latin typeface="Times New Roman"/>
                <a:cs typeface="Times New Roman"/>
              </a:rPr>
              <a:t>существующих методов классификации</a:t>
            </a:r>
            <a:r>
              <a:rPr sz="2350" spc="-10" dirty="0">
                <a:latin typeface="Times New Roman"/>
                <a:cs typeface="Times New Roman"/>
              </a:rPr>
              <a:t>;</a:t>
            </a:r>
            <a:endParaRPr sz="2350" dirty="0">
              <a:latin typeface="Times New Roman"/>
              <a:cs typeface="Times New Roman"/>
            </a:endParaRPr>
          </a:p>
          <a:p>
            <a:pPr marL="228600" marR="10795" indent="-215900">
              <a:lnSpc>
                <a:spcPts val="2700"/>
              </a:lnSpc>
              <a:spcBef>
                <a:spcPts val="885"/>
              </a:spcBef>
              <a:buSzPct val="125531"/>
              <a:buChar char="•"/>
              <a:tabLst>
                <a:tab pos="228600" algn="l"/>
              </a:tabLst>
            </a:pPr>
            <a:r>
              <a:rPr sz="2350" dirty="0" err="1">
                <a:latin typeface="Times New Roman"/>
                <a:cs typeface="Times New Roman"/>
              </a:rPr>
              <a:t>разработка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dirty="0" err="1">
                <a:latin typeface="Times New Roman"/>
                <a:cs typeface="Times New Roman"/>
              </a:rPr>
              <a:t>метода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lang="ru-RU" sz="2350" dirty="0">
                <a:latin typeface="Times New Roman"/>
                <a:cs typeface="Times New Roman"/>
              </a:rPr>
              <a:t>фильтрации спам-сообщений</a:t>
            </a:r>
            <a:r>
              <a:rPr sz="2350" spc="-10" dirty="0">
                <a:latin typeface="Times New Roman"/>
                <a:cs typeface="Times New Roman"/>
              </a:rPr>
              <a:t>;</a:t>
            </a:r>
            <a:endParaRPr sz="235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630"/>
              </a:spcBef>
              <a:buSzPct val="125531"/>
              <a:buChar char="•"/>
              <a:tabLst>
                <a:tab pos="227965" algn="l"/>
              </a:tabLst>
            </a:pPr>
            <a:r>
              <a:rPr sz="2350" dirty="0">
                <a:latin typeface="Times New Roman"/>
                <a:cs typeface="Times New Roman"/>
              </a:rPr>
              <a:t>программная</a:t>
            </a:r>
            <a:r>
              <a:rPr sz="2350" spc="6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реализация</a:t>
            </a:r>
            <a:r>
              <a:rPr sz="2350" spc="7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разработанного</a:t>
            </a:r>
            <a:r>
              <a:rPr sz="2350" spc="8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метода;</a:t>
            </a:r>
            <a:endParaRPr sz="235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695"/>
              </a:spcBef>
              <a:buSzPct val="125531"/>
              <a:buChar char="•"/>
              <a:tabLst>
                <a:tab pos="227965" algn="l"/>
              </a:tabLst>
            </a:pPr>
            <a:r>
              <a:rPr sz="2350" dirty="0">
                <a:latin typeface="Times New Roman"/>
                <a:cs typeface="Times New Roman"/>
              </a:rPr>
              <a:t>исследование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применимости</a:t>
            </a:r>
            <a:r>
              <a:rPr sz="2350" spc="6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разработанного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ПО.</a:t>
            </a:r>
            <a:endParaRPr sz="2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654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100"/>
              </a:spcBef>
            </a:pPr>
            <a:r>
              <a:rPr dirty="0"/>
              <a:t>Известные</a:t>
            </a:r>
            <a:r>
              <a:rPr spc="25" dirty="0"/>
              <a:t> </a:t>
            </a:r>
            <a:r>
              <a:rPr spc="-10" dirty="0"/>
              <a:t>решения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86214"/>
              </p:ext>
            </p:extLst>
          </p:nvPr>
        </p:nvGraphicFramePr>
        <p:xfrm>
          <a:off x="1644650" y="1631950"/>
          <a:ext cx="9403080" cy="4692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4823">
                <a:tc>
                  <a:txBody>
                    <a:bodyPr/>
                    <a:lstStyle/>
                    <a:p>
                      <a:pPr marL="1938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Вид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222885">
                        <a:lnSpc>
                          <a:spcPct val="100000"/>
                        </a:lnSpc>
                        <a:spcBef>
                          <a:spcPts val="2060"/>
                        </a:spcBef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Критерий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spc="-10" dirty="0">
                          <a:latin typeface="Times New Roman"/>
                          <a:cs typeface="Times New Roman"/>
                        </a:rPr>
                        <a:t>Фильтрация вручную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spc="-10" dirty="0">
                          <a:latin typeface="Times New Roman"/>
                          <a:cs typeface="Times New Roman"/>
                        </a:rPr>
                        <a:t>Автоматизированная фильтрация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146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ru-RU" sz="2200" dirty="0">
                          <a:latin typeface="Times New Roman"/>
                          <a:cs typeface="Times New Roman"/>
                        </a:rPr>
                        <a:t>Требование постоянного корректирования пользователем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ru-RU" sz="280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938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ru-RU" sz="2200" dirty="0">
                          <a:latin typeface="Times New Roman"/>
                          <a:cs typeface="Times New Roman"/>
                        </a:rPr>
                        <a:t>Масштабируемость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b="1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744">
                <a:tc>
                  <a:txBody>
                    <a:bodyPr/>
                    <a:lstStyle/>
                    <a:p>
                      <a:pPr marL="51435" marR="883285">
                        <a:lnSpc>
                          <a:spcPts val="2600"/>
                        </a:lnSpc>
                        <a:spcBef>
                          <a:spcPts val="360"/>
                        </a:spcBef>
                      </a:pPr>
                      <a:r>
                        <a:rPr lang="ru-RU" sz="2200" spc="-10" dirty="0">
                          <a:latin typeface="Times New Roman"/>
                          <a:cs typeface="Times New Roman"/>
                        </a:rPr>
                        <a:t>Своевременность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ru-RU" sz="28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ru-RU" sz="2800" b="1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78597" y="1681265"/>
            <a:ext cx="3117850" cy="1236980"/>
          </a:xfrm>
          <a:custGeom>
            <a:avLst/>
            <a:gdLst/>
            <a:ahLst/>
            <a:cxnLst/>
            <a:rect l="l" t="t" r="r" b="b"/>
            <a:pathLst>
              <a:path w="3117850" h="1236980">
                <a:moveTo>
                  <a:pt x="0" y="0"/>
                </a:moveTo>
                <a:lnTo>
                  <a:pt x="3117343" y="123660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4521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Постановка</a:t>
            </a:r>
            <a:r>
              <a:rPr spc="45" dirty="0"/>
              <a:t> </a:t>
            </a:r>
            <a:r>
              <a:rPr spc="-10" dirty="0"/>
              <a:t>задачи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219" y="1761484"/>
            <a:ext cx="4281805" cy="31842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92075">
              <a:lnSpc>
                <a:spcPts val="3210"/>
              </a:lnSpc>
              <a:spcBef>
                <a:spcPts val="430"/>
              </a:spcBef>
            </a:pPr>
            <a:r>
              <a:rPr sz="2900" spc="-10" dirty="0">
                <a:latin typeface="Calibri"/>
                <a:cs typeface="Calibri"/>
              </a:rPr>
              <a:t>Ограничения, </a:t>
            </a:r>
            <a:r>
              <a:rPr sz="2900" dirty="0">
                <a:latin typeface="Calibri"/>
                <a:cs typeface="Calibri"/>
              </a:rPr>
              <a:t>накладываемые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на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метод:</a:t>
            </a:r>
            <a:endParaRPr sz="2900" dirty="0">
              <a:latin typeface="Calibri"/>
              <a:cs typeface="Calibri"/>
            </a:endParaRPr>
          </a:p>
          <a:p>
            <a:pPr marL="240029" marR="10795" indent="-227329">
              <a:lnSpc>
                <a:spcPts val="321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lang="ru-RU" sz="2900" dirty="0">
                <a:latin typeface="Calibri"/>
                <a:cs typeface="Calibri"/>
              </a:rPr>
              <a:t>метод должен иметь конечное время работы</a:t>
            </a:r>
            <a:endParaRPr sz="2900" dirty="0">
              <a:latin typeface="Calibri"/>
              <a:cs typeface="Calibri"/>
            </a:endParaRPr>
          </a:p>
          <a:p>
            <a:pPr marL="240029" marR="5080" indent="-227329">
              <a:lnSpc>
                <a:spcPts val="321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ru-RU" sz="2900" spc="-10" dirty="0">
                <a:latin typeface="Calibri"/>
                <a:cs typeface="Calibri"/>
              </a:rPr>
              <a:t>метод должен уметь обрабатывать любые сообщения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F503FA-AD46-4A90-BEB4-4A4BBB655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76069"/>
            <a:ext cx="6182803" cy="2505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620" rIns="0" bIns="0" rtlCol="0">
            <a:spAutoFit/>
          </a:bodyPr>
          <a:lstStyle/>
          <a:p>
            <a:pPr marL="1899920">
              <a:lnSpc>
                <a:spcPct val="100000"/>
              </a:lnSpc>
              <a:spcBef>
                <a:spcPts val="100"/>
              </a:spcBef>
            </a:pPr>
            <a:r>
              <a:rPr dirty="0"/>
              <a:t>Функциональная</a:t>
            </a:r>
            <a:r>
              <a:rPr spc="-150" dirty="0"/>
              <a:t> </a:t>
            </a:r>
            <a:r>
              <a:rPr dirty="0"/>
              <a:t>схема</a:t>
            </a:r>
            <a:r>
              <a:rPr spc="-150" dirty="0"/>
              <a:t> </a:t>
            </a:r>
            <a:r>
              <a:rPr spc="-10" dirty="0"/>
              <a:t>метода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DD9F0B-EBD1-4BB0-8493-62552DE40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6" y="1602829"/>
            <a:ext cx="1132522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58" y="294148"/>
            <a:ext cx="893814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3320" algn="l"/>
              </a:tabLst>
            </a:pPr>
            <a:r>
              <a:rPr lang="ru-RU" spc="-10" dirty="0"/>
              <a:t>Обработка входных данных</a:t>
            </a:r>
            <a:endParaRPr spc="-1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D5CD955-783A-471E-B5E8-063970891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38162"/>
            <a:ext cx="3914775" cy="5781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274816"/>
            <a:ext cx="10244276" cy="70724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4960"/>
              </a:lnSpc>
              <a:spcBef>
                <a:spcPts val="515"/>
              </a:spcBef>
            </a:pPr>
            <a:r>
              <a:rPr lang="ru-RU" spc="-220" dirty="0">
                <a:latin typeface="Arial"/>
                <a:cs typeface="Arial"/>
              </a:rPr>
              <a:t>Формирование обучающего множества</a:t>
            </a:r>
            <a:endParaRPr spc="-315" dirty="0">
              <a:latin typeface="Arial"/>
              <a:cs typeface="Arial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A32F7D8C-A676-4553-82FC-6B3B93F5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1003944"/>
            <a:ext cx="58293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75634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Схема</a:t>
            </a:r>
            <a:r>
              <a:rPr spc="-210" dirty="0"/>
              <a:t> </a:t>
            </a:r>
            <a:r>
              <a:rPr dirty="0"/>
              <a:t>взаимодействия</a:t>
            </a:r>
            <a:r>
              <a:rPr spc="-204" dirty="0"/>
              <a:t> </a:t>
            </a:r>
            <a:r>
              <a:rPr spc="-20" dirty="0"/>
              <a:t>модулей</a:t>
            </a:r>
          </a:p>
        </p:txBody>
      </p:sp>
      <p:sp>
        <p:nvSpPr>
          <p:cNvPr id="3" name="object 3"/>
          <p:cNvSpPr/>
          <p:nvPr/>
        </p:nvSpPr>
        <p:spPr>
          <a:xfrm>
            <a:off x="6482110" y="3591757"/>
            <a:ext cx="1853564" cy="927100"/>
          </a:xfrm>
          <a:custGeom>
            <a:avLst/>
            <a:gdLst/>
            <a:ahLst/>
            <a:cxnLst/>
            <a:rect l="l" t="t" r="r" b="b"/>
            <a:pathLst>
              <a:path w="1853565" h="927100">
                <a:moveTo>
                  <a:pt x="139000" y="0"/>
                </a:moveTo>
                <a:lnTo>
                  <a:pt x="1714334" y="0"/>
                </a:lnTo>
                <a:lnTo>
                  <a:pt x="1721163" y="166"/>
                </a:lnTo>
                <a:lnTo>
                  <a:pt x="1761154" y="8121"/>
                </a:lnTo>
                <a:lnTo>
                  <a:pt x="1797144" y="27358"/>
                </a:lnTo>
                <a:lnTo>
                  <a:pt x="1825976" y="56190"/>
                </a:lnTo>
                <a:lnTo>
                  <a:pt x="1845213" y="92179"/>
                </a:lnTo>
                <a:lnTo>
                  <a:pt x="1853168" y="132171"/>
                </a:lnTo>
                <a:lnTo>
                  <a:pt x="1853334" y="139000"/>
                </a:lnTo>
                <a:lnTo>
                  <a:pt x="1853334" y="787667"/>
                </a:lnTo>
                <a:lnTo>
                  <a:pt x="1847351" y="828017"/>
                </a:lnTo>
                <a:lnTo>
                  <a:pt x="1829908" y="864891"/>
                </a:lnTo>
                <a:lnTo>
                  <a:pt x="1802516" y="895116"/>
                </a:lnTo>
                <a:lnTo>
                  <a:pt x="1767527" y="916086"/>
                </a:lnTo>
                <a:lnTo>
                  <a:pt x="1727958" y="926000"/>
                </a:lnTo>
                <a:lnTo>
                  <a:pt x="1714334" y="926667"/>
                </a:lnTo>
                <a:lnTo>
                  <a:pt x="139000" y="926667"/>
                </a:lnTo>
                <a:lnTo>
                  <a:pt x="98649" y="920683"/>
                </a:lnTo>
                <a:lnTo>
                  <a:pt x="61776" y="903241"/>
                </a:lnTo>
                <a:lnTo>
                  <a:pt x="31550" y="875849"/>
                </a:lnTo>
                <a:lnTo>
                  <a:pt x="10580" y="840859"/>
                </a:lnTo>
                <a:lnTo>
                  <a:pt x="667" y="801291"/>
                </a:lnTo>
                <a:lnTo>
                  <a:pt x="0" y="787667"/>
                </a:lnTo>
                <a:lnTo>
                  <a:pt x="0" y="139000"/>
                </a:lnTo>
                <a:lnTo>
                  <a:pt x="5983" y="98649"/>
                </a:lnTo>
                <a:lnTo>
                  <a:pt x="23424" y="61776"/>
                </a:lnTo>
                <a:lnTo>
                  <a:pt x="50818" y="31550"/>
                </a:lnTo>
                <a:lnTo>
                  <a:pt x="85806" y="10580"/>
                </a:lnTo>
                <a:lnTo>
                  <a:pt x="125375" y="667"/>
                </a:lnTo>
                <a:lnTo>
                  <a:pt x="139000" y="0"/>
                </a:lnTo>
                <a:close/>
              </a:path>
            </a:pathLst>
          </a:custGeom>
          <a:ln w="15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7276" y="3700905"/>
            <a:ext cx="1394561" cy="67967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76225" algn="l">
              <a:lnSpc>
                <a:spcPts val="1700"/>
              </a:lnSpc>
              <a:spcBef>
                <a:spcPts val="200"/>
              </a:spcBef>
            </a:pPr>
            <a:r>
              <a:rPr lang="ru-RU" sz="1450" spc="-10" dirty="0">
                <a:latin typeface="Arial"/>
                <a:cs typeface="Arial"/>
              </a:rPr>
              <a:t>Модуль фильтрации сообщений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6552" y="1784756"/>
            <a:ext cx="1853564" cy="927100"/>
          </a:xfrm>
          <a:custGeom>
            <a:avLst/>
            <a:gdLst/>
            <a:ahLst/>
            <a:cxnLst/>
            <a:rect l="l" t="t" r="r" b="b"/>
            <a:pathLst>
              <a:path w="1853564" h="927100">
                <a:moveTo>
                  <a:pt x="139000" y="0"/>
                </a:moveTo>
                <a:lnTo>
                  <a:pt x="1714334" y="0"/>
                </a:lnTo>
                <a:lnTo>
                  <a:pt x="1721163" y="166"/>
                </a:lnTo>
                <a:lnTo>
                  <a:pt x="1761154" y="8121"/>
                </a:lnTo>
                <a:lnTo>
                  <a:pt x="1797144" y="27358"/>
                </a:lnTo>
                <a:lnTo>
                  <a:pt x="1825976" y="56190"/>
                </a:lnTo>
                <a:lnTo>
                  <a:pt x="1845213" y="92179"/>
                </a:lnTo>
                <a:lnTo>
                  <a:pt x="1853168" y="132171"/>
                </a:lnTo>
                <a:lnTo>
                  <a:pt x="1853334" y="139000"/>
                </a:lnTo>
                <a:lnTo>
                  <a:pt x="1853334" y="787667"/>
                </a:lnTo>
                <a:lnTo>
                  <a:pt x="1847351" y="828017"/>
                </a:lnTo>
                <a:lnTo>
                  <a:pt x="1829908" y="864891"/>
                </a:lnTo>
                <a:lnTo>
                  <a:pt x="1802516" y="895117"/>
                </a:lnTo>
                <a:lnTo>
                  <a:pt x="1767527" y="916086"/>
                </a:lnTo>
                <a:lnTo>
                  <a:pt x="1727958" y="925999"/>
                </a:lnTo>
                <a:lnTo>
                  <a:pt x="1714334" y="926667"/>
                </a:lnTo>
                <a:lnTo>
                  <a:pt x="139000" y="926667"/>
                </a:lnTo>
                <a:lnTo>
                  <a:pt x="98650" y="920683"/>
                </a:lnTo>
                <a:lnTo>
                  <a:pt x="61775" y="903241"/>
                </a:lnTo>
                <a:lnTo>
                  <a:pt x="31550" y="875849"/>
                </a:lnTo>
                <a:lnTo>
                  <a:pt x="10580" y="840860"/>
                </a:lnTo>
                <a:lnTo>
                  <a:pt x="667" y="801291"/>
                </a:lnTo>
                <a:lnTo>
                  <a:pt x="0" y="787667"/>
                </a:lnTo>
                <a:lnTo>
                  <a:pt x="0" y="139000"/>
                </a:lnTo>
                <a:lnTo>
                  <a:pt x="5983" y="98650"/>
                </a:lnTo>
                <a:lnTo>
                  <a:pt x="23425" y="61775"/>
                </a:lnTo>
                <a:lnTo>
                  <a:pt x="50818" y="31550"/>
                </a:lnTo>
                <a:lnTo>
                  <a:pt x="85807" y="10580"/>
                </a:lnTo>
                <a:lnTo>
                  <a:pt x="125375" y="667"/>
                </a:lnTo>
                <a:lnTo>
                  <a:pt x="139000" y="0"/>
                </a:lnTo>
                <a:close/>
              </a:path>
            </a:pathLst>
          </a:custGeom>
          <a:ln w="15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0809" y="2138875"/>
            <a:ext cx="1659889" cy="24365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3970" marR="5080" indent="-1905">
              <a:lnSpc>
                <a:spcPts val="1700"/>
              </a:lnSpc>
              <a:spcBef>
                <a:spcPts val="200"/>
              </a:spcBef>
            </a:pPr>
            <a:r>
              <a:rPr lang="ru-RU" sz="1450" dirty="0">
                <a:latin typeface="Arial"/>
                <a:cs typeface="Arial"/>
              </a:rPr>
              <a:t>Интерфейс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6552" y="3591757"/>
            <a:ext cx="1853564" cy="927100"/>
          </a:xfrm>
          <a:custGeom>
            <a:avLst/>
            <a:gdLst/>
            <a:ahLst/>
            <a:cxnLst/>
            <a:rect l="l" t="t" r="r" b="b"/>
            <a:pathLst>
              <a:path w="1853564" h="927100">
                <a:moveTo>
                  <a:pt x="139000" y="0"/>
                </a:moveTo>
                <a:lnTo>
                  <a:pt x="1714334" y="0"/>
                </a:lnTo>
                <a:lnTo>
                  <a:pt x="1721163" y="166"/>
                </a:lnTo>
                <a:lnTo>
                  <a:pt x="1761154" y="8121"/>
                </a:lnTo>
                <a:lnTo>
                  <a:pt x="1797144" y="27358"/>
                </a:lnTo>
                <a:lnTo>
                  <a:pt x="1825976" y="56190"/>
                </a:lnTo>
                <a:lnTo>
                  <a:pt x="1845213" y="92179"/>
                </a:lnTo>
                <a:lnTo>
                  <a:pt x="1853168" y="132171"/>
                </a:lnTo>
                <a:lnTo>
                  <a:pt x="1853334" y="139000"/>
                </a:lnTo>
                <a:lnTo>
                  <a:pt x="1853334" y="787667"/>
                </a:lnTo>
                <a:lnTo>
                  <a:pt x="1847351" y="828017"/>
                </a:lnTo>
                <a:lnTo>
                  <a:pt x="1829908" y="864891"/>
                </a:lnTo>
                <a:lnTo>
                  <a:pt x="1802516" y="895116"/>
                </a:lnTo>
                <a:lnTo>
                  <a:pt x="1767527" y="916086"/>
                </a:lnTo>
                <a:lnTo>
                  <a:pt x="1727958" y="926000"/>
                </a:lnTo>
                <a:lnTo>
                  <a:pt x="1714334" y="926667"/>
                </a:lnTo>
                <a:lnTo>
                  <a:pt x="139000" y="926667"/>
                </a:lnTo>
                <a:lnTo>
                  <a:pt x="98650" y="920683"/>
                </a:lnTo>
                <a:lnTo>
                  <a:pt x="61775" y="903241"/>
                </a:lnTo>
                <a:lnTo>
                  <a:pt x="31550" y="875849"/>
                </a:lnTo>
                <a:lnTo>
                  <a:pt x="10580" y="840859"/>
                </a:lnTo>
                <a:lnTo>
                  <a:pt x="667" y="801291"/>
                </a:lnTo>
                <a:lnTo>
                  <a:pt x="0" y="787667"/>
                </a:lnTo>
                <a:lnTo>
                  <a:pt x="0" y="139000"/>
                </a:lnTo>
                <a:lnTo>
                  <a:pt x="5983" y="98649"/>
                </a:lnTo>
                <a:lnTo>
                  <a:pt x="23425" y="61776"/>
                </a:lnTo>
                <a:lnTo>
                  <a:pt x="50818" y="31550"/>
                </a:lnTo>
                <a:lnTo>
                  <a:pt x="85807" y="10580"/>
                </a:lnTo>
                <a:lnTo>
                  <a:pt x="125375" y="667"/>
                </a:lnTo>
                <a:lnTo>
                  <a:pt x="139000" y="0"/>
                </a:lnTo>
                <a:close/>
              </a:path>
            </a:pathLst>
          </a:custGeom>
          <a:ln w="15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8657" y="3818446"/>
            <a:ext cx="1393825" cy="46418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4940" marR="5080" indent="-142875">
              <a:lnSpc>
                <a:spcPts val="1700"/>
              </a:lnSpc>
              <a:spcBef>
                <a:spcPts val="200"/>
              </a:spcBef>
            </a:pPr>
            <a:r>
              <a:rPr sz="1450" dirty="0">
                <a:latin typeface="Arial"/>
                <a:cs typeface="Arial"/>
              </a:rPr>
              <a:t>Модуль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вывода результатов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25D960-C4A1-4654-951E-10A34B327553}"/>
              </a:ext>
            </a:extLst>
          </p:cNvPr>
          <p:cNvCxnSpPr>
            <a:cxnSpLocks/>
          </p:cNvCxnSpPr>
          <p:nvPr/>
        </p:nvCxnSpPr>
        <p:spPr>
          <a:xfrm>
            <a:off x="5257800" y="2711856"/>
            <a:ext cx="0" cy="87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433D82A-930D-47BC-B402-6F582458D7C9}"/>
              </a:ext>
            </a:extLst>
          </p:cNvPr>
          <p:cNvCxnSpPr>
            <a:cxnSpLocks/>
          </p:cNvCxnSpPr>
          <p:nvPr/>
        </p:nvCxnSpPr>
        <p:spPr>
          <a:xfrm flipV="1">
            <a:off x="4270809" y="2711856"/>
            <a:ext cx="0" cy="87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762692E-9305-4A14-B9BC-586BDF177D4B}"/>
              </a:ext>
            </a:extLst>
          </p:cNvPr>
          <p:cNvCxnSpPr>
            <a:cxnSpLocks/>
          </p:cNvCxnSpPr>
          <p:nvPr/>
        </p:nvCxnSpPr>
        <p:spPr>
          <a:xfrm>
            <a:off x="5710116" y="3886200"/>
            <a:ext cx="771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9DDD485-2A64-46DF-89C0-776834CE5EEC}"/>
              </a:ext>
            </a:extLst>
          </p:cNvPr>
          <p:cNvCxnSpPr>
            <a:cxnSpLocks/>
          </p:cNvCxnSpPr>
          <p:nvPr/>
        </p:nvCxnSpPr>
        <p:spPr>
          <a:xfrm flipH="1" flipV="1">
            <a:off x="5727648" y="4282630"/>
            <a:ext cx="754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291</Words>
  <Application>Microsoft Office PowerPoint</Application>
  <PresentationFormat>Широкоэкранный</PresentationFormat>
  <Paragraphs>76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Метод фильтрации спам-сообщений электронной почты на основе нейронной сети и метода опорных векторов</vt:lpstr>
      <vt:lpstr>Спам-сообщения</vt:lpstr>
      <vt:lpstr>Цели и задачи</vt:lpstr>
      <vt:lpstr>Известные решения</vt:lpstr>
      <vt:lpstr>Постановка задачи</vt:lpstr>
      <vt:lpstr>Функциональная схема метода</vt:lpstr>
      <vt:lpstr>Обработка входных данных</vt:lpstr>
      <vt:lpstr>Формирование обучающего множества</vt:lpstr>
      <vt:lpstr>Схема взаимодействия модулей</vt:lpstr>
      <vt:lpstr>Зависимость времени обучения и точности от размера обучающей выборки</vt:lpstr>
      <vt:lpstr>Зависимость точности разработанного метода от размера обучающей выборки</vt:lpstr>
      <vt:lpstr>Сравнение разработанного метода с известными аналогами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Prezentatsia_k_VKR</dc:title>
  <cp:lastModifiedBy>Kevin McCrony</cp:lastModifiedBy>
  <cp:revision>3</cp:revision>
  <dcterms:created xsi:type="dcterms:W3CDTF">2024-05-30T14:00:16Z</dcterms:created>
  <dcterms:modified xsi:type="dcterms:W3CDTF">2024-05-30T14:33:09Z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2022-06-08T00:00:00Z</vt:filetime>
  </property>
  <property fmtid="{D5CDD505-2E9C-101B-9397-08002B2CF9AE}" pid="3" name="Creator">
    <vt:lpwstr>Keynote</vt:lpwstr>
  </property>
  <property fmtid="{D5CDD505-2E9C-101B-9397-08002B2CF9AE}" pid="4" name="LastSaved">
    <vt:filetime>2024-05-30T00:00:00Z</vt:filetime>
  </property>
  <property fmtid="{D5CDD505-2E9C-101B-9397-08002B2CF9AE}" pid="5" name="Producer">
    <vt:lpwstr>macOS Version 12.4 (Build 21F79) Quartz PDFContext</vt:lpwstr>
  </property>
</Properties>
</file>