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73" r:id="rId15"/>
    <p:sldId id="274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EB60-432F-464D-AD1B-D93693C2763B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4FCFC-CC22-4A00-8833-F462CD945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41DF3A-C11C-418C-A2D7-213A4695D0E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A64A6-2E82-47B9-AD68-2F8067584F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10AFAF-2E04-4C23-B812-43A38FA57C1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403B5C-8315-47AD-923B-93E7CC6D546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9FADF9-773B-4E39-8487-1DF42EA4CC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2486CA-4EC4-4713-AB75-AF61580FDA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93678B6-031C-43B0-B79A-84DC9B5CE9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D8E98E-5A88-4A16-86AC-8816F0FE53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948D1B-454E-4827-915F-77F24AF1CC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7EA401-20A4-4F5E-BBE3-23CC45832D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F9E7AA-CD96-45BC-8A0B-E78DE44A17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77EE87-5BD5-428E-8485-570B080B74D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A82203-E251-4A91-9BDD-3BB71D26B2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F0E6BFB-03CC-491E-8B4D-5BE0A4F479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C74507-EA56-4532-A3B3-DD948EE49C4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1D0B69-C9B3-4E7F-B75A-60FFDE47EF2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2A10AD-C025-4B26-99C3-289592A2C28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E2587C-AC9E-422B-82DE-6BC84EA702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E16F64-6263-48B3-8513-D437C9BBD1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6677F-4265-439D-BAD5-932F19563D8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B71834-4FBD-4EC7-9FA6-97A871E799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D9463C-2572-4DF0-B018-C8210068DF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C2ED08-F2F6-4BE7-BDAE-CEC560FD8B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4E8919-C021-40B1-BD4A-15A272FB8C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Footer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11115360" y="6452280"/>
            <a:ext cx="242640" cy="1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ts val="1239"/>
              </a:lnSpc>
              <a:buNone/>
              <a:defRPr lang="ru-RU" sz="1200" b="0" strike="noStrike" spc="-26">
                <a:solidFill>
                  <a:srgbClr val="888888"/>
                </a:solidFill>
                <a:latin typeface="Calibri"/>
              </a:defRPr>
            </a:lvl1pPr>
          </a:lstStyle>
          <a:p>
            <a:pPr marL="38160">
              <a:lnSpc>
                <a:spcPts val="1239"/>
              </a:lnSpc>
              <a:buNone/>
            </a:pPr>
            <a:fld id="{1811D481-F222-437D-9D37-57ED06DB9B32}" type="slidenum">
              <a:rPr lang="ru-RU" sz="1200" b="0" strike="noStrike" spc="-26">
                <a:solidFill>
                  <a:srgbClr val="888888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240" cy="34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Footer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115360" y="6452280"/>
            <a:ext cx="242640" cy="1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ts val="1239"/>
              </a:lnSpc>
              <a:buNone/>
              <a:defRPr lang="ru-RU" sz="1200" b="0" strike="noStrike" spc="-26">
                <a:solidFill>
                  <a:srgbClr val="888888"/>
                </a:solidFill>
                <a:latin typeface="Calibri"/>
              </a:defRPr>
            </a:lvl1pPr>
          </a:lstStyle>
          <a:p>
            <a:pPr marL="38160">
              <a:lnSpc>
                <a:spcPts val="1239"/>
              </a:lnSpc>
              <a:buNone/>
            </a:pPr>
            <a:fld id="{33587683-1119-4C75-8850-AA09472C2424}" type="slidenum">
              <a:rPr lang="ru-RU" sz="1200" b="0" strike="noStrike" spc="-26">
                <a:solidFill>
                  <a:srgbClr val="888888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960" cy="34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240" y="1018800"/>
            <a:ext cx="9247680" cy="1798920"/>
          </a:xfrm>
          <a:prstGeom prst="rect">
            <a:avLst/>
          </a:prstGeom>
          <a:noFill/>
          <a:ln w="0">
            <a:noFill/>
          </a:ln>
        </p:spPr>
        <p:txBody>
          <a:bodyPr lIns="0" tIns="111240" rIns="0" bIns="0" anchor="t">
            <a:noAutofit/>
          </a:bodyPr>
          <a:lstStyle/>
          <a:p>
            <a:pPr marL="12240" algn="ctr">
              <a:lnSpc>
                <a:spcPts val="4431"/>
              </a:lnSpc>
              <a:spcBef>
                <a:spcPts val="876"/>
              </a:spcBef>
              <a:buNone/>
            </a:pPr>
            <a:r>
              <a:rPr lang="ru-RU" sz="4300" b="0" strike="noStrike" spc="-1">
                <a:solidFill>
                  <a:srgbClr val="000000"/>
                </a:solidFill>
                <a:latin typeface="Times New Roman"/>
              </a:rPr>
              <a:t>Метод</a:t>
            </a:r>
            <a:r>
              <a:rPr lang="ru-RU" sz="4300" b="0" strike="noStrike" spc="-137">
                <a:solidFill>
                  <a:srgbClr val="000000"/>
                </a:solidFill>
                <a:latin typeface="Times New Roman"/>
              </a:rPr>
              <a:t> фильтрации спам-сообщений электронной почты на основе нейронной сети и метода опорных векторов</a:t>
            </a:r>
            <a:endParaRPr lang="ru-RU" sz="4300" b="0" strike="noStrike" spc="-1">
              <a:latin typeface="Arial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770400" y="3945960"/>
            <a:ext cx="5168880" cy="133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19000"/>
              </a:lnSpc>
              <a:spcBef>
                <a:spcPts val="96"/>
              </a:spcBef>
              <a:buNone/>
            </a:pPr>
            <a:r>
              <a:rPr lang="ru-RU" sz="24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Студент: </a:t>
            </a:r>
            <a:endParaRPr lang="ru-RU" sz="2400" b="0" strike="noStrike" spc="-1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96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Группа:</a:t>
            </a:r>
            <a:endParaRPr lang="ru-RU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Научный</a:t>
            </a:r>
            <a:r>
              <a:rPr lang="ru-RU" sz="2400" b="0" strike="noStrike" spc="-13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руководитель: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4" name="object 4"/>
          <p:cNvSpPr/>
          <p:nvPr/>
        </p:nvSpPr>
        <p:spPr>
          <a:xfrm>
            <a:off x="6477120" y="3945960"/>
            <a:ext cx="4943520" cy="133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5560" indent="-13320">
              <a:lnSpc>
                <a:spcPct val="119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Яковлев Денис Владиславович</a:t>
            </a:r>
            <a:endParaRPr lang="ru-RU" sz="2400" b="0" strike="noStrike" spc="-1">
              <a:latin typeface="Arial"/>
            </a:endParaRPr>
          </a:p>
          <a:p>
            <a:pPr marL="25560" indent="-13320">
              <a:lnSpc>
                <a:spcPct val="119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ИУ7-</a:t>
            </a:r>
            <a:r>
              <a:rPr lang="ru-RU" sz="240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81Б</a:t>
            </a:r>
            <a:endParaRPr lang="ru-RU" sz="2400" b="0" strike="noStrike" spc="-1">
              <a:latin typeface="Arial"/>
            </a:endParaRPr>
          </a:p>
          <a:p>
            <a:pPr marL="12600" indent="-133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Русакова Зинаида Николаевна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5" name="object 5"/>
          <p:cNvSpPr/>
          <p:nvPr/>
        </p:nvSpPr>
        <p:spPr>
          <a:xfrm>
            <a:off x="5072760" y="6288480"/>
            <a:ext cx="1332360" cy="2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Москва,</a:t>
            </a:r>
            <a:r>
              <a:rPr lang="ru-RU" sz="18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2024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86" name="object 6"/>
          <p:cNvPicPr/>
          <p:nvPr/>
        </p:nvPicPr>
        <p:blipFill>
          <a:blip r:embed="rId2"/>
          <a:stretch/>
        </p:blipFill>
        <p:spPr>
          <a:xfrm>
            <a:off x="10439280" y="0"/>
            <a:ext cx="1279440" cy="155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44533" y="288200"/>
            <a:ext cx="990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4400" b="0" strike="noStrike" spc="-222" dirty="0">
                <a:solidFill>
                  <a:srgbClr val="000000"/>
                </a:solidFill>
                <a:latin typeface="Arial"/>
              </a:rPr>
              <a:t>Обучение машины опорных векторов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BA5F76-B790-43DB-A2DC-AE62F55A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24" y="1049534"/>
            <a:ext cx="2573299" cy="5342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4A19E-6F78-49C3-AAEE-2E8BE33B73BC}"/>
              </a:ext>
            </a:extLst>
          </p:cNvPr>
          <p:cNvSpPr txBox="1"/>
          <p:nvPr/>
        </p:nvSpPr>
        <p:spPr>
          <a:xfrm>
            <a:off x="419100" y="1524000"/>
            <a:ext cx="4254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ядра было выбрано линейное ядро ввиду линейной разделимости данных.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1080000" y="720360"/>
            <a:ext cx="4500000" cy="321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4400" b="0" strike="noStrike" spc="-222">
                <a:solidFill>
                  <a:srgbClr val="000000"/>
                </a:solidFill>
                <a:latin typeface="Arial"/>
              </a:rPr>
              <a:t>Функция нахождения коэффициентов гиперплоскости для SVM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920C0B-985F-4627-8C37-BA9C65D8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80" y="160866"/>
            <a:ext cx="2599995" cy="6536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012267" y="297027"/>
            <a:ext cx="990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4400" b="0" strike="noStrike" spc="-222" dirty="0">
                <a:solidFill>
                  <a:srgbClr val="000000"/>
                </a:solidFill>
                <a:latin typeface="Arial"/>
              </a:rPr>
              <a:t>Обучение нейросети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038B4B-E92D-403A-8548-BF45E04C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86" y="1385321"/>
            <a:ext cx="3000544" cy="40873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DEADFA-549B-43A8-99E3-9621317E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0" y="1299865"/>
            <a:ext cx="3562847" cy="425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1EC75-0D09-4F2C-B8ED-0B532CAB0B7B}"/>
              </a:ext>
            </a:extLst>
          </p:cNvPr>
          <p:cNvSpPr txBox="1"/>
          <p:nvPr/>
        </p:nvSpPr>
        <p:spPr>
          <a:xfrm>
            <a:off x="520700" y="1385321"/>
            <a:ext cx="38281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модели нейронной сети был выбран многослойный перцептрон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Румельхарта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ввиду того, что алгоритм обратного распространения ошибки обучает все слои.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входов равно количеству элементов входного вектора, 2 скрытых слоя по 100 нейронов в каждом, количество выходов равно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699000" y="288560"/>
            <a:ext cx="990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4400" b="0" strike="noStrike" spc="-222" dirty="0">
                <a:solidFill>
                  <a:srgbClr val="000000"/>
                </a:solidFill>
                <a:latin typeface="Arial"/>
              </a:rPr>
              <a:t>Построение вектора коэффициентов </a:t>
            </a:r>
            <a:r>
              <a:rPr lang="ru-RU" sz="4400" b="0" strike="noStrike" spc="-222" dirty="0" err="1">
                <a:solidFill>
                  <a:srgbClr val="000000"/>
                </a:solidFill>
                <a:latin typeface="Arial"/>
              </a:rPr>
              <a:t>спамности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C88FBC-F89B-4B42-93A9-D2FA6563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25" y="1218507"/>
            <a:ext cx="2788927" cy="5350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1080000" y="720360"/>
            <a:ext cx="6514600" cy="134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4400" b="0" strike="noStrike" spc="-222" dirty="0">
                <a:solidFill>
                  <a:srgbClr val="000000"/>
                </a:solidFill>
                <a:latin typeface="Arial"/>
              </a:rPr>
              <a:t>Обработка входного вектора нейросетью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6B44CC-5116-458C-B0A6-22683DED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79" y="283633"/>
            <a:ext cx="2690615" cy="6290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71200" y="647280"/>
            <a:ext cx="756252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Схема</a:t>
            </a:r>
            <a:r>
              <a:rPr lang="ru-RU" sz="4400" b="0" strike="noStrike" spc="-21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взаимодействия</a:t>
            </a:r>
            <a:r>
              <a:rPr lang="ru-RU" sz="4400" b="0" strike="noStrike" spc="-205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21">
                <a:solidFill>
                  <a:srgbClr val="000000"/>
                </a:solidFill>
                <a:latin typeface="Times New Roman"/>
              </a:rPr>
              <a:t>модулей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1" name="object 3"/>
          <p:cNvSpPr/>
          <p:nvPr/>
        </p:nvSpPr>
        <p:spPr>
          <a:xfrm>
            <a:off x="6482160" y="3591720"/>
            <a:ext cx="1852560" cy="925920"/>
          </a:xfrm>
          <a:custGeom>
            <a:avLst/>
            <a:gdLst/>
            <a:ahLst/>
            <a:cxnLst/>
            <a:rect l="l" t="t" r="r" b="b"/>
            <a:pathLst>
              <a:path w="1853565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49" y="920683"/>
                </a:lnTo>
                <a:lnTo>
                  <a:pt x="61776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4" y="61776"/>
                </a:lnTo>
                <a:lnTo>
                  <a:pt x="50818" y="31550"/>
                </a:lnTo>
                <a:lnTo>
                  <a:pt x="85806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object 4"/>
          <p:cNvSpPr/>
          <p:nvPr/>
        </p:nvSpPr>
        <p:spPr>
          <a:xfrm>
            <a:off x="6737400" y="3700800"/>
            <a:ext cx="1393560" cy="6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2600" indent="27612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2">
                <a:solidFill>
                  <a:srgbClr val="000000"/>
                </a:solidFill>
                <a:latin typeface="Arial"/>
                <a:ea typeface="DejaVu Sans"/>
              </a:rPr>
              <a:t>Модуль фильтрации сообщений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13" name="object 5"/>
          <p:cNvSpPr/>
          <p:nvPr/>
        </p:nvSpPr>
        <p:spPr>
          <a:xfrm>
            <a:off x="3856680" y="1784880"/>
            <a:ext cx="1852560" cy="92592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7"/>
                </a:lnTo>
                <a:lnTo>
                  <a:pt x="1767527" y="916086"/>
                </a:lnTo>
                <a:lnTo>
                  <a:pt x="1727958" y="925999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60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50"/>
                </a:lnTo>
                <a:lnTo>
                  <a:pt x="23425" y="61775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object 6"/>
          <p:cNvSpPr/>
          <p:nvPr/>
        </p:nvSpPr>
        <p:spPr>
          <a:xfrm>
            <a:off x="4270680" y="2138760"/>
            <a:ext cx="1658880" cy="2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4040" indent="-180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Интерфейс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15" name="object 7"/>
          <p:cNvSpPr/>
          <p:nvPr/>
        </p:nvSpPr>
        <p:spPr>
          <a:xfrm>
            <a:off x="3856680" y="3591720"/>
            <a:ext cx="1852560" cy="92592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5" y="61776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object 8"/>
          <p:cNvSpPr/>
          <p:nvPr/>
        </p:nvSpPr>
        <p:spPr>
          <a:xfrm>
            <a:off x="4078800" y="3818520"/>
            <a:ext cx="139284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54800" indent="-14292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Модуль</a:t>
            </a:r>
            <a:r>
              <a:rPr lang="ru-RU" sz="1450" b="0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450" b="0" strike="noStrike" spc="-12">
                <a:solidFill>
                  <a:srgbClr val="000000"/>
                </a:solidFill>
                <a:latin typeface="Arial"/>
                <a:ea typeface="DejaVu Sans"/>
              </a:rPr>
              <a:t>вывода результатов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18" name="Прямая со стрелкой 26"/>
          <p:cNvSpPr/>
          <p:nvPr/>
        </p:nvSpPr>
        <p:spPr>
          <a:xfrm>
            <a:off x="5257800" y="2711880"/>
            <a:ext cx="360" cy="8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9" name="Прямая со стрелкой 28"/>
          <p:cNvSpPr/>
          <p:nvPr/>
        </p:nvSpPr>
        <p:spPr>
          <a:xfrm flipV="1">
            <a:off x="4270680" y="2710440"/>
            <a:ext cx="360" cy="8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Прямая со стрелкой 31"/>
          <p:cNvSpPr/>
          <p:nvPr/>
        </p:nvSpPr>
        <p:spPr>
          <a:xfrm>
            <a:off x="5709960" y="3886200"/>
            <a:ext cx="77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Прямая со стрелкой 34"/>
          <p:cNvSpPr/>
          <p:nvPr/>
        </p:nvSpPr>
        <p:spPr>
          <a:xfrm flipH="1" flipV="1">
            <a:off x="5726880" y="4280400"/>
            <a:ext cx="75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3280" cy="12733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867960">
              <a:lnSpc>
                <a:spcPts val="4609"/>
              </a:lnSpc>
              <a:spcBef>
                <a:spcPts val="811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Зависимость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времени обучения и точности от размера обучающей выборки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23" name="object 4"/>
          <p:cNvPicPr/>
          <p:nvPr/>
        </p:nvPicPr>
        <p:blipFill>
          <a:blip r:embed="rId2"/>
          <a:stretch/>
        </p:blipFill>
        <p:spPr>
          <a:xfrm>
            <a:off x="12170880" y="6040800"/>
            <a:ext cx="20160" cy="440280"/>
          </a:xfrm>
          <a:prstGeom prst="rect">
            <a:avLst/>
          </a:prstGeom>
          <a:ln w="0">
            <a:noFill/>
          </a:ln>
        </p:spPr>
      </p:pic>
      <p:pic>
        <p:nvPicPr>
          <p:cNvPr id="125" name="Рисунок 11"/>
          <p:cNvPicPr/>
          <p:nvPr/>
        </p:nvPicPr>
        <p:blipFill>
          <a:blip r:embed="rId3"/>
          <a:stretch/>
        </p:blipFill>
        <p:spPr>
          <a:xfrm>
            <a:off x="1380960" y="1398960"/>
            <a:ext cx="9855360" cy="492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3280" cy="12733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867960">
              <a:lnSpc>
                <a:spcPts val="4609"/>
              </a:lnSpc>
              <a:spcBef>
                <a:spcPts val="811"/>
              </a:spcBef>
              <a:buNone/>
              <a:tabLst>
                <a:tab pos="7474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Зависимость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точности разработанного метода от размера обучающей выборки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27" name="object 3"/>
          <p:cNvPicPr/>
          <p:nvPr/>
        </p:nvPicPr>
        <p:blipFill>
          <a:blip r:embed="rId2"/>
          <a:stretch/>
        </p:blipFill>
        <p:spPr>
          <a:xfrm>
            <a:off x="12170880" y="6040800"/>
            <a:ext cx="20160" cy="44028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6"/>
          <p:cNvPicPr/>
          <p:nvPr/>
        </p:nvPicPr>
        <p:blipFill>
          <a:blip r:embed="rId3"/>
          <a:stretch/>
        </p:blipFill>
        <p:spPr>
          <a:xfrm>
            <a:off x="990720" y="1308600"/>
            <a:ext cx="9929880" cy="496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71200" y="354960"/>
            <a:ext cx="9342360" cy="12733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12600">
              <a:lnSpc>
                <a:spcPts val="4609"/>
              </a:lnSpc>
              <a:spcBef>
                <a:spcPts val="811"/>
              </a:spcBef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Сравнение разработанного метода с известными аналогами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3" name="TextBox 7"/>
          <p:cNvSpPr/>
          <p:nvPr/>
        </p:nvSpPr>
        <p:spPr>
          <a:xfrm>
            <a:off x="228600" y="2743200"/>
            <a:ext cx="51044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К1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Использование правил для фильтрации.  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K2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Использование сигнатурного анализа.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К3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Использование репутационных методов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К4 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Использование машинного обучения.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3C1C9E8-1BE0-41B7-8CF8-1AFA17F4F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154474"/>
              </p:ext>
            </p:extLst>
          </p:nvPr>
        </p:nvGraphicFramePr>
        <p:xfrm>
          <a:off x="6548922" y="1434325"/>
          <a:ext cx="5383371" cy="5033988"/>
        </p:xfrm>
        <a:graphic>
          <a:graphicData uri="http://schemas.openxmlformats.org/drawingml/2006/table">
            <a:tbl>
              <a:tblPr/>
              <a:tblGrid>
                <a:gridCol w="12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593">
                  <a:extLst>
                    <a:ext uri="{9D8B030D-6E8A-4147-A177-3AD203B41FA5}">
                      <a16:colId xmlns:a16="http://schemas.microsoft.com/office/drawing/2014/main" val="161904034"/>
                    </a:ext>
                  </a:extLst>
                </a:gridCol>
                <a:gridCol w="889913">
                  <a:extLst>
                    <a:ext uri="{9D8B030D-6E8A-4147-A177-3AD203B41FA5}">
                      <a16:colId xmlns:a16="http://schemas.microsoft.com/office/drawing/2014/main" val="3243936320"/>
                    </a:ext>
                  </a:extLst>
                </a:gridCol>
                <a:gridCol w="811371">
                  <a:extLst>
                    <a:ext uri="{9D8B030D-6E8A-4147-A177-3AD203B41FA5}">
                      <a16:colId xmlns:a16="http://schemas.microsoft.com/office/drawing/2014/main" val="4279556255"/>
                    </a:ext>
                  </a:extLst>
                </a:gridCol>
              </a:tblGrid>
              <a:tr h="469060">
                <a:tc>
                  <a:txBody>
                    <a:bodyPr/>
                    <a:lstStyle/>
                    <a:p>
                      <a:pPr marL="222840">
                        <a:lnSpc>
                          <a:spcPct val="100000"/>
                        </a:lnSpc>
                        <a:spcBef>
                          <a:spcPts val="206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Спам-фильтр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Точность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К1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К2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К3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К4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07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Разработанный метод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95%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 dirty="0">
                          <a:latin typeface="Arial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3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365 Defender 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97%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83163"/>
                  </a:ext>
                </a:extLst>
              </a:tr>
              <a:tr h="384461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Proofpoint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95%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88225"/>
                  </a:ext>
                </a:extLst>
              </a:tr>
              <a:tr h="384461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Fortinet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FortiMail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96%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8283"/>
                  </a:ext>
                </a:extLst>
              </a:tr>
              <a:tr h="384461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Trend Micro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98%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915456"/>
                  </a:ext>
                </a:extLst>
              </a:tr>
              <a:tr h="384461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Symantec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96%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427154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Sophos 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95%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54396"/>
                  </a:ext>
                </a:extLst>
              </a:tr>
              <a:tr h="508394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Barracuda Essentials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94%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39246"/>
                  </a:ext>
                </a:extLst>
              </a:tr>
              <a:tr h="494307">
                <a:tc>
                  <a:txBody>
                    <a:bodyPr/>
                    <a:lstStyle/>
                    <a:p>
                      <a:pPr marL="514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Secure Email</a:t>
                      </a:r>
                      <a:endParaRPr lang="ru-RU" sz="12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93%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5904"/>
                  </a:ext>
                </a:extLst>
              </a:tr>
              <a:tr h="249987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Zoho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92%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Нет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strike="noStrike" spc="-1" dirty="0">
                          <a:latin typeface="+mn-lt"/>
                        </a:rPr>
                        <a:t>Да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73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658400" y="647280"/>
            <a:ext cx="287424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2">
                <a:solidFill>
                  <a:srgbClr val="000000"/>
                </a:solidFill>
                <a:latin typeface="Times New Roman"/>
              </a:rPr>
              <a:t>Заключение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74720" y="1599480"/>
            <a:ext cx="10657440" cy="70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Достигнута</a:t>
            </a:r>
            <a:r>
              <a:rPr lang="ru-RU" sz="2000" b="1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цель</a:t>
            </a:r>
            <a:r>
              <a:rPr lang="ru-RU" sz="2000" b="1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работы:</a:t>
            </a:r>
            <a:r>
              <a:rPr lang="ru-RU" sz="2000" b="1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</a:t>
            </a:r>
            <a:r>
              <a:rPr lang="ru-RU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фильтрации спам-сообщений электронной почты на основе нейронной сети и метода опорных векторов.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774720" y="2941920"/>
            <a:ext cx="4358880" cy="31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Были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решены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все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поставленные</a:t>
            </a:r>
            <a:r>
              <a:rPr lang="ru-RU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задачи: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914400" y="3150720"/>
            <a:ext cx="9586800" cy="29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2280" rIns="0" bIns="0" anchor="t">
            <a:spAutoFit/>
          </a:bodyPr>
          <a:lstStyle/>
          <a:p>
            <a:pPr marL="329400" indent="-316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  <a:tabLst>
                <a:tab pos="329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анализ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предметной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области.</a:t>
            </a:r>
            <a:endParaRPr lang="ru-RU" sz="2000" b="0" strike="noStrike" spc="-1">
              <a:latin typeface="Arial"/>
            </a:endParaRPr>
          </a:p>
          <a:p>
            <a:pPr marL="329400" indent="-3168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Symbol"/>
              <a:buChar char=""/>
              <a:tabLst>
                <a:tab pos="329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</a:t>
            </a:r>
            <a:r>
              <a:rPr lang="ru-RU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анализ</a:t>
            </a:r>
            <a:r>
              <a:rPr lang="ru-RU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существующих</a:t>
            </a:r>
            <a:r>
              <a:rPr lang="ru-RU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методов</a:t>
            </a:r>
            <a:r>
              <a:rPr lang="ru-RU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 фильтрации спам-сообщений электронной почты.</a:t>
            </a:r>
            <a:endParaRPr lang="ru-RU" sz="2000" b="0" strike="noStrike" spc="-1">
              <a:latin typeface="Arial"/>
            </a:endParaRPr>
          </a:p>
          <a:p>
            <a:pPr marL="329400" indent="-3168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Symbol"/>
              <a:buChar char=""/>
              <a:tabLst>
                <a:tab pos="329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Анализ</a:t>
            </a:r>
            <a:r>
              <a:rPr lang="ru-RU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существующих</a:t>
            </a:r>
            <a:r>
              <a:rPr lang="ru-RU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методов классификации.</a:t>
            </a:r>
            <a:endParaRPr lang="ru-RU" sz="2000" b="0" strike="noStrike" spc="-1">
              <a:latin typeface="Arial"/>
            </a:endParaRPr>
          </a:p>
          <a:p>
            <a:pPr marL="330120" indent="-317520">
              <a:lnSpc>
                <a:spcPts val="2299"/>
              </a:lnSpc>
              <a:spcBef>
                <a:spcPts val="1261"/>
              </a:spcBef>
              <a:buClr>
                <a:srgbClr val="000000"/>
              </a:buClr>
              <a:buFont typeface="Symbol"/>
              <a:buChar char=""/>
              <a:tabLst>
                <a:tab pos="33012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</a:t>
            </a:r>
            <a:r>
              <a:rPr lang="ru-RU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 фильтрации спам-сообщений электронной почты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000" b="0" strike="noStrike" spc="-1">
              <a:latin typeface="Arial"/>
            </a:endParaRPr>
          </a:p>
          <a:p>
            <a:pPr marL="329400" indent="-3168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Symbol"/>
              <a:buChar char=""/>
              <a:tabLst>
                <a:tab pos="329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Создано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программное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обеспечение,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реализующее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разработанные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алгоритмы;</a:t>
            </a:r>
            <a:endParaRPr lang="ru-RU" sz="2000" b="0" strike="noStrike" spc="-1">
              <a:latin typeface="Arial"/>
            </a:endParaRPr>
          </a:p>
          <a:p>
            <a:pPr marL="329400" indent="-3168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Symbol"/>
              <a:buChar char=""/>
              <a:tabLst>
                <a:tab pos="32940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Проведено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исследование</a:t>
            </a:r>
            <a:r>
              <a:rPr lang="ru-RU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применимости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программного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обеспечения.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71200" y="461520"/>
            <a:ext cx="923616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6278400" algn="l"/>
              </a:tabLst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Актуальность работы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89" name="object 3"/>
          <p:cNvSpPr/>
          <p:nvPr/>
        </p:nvSpPr>
        <p:spPr>
          <a:xfrm>
            <a:off x="1099800" y="1654560"/>
            <a:ext cx="8206920" cy="23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88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731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Проблемы, создаваемые рассылками спама:</a:t>
            </a:r>
            <a:endParaRPr lang="ru-RU" sz="24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5" baseline="1000">
                <a:solidFill>
                  <a:srgbClr val="000000"/>
                </a:solidFill>
                <a:latin typeface="Times New Roman"/>
                <a:ea typeface="DejaVu Sans"/>
              </a:rPr>
              <a:t>трата трафика «в пустую»;</a:t>
            </a:r>
            <a:endParaRPr lang="ru-RU" sz="36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5" baseline="1000">
                <a:solidFill>
                  <a:srgbClr val="000000"/>
                </a:solidFill>
                <a:latin typeface="Times New Roman"/>
                <a:ea typeface="DejaVu Sans"/>
              </a:rPr>
              <a:t>угроза безопасности системы, попадающей под рассылку;</a:t>
            </a:r>
            <a:endParaRPr lang="ru-RU" sz="36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" baseline="1000">
                <a:solidFill>
                  <a:srgbClr val="000000"/>
                </a:solidFill>
                <a:latin typeface="Times New Roman"/>
                <a:ea typeface="DejaVu Sans"/>
              </a:rPr>
              <a:t>трата рабочего времени.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871200" y="647280"/>
            <a:ext cx="339120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Цели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и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26">
                <a:solidFill>
                  <a:srgbClr val="000000"/>
                </a:solidFill>
                <a:latin typeface="Times New Roman"/>
              </a:rPr>
              <a:t>задачи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2" name="object 3"/>
          <p:cNvSpPr/>
          <p:nvPr/>
        </p:nvSpPr>
        <p:spPr>
          <a:xfrm>
            <a:off x="871200" y="1457280"/>
            <a:ext cx="10242720" cy="4147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0680" rIns="0" bIns="0" anchor="t">
            <a:spAutoFit/>
          </a:bodyPr>
          <a:lstStyle/>
          <a:p>
            <a:pPr marL="12600" algn="just">
              <a:lnSpc>
                <a:spcPts val="2701"/>
              </a:lnSpc>
              <a:spcBef>
                <a:spcPts val="320"/>
              </a:spcBef>
              <a:buNone/>
            </a:pPr>
            <a:r>
              <a:rPr lang="ru-RU" sz="235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</a:t>
            </a:r>
            <a:r>
              <a:rPr lang="ru-RU" sz="2350" b="1" strike="noStrike" spc="7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работы</a:t>
            </a:r>
            <a:r>
              <a:rPr lang="ru-RU" sz="2350" b="1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lang="ru-RU" sz="2350" b="0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разработка</a:t>
            </a:r>
            <a:r>
              <a:rPr lang="ru-RU" sz="2350" b="0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</a:t>
            </a:r>
            <a:r>
              <a:rPr lang="ru-RU" sz="2350" b="0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программная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реализация</a:t>
            </a:r>
            <a:r>
              <a:rPr lang="ru-RU" sz="2350" b="0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метода</a:t>
            </a:r>
            <a:r>
              <a:rPr lang="ru-RU" sz="2350" b="0" strike="noStrike" spc="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фильтрации спам-сообщений электронной почты на основе нейронной сети и метода опорных векторов.</a:t>
            </a:r>
            <a:endParaRPr lang="ru-RU" sz="23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34"/>
              </a:spcBef>
              <a:buNone/>
            </a:pPr>
            <a:endParaRPr lang="ru-RU" sz="23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lang="ru-RU" sz="2350" b="1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r>
              <a:rPr lang="ru-RU" sz="235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ru-RU" sz="2350" b="0" strike="noStrike" spc="-1" dirty="0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spc="-1" dirty="0">
                <a:solidFill>
                  <a:srgbClr val="000000"/>
                </a:solidFill>
                <a:latin typeface="Times New Roman"/>
                <a:ea typeface="DejaVu Sans"/>
              </a:rPr>
              <a:t>провести обзор и сравнительный анализ</a:t>
            </a:r>
            <a:r>
              <a:rPr lang="ru-RU" sz="2350" b="0" strike="noStrike" spc="3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основных методов классификации</a:t>
            </a:r>
            <a:r>
              <a:rPr lang="ru-RU" sz="235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350" b="0" strike="noStrike" spc="-1" dirty="0">
              <a:latin typeface="Arial"/>
            </a:endParaRPr>
          </a:p>
          <a:p>
            <a:pPr marL="228600" indent="-216000">
              <a:lnSpc>
                <a:spcPts val="2701"/>
              </a:lnSpc>
              <a:spcBef>
                <a:spcPts val="88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8600" algn="l"/>
              </a:tabLst>
            </a:pP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разработать метода</a:t>
            </a:r>
            <a:r>
              <a:rPr lang="ru-RU" sz="2350" b="0" strike="noStrike" spc="4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фильтрации спам-сообщений</a:t>
            </a:r>
            <a:r>
              <a:rPr lang="ru-RU" sz="235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350" b="0" strike="noStrike" spc="-1" dirty="0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spc="-1" dirty="0">
                <a:solidFill>
                  <a:srgbClr val="000000"/>
                </a:solidFill>
                <a:latin typeface="Times New Roman"/>
                <a:ea typeface="DejaVu Sans"/>
              </a:rPr>
              <a:t>о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существить программную</a:t>
            </a:r>
            <a:r>
              <a:rPr lang="ru-RU" sz="2350" b="0" strike="noStrike" spc="5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реализацию</a:t>
            </a:r>
            <a:r>
              <a:rPr lang="ru-RU" sz="2350" b="0" strike="noStrike" spc="66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2350" b="0" strike="noStrike" spc="7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метода;</a:t>
            </a:r>
            <a:endParaRPr lang="ru-RU" sz="2350" b="0" strike="noStrike" spc="-1" dirty="0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spc="-1" dirty="0">
                <a:solidFill>
                  <a:srgbClr val="000000"/>
                </a:solidFill>
                <a:latin typeface="Times New Roman"/>
                <a:ea typeface="DejaVu Sans"/>
              </a:rPr>
              <a:t>п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ровести исследование</a:t>
            </a:r>
            <a:r>
              <a:rPr lang="ru-RU" sz="2350" b="0" strike="noStrike" spc="43" dirty="0">
                <a:solidFill>
                  <a:srgbClr val="000000"/>
                </a:solidFill>
                <a:latin typeface="Times New Roman"/>
                <a:ea typeface="DejaVu Sans"/>
              </a:rPr>
              <a:t> и сравнить </a:t>
            </a:r>
            <a:r>
              <a:rPr lang="ru-RU" sz="23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разработанное</a:t>
            </a:r>
            <a:r>
              <a:rPr lang="ru-RU" sz="2350" b="0" strike="noStrike" spc="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ПО с существующими аналогами.</a:t>
            </a:r>
            <a:endParaRPr lang="ru-RU" sz="23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3280" cy="1704240"/>
          </a:xfrm>
          <a:prstGeom prst="rect">
            <a:avLst/>
          </a:prstGeom>
          <a:noFill/>
          <a:ln w="0">
            <a:noFill/>
          </a:ln>
        </p:spPr>
        <p:txBody>
          <a:bodyPr lIns="0" tIns="559800" rIns="0" bIns="0" anchor="t">
            <a:noAutofit/>
          </a:bodyPr>
          <a:lstStyle/>
          <a:p>
            <a:pPr marL="60696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Известные</a:t>
            </a:r>
            <a:r>
              <a:rPr lang="ru-RU" sz="4400" b="0" strike="noStrike" spc="18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2" dirty="0">
                <a:solidFill>
                  <a:srgbClr val="000000"/>
                </a:solidFill>
                <a:latin typeface="Times New Roman"/>
              </a:rPr>
              <a:t>решения</a:t>
            </a:r>
            <a:endParaRPr lang="ru-RU" sz="4400" b="0" strike="noStrike" spc="-1" dirty="0">
              <a:latin typeface="Arial"/>
            </a:endParaRPr>
          </a:p>
        </p:txBody>
      </p:sp>
      <p:graphicFrame>
        <p:nvGraphicFramePr>
          <p:cNvPr id="94" name="object 3"/>
          <p:cNvGraphicFramePr/>
          <p:nvPr/>
        </p:nvGraphicFramePr>
        <p:xfrm>
          <a:off x="1644480" y="1631880"/>
          <a:ext cx="9402840" cy="4973880"/>
        </p:xfrm>
        <a:graphic>
          <a:graphicData uri="http://schemas.openxmlformats.org/drawingml/2006/table">
            <a:tbl>
              <a:tblPr/>
              <a:tblGrid>
                <a:gridCol w="31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4680">
                <a:tc>
                  <a:txBody>
                    <a:bodyPr/>
                    <a:lstStyle/>
                    <a:p>
                      <a:pPr marL="19378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26">
                          <a:solidFill>
                            <a:srgbClr val="000000"/>
                          </a:solidFill>
                          <a:latin typeface="Times New Roman"/>
                        </a:rPr>
                        <a:t>Вид</a:t>
                      </a:r>
                      <a:endParaRPr lang="ru-RU" sz="2200" b="0" strike="noStrike" spc="-1">
                        <a:latin typeface="Arial"/>
                      </a:endParaRPr>
                    </a:p>
                    <a:p>
                      <a:pPr marL="222840">
                        <a:lnSpc>
                          <a:spcPct val="100000"/>
                        </a:lnSpc>
                        <a:spcBef>
                          <a:spcPts val="2061"/>
                        </a:spcBef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Критерий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endParaRPr lang="ru-RU" sz="2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Фильтрация вручную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endParaRPr lang="ru-RU" sz="2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Автоматизированная фильтрация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9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Требование постоянного корректирования пользователем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0" strike="noStrike" spc="-52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8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Масштабируемость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0" strike="noStrike" spc="-52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960">
                <a:tc>
                  <a:txBody>
                    <a:bodyPr/>
                    <a:lstStyle/>
                    <a:p>
                      <a:pPr marL="51480">
                        <a:lnSpc>
                          <a:spcPts val="2599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Своевременность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 dirty="0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lang="ru-RU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object 4"/>
          <p:cNvSpPr/>
          <p:nvPr/>
        </p:nvSpPr>
        <p:spPr>
          <a:xfrm>
            <a:off x="1678680" y="1681200"/>
            <a:ext cx="3116880" cy="1235880"/>
          </a:xfrm>
          <a:custGeom>
            <a:avLst/>
            <a:gdLst/>
            <a:ahLst/>
            <a:cxnLst/>
            <a:rect l="l" t="t" r="r" b="b"/>
            <a:pathLst>
              <a:path w="3117850" h="1236980">
                <a:moveTo>
                  <a:pt x="0" y="0"/>
                </a:moveTo>
                <a:lnTo>
                  <a:pt x="3117343" y="1236606"/>
                </a:lnTo>
              </a:path>
            </a:pathLst>
          </a:custGeom>
          <a:noFill/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D53E-2FE4-4786-A768-F090B78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методов классификации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C15AA5F-9940-41A0-8E72-A5475ABBF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122616"/>
              </p:ext>
            </p:extLst>
          </p:nvPr>
        </p:nvGraphicFramePr>
        <p:xfrm>
          <a:off x="5215466" y="1471320"/>
          <a:ext cx="6976534" cy="3480293"/>
        </p:xfrm>
        <a:graphic>
          <a:graphicData uri="http://schemas.openxmlformats.org/drawingml/2006/table">
            <a:tbl>
              <a:tblPr/>
              <a:tblGrid>
                <a:gridCol w="19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11">
                  <a:extLst>
                    <a:ext uri="{9D8B030D-6E8A-4147-A177-3AD203B41FA5}">
                      <a16:colId xmlns:a16="http://schemas.microsoft.com/office/drawing/2014/main" val="1621150712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19098430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8782015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339657497"/>
                    </a:ext>
                  </a:extLst>
                </a:gridCol>
              </a:tblGrid>
              <a:tr h="778589">
                <a:tc>
                  <a:txBody>
                    <a:bodyPr/>
                    <a:lstStyle/>
                    <a:p>
                      <a:pPr marL="19378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К2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664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531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717">
                <a:tc>
                  <a:txBody>
                    <a:bodyPr/>
                    <a:lstStyle/>
                    <a:p>
                      <a:pPr marL="51480">
                        <a:lnSpc>
                          <a:spcPts val="2599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ru-RU" sz="2200" b="0" strike="noStrike" spc="-1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2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5FCFAE-62D7-408C-A4CE-43E978A2E722}"/>
              </a:ext>
            </a:extLst>
          </p:cNvPr>
          <p:cNvSpPr txBox="1"/>
          <p:nvPr/>
        </p:nvSpPr>
        <p:spPr>
          <a:xfrm>
            <a:off x="118534" y="1780305"/>
            <a:ext cx="49445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К1 – Устойчивость к выбросам.</a:t>
            </a:r>
            <a:b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К2 – Требование к тщательной настройке параметров.</a:t>
            </a:r>
            <a:b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К3 – Возможность переобучения.</a:t>
            </a:r>
            <a:b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К4 – Возможность прогнозирования непрерывных функций.</a:t>
            </a:r>
            <a:b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К5 – Формальность вывода.</a:t>
            </a:r>
            <a:b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К6 – Возможность работы с разреженными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5349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71200" y="647280"/>
            <a:ext cx="452016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Постановка</a:t>
            </a:r>
            <a:r>
              <a:rPr lang="ru-RU" sz="44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2">
                <a:solidFill>
                  <a:srgbClr val="000000"/>
                </a:solidFill>
                <a:latin typeface="Times New Roman"/>
              </a:rPr>
              <a:t>задачи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8" name="object 4"/>
          <p:cNvSpPr/>
          <p:nvPr/>
        </p:nvSpPr>
        <p:spPr>
          <a:xfrm>
            <a:off x="871200" y="1761480"/>
            <a:ext cx="4280760" cy="39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720" rIns="0" bIns="0" anchor="t">
            <a:spAutoFit/>
          </a:bodyPr>
          <a:lstStyle/>
          <a:p>
            <a:pPr marL="12600">
              <a:lnSpc>
                <a:spcPts val="3209"/>
              </a:lnSpc>
              <a:spcBef>
                <a:spcPts val="431"/>
              </a:spcBef>
              <a:buNone/>
            </a:pP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Ограничения, </a:t>
            </a: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накладываемые</a:t>
            </a:r>
            <a:r>
              <a:rPr lang="ru-RU" sz="2900" b="0" strike="noStrike" spc="-5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</a:t>
            </a:r>
            <a:r>
              <a:rPr lang="ru-RU" sz="2900" b="0" strike="noStrike" spc="-5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метод:</a:t>
            </a:r>
            <a:endParaRPr lang="ru-RU" sz="2900" b="0" strike="noStrike" spc="-1">
              <a:latin typeface="Arial"/>
            </a:endParaRPr>
          </a:p>
          <a:p>
            <a:pPr marL="240120" indent="-227160">
              <a:lnSpc>
                <a:spcPts val="3209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метод должен иметь конечное время работы</a:t>
            </a:r>
            <a:endParaRPr lang="ru-RU" sz="2900" b="0" strike="noStrike" spc="-1">
              <a:latin typeface="Arial"/>
            </a:endParaRPr>
          </a:p>
          <a:p>
            <a:pPr marL="240120" indent="-227160">
              <a:lnSpc>
                <a:spcPts val="3209"/>
              </a:lnSpc>
              <a:spcBef>
                <a:spcPts val="100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метод должен уметь обрабатывать любые сообщения</a:t>
            </a:r>
            <a:endParaRPr lang="ru-RU" sz="2900" b="0" strike="noStrike" spc="-1">
              <a:latin typeface="Arial"/>
            </a:endParaRPr>
          </a:p>
        </p:txBody>
      </p:sp>
      <p:pic>
        <p:nvPicPr>
          <p:cNvPr id="100" name="Рисунок 7"/>
          <p:cNvPicPr/>
          <p:nvPr/>
        </p:nvPicPr>
        <p:blipFill>
          <a:blip r:embed="rId2"/>
          <a:stretch/>
        </p:blipFill>
        <p:spPr>
          <a:xfrm>
            <a:off x="5486400" y="2176200"/>
            <a:ext cx="6181560" cy="250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3280" cy="1539000"/>
          </a:xfrm>
          <a:prstGeom prst="rect">
            <a:avLst/>
          </a:prstGeom>
          <a:noFill/>
          <a:ln w="0">
            <a:noFill/>
          </a:ln>
        </p:spPr>
        <p:txBody>
          <a:bodyPr lIns="0" tIns="394560" rIns="0" bIns="0" anchor="t">
            <a:noAutofit/>
          </a:bodyPr>
          <a:lstStyle/>
          <a:p>
            <a:pPr marL="190008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Функциональная</a:t>
            </a:r>
            <a:r>
              <a:rPr lang="ru-RU" sz="4400" b="0" strike="noStrike" spc="-15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схема</a:t>
            </a:r>
            <a:r>
              <a:rPr lang="ru-RU" sz="4400" b="0" strike="noStrike" spc="-15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4400" b="0" strike="noStrike" spc="-12">
                <a:solidFill>
                  <a:srgbClr val="000000"/>
                </a:solidFill>
                <a:latin typeface="Times New Roman"/>
              </a:rPr>
              <a:t>метода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868AF5-1ADC-40D6-AD03-0631E9E1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72" y="1252537"/>
            <a:ext cx="9285288" cy="5026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6800" y="294120"/>
            <a:ext cx="401060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2433240" algn="l"/>
              </a:tabLst>
            </a:pPr>
            <a:r>
              <a:rPr lang="ru-RU" sz="4400" b="0" strike="noStrike" spc="-12" dirty="0">
                <a:solidFill>
                  <a:srgbClr val="000000"/>
                </a:solidFill>
                <a:latin typeface="Times New Roman"/>
              </a:rPr>
              <a:t>Обработка входных данных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743425-63F5-4D1F-8B48-07B6730E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40" y="404903"/>
            <a:ext cx="2476846" cy="6268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5D186F-67D3-4DD9-B2DE-4FABABE8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25" y="404903"/>
            <a:ext cx="2838846" cy="62206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073012-C047-4640-A09D-60F31CBB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7" y="404903"/>
            <a:ext cx="2524477" cy="4639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0E70E-1587-4093-8F1E-3DC0445D89B7}"/>
              </a:ext>
            </a:extLst>
          </p:cNvPr>
          <p:cNvSpPr txBox="1"/>
          <p:nvPr/>
        </p:nvSpPr>
        <p:spPr>
          <a:xfrm>
            <a:off x="399566" y="1998133"/>
            <a:ext cx="39184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 далее: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умножения матриц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создания пустого словаря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71200" y="274680"/>
            <a:ext cx="10243080" cy="1209960"/>
          </a:xfrm>
          <a:prstGeom prst="rect">
            <a:avLst/>
          </a:prstGeom>
          <a:noFill/>
          <a:ln w="0">
            <a:noFill/>
          </a:ln>
        </p:spPr>
        <p:txBody>
          <a:bodyPr lIns="0" tIns="65520" rIns="0" bIns="0" anchor="t">
            <a:noAutofit/>
          </a:bodyPr>
          <a:lstStyle/>
          <a:p>
            <a:pPr marL="12600">
              <a:lnSpc>
                <a:spcPts val="4961"/>
              </a:lnSpc>
              <a:spcBef>
                <a:spcPts val="516"/>
              </a:spcBef>
              <a:buNone/>
            </a:pPr>
            <a:r>
              <a:rPr lang="ru-RU" sz="4400" b="0" strike="noStrike" spc="-222">
                <a:solidFill>
                  <a:srgbClr val="000000"/>
                </a:solidFill>
                <a:latin typeface="Arial"/>
              </a:rPr>
              <a:t>Формирование матрицы признаков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477974-FF1F-4748-A59F-92B33F7E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73" y="1034976"/>
            <a:ext cx="6099947" cy="5425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556</Words>
  <Application>Microsoft Office PowerPoint</Application>
  <PresentationFormat>Широкоэкранный</PresentationFormat>
  <Paragraphs>168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Метод фильтрации спам-сообщений электронной почты на основе нейронной сети и метода опорных векторов</vt:lpstr>
      <vt:lpstr>Актуальность работы</vt:lpstr>
      <vt:lpstr>Цели и задачи</vt:lpstr>
      <vt:lpstr>Известные решения</vt:lpstr>
      <vt:lpstr>Сравнительный анализ методов классификации</vt:lpstr>
      <vt:lpstr>Постановка задачи</vt:lpstr>
      <vt:lpstr>Функциональная схема метода</vt:lpstr>
      <vt:lpstr>Обработка входных данных</vt:lpstr>
      <vt:lpstr>Формирование матрицы признаков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 взаимодействия модулей</vt:lpstr>
      <vt:lpstr>Зависимость времени обучения и точности от размера обучающей выборки</vt:lpstr>
      <vt:lpstr>Зависимость точности разработанного метода от размера обучающей выборки</vt:lpstr>
      <vt:lpstr>Сравнение разработанного метода с известными аналогами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Prezentatsia_k_VKR</dc:title>
  <dc:subject/>
  <dc:creator/>
  <dc:description/>
  <cp:lastModifiedBy>Kevin McCrony</cp:lastModifiedBy>
  <cp:revision>27</cp:revision>
  <dcterms:created xsi:type="dcterms:W3CDTF">2024-05-30T14:00:16Z</dcterms:created>
  <dcterms:modified xsi:type="dcterms:W3CDTF">2024-06-13T16:28:43Z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2024-05-30T00:00:00Z</vt:filetime>
  </property>
  <property fmtid="{D5CDD505-2E9C-101B-9397-08002B2CF9AE}" pid="5" name="PresentationFormat">
    <vt:lpwstr>Широкоэкранный</vt:lpwstr>
  </property>
  <property fmtid="{D5CDD505-2E9C-101B-9397-08002B2CF9AE}" pid="6" name="Producer">
    <vt:lpwstr>macOS Version 12.4 (Build 21F79) Quartz PDFContext</vt:lpwstr>
  </property>
  <property fmtid="{D5CDD505-2E9C-101B-9397-08002B2CF9AE}" pid="7" name="Slides">
    <vt:i4>13</vt:i4>
  </property>
</Properties>
</file>