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70c546a3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70c546a3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23a71ba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23a71ba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24290d8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24290d8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24290d88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24290d88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3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8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8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5" Type="http://schemas.openxmlformats.org/officeDocument/2006/relationships/image" Target="../media/image5.jpg"/><Relationship Id="rId6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youtu.be/wLaPBXXaMH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Secured Smart House Prototyping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488914" y="2912775"/>
            <a:ext cx="31752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Serik Zhilibayev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Aibek Ziyashev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Altyn Zhelambayeva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4763671" y="2912775"/>
            <a:ext cx="3040626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Advisor: </a:t>
            </a:r>
            <a:endParaRPr b="0" i="0" sz="2400" u="none" cap="none" strike="noStrike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Prof. Adnan Yazici</a:t>
            </a:r>
            <a:endParaRPr b="0" i="0" sz="2400" u="none" cap="none" strike="noStrike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450" y="0"/>
            <a:ext cx="3979072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265500" y="-526800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 sz="3000"/>
              <a:t>Problem Definition</a:t>
            </a:r>
            <a:endParaRPr sz="3000"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4835400" y="1213325"/>
            <a:ext cx="41865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Safe environmental sensing and real-time monitoring [1, 2]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Automatic notification system through Telegram bot [3, 4]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Face detection and person identification</a:t>
            </a:r>
            <a:endParaRPr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835400" y="-526800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 sz="3000"/>
              <a:t>Proposed Solution</a:t>
            </a:r>
            <a:endParaRPr sz="3000"/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417900" y="1213326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Smart home automation and security system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Communication between the system and the user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Anti-burglary system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-206100" y="0"/>
            <a:ext cx="47781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Overall architecture</a:t>
            </a:r>
            <a:endParaRPr b="0" i="0" sz="30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75" y="1254914"/>
            <a:ext cx="8927049" cy="30776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1189375" y="3954200"/>
            <a:ext cx="1210800" cy="26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Roboto"/>
                <a:ea typeface="Roboto"/>
                <a:cs typeface="Roboto"/>
                <a:sym typeface="Roboto"/>
              </a:rPr>
              <a:t>Radio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5"/>
          <p:cNvCxnSpPr/>
          <p:nvPr/>
        </p:nvCxnSpPr>
        <p:spPr>
          <a:xfrm>
            <a:off x="1586275" y="1704750"/>
            <a:ext cx="417000" cy="36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82" name="Google Shape;82;p15"/>
          <p:cNvCxnSpPr/>
          <p:nvPr/>
        </p:nvCxnSpPr>
        <p:spPr>
          <a:xfrm flipH="1" rot="10800000">
            <a:off x="1568650" y="2497175"/>
            <a:ext cx="352200" cy="36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4814219" y="2434648"/>
            <a:ext cx="4329780" cy="2736809"/>
          </a:xfrm>
          <a:prstGeom prst="flowChartConnector">
            <a:avLst/>
          </a:prstGeom>
          <a:solidFill>
            <a:srgbClr val="90DAFD"/>
          </a:solidFill>
          <a:ln cap="flat" cmpd="sng" w="25400">
            <a:solidFill>
              <a:srgbClr val="015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313472" y="10554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Arduino Wireless Connection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79556" y="2322959"/>
            <a:ext cx="4348906" cy="2736809"/>
          </a:xfrm>
          <a:prstGeom prst="flowChartConnector">
            <a:avLst/>
          </a:prstGeom>
          <a:solidFill>
            <a:srgbClr val="90DAFD"/>
          </a:solidFill>
          <a:ln cap="flat" cmpd="sng" w="25400">
            <a:solidFill>
              <a:srgbClr val="015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582546" y="2649501"/>
            <a:ext cx="3320989" cy="2099931"/>
          </a:xfrm>
          <a:prstGeom prst="flowChartConnector">
            <a:avLst/>
          </a:prstGeom>
          <a:solidFill>
            <a:srgbClr val="40B6FD"/>
          </a:solidFill>
          <a:ln cap="flat" cmpd="sng" w="25400">
            <a:solidFill>
              <a:srgbClr val="015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951521" y="2969322"/>
            <a:ext cx="2440171" cy="1427625"/>
          </a:xfrm>
          <a:prstGeom prst="flowChartConnector">
            <a:avLst/>
          </a:prstGeom>
          <a:solidFill>
            <a:schemeClr val="accent1"/>
          </a:solidFill>
          <a:ln cap="flat" cmpd="sng" w="25400">
            <a:solidFill>
              <a:srgbClr val="015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2317294" y="619100"/>
            <a:ext cx="4458636" cy="2611514"/>
          </a:xfrm>
          <a:prstGeom prst="flowChartConnector">
            <a:avLst/>
          </a:prstGeom>
          <a:solidFill>
            <a:srgbClr val="90DAFD"/>
          </a:solidFill>
          <a:ln cap="flat" cmpd="sng" w="25400">
            <a:solidFill>
              <a:srgbClr val="015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878401" y="753023"/>
            <a:ext cx="3320989" cy="2099931"/>
          </a:xfrm>
          <a:prstGeom prst="flowChartConnector">
            <a:avLst/>
          </a:prstGeom>
          <a:solidFill>
            <a:srgbClr val="40B6FD"/>
          </a:solidFill>
          <a:ln cap="flat" cmpd="sng" w="25400">
            <a:solidFill>
              <a:srgbClr val="015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3362543" y="1033514"/>
            <a:ext cx="2440171" cy="1427625"/>
          </a:xfrm>
          <a:prstGeom prst="flowChartConnector">
            <a:avLst/>
          </a:prstGeom>
          <a:solidFill>
            <a:schemeClr val="accent1"/>
          </a:solidFill>
          <a:ln cap="flat" cmpd="sng" w="25400">
            <a:solidFill>
              <a:srgbClr val="015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3893980" y="1388827"/>
            <a:ext cx="1435396" cy="637954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Arduino 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(Master)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5567117" y="2826977"/>
            <a:ext cx="3320989" cy="2099931"/>
          </a:xfrm>
          <a:prstGeom prst="flowChartConnector">
            <a:avLst/>
          </a:prstGeom>
          <a:solidFill>
            <a:srgbClr val="40B6FD"/>
          </a:solidFill>
          <a:ln cap="flat" cmpd="sng" w="25400">
            <a:solidFill>
              <a:srgbClr val="015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6120010" y="2955694"/>
            <a:ext cx="2440171" cy="1427625"/>
          </a:xfrm>
          <a:prstGeom prst="flowChartConnector">
            <a:avLst/>
          </a:prstGeom>
          <a:solidFill>
            <a:schemeClr val="accent1"/>
          </a:solidFill>
          <a:ln cap="flat" cmpd="sng" w="25400">
            <a:solidFill>
              <a:srgbClr val="015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6717923" y="3437526"/>
            <a:ext cx="1435396" cy="637954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Arduino 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(Slave)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1391884" y="3419694"/>
            <a:ext cx="1435396" cy="637954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Arduino 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(Slave)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2347176" y="1996103"/>
            <a:ext cx="1940528" cy="523220"/>
          </a:xfrm>
          <a:prstGeom prst="rect">
            <a:avLst/>
          </a:prstGeom>
          <a:gradFill>
            <a:gsLst>
              <a:gs pos="0">
                <a:srgbClr val="CAFF9C"/>
              </a:gs>
              <a:gs pos="35000">
                <a:srgbClr val="DAFFB9"/>
              </a:gs>
              <a:gs pos="100000">
                <a:srgbClr val="F0FFE2"/>
              </a:gs>
            </a:gsLst>
            <a:lin ang="16200000" scaled="0"/>
          </a:gradFill>
          <a:ln cap="flat" cmpd="sng" w="9525">
            <a:solidFill>
              <a:srgbClr val="87C04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283E"/>
                </a:solidFill>
                <a:latin typeface="Arial"/>
                <a:ea typeface="Arial"/>
                <a:cs typeface="Arial"/>
                <a:sym typeface="Arial"/>
              </a:rPr>
              <a:t>{room_id: 2; led: 1; motor: 0}</a:t>
            </a:r>
            <a:endParaRPr b="1" i="0" sz="1400" u="none" cap="none" strike="noStrike">
              <a:solidFill>
                <a:srgbClr val="0028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5099290" y="1996119"/>
            <a:ext cx="1940400" cy="523200"/>
          </a:xfrm>
          <a:prstGeom prst="rect">
            <a:avLst/>
          </a:prstGeom>
          <a:gradFill>
            <a:gsLst>
              <a:gs pos="0">
                <a:srgbClr val="CAFF9C"/>
              </a:gs>
              <a:gs pos="35000">
                <a:srgbClr val="DAFFB9"/>
              </a:gs>
              <a:gs pos="100000">
                <a:srgbClr val="F0FFE2"/>
              </a:gs>
            </a:gsLst>
            <a:lin ang="16200000" scaled="0"/>
          </a:gradFill>
          <a:ln cap="flat" cmpd="sng" w="9525">
            <a:solidFill>
              <a:srgbClr val="87C04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283E"/>
                </a:solidFill>
                <a:latin typeface="Arial"/>
                <a:ea typeface="Arial"/>
                <a:cs typeface="Arial"/>
                <a:sym typeface="Arial"/>
              </a:rPr>
              <a:t>{room_id: 3; led: 0; motor: 1}</a:t>
            </a:r>
            <a:endParaRPr b="1" i="0" sz="1400" u="none" cap="none" strike="noStrike">
              <a:solidFill>
                <a:srgbClr val="0028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758427" y="2571368"/>
            <a:ext cx="1940528" cy="738664"/>
          </a:xfrm>
          <a:prstGeom prst="rect">
            <a:avLst/>
          </a:prstGeom>
          <a:gradFill>
            <a:gsLst>
              <a:gs pos="0">
                <a:srgbClr val="CAFF9C"/>
              </a:gs>
              <a:gs pos="35000">
                <a:srgbClr val="DAFFB9"/>
              </a:gs>
              <a:gs pos="100000">
                <a:srgbClr val="F0FFE2"/>
              </a:gs>
            </a:gsLst>
            <a:lin ang="16200000" scaled="0"/>
          </a:gradFill>
          <a:ln cap="flat" cmpd="sng" w="9525">
            <a:solidFill>
              <a:srgbClr val="87C04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283E"/>
                </a:solidFill>
                <a:latin typeface="Arial"/>
                <a:ea typeface="Arial"/>
                <a:cs typeface="Arial"/>
                <a:sym typeface="Arial"/>
              </a:rPr>
              <a:t>{room_id: 2; light: 155; pir: 247; gas: 128}</a:t>
            </a:r>
            <a:endParaRPr b="1" i="0" sz="1400" u="none" cap="none" strike="noStrike">
              <a:solidFill>
                <a:srgbClr val="0028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282960" y="2777204"/>
            <a:ext cx="1940528" cy="738664"/>
          </a:xfrm>
          <a:prstGeom prst="rect">
            <a:avLst/>
          </a:prstGeom>
          <a:gradFill>
            <a:gsLst>
              <a:gs pos="0">
                <a:srgbClr val="CAFF9C"/>
              </a:gs>
              <a:gs pos="35000">
                <a:srgbClr val="DAFFB9"/>
              </a:gs>
              <a:gs pos="100000">
                <a:srgbClr val="F0FFE2"/>
              </a:gs>
            </a:gsLst>
            <a:lin ang="16200000" scaled="0"/>
          </a:gradFill>
          <a:ln cap="flat" cmpd="sng" w="9525">
            <a:solidFill>
              <a:srgbClr val="87C04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283E"/>
                </a:solidFill>
                <a:latin typeface="Arial"/>
                <a:ea typeface="Arial"/>
                <a:cs typeface="Arial"/>
                <a:sym typeface="Arial"/>
              </a:rPr>
              <a:t>{room_id: 3; light: 349; pir: 172; humidity: 293}</a:t>
            </a:r>
            <a:endParaRPr b="1" i="0" sz="1400" u="none" cap="none" strike="noStrike">
              <a:solidFill>
                <a:srgbClr val="0028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87900" y="266639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Intruder detection system</a:t>
            </a:r>
            <a:endParaRPr/>
          </a:p>
        </p:txBody>
      </p:sp>
      <p:pic>
        <p:nvPicPr>
          <p:cNvPr descr="https://lh5.googleusercontent.com/eI0ry7G4NRIhVuyY8DXRS0IBVUolPSUQq41V_oJz0vm9F3J0G6ItVZXiTsYfM75ZQgx8FIAdz0-L9SoSdxcjeYXqFuqfmTMe5zQL7JWgvq5Wfn2qlFkqn2eC-Aw7i9TekVRKvngX"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900" y="1073889"/>
            <a:ext cx="3813384" cy="359380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/>
          <p:nvPr/>
        </p:nvSpPr>
        <p:spPr>
          <a:xfrm>
            <a:off x="6103082" y="276656"/>
            <a:ext cx="1499191" cy="101428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15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Rpi Streams Video </a:t>
            </a:r>
            <a:endParaRPr b="1" i="0" sz="1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6103084" y="1479052"/>
            <a:ext cx="1499192" cy="101428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15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Remote Server processes the stream</a:t>
            </a:r>
            <a:endParaRPr b="1" i="0" sz="1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6103082" y="2681447"/>
            <a:ext cx="1499191" cy="101428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15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Server identifies the person</a:t>
            </a:r>
            <a:endParaRPr b="1" i="0" sz="1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6103082" y="3883843"/>
            <a:ext cx="1499191" cy="101428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15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Web application shows the result</a:t>
            </a:r>
            <a:endParaRPr b="1" i="0" sz="1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/>
          <p:nvPr/>
        </p:nvSpPr>
        <p:spPr>
          <a:xfrm flipH="1">
            <a:off x="6763893" y="1269367"/>
            <a:ext cx="179166" cy="25241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rgbClr val="015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/>
          <p:nvPr/>
        </p:nvSpPr>
        <p:spPr>
          <a:xfrm flipH="1">
            <a:off x="6763893" y="2493335"/>
            <a:ext cx="179166" cy="23687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rgbClr val="015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/>
          <p:nvPr/>
        </p:nvSpPr>
        <p:spPr>
          <a:xfrm flipH="1">
            <a:off x="6763893" y="3695731"/>
            <a:ext cx="179166" cy="21249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rgbClr val="015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304975" y="4633212"/>
            <a:ext cx="1811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Register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440725" y="4633212"/>
            <a:ext cx="2078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Login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4843475" y="4643910"/>
            <a:ext cx="19854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menu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7008025" y="4643910"/>
            <a:ext cx="20781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Actuator control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" name="Google Shape;125;p18"/>
          <p:cNvCxnSpPr/>
          <p:nvPr/>
        </p:nvCxnSpPr>
        <p:spPr>
          <a:xfrm>
            <a:off x="1725250" y="4845532"/>
            <a:ext cx="13395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8"/>
          <p:cNvCxnSpPr/>
          <p:nvPr/>
        </p:nvCxnSpPr>
        <p:spPr>
          <a:xfrm>
            <a:off x="3945850" y="4845532"/>
            <a:ext cx="12324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8"/>
          <p:cNvCxnSpPr/>
          <p:nvPr/>
        </p:nvCxnSpPr>
        <p:spPr>
          <a:xfrm flipH="1" rot="10800000">
            <a:off x="6568625" y="4837656"/>
            <a:ext cx="503700" cy="15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8"/>
          <p:cNvSpPr txBox="1"/>
          <p:nvPr/>
        </p:nvSpPr>
        <p:spPr>
          <a:xfrm>
            <a:off x="203600" y="139300"/>
            <a:ext cx="78330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Basic functionality of Mobile Application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25" y="769600"/>
            <a:ext cx="2078201" cy="3659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4200" y="769600"/>
            <a:ext cx="2078201" cy="365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9750" y="769600"/>
            <a:ext cx="2078201" cy="3659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6975" y="741975"/>
            <a:ext cx="2078201" cy="36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</a:t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3023550" y="2346750"/>
            <a:ext cx="30969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https://youtu.be/wLaPBXXaMHg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1647750" y="2161800"/>
            <a:ext cx="5848500" cy="13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Thank you for your attention!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en-US" sz="1400">
                <a:solidFill>
                  <a:srgbClr val="FFFF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N. David, A. Chima, A. Ugochukwu and E. Obinna, 2018. [Online]. Available: https://www.researchgate.net/publication/279179486_Design_of_a_Home_Automation_System_Using_Arduino. [Accessed: 23- Sep- 2018].</a:t>
            </a:r>
            <a:endParaRPr sz="1400">
              <a:solidFill>
                <a:srgbClr val="FFFFF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FFFFF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FFFF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[2] R. Kodali, V. Jain, S. Bose and L. Boppana, "IoT based smart security and home automation system", </a:t>
            </a:r>
            <a:r>
              <a:rPr i="1" lang="en-US" sz="1400">
                <a:solidFill>
                  <a:srgbClr val="FFFF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2016 International Conference on Computing, Communication and Automation (ICCCA)</a:t>
            </a:r>
            <a:r>
              <a:rPr lang="en-US" sz="1400">
                <a:solidFill>
                  <a:srgbClr val="FFFF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2016</a:t>
            </a:r>
            <a:endParaRPr sz="1400">
              <a:solidFill>
                <a:srgbClr val="FFFFF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FFFFF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FFFF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[3] M. Asadullah and A. Raza, "An overview of home automation systems", </a:t>
            </a:r>
            <a:r>
              <a:rPr i="1" lang="en-US" sz="1400">
                <a:solidFill>
                  <a:srgbClr val="FFFF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2016 2nd International Conference on Robotics and Artificial Intelligence (ICRAI)</a:t>
            </a:r>
            <a:r>
              <a:rPr lang="en-US" sz="1400">
                <a:solidFill>
                  <a:srgbClr val="FFFF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2016.</a:t>
            </a:r>
            <a:endParaRPr sz="1400">
              <a:solidFill>
                <a:srgbClr val="FFFFF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FFFFF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FFFF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[4] M. ShariqSuhail, G. ViswanathaReddy, G. Rambabu, C. DharmaSavarni and V. Mittal, "Multi-functional secured smart home", </a:t>
            </a:r>
            <a:r>
              <a:rPr i="1" lang="en-US" sz="1400">
                <a:solidFill>
                  <a:srgbClr val="FFFF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2016 International Conference on Advances in Computing, Communications and Informatics (ICACCI)</a:t>
            </a:r>
            <a:r>
              <a:rPr lang="en-US" sz="1400">
                <a:solidFill>
                  <a:srgbClr val="FFFF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2016.</a:t>
            </a:r>
            <a:endParaRPr sz="1400">
              <a:solidFill>
                <a:srgbClr val="FFFFF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