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15" r:id="rId1"/>
  </p:sldMasterIdLst>
  <p:notesMasterIdLst>
    <p:notesMasterId r:id="rId37"/>
  </p:notesMasterIdLst>
  <p:sldIdLst>
    <p:sldId id="256" r:id="rId2"/>
    <p:sldId id="404" r:id="rId3"/>
    <p:sldId id="405" r:id="rId4"/>
    <p:sldId id="282" r:id="rId5"/>
    <p:sldId id="406" r:id="rId6"/>
    <p:sldId id="435" r:id="rId7"/>
    <p:sldId id="408" r:id="rId8"/>
    <p:sldId id="410" r:id="rId9"/>
    <p:sldId id="407" r:id="rId10"/>
    <p:sldId id="411" r:id="rId11"/>
    <p:sldId id="415" r:id="rId12"/>
    <p:sldId id="416" r:id="rId13"/>
    <p:sldId id="439" r:id="rId14"/>
    <p:sldId id="412" r:id="rId15"/>
    <p:sldId id="413" r:id="rId16"/>
    <p:sldId id="414" r:id="rId17"/>
    <p:sldId id="417" r:id="rId18"/>
    <p:sldId id="418" r:id="rId19"/>
    <p:sldId id="420" r:id="rId20"/>
    <p:sldId id="440" r:id="rId21"/>
    <p:sldId id="423" r:id="rId22"/>
    <p:sldId id="421" r:id="rId23"/>
    <p:sldId id="422" r:id="rId24"/>
    <p:sldId id="438" r:id="rId25"/>
    <p:sldId id="424" r:id="rId26"/>
    <p:sldId id="426" r:id="rId27"/>
    <p:sldId id="425" r:id="rId28"/>
    <p:sldId id="427" r:id="rId29"/>
    <p:sldId id="428" r:id="rId30"/>
    <p:sldId id="429" r:id="rId31"/>
    <p:sldId id="434" r:id="rId32"/>
    <p:sldId id="432" r:id="rId33"/>
    <p:sldId id="433" r:id="rId34"/>
    <p:sldId id="436" r:id="rId35"/>
    <p:sldId id="377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CFCE32-0EAC-4D0D-82E7-279EF65B7133}">
          <p14:sldIdLst>
            <p14:sldId id="256"/>
            <p14:sldId id="404"/>
            <p14:sldId id="405"/>
            <p14:sldId id="282"/>
            <p14:sldId id="406"/>
            <p14:sldId id="435"/>
            <p14:sldId id="408"/>
            <p14:sldId id="410"/>
            <p14:sldId id="407"/>
            <p14:sldId id="411"/>
            <p14:sldId id="415"/>
            <p14:sldId id="416"/>
            <p14:sldId id="439"/>
            <p14:sldId id="412"/>
            <p14:sldId id="413"/>
            <p14:sldId id="414"/>
            <p14:sldId id="417"/>
            <p14:sldId id="418"/>
            <p14:sldId id="420"/>
            <p14:sldId id="440"/>
            <p14:sldId id="423"/>
            <p14:sldId id="421"/>
            <p14:sldId id="422"/>
            <p14:sldId id="438"/>
            <p14:sldId id="424"/>
            <p14:sldId id="426"/>
            <p14:sldId id="425"/>
            <p14:sldId id="427"/>
            <p14:sldId id="428"/>
            <p14:sldId id="429"/>
            <p14:sldId id="434"/>
            <p14:sldId id="432"/>
            <p14:sldId id="433"/>
            <p14:sldId id="43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 Kopper" initials="P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7"/>
    <p:restoredTop sz="94647"/>
  </p:normalViewPr>
  <p:slideViewPr>
    <p:cSldViewPr snapToGrid="0" snapToObjects="1">
      <p:cViewPr>
        <p:scale>
          <a:sx n="130" d="100"/>
          <a:sy n="130" d="100"/>
        </p:scale>
        <p:origin x="6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commentAuthors" Target="commentAuthor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DE68-6D4C-D845-A5BA-33C3A70AADF7}" type="datetimeFigureOut">
              <a:rPr lang="de-DE" smtClean="0"/>
              <a:t>10.07.19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00CD-DEF6-7944-8344-E9646799F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8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50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500CD-DEF6-7944-8344-E9646799F32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Interpretable Machine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22.05.19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Interpretable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22.05.19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Interpretable Machine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D15DEB-6CC9-F641-94EB-91A016C2CB2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LIME </a:t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Local interpretable </a:t>
            </a:r>
            <a:b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solidFill>
                  <a:schemeClr val="bg1">
                    <a:lumMod val="6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model-agnostic explanations</a:t>
            </a:r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2800" dirty="0" smtClean="0">
                <a:latin typeface="CMU Serif Roman" charset="0"/>
                <a:ea typeface="CMU Serif Roman" charset="0"/>
                <a:cs typeface="CMU Serif Roman" charset="0"/>
              </a:rPr>
              <a:t>The Neighbourhood</a:t>
            </a:r>
            <a:endParaRPr lang="en-AU" sz="28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36304" y="0"/>
            <a:ext cx="6907696" cy="2212353"/>
          </a:xfrm>
        </p:spPr>
        <p:txBody>
          <a:bodyPr>
            <a:noAutofit/>
          </a:bodyPr>
          <a:lstStyle/>
          <a:p>
            <a:pPr algn="r"/>
            <a:r>
              <a:rPr lang="en-AU" sz="1600" dirty="0" smtClean="0"/>
              <a:t>Summer term 2019 </a:t>
            </a:r>
          </a:p>
          <a:p>
            <a:pPr algn="r"/>
            <a:r>
              <a:rPr lang="en-AU" sz="1600" dirty="0" smtClean="0"/>
              <a:t>Department of Statistics</a:t>
            </a:r>
          </a:p>
          <a:p>
            <a:pPr algn="r"/>
            <a:r>
              <a:rPr lang="en-AU" sz="1600" dirty="0" smtClean="0"/>
              <a:t>Ludwig Maximilian University Munich</a:t>
            </a:r>
          </a:p>
          <a:p>
            <a:pPr algn="r"/>
            <a:r>
              <a:rPr lang="en-AU" sz="1600" dirty="0" smtClean="0"/>
              <a:t>Speaker: Philipp </a:t>
            </a:r>
            <a:r>
              <a:rPr lang="en-AU" sz="1600" dirty="0" err="1" smtClean="0"/>
              <a:t>Kopper</a:t>
            </a:r>
            <a:r>
              <a:rPr lang="en-AU" sz="1600" dirty="0" smtClean="0"/>
              <a:t> </a:t>
            </a:r>
          </a:p>
          <a:p>
            <a:pPr algn="r"/>
            <a:r>
              <a:rPr lang="en-AU" sz="1600" dirty="0" smtClean="0"/>
              <a:t>Supervisor: Christoph Molnar</a:t>
            </a:r>
            <a:endParaRPr lang="en-AU" sz="1600" dirty="0"/>
          </a:p>
        </p:txBody>
      </p:sp>
      <p:sp>
        <p:nvSpPr>
          <p:cNvPr id="4" name="Rechteck 3"/>
          <p:cNvSpPr/>
          <p:nvPr/>
        </p:nvSpPr>
        <p:spPr>
          <a:xfrm>
            <a:off x="822960" y="4354434"/>
            <a:ext cx="7543800" cy="77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Seminar: 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AU" cap="all" spc="200" dirty="0" smtClean="0">
                <a:solidFill>
                  <a:schemeClr val="tx2"/>
                </a:solidFill>
                <a:latin typeface="+mj-lt"/>
              </a:rPr>
              <a:t>Interpretable Machine Learning</a:t>
            </a:r>
            <a:endParaRPr lang="en-AU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26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1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DGP is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 linear model (plus noise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rue coefficients:</a:t>
                </a:r>
              </a:p>
              <a:p>
                <a:r>
                  <a:rPr lang="en-AU" b="0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=−3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:r>
                  <a:rPr lang="en-AU" b="0" dirty="0" smtClean="0">
                    <a:ea typeface="CMU Serif Roman" charset="0"/>
                    <a:cs typeface="CMU Serif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3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=5</m:t>
                    </m:r>
                  </m:oMath>
                </a14:m>
                <a:r>
                  <a:rPr lang="en-AU" b="0" dirty="0" smtClean="0">
                    <a:ea typeface="CMU Serif Roman" charset="0"/>
                    <a:cs typeface="CMU Serif Roman" charset="0"/>
                  </a:rPr>
                  <a:t/>
                </a:r>
                <a:br>
                  <a:rPr lang="en-AU" b="0" dirty="0" smtClean="0">
                    <a:ea typeface="CMU Serif Roman" charset="0"/>
                    <a:cs typeface="CMU Serif Roman" charset="0"/>
                  </a:rPr>
                </a:br>
                <a: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b="0" i="1" dirty="0" smtClean="0">
                    <a:latin typeface="Cambria Math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inear model as black box.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LIME explanations seem valid for this (trivial) case.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14" name="Inhaltsplatzhalt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t="-1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88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 not good for very small kernels.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This seems to be what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observe.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too small kernels, it is likely that solely noise is fit.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0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/>
                </a:r>
                <a:b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</a:b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 with local effects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(like in panel).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The coefficient is only locally important.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&lt;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5</m:t>
                    </m:r>
                  </m:oMath>
                </a14:m>
                <a:endParaRPr lang="en-AU" i="1" dirty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≥5: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=0</m:t>
                    </m:r>
                  </m:oMath>
                </a14:m>
                <a:endParaRPr lang="en-AU" b="0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remain linear.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645" r="-4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2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would a global surrogate do?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cxnSp>
        <p:nvCxnSpPr>
          <p:cNvPr id="11" name="Gerade Verbindung 10"/>
          <p:cNvCxnSpPr/>
          <p:nvPr/>
        </p:nvCxnSpPr>
        <p:spPr>
          <a:xfrm flipV="1">
            <a:off x="2880852" y="2054942"/>
            <a:ext cx="3844413" cy="3303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322579" y="4188542"/>
            <a:ext cx="264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Weighted avg. slope</a:t>
            </a:r>
            <a:b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(here </a:t>
            </a:r>
            <a:r>
              <a:rPr lang="en-AU" dirty="0" err="1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appr</a:t>
            </a:r>
            <a:r>
              <a:rPr lang="en-AU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. 2.5)</a:t>
            </a:r>
            <a:endParaRPr lang="en-AU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5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72616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7722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local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linear model.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capable of recovering local coefficients (given the right kernel size).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nstability for small kernel widths and a bias towards a global surrogate for large kernel widths.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Results in line with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(2018).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214525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 simulation: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The coefficient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has different slopes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&lt;4: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=−4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4≤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&lt;6:</m:t>
                    </m:r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=6</m:t>
                    </m:r>
                  </m:oMath>
                </a14:m>
                <a:endParaRPr lang="en-AU" b="0" i="1" dirty="0" smtClean="0">
                  <a:latin typeface="Cambria Math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≥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6:</m:t>
                    </m:r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𝛽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−3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All remainder covariate effects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are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linear.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Local surrogate models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must fit different models before and after the break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points.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/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4112" t="-1970" r="-3947" b="-9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30266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</p:spTree>
    <p:extLst>
      <p:ext uri="{BB962C8B-B14F-4D97-AF65-F5344CB8AC3E}">
        <p14:creationId xmlns:p14="http://schemas.microsoft.com/office/powerpoint/2010/main" val="14498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66081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86"/>
            <a:ext cx="7543800" cy="1450757"/>
          </a:xfrm>
        </p:spPr>
        <p:txBody>
          <a:bodyPr>
            <a:noAutofit/>
          </a:bodyPr>
          <a:lstStyle/>
          <a:p>
            <a:r>
              <a:rPr lang="en-AU" sz="3600" dirty="0" smtClean="0">
                <a:latin typeface="CMU Serif Roman" charset="0"/>
                <a:ea typeface="CMU Serif Roman" charset="0"/>
                <a:cs typeface="CMU Serif Roman" charset="0"/>
              </a:rPr>
              <a:t>Simulation: LIME manages to recover global non-linear model.</a:t>
            </a:r>
            <a:endParaRPr lang="en-AU" sz="36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V="1">
            <a:off x="3415146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eschweifte Klammer links 21"/>
          <p:cNvSpPr/>
          <p:nvPr/>
        </p:nvSpPr>
        <p:spPr>
          <a:xfrm rot="16200000">
            <a:off x="3058391" y="5643059"/>
            <a:ext cx="259773" cy="45373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Geschweifte Klammer links 23"/>
          <p:cNvSpPr/>
          <p:nvPr/>
        </p:nvSpPr>
        <p:spPr>
          <a:xfrm rot="16200000">
            <a:off x="4959928" y="4214162"/>
            <a:ext cx="259773" cy="33077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2961409" y="4000501"/>
            <a:ext cx="0" cy="17376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links 28"/>
          <p:cNvSpPr/>
          <p:nvPr/>
        </p:nvSpPr>
        <p:spPr>
          <a:xfrm rot="16200000">
            <a:off x="2730372" y="5774810"/>
            <a:ext cx="259773" cy="19124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Textfeld 29"/>
          <p:cNvSpPr txBox="1"/>
          <p:nvPr/>
        </p:nvSpPr>
        <p:spPr>
          <a:xfrm>
            <a:off x="1564321" y="5975025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364295" y="5972643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964578" y="5972644"/>
            <a:ext cx="118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 [RECAP]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</p:spTree>
    <p:extLst>
      <p:ext uri="{BB962C8B-B14F-4D97-AF65-F5344CB8AC3E}">
        <p14:creationId xmlns:p14="http://schemas.microsoft.com/office/powerpoint/2010/main" val="15042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Optimal kernel width via constrained minimisation?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Our 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observations suggest to following heuristic to find optimal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width:</a:t>
                </a:r>
              </a:p>
              <a:p>
                <a:endParaRPr lang="en-AU" i="1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min</m:t>
                        </m:r>
                      </m:fName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𝜎</m:t>
                        </m:r>
                      </m:e>
                    </m:func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s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t</m:t>
                    </m:r>
                    <m: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. </m:t>
                    </m:r>
                    <m:r>
                      <m:rPr>
                        <m:sty m:val="p"/>
                      </m:rPr>
                      <a:rPr lang="en-AU" b="0" i="0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var</m:t>
                    </m:r>
                    <m:d>
                      <m:dPr>
                        <m:ctrlP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MU Serif Roman" charset="0"/>
                            <a:ea typeface="CMU Serif Roman" charset="0"/>
                            <a:cs typeface="CMU Serif Roman" charset="0"/>
                          </a:rPr>
                          <m:t>𝑒𝑥𝑝𝑙𝑎𝑖𝑛𝑒𝑟</m:t>
                        </m:r>
                        <m:d>
                          <m:dPr>
                            <m:ctrlP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MU Serif Roman" charset="0"/>
                                <a:ea typeface="CMU Serif Roman" charset="0"/>
                                <a:cs typeface="CMU Serif Roman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≤</m:t>
                    </m:r>
                    <m:r>
                      <a:rPr lang="en-AU" b="0" i="1" smtClean="0">
                        <a:latin typeface="CMU Serif Roman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algn="ctr"/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is the kernel width</a:t>
                </a:r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the upper acceptable bound for the variance.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Effectively, only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𝑡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determines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arg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min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19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Real data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18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bicycle data set.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988475"/>
              </p:ext>
            </p:extLst>
          </p:nvPr>
        </p:nvGraphicFramePr>
        <p:xfrm>
          <a:off x="916108" y="1887415"/>
          <a:ext cx="7450651" cy="3376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54"/>
                <a:gridCol w="3645876"/>
                <a:gridCol w="2200421"/>
              </a:tblGrid>
              <a:tr h="370563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Levels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Mean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62.79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Winter, Spring, Summer, Autumn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20.35</a:t>
                      </a:r>
                      <a:endParaRPr lang="en-AU" noProof="0" dirty="0" smtClean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Clear, Cloudy, Rainy /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Stormy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12.76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No,</a:t>
                      </a:r>
                      <a:r>
                        <a:rPr lang="en-AU" baseline="0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Yes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5710"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noProof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4054</a:t>
                      </a:r>
                      <a:endParaRPr lang="en-AU" noProof="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36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and stability paths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tability selection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2010)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analysing explanation stability.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Stability selection assesses the probability of a covariate being included into a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sparse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model for a given level of regularisation.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Probabilistic because of resampling.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Applicable to LIME when regularisation is replaced by kernel width.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253781" y="5419045"/>
            <a:ext cx="3425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 smtClean="0">
                <a:latin typeface="CMU Serif Roman" charset="0"/>
                <a:ea typeface="CMU Serif Roman" charset="0"/>
                <a:cs typeface="CMU Serif Roman" charset="0"/>
              </a:rPr>
              <a:t>Example for stability paths using prostate data.</a:t>
            </a:r>
            <a:endParaRPr lang="en-AU" sz="1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322" y="2170725"/>
            <a:ext cx="3702050" cy="3139338"/>
          </a:xfrm>
        </p:spPr>
      </p:pic>
    </p:spTree>
    <p:extLst>
      <p:ext uri="{BB962C8B-B14F-4D97-AF65-F5344CB8AC3E}">
        <p14:creationId xmlns:p14="http://schemas.microsoft.com/office/powerpoint/2010/main" val="1360841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Ideally, we find clear local models.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1" y="1846263"/>
            <a:ext cx="4743779" cy="4022725"/>
          </a:xfrm>
        </p:spPr>
      </p:pic>
      <p:sp>
        <p:nvSpPr>
          <p:cNvPr id="12" name="Geschweifte Klammer links 11"/>
          <p:cNvSpPr/>
          <p:nvPr/>
        </p:nvSpPr>
        <p:spPr>
          <a:xfrm rot="16200000">
            <a:off x="3514675" y="4593006"/>
            <a:ext cx="160464" cy="21690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1690317" y="5512419"/>
            <a:ext cx="166592" cy="2896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03107" y="575778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345529" y="5767765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2134626" y="5364823"/>
            <a:ext cx="159566" cy="59190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950944" y="5767236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918226" y="2841962"/>
            <a:ext cx="2448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Local features: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weather situation and holiday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Global features: 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Temperature, humidity and wind speed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019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nhaltsplatzhalter 2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6649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8281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82167" y="5708679"/>
            <a:ext cx="166787" cy="413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81298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43.7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Spring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28.96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12.5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6460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76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90609" y="6019343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6" y="605770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7247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91.1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15.6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6.8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5582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741"/>
            <a:ext cx="4743779" cy="4022725"/>
          </a:xfrm>
        </p:spPr>
      </p:pic>
      <p:sp>
        <p:nvSpPr>
          <p:cNvPr id="16" name="Geschweifte Klammer links 15"/>
          <p:cNvSpPr/>
          <p:nvPr/>
        </p:nvSpPr>
        <p:spPr>
          <a:xfrm rot="16200000">
            <a:off x="3209770" y="4713247"/>
            <a:ext cx="157905" cy="244186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663467" y="5596522"/>
            <a:ext cx="148025" cy="66062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63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60977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00995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42.3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30.72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11.5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6879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258667" y="4747478"/>
            <a:ext cx="143240" cy="235873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94420" y="5696426"/>
            <a:ext cx="166592" cy="43748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5" name="Geschweifte Klammer links 24"/>
          <p:cNvSpPr/>
          <p:nvPr/>
        </p:nvSpPr>
        <p:spPr>
          <a:xfrm rot="16200000">
            <a:off x="1935294" y="5800067"/>
            <a:ext cx="176790" cy="2544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797310" y="6024541"/>
            <a:ext cx="144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6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4125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942317" y="606391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51651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97.25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Autumn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24.98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Cloudy</a:t>
                      </a:r>
                      <a:r>
                        <a:rPr lang="de-DE" baseline="0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 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5.25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2395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Geschweifte Klammer links 15"/>
          <p:cNvSpPr/>
          <p:nvPr/>
        </p:nvSpPr>
        <p:spPr>
          <a:xfrm rot="16200000">
            <a:off x="3085344" y="4609079"/>
            <a:ext cx="178164" cy="267045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1532898" y="5727092"/>
            <a:ext cx="180570" cy="4320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1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57350"/>
            <a:ext cx="4743779" cy="402272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data it is hard to find a good kernel width.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3" name="Geschweifte Klammer links 12"/>
          <p:cNvSpPr/>
          <p:nvPr/>
        </p:nvSpPr>
        <p:spPr>
          <a:xfrm rot="16200000">
            <a:off x="3312278" y="4801090"/>
            <a:ext cx="143240" cy="2251514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16200000">
            <a:off x="1518807" y="5653497"/>
            <a:ext cx="174966" cy="53172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33310" y="6015691"/>
            <a:ext cx="153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small 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420298" y="6000847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accent1"/>
                </a:solidFill>
                <a:latin typeface="CMU Serif Roman" charset="0"/>
                <a:ea typeface="CMU Serif Roman" charset="0"/>
                <a:cs typeface="CMU Serif Roman" charset="0"/>
              </a:rPr>
              <a:t>Kernel too large</a:t>
            </a:r>
            <a:endParaRPr lang="en-AU" sz="1400" dirty="0">
              <a:solidFill>
                <a:schemeClr val="accent1"/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797310" y="6024541"/>
            <a:ext cx="129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latin typeface="CMU Serif Roman" charset="0"/>
                <a:ea typeface="CMU Serif Roman" charset="0"/>
                <a:cs typeface="CMU Serif Roman" charset="0"/>
              </a:rPr>
              <a:t>Good kernel??</a:t>
            </a:r>
            <a:endParaRPr lang="en-AU" sz="14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16200000">
            <a:off x="1985362" y="5725689"/>
            <a:ext cx="159566" cy="3859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580899"/>
              </p:ext>
            </p:extLst>
          </p:nvPr>
        </p:nvGraphicFramePr>
        <p:xfrm>
          <a:off x="6227362" y="2389475"/>
          <a:ext cx="252350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99"/>
                <a:gridCol w="1173209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Feature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Attribute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holiday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No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hum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61.83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season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Summer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temp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22.41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weathersit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Clear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windspeed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7.92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workingday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Yes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count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7720</a:t>
                      </a:r>
                      <a:endParaRPr lang="de-DE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4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1. Select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out of the data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𝑋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for which we want an explanation for its prediction.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2. Perturb your dataset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𝑿</m:t>
                    </m:r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 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and achieve a perturbed data set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3. Retrieve the black box model predictions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4. Weight </a:t>
                </a: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𝒁</m:t>
                    </m:r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r>
                  <a:rPr lang="en-AU" b="1" dirty="0" err="1">
                    <a:latin typeface="CMU Serif Roman" charset="0"/>
                    <a:ea typeface="CMU Serif Roman" charset="0"/>
                    <a:cs typeface="CMU Serif Roman" charset="0"/>
                  </a:rPr>
                  <a:t>w.r.t</a:t>
                </a:r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 the proximity/neighbourhood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𝒙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AU" b="1" dirty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5. Train an explainable weighted model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𝑔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MU Serif Roman" charset="0"/>
                        <a:cs typeface="CMU Serif Roman" charset="0"/>
                      </a:rPr>
                      <m:t>𝑍</m:t>
                    </m:r>
                  </m:oMath>
                </a14:m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 and the associated predictions.</a:t>
                </a:r>
              </a:p>
              <a:p>
                <a:r>
                  <a:rPr lang="en-AU" dirty="0">
                    <a:latin typeface="CMU Serif Roman" charset="0"/>
                    <a:ea typeface="CMU Serif Roman" charset="0"/>
                    <a:cs typeface="CMU Serif Roman" charset="0"/>
                  </a:rPr>
                  <a:t>Return: An explanation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MU Serif Roman" charset="0"/>
                            <a:cs typeface="CMU Serif Roman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08" t="-10909" r="-20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822960" y="285479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Algorithm for a single LIME explanation [RECAP]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real (tabular) data LIME struggles.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29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Observations: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Instability (Alvarez-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2018) and bias towards a global surrogate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 are also observed for real data.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Sometimes it is impossible to determine a local model. (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rid not granular enough?)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cases where we find local models, there is still some doubt.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Many stable &amp; local models look very similar for different observations.</a:t>
            </a:r>
          </a:p>
          <a:p>
            <a:pPr>
              <a:buFont typeface="Courier New" charset="0"/>
              <a:buChar char="o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rare cases there is divergence in the global surrogate for different observations.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 LIME does not provide the intended level of interpretability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  <a:sym typeface="Wingdings"/>
              </a:rPr>
              <a:t>.</a:t>
            </a:r>
          </a:p>
          <a:p>
            <a:pPr>
              <a:buFont typeface="Wingdings" charset="2"/>
              <a:buChar char="à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Do local explanations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necessarily exist?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13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may lie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predicitive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is actually also performed for LIME for non-tabular data (next slide).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30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6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for text data applies local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Example taken from Molnar (2019):</a:t>
            </a:r>
          </a:p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31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566A038B-D449-49DE-A6B1-6E54B440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0822"/>
              </p:ext>
            </p:extLst>
          </p:nvPr>
        </p:nvGraphicFramePr>
        <p:xfrm>
          <a:off x="925501" y="2428557"/>
          <a:ext cx="41348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748">
                  <a:extLst>
                    <a:ext uri="{9D8B030D-6E8A-4147-A177-3AD203B41FA5}">
                      <a16:colId xmlns="" xmlns:a16="http://schemas.microsoft.com/office/drawing/2014/main" val="486940579"/>
                    </a:ext>
                  </a:extLst>
                </a:gridCol>
                <a:gridCol w="729124">
                  <a:extLst>
                    <a:ext uri="{9D8B030D-6E8A-4147-A177-3AD203B41FA5}">
                      <a16:colId xmlns="" xmlns:a16="http://schemas.microsoft.com/office/drawing/2014/main" val="3177780932"/>
                    </a:ext>
                  </a:extLst>
                </a:gridCol>
              </a:tblGrid>
              <a:tr h="194113"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Content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Class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854297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PSY is a good guy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16490689"/>
                  </a:ext>
                </a:extLst>
              </a:tr>
              <a:tr h="1941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 Christmas Song visit my channel! ;)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x-none" sz="1400" dirty="0"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2454353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03276"/>
              </p:ext>
            </p:extLst>
          </p:nvPr>
        </p:nvGraphicFramePr>
        <p:xfrm>
          <a:off x="925503" y="3621453"/>
          <a:ext cx="74412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157"/>
                <a:gridCol w="794022"/>
                <a:gridCol w="1066292"/>
                <a:gridCol w="930157"/>
                <a:gridCol w="930157"/>
                <a:gridCol w="930157"/>
                <a:gridCol w="930157"/>
                <a:gridCol w="930157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 smtClean="0">
                          <a:solidFill>
                            <a:schemeClr val="lt1"/>
                          </a:solidFill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For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Christmas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Song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visit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my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 err="1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channel</a:t>
                      </a:r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!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mr-IN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;)</a:t>
                      </a:r>
                      <a:endParaRPr lang="mr-IN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s-IS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2</a:t>
                      </a:r>
                      <a:endParaRPr lang="is-IS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3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4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5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6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0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400" kern="1200" dirty="0">
                          <a:latin typeface="CMU Serif Roman" charset="0"/>
                          <a:ea typeface="CMU Serif Roman" charset="0"/>
                          <a:cs typeface="CMU Serif Roman" charset="0"/>
                        </a:rPr>
                        <a:t>1</a:t>
                      </a:r>
                      <a:endParaRPr lang="de-DE" sz="1400" kern="1200" dirty="0">
                        <a:solidFill>
                          <a:schemeClr val="dk1"/>
                        </a:solidFill>
                        <a:latin typeface="CMU Serif Roman" charset="0"/>
                        <a:ea typeface="CMU Serif Roman" charset="0"/>
                        <a:cs typeface="CMU Serif Roman" charset="0"/>
                      </a:endParaRPr>
                    </a:p>
                  </a:txBody>
                  <a:tcPr marL="77269" marR="77269" marT="35662" marB="356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457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problem lies in the sampling.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For complex decision boundaries / predictive surfaces global sampling is unsatisfactory.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sampling may result in only few observations that are actually in proximity to the instance to be explained.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Craven and Shavlik (1996) argue (in a very different context) that local fidelity is achieved by increasing the density of observations around the instance of interest.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Local sampling should be preferred over global sampling (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2018).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More on this topic in the next talk.</a:t>
            </a: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32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85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Things not mentioned / open to discussion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other parameters, distance measure and kernel type?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interaction effects?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increasing number of permutations massively (instead of local sampling)?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What about binning?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Use other methods of interpretable machine learning for evaluation of local model?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36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727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References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David,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Tommi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S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“On the Robustness of Interpretability Methods.”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arXiv:1806.08049.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Craven, Mark, and Jude W Shavlik. 1996. “Extracting Tree-Structured Representations of Trained Networks.” In Advances in Neural Information Processing Systems, 24–30.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Fanaee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-T,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Hadi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and Joao Gama. 2014. “Event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Labeling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Combining Ensemble Detectors and Background Knowledge.” Progress in Artificial Intelligence 2 (2-3). Springer: 113–27.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Thibault, Xavier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Renard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Marie-Jeanne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Lesot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Christophe Marsala, and Marcin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Detyniecki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2018. “Defining Locality for Surrogates in Post-Hoc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Interpretablity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.” 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arXiv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Preprint arXiv:1806.07498.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Meinshausen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Nicolai, and Peter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Bühlmann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 2010. “Stability Selection.” Journal of the Royal Statistical Society: Series B (Statistical Methodology) 72 (4). Wiley Online Library: 417–73.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Molnar, Christoph. 2019. Interpretable Machine Learning: A Guide for Making Black Box Models Explainable.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Pedersen, T.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Benetsy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M. (2018). “Package ‘lime’“.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Cran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R.</a:t>
            </a:r>
          </a:p>
          <a:p>
            <a:pPr>
              <a:buFont typeface="Arial" charset="0"/>
              <a:buChar char="•"/>
            </a:pP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Ribeiro, M. T., Singh, S., &amp;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Guestrin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, C. (2016) “Why should I trust you?: Explaining the predictions of any classifier.“. </a:t>
            </a:r>
            <a:r>
              <a:rPr lang="en-AU" i="1" dirty="0" smtClean="0">
                <a:latin typeface="CMU Serif Roman" charset="0"/>
                <a:ea typeface="CMU Serif Roman" charset="0"/>
                <a:cs typeface="CMU Serif Roman" charset="0"/>
              </a:rPr>
              <a:t>Proceedings of the 22nd ACM SIGKDD international conference on knowledge discovery and data mining,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 1135-1144.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5479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Model Math: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The proximity is arbitrary. 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</p:spPr>
            <p:txBody>
              <a:bodyPr>
                <a:normAutofit/>
              </a:bodyPr>
              <a:lstStyle/>
              <a:p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x:	data point desired to interpret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G:	set of interpretable models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𝐿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loss function</a:t>
                </a:r>
              </a:p>
              <a:p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f:	predictive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proximity measure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charset="0"/>
                        <a:ea typeface="CMU Serif Roman" charset="0"/>
                        <a:cs typeface="CMU Serif Roman" charset="0"/>
                      </a:rPr>
                      <m:t>𝛺</m:t>
                    </m:r>
                  </m:oMath>
                </a14:m>
                <a:r>
                  <a:rPr lang="en-AU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:	complexity </a:t>
                </a:r>
                <a:r>
                  <a:rPr lang="en-AU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MU Serif Roman" charset="0"/>
                    <a:ea typeface="CMU Serif Roman" charset="0"/>
                    <a:cs typeface="CMU Serif Roman" charset="0"/>
                  </a:rPr>
                  <a:t>measure</a:t>
                </a:r>
                <a:endPara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1201"/>
                <a:ext cx="7543801" cy="4023360"/>
              </a:xfrm>
              <a:blipFill rotWithShape="0">
                <a:blip r:embed="rId3"/>
                <a:stretch>
                  <a:fillRect l="-2019" b="-21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3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13585530-D46F-4827-8F3B-AEAF1FEAC406}"/>
                  </a:ext>
                </a:extLst>
              </p:cNvPr>
              <p:cNvSpPr txBox="1"/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𝑒𝑥𝑝𝑙𝑎𝑖𝑛𝑒𝑟</m:t>
                      </m:r>
                      <m:d>
                        <m:d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e>
                      </m:d>
                      <m:r>
                        <a:rPr lang="en-AU" sz="240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𝑎𝑟𝑔</m:t>
                          </m:r>
                          <m:func>
                            <m:funcPr>
                              <m:ctrlP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2400" b="0" i="0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 ∈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𝐺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𝑓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𝑔</m:t>
                                  </m:r>
                                  <m:r>
                                    <a:rPr lang="en-AU" sz="2400" b="0" i="1" smtClean="0">
                                      <a:latin typeface="Cambria Math" charset="0"/>
                                      <a:ea typeface="CMU Serif Roman" charset="0"/>
                                      <a:cs typeface="CMU Serif Roman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AU" sz="24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+ 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𝛺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𝑔</m:t>
                              </m:r>
                              <m:r>
                                <a:rPr lang="en-AU" sz="24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AU" sz="24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 </m:t>
                          </m:r>
                        </m:e>
                        <m:sub/>
                      </m:sSub>
                    </m:oMath>
                  </m:oMathPara>
                </a14:m>
                <a:endParaRPr lang="en-AU" sz="2400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3585530-D46F-4827-8F3B-AEAF1FEA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238" y="2258425"/>
                <a:ext cx="6290115" cy="522900"/>
              </a:xfrm>
              <a:prstGeom prst="rect">
                <a:avLst/>
              </a:prstGeom>
              <a:blipFill rotWithShape="0">
                <a:blip r:embed="rId4"/>
                <a:stretch>
                  <a:fillRect t="-98837" b="-9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9"/>
          <p:cNvCxnSpPr>
            <a:stCxn id="21" idx="1"/>
          </p:cNvCxnSpPr>
          <p:nvPr/>
        </p:nvCxnSpPr>
        <p:spPr>
          <a:xfrm flipH="1">
            <a:off x="3855027" y="4228971"/>
            <a:ext cx="1565431" cy="945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hteck 20"/>
              <p:cNvSpPr/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𝜋</m:t>
                          </m:r>
                        </m:e>
                        <m:sub>
                          <m:r>
                            <a:rPr lang="en-AU" i="1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𝑧</m:t>
                          </m:r>
                        </m:e>
                      </m:d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kern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D</m:t>
                      </m:r>
                      <m:d>
                        <m:dPr>
                          <m:ctrlPr>
                            <a:rPr lang="en-AU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x</m:t>
                          </m:r>
                          <m: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  <m:t>z</m:t>
                          </m:r>
                        </m:e>
                      </m:d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a:rPr lang="en-AU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𝜎</m:t>
                      </m:r>
                      <m:r>
                        <a:rPr lang="en-AU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)</m:t>
                      </m:r>
                    </m:oMath>
                  </m:oMathPara>
                </a14:m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21" name="Rechteck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8" y="4044305"/>
                <a:ext cx="26359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/>
          <p:cNvSpPr txBox="1"/>
          <p:nvPr/>
        </p:nvSpPr>
        <p:spPr>
          <a:xfrm>
            <a:off x="5559136" y="3465195"/>
            <a:ext cx="195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kernel?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29" name="Geschweifte Klammer links 28"/>
          <p:cNvSpPr/>
          <p:nvPr/>
        </p:nvSpPr>
        <p:spPr>
          <a:xfrm rot="5400000">
            <a:off x="6503953" y="3713826"/>
            <a:ext cx="252617" cy="497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960492" y="462190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distance?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150497" y="355988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Which width?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4" name="Geschweifte Klammer links 33"/>
          <p:cNvSpPr/>
          <p:nvPr/>
        </p:nvSpPr>
        <p:spPr>
          <a:xfrm rot="16200000">
            <a:off x="7136809" y="4268572"/>
            <a:ext cx="252617" cy="497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35" name="Geschweifte Klammer links 34"/>
          <p:cNvSpPr/>
          <p:nvPr/>
        </p:nvSpPr>
        <p:spPr>
          <a:xfrm rot="5400000">
            <a:off x="7589496" y="3875354"/>
            <a:ext cx="252618" cy="248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Proximity measure: </a:t>
            </a:r>
            <a:b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sz="3200" dirty="0" smtClean="0">
                <a:latin typeface="CMU Serif Roman" charset="0"/>
                <a:ea typeface="CMU Serif Roman" charset="0"/>
                <a:cs typeface="CMU Serif Roman" charset="0"/>
              </a:rPr>
              <a:t>The kernel width as main </a:t>
            </a:r>
            <a:r>
              <a:rPr lang="en-AU" sz="3200" dirty="0" err="1" smtClean="0">
                <a:latin typeface="CMU Serif Roman" charset="0"/>
                <a:ea typeface="CMU Serif Roman" charset="0"/>
                <a:cs typeface="CMU Serif Roman" charset="0"/>
              </a:rPr>
              <a:t>hyperparameter</a:t>
            </a:r>
            <a:endParaRPr lang="en-AU" sz="3200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Ribeiro et al. (2016)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𝜋</m:t>
                        </m:r>
                      </m:e>
                      <m:sub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𝑧</m:t>
                        </m:r>
                      </m:e>
                    </m:d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exp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(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/</m:t>
                    </m:r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  <m:r>
                      <a:rPr lang="en-AU" b="0" i="1" smtClean="0">
                        <a:latin typeface="Cambria Math" charset="0"/>
                        <a:ea typeface="CMU Serif Roman" charset="0"/>
                        <a:cs typeface="CMU Serif Roman" charset="0"/>
                      </a:rPr>
                      <m:t>^2</m:t>
                    </m:r>
                    <m: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)</m:t>
                    </m:r>
                  </m:oMath>
                </a14:m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That means they use an </a:t>
                </a:r>
                <a:r>
                  <a:rPr lang="en-AU" b="1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exponential kernel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charset="0"/>
                        <a:ea typeface="CMU Serif Roman" charset="0"/>
                        <a:cs typeface="CMU Serif Roman" charset="0"/>
                      </a:rPr>
                      <m:t>D</m:t>
                    </m:r>
                    <m:d>
                      <m:dPr>
                        <m:ctrlPr>
                          <a:rPr lang="en-AU" i="1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x</m:t>
                        </m:r>
                        <m: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  <a:ea typeface="CMU Serif Roman" charset="0"/>
                            <a:cs typeface="CMU Serif Roman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depends on the data situation: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numerical tabular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Manhattan </a:t>
                </a:r>
                <a:r>
                  <a:rPr lang="en-AU" smtClean="0">
                    <a:latin typeface="CMU Serif Roman" charset="0"/>
                    <a:ea typeface="CMU Serif Roman" charset="0"/>
                    <a:cs typeface="CMU Serif Roman" charset="0"/>
                  </a:rPr>
                  <a:t>for categorical tabular data</a:t>
                </a:r>
                <a:endParaRPr lang="en-AU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Gower* for mixed tabular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Cosine for text data</a:t>
                </a:r>
              </a:p>
              <a:p>
                <a:pPr lvl="1"/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Euclidean for images (</a:t>
                </a:r>
                <a:r>
                  <a:rPr lang="en-AU" dirty="0" err="1" smtClean="0">
                    <a:latin typeface="CMU Serif Roman" charset="0"/>
                    <a:ea typeface="CMU Serif Roman" charset="0"/>
                    <a:cs typeface="CMU Serif Roman" charset="0"/>
                  </a:rPr>
                  <a:t>superpixels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)</a:t>
                </a: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Main degree of freedom to steer locality: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  <a:ea typeface="CMU Serif Roman" charset="0"/>
                        <a:cs typeface="CMU Serif Roman" charset="0"/>
                      </a:rPr>
                      <m:t>𝜎</m:t>
                    </m:r>
                  </m:oMath>
                </a14:m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- the kernel </a:t>
                </a:r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width.</a:t>
                </a:r>
                <a:endParaRPr lang="en-AU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r>
                  <a:rPr lang="en-AU" dirty="0" smtClean="0">
                    <a:latin typeface="CMU Serif Roman" charset="0"/>
                    <a:ea typeface="CMU Serif Roman" charset="0"/>
                    <a:cs typeface="CMU Serif Roman" charset="0"/>
                  </a:rPr>
                  <a:t> </a:t>
                </a:r>
                <a:endParaRPr lang="en-AU" b="1" dirty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12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4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Simulations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5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4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35" y="1846263"/>
            <a:ext cx="4743779" cy="4022725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6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7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2960" y="284927"/>
            <a:ext cx="7543800" cy="1450757"/>
          </a:xfrm>
        </p:spPr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Size really matters.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7283"/>
            <a:ext cx="3703638" cy="3140685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075" y="2287956"/>
            <a:ext cx="3702050" cy="3139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7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LIME explanations revised:</a:t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Either unstable or too global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Alvarez-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Melis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and </a:t>
            </a:r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Jaakkola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Instable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Explaining the same observations over and over again may yield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very different interpretations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.</a:t>
            </a: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small?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err="1" smtClean="0">
                <a:latin typeface="CMU Serif Roman" charset="0"/>
                <a:ea typeface="CMU Serif Roman" charset="0"/>
                <a:cs typeface="CMU Serif Roman" charset="0"/>
              </a:rPr>
              <a:t>Laugel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 et al. (2018):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Global explanations</a:t>
            </a: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Explanations tend to be </a:t>
            </a:r>
            <a:r>
              <a:rPr lang="en-AU" b="1" dirty="0" smtClean="0">
                <a:latin typeface="CMU Serif Roman" charset="0"/>
                <a:ea typeface="CMU Serif Roman" charset="0"/>
                <a:cs typeface="CMU Serif Roman" charset="0"/>
              </a:rPr>
              <a:t>biased towards global surrogate models.</a:t>
            </a:r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/>
            </a:r>
            <a:b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</a:br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endParaRPr lang="en-AU" dirty="0" smtClean="0">
              <a:latin typeface="CMU Serif Roman" charset="0"/>
              <a:ea typeface="CMU Serif Roman" charset="0"/>
              <a:cs typeface="CMU Serif Roman" charset="0"/>
            </a:endParaRPr>
          </a:p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Kernel width too large?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22.05.19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>
                <a:latin typeface="CMU Serif Roman" charset="0"/>
                <a:ea typeface="CMU Serif Roman" charset="0"/>
                <a:cs typeface="CMU Serif Roman" charset="0"/>
              </a:rPr>
              <a:t>Interpretable Machine Learning</a:t>
            </a:r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15DEB-6CC9-F641-94EB-91A016C2CB29}" type="slidenum">
              <a:rPr lang="en-AU" smtClean="0">
                <a:latin typeface="CMU Serif Roman" charset="0"/>
                <a:ea typeface="CMU Serif Roman" charset="0"/>
                <a:cs typeface="CMU Serif Roman" charset="0"/>
              </a:rPr>
              <a:t>8</a:t>
            </a:fld>
            <a:endParaRPr lang="en-AU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4612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1495</Words>
  <Application>Microsoft Macintosh PowerPoint</Application>
  <PresentationFormat>Bildschirmpräsentation (4:3)</PresentationFormat>
  <Paragraphs>444</Paragraphs>
  <Slides>35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3" baseType="lpstr">
      <vt:lpstr>Calibri</vt:lpstr>
      <vt:lpstr>Calibri Light</vt:lpstr>
      <vt:lpstr>Cambria Math</vt:lpstr>
      <vt:lpstr>CMU Serif Roman</vt:lpstr>
      <vt:lpstr>Courier New</vt:lpstr>
      <vt:lpstr>Wingdings</vt:lpstr>
      <vt:lpstr>Arial</vt:lpstr>
      <vt:lpstr>Rückblick</vt:lpstr>
      <vt:lpstr>LIME  Local interpretable  model-agnostic explanations The Neighbourhood</vt:lpstr>
      <vt:lpstr>PowerPoint-Präsentation</vt:lpstr>
      <vt:lpstr>PowerPoint-Präsentation</vt:lpstr>
      <vt:lpstr>Model Math: The proximity is arbitrary. </vt:lpstr>
      <vt:lpstr>The Proximity measure:  The kernel width as main hyperparameter</vt:lpstr>
      <vt:lpstr>Simulations</vt:lpstr>
      <vt:lpstr>Size really matters.</vt:lpstr>
      <vt:lpstr>Size really matters.</vt:lpstr>
      <vt:lpstr>LIME explanations revised: Either unstable or too global</vt:lpstr>
      <vt:lpstr>Simulation: LIME manages to recover linear model.</vt:lpstr>
      <vt:lpstr>Simulation: LIME manages to recover linear model.</vt:lpstr>
      <vt:lpstr>Simulation: LIME manages to recover local linear model.</vt:lpstr>
      <vt:lpstr>What would a global surrogate do?</vt:lpstr>
      <vt:lpstr>Simulation: LIME manages to recover local linear model.</vt:lpstr>
      <vt:lpstr>Simulation: LIME manages to recover local 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Simulation: LIME manages to recover global non-linear model.</vt:lpstr>
      <vt:lpstr>Optimal kernel width via constrained minimisation?</vt:lpstr>
      <vt:lpstr>Real data</vt:lpstr>
      <vt:lpstr> The bicycle data set.</vt:lpstr>
      <vt:lpstr>Stability selection and stability paths</vt:lpstr>
      <vt:lpstr>Ideally, we find clear local models.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data it is hard to find a good kernel width.</vt:lpstr>
      <vt:lpstr>For real (tabular) data LIME struggles.</vt:lpstr>
      <vt:lpstr>The problem may lie in the sampling.</vt:lpstr>
      <vt:lpstr>LIME for text data applies local sampling.</vt:lpstr>
      <vt:lpstr>The problem lies in the sampling.</vt:lpstr>
      <vt:lpstr>Things not mentioned / open to discussion</vt:lpstr>
      <vt:lpstr>References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in NLP</dc:title>
  <dc:creator>Philipp Kopper</dc:creator>
  <cp:lastModifiedBy>Philipp Kopper</cp:lastModifiedBy>
  <cp:revision>359</cp:revision>
  <cp:lastPrinted>2019-01-20T19:21:16Z</cp:lastPrinted>
  <dcterms:created xsi:type="dcterms:W3CDTF">2018-12-15T12:41:27Z</dcterms:created>
  <dcterms:modified xsi:type="dcterms:W3CDTF">2019-07-11T11:48:27Z</dcterms:modified>
</cp:coreProperties>
</file>