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5" r:id="rId1"/>
  </p:sldMasterIdLst>
  <p:notesMasterIdLst>
    <p:notesMasterId r:id="rId41"/>
  </p:notesMasterIdLst>
  <p:sldIdLst>
    <p:sldId id="256" r:id="rId2"/>
    <p:sldId id="444" r:id="rId3"/>
    <p:sldId id="282" r:id="rId4"/>
    <p:sldId id="406" r:id="rId5"/>
    <p:sldId id="408" r:id="rId6"/>
    <p:sldId id="410" r:id="rId7"/>
    <p:sldId id="407" r:id="rId8"/>
    <p:sldId id="435" r:id="rId9"/>
    <p:sldId id="441" r:id="rId10"/>
    <p:sldId id="411" r:id="rId11"/>
    <p:sldId id="415" r:id="rId12"/>
    <p:sldId id="414" r:id="rId13"/>
    <p:sldId id="417" r:id="rId14"/>
    <p:sldId id="418" r:id="rId15"/>
    <p:sldId id="420" r:id="rId16"/>
    <p:sldId id="440" r:id="rId17"/>
    <p:sldId id="423" r:id="rId18"/>
    <p:sldId id="421" r:id="rId19"/>
    <p:sldId id="422" r:id="rId20"/>
    <p:sldId id="438" r:id="rId21"/>
    <p:sldId id="424" r:id="rId22"/>
    <p:sldId id="426" r:id="rId23"/>
    <p:sldId id="425" r:id="rId24"/>
    <p:sldId id="427" r:id="rId25"/>
    <p:sldId id="428" r:id="rId26"/>
    <p:sldId id="429" r:id="rId27"/>
    <p:sldId id="377" r:id="rId28"/>
    <p:sldId id="442" r:id="rId29"/>
    <p:sldId id="404" r:id="rId30"/>
    <p:sldId id="405" r:id="rId31"/>
    <p:sldId id="416" r:id="rId32"/>
    <p:sldId id="439" r:id="rId33"/>
    <p:sldId id="412" r:id="rId34"/>
    <p:sldId id="413" r:id="rId35"/>
    <p:sldId id="436" r:id="rId36"/>
    <p:sldId id="434" r:id="rId37"/>
    <p:sldId id="432" r:id="rId38"/>
    <p:sldId id="433" r:id="rId39"/>
    <p:sldId id="443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FCE32-0EAC-4D0D-82E7-279EF65B7133}">
          <p14:sldIdLst>
            <p14:sldId id="256"/>
            <p14:sldId id="444"/>
            <p14:sldId id="282"/>
            <p14:sldId id="406"/>
            <p14:sldId id="408"/>
            <p14:sldId id="410"/>
            <p14:sldId id="407"/>
            <p14:sldId id="435"/>
            <p14:sldId id="441"/>
            <p14:sldId id="411"/>
            <p14:sldId id="415"/>
            <p14:sldId id="414"/>
            <p14:sldId id="417"/>
            <p14:sldId id="418"/>
            <p14:sldId id="420"/>
            <p14:sldId id="440"/>
            <p14:sldId id="423"/>
            <p14:sldId id="421"/>
            <p14:sldId id="422"/>
            <p14:sldId id="438"/>
            <p14:sldId id="424"/>
            <p14:sldId id="426"/>
            <p14:sldId id="425"/>
            <p14:sldId id="427"/>
            <p14:sldId id="428"/>
            <p14:sldId id="429"/>
            <p14:sldId id="377"/>
            <p14:sldId id="442"/>
            <p14:sldId id="404"/>
            <p14:sldId id="405"/>
            <p14:sldId id="416"/>
            <p14:sldId id="439"/>
            <p14:sldId id="412"/>
            <p14:sldId id="413"/>
            <p14:sldId id="436"/>
            <p14:sldId id="434"/>
            <p14:sldId id="432"/>
            <p14:sldId id="433"/>
            <p14:sldId id="4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Kopper" initials="PK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7"/>
    <p:restoredTop sz="94643"/>
  </p:normalViewPr>
  <p:slideViewPr>
    <p:cSldViewPr snapToGrid="0" snapToObjects="1">
      <p:cViewPr>
        <p:scale>
          <a:sx n="130" d="100"/>
          <a:sy n="130" d="100"/>
        </p:scale>
        <p:origin x="6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commentAuthors" Target="commentAuthor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DE68-6D4C-D845-A5BA-33C3A70AADF7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00CD-DEF6-7944-8344-E9646799F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3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Unterschiede</a:t>
            </a:r>
            <a:r>
              <a:rPr lang="en-AU" dirty="0" smtClean="0"/>
              <a:t> </a:t>
            </a:r>
            <a:r>
              <a:rPr lang="en-AU" dirty="0" err="1" smtClean="0"/>
              <a:t>herausstellen</a:t>
            </a:r>
            <a:r>
              <a:rPr lang="en-AU" smtClean="0"/>
              <a:t>.</a:t>
            </a:r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5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SPARSE : </a:t>
            </a:r>
            <a:r>
              <a:rPr lang="en-AU" dirty="0" err="1" smtClean="0"/>
              <a:t>Nur</a:t>
            </a:r>
            <a:r>
              <a:rPr lang="en-AU" baseline="0" dirty="0" smtClean="0"/>
              <a:t> 3 </a:t>
            </a:r>
            <a:r>
              <a:rPr lang="en-AU" baseline="0" dirty="0" err="1" smtClean="0"/>
              <a:t>Covariablen</a:t>
            </a:r>
            <a:r>
              <a:rPr lang="en-AU" baseline="0" dirty="0" smtClean="0"/>
              <a:t> </a:t>
            </a:r>
            <a:r>
              <a:rPr lang="en-AU" baseline="0" dirty="0" err="1" smtClean="0"/>
              <a:t>werden</a:t>
            </a:r>
            <a:r>
              <a:rPr lang="en-AU" baseline="0" dirty="0" smtClean="0"/>
              <a:t> </a:t>
            </a:r>
            <a:r>
              <a:rPr lang="en-AU" baseline="0" dirty="0" err="1" smtClean="0"/>
              <a:t>gesampled</a:t>
            </a:r>
            <a:r>
              <a:rPr lang="en-AU" baseline="0" dirty="0" smtClean="0"/>
              <a:t>.</a:t>
            </a:r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33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3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</a:t>
            </a:r>
            <a:r>
              <a:rPr lang="de-DE" baseline="0" dirty="0" smtClean="0"/>
              <a:t> funktioniert LIME nochmal?</a:t>
            </a:r>
          </a:p>
          <a:p>
            <a:r>
              <a:rPr lang="de-DE" baseline="0" dirty="0" smtClean="0"/>
              <a:t>Wir sehen hier ein Klassifikationsproblem. Die schwarze Linie ist unser Black Box Modell, das in Klassen unterteilt.</a:t>
            </a:r>
          </a:p>
          <a:p>
            <a:r>
              <a:rPr lang="de-DE" baseline="0" dirty="0" smtClean="0"/>
              <a:t>LIME nimmt das Black Box Model </a:t>
            </a:r>
            <a:r>
              <a:rPr lang="de-DE" baseline="0" dirty="0" smtClean="0">
                <a:sym typeface="Wingdings"/>
              </a:rPr>
              <a:t>und </a:t>
            </a:r>
            <a:r>
              <a:rPr lang="de-DE" baseline="0" dirty="0" err="1" smtClean="0">
                <a:sym typeface="Wingdings"/>
              </a:rPr>
              <a:t>predictet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pertubierte</a:t>
            </a:r>
            <a:r>
              <a:rPr lang="de-DE" baseline="0" dirty="0" smtClean="0">
                <a:sym typeface="Wingdings"/>
              </a:rPr>
              <a:t> Daten </a:t>
            </a:r>
            <a:r>
              <a:rPr lang="de-DE" baseline="0" dirty="0" err="1" smtClean="0">
                <a:sym typeface="Wingdings"/>
              </a:rPr>
              <a:t>entspechend</a:t>
            </a:r>
            <a:r>
              <a:rPr lang="de-DE" baseline="0" dirty="0" smtClean="0">
                <a:sym typeface="Wingdings"/>
              </a:rPr>
              <a:t> der Black Box Funktion.</a:t>
            </a:r>
          </a:p>
          <a:p>
            <a:r>
              <a:rPr lang="de-DE" baseline="0" dirty="0" smtClean="0">
                <a:sym typeface="Wingdings"/>
              </a:rPr>
              <a:t>Wir möchten nun einen Punkt erklären (gelb) mit einem einfacheren Modell, </a:t>
            </a:r>
            <a:r>
              <a:rPr lang="de-DE" baseline="0" dirty="0" err="1" smtClean="0">
                <a:sym typeface="Wingdings"/>
              </a:rPr>
              <a:t>zb</a:t>
            </a:r>
            <a:r>
              <a:rPr lang="de-DE" baseline="0" dirty="0" smtClean="0">
                <a:sym typeface="Wingdings"/>
              </a:rPr>
              <a:t> einer logistischen Regression.</a:t>
            </a:r>
          </a:p>
          <a:p>
            <a:r>
              <a:rPr lang="de-DE" baseline="0" dirty="0" smtClean="0">
                <a:sym typeface="Wingdings"/>
              </a:rPr>
              <a:t>LIME gewichtet nun die </a:t>
            </a:r>
            <a:r>
              <a:rPr lang="de-DE" baseline="0" dirty="0" err="1" smtClean="0">
                <a:sym typeface="Wingdings"/>
              </a:rPr>
              <a:t>pertubierten</a:t>
            </a:r>
            <a:r>
              <a:rPr lang="de-DE" baseline="0" dirty="0" smtClean="0">
                <a:sym typeface="Wingdings"/>
              </a:rPr>
              <a:t> Daten, so dass „nahe“ Beobachtungen zum gelben Punkt hohe Gewichte bekommen.</a:t>
            </a:r>
          </a:p>
          <a:p>
            <a:r>
              <a:rPr lang="de-DE" baseline="0" dirty="0" smtClean="0">
                <a:sym typeface="Wingdings"/>
              </a:rPr>
              <a:t>Dementsprechend wird ein </a:t>
            </a:r>
            <a:r>
              <a:rPr lang="de-DE" baseline="0" dirty="0" err="1" smtClean="0">
                <a:sym typeface="Wingdings"/>
              </a:rPr>
              <a:t>gewichtestes</a:t>
            </a:r>
            <a:r>
              <a:rPr lang="de-DE" baseline="0" dirty="0" smtClean="0">
                <a:sym typeface="Wingdings"/>
              </a:rPr>
              <a:t> lokales Modell (lila Linie) gefittet, das in der Tat wirklich gut lokal die </a:t>
            </a:r>
            <a:r>
              <a:rPr lang="de-DE" baseline="0" dirty="0" err="1" smtClean="0">
                <a:sym typeface="Wingdings"/>
              </a:rPr>
              <a:t>decision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boundary</a:t>
            </a:r>
            <a:r>
              <a:rPr lang="de-DE" baseline="0" dirty="0" smtClean="0">
                <a:sym typeface="Wingdings"/>
              </a:rPr>
              <a:t> beschreibt.</a:t>
            </a:r>
          </a:p>
          <a:p>
            <a:r>
              <a:rPr lang="de-DE" baseline="0" dirty="0" smtClean="0">
                <a:sym typeface="Wingdings"/>
              </a:rPr>
              <a:t>Global macht sie allerdings </a:t>
            </a:r>
            <a:r>
              <a:rPr lang="de-DE" baseline="0" dirty="0" err="1" smtClean="0">
                <a:sym typeface="Wingdings"/>
              </a:rPr>
              <a:t>schmarn</a:t>
            </a:r>
            <a:r>
              <a:rPr lang="de-DE" baseline="0" dirty="0" smtClean="0">
                <a:sym typeface="Wingdings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0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0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Interpretable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b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Local interpretable </a:t>
            </a:r>
            <a:b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model-agnostic explanations</a:t>
            </a:r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latin typeface="CMU Serif Roman" charset="0"/>
                <a:ea typeface="CMU Serif Roman" charset="0"/>
                <a:cs typeface="CMU Serif Roman" charset="0"/>
              </a:rPr>
              <a:t>The Neighbourhood</a:t>
            </a:r>
            <a:endParaRPr lang="en-AU" sz="28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36304" y="0"/>
            <a:ext cx="6907696" cy="2212353"/>
          </a:xfrm>
        </p:spPr>
        <p:txBody>
          <a:bodyPr>
            <a:noAutofit/>
          </a:bodyPr>
          <a:lstStyle/>
          <a:p>
            <a:pPr algn="r"/>
            <a:r>
              <a:rPr lang="en-AU" sz="1600" dirty="0" smtClean="0"/>
              <a:t>Summer term 2019 </a:t>
            </a:r>
          </a:p>
          <a:p>
            <a:pPr algn="r"/>
            <a:r>
              <a:rPr lang="en-AU" sz="1600" dirty="0" smtClean="0"/>
              <a:t>Department of Statistics</a:t>
            </a:r>
          </a:p>
          <a:p>
            <a:pPr algn="r"/>
            <a:r>
              <a:rPr lang="en-AU" sz="1600" dirty="0" smtClean="0"/>
              <a:t>Ludwig Maximilian University Munich</a:t>
            </a:r>
          </a:p>
          <a:p>
            <a:pPr algn="r"/>
            <a:r>
              <a:rPr lang="en-AU" sz="1600" dirty="0" smtClean="0"/>
              <a:t>Speaker: Philipp </a:t>
            </a:r>
            <a:r>
              <a:rPr lang="en-AU" sz="1600" dirty="0" err="1" smtClean="0"/>
              <a:t>Kopper</a:t>
            </a:r>
            <a:r>
              <a:rPr lang="en-AU" sz="1600" dirty="0" smtClean="0"/>
              <a:t> </a:t>
            </a:r>
          </a:p>
          <a:p>
            <a:pPr algn="r"/>
            <a:r>
              <a:rPr lang="en-AU" sz="1600" dirty="0" smtClean="0"/>
              <a:t>Supervisor: Christoph Molnar</a:t>
            </a:r>
            <a:endParaRPr lang="en-AU" sz="1600" dirty="0"/>
          </a:p>
        </p:txBody>
      </p:sp>
      <p:sp>
        <p:nvSpPr>
          <p:cNvPr id="4" name="Rechteck 3"/>
          <p:cNvSpPr/>
          <p:nvPr/>
        </p:nvSpPr>
        <p:spPr>
          <a:xfrm>
            <a:off x="822960" y="4354434"/>
            <a:ext cx="7543800" cy="77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AU" cap="all" spc="200" dirty="0" smtClean="0">
                <a:solidFill>
                  <a:schemeClr val="tx2"/>
                </a:solidFill>
                <a:latin typeface="+mj-lt"/>
              </a:rPr>
              <a:t>Seminar: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AU" cap="all" spc="200" dirty="0" smtClean="0">
                <a:solidFill>
                  <a:schemeClr val="tx2"/>
                </a:solidFill>
                <a:latin typeface="+mj-lt"/>
              </a:rPr>
              <a:t>Interpretable Machine Learning</a:t>
            </a:r>
            <a:endParaRPr lang="en-AU" cap="all" spc="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DGP is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 linear model (plus noise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T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rue coefficients:</a:t>
                </a:r>
              </a:p>
              <a:p>
                <a:r>
                  <a:rPr lang="en-AU" b="0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en-AU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=−3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en-AU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=5</m:t>
                    </m:r>
                  </m:oMath>
                </a14:m>
                <a:r>
                  <a:rPr lang="en-AU" b="0" dirty="0" smtClean="0">
                    <a:ea typeface="CMU Serif Roman" charset="0"/>
                    <a:cs typeface="CMU Serif Roman" charset="0"/>
                  </a:rPr>
                  <a:t/>
                </a:r>
                <a:br>
                  <a:rPr lang="en-AU" b="0" dirty="0" smtClean="0">
                    <a:ea typeface="CMU Serif Roman" charset="0"/>
                    <a:cs typeface="CMU Serif Roman" charset="0"/>
                  </a:rPr>
                </a:br>
                <a:r>
                  <a:rPr lang="en-AU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inear model as black box.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LIME explanations seem valid for this (trivial) case.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14" name="Inhaltsplatzhalt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 t="-1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8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Explanation not good for very small kernels.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This seems to be what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 observe.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too small kernels, it is likely that solely noise is fit.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simulation: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The coefficient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has different slopes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&lt;4: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=−4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4≤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&lt;6: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=6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6:</m:t>
                    </m:r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−3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All remainder covariate effects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are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linear.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Local surrogate models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must fit different models before and after the break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points.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/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4112" t="-1970" r="-3947" b="-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3026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1449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6608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86"/>
            <a:ext cx="7543800" cy="1450757"/>
          </a:xfrm>
        </p:spPr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3415146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rot="16200000">
            <a:off x="3058391" y="5643059"/>
            <a:ext cx="259773" cy="45373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Geschweifte Klammer links 23"/>
          <p:cNvSpPr/>
          <p:nvPr/>
        </p:nvSpPr>
        <p:spPr>
          <a:xfrm rot="16200000">
            <a:off x="4959928" y="4214162"/>
            <a:ext cx="259773" cy="33077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961409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16200000">
            <a:off x="2730372" y="5774810"/>
            <a:ext cx="259773" cy="191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Textfeld 29"/>
          <p:cNvSpPr txBox="1"/>
          <p:nvPr/>
        </p:nvSpPr>
        <p:spPr>
          <a:xfrm>
            <a:off x="1564321" y="5975025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364295" y="597264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64578" y="5972644"/>
            <a:ext cx="118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Optimal kernel width via constrained minimisation?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Our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observations suggest to following heuristic to find optimal kernel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width:</a:t>
                </a:r>
              </a:p>
              <a:p>
                <a:endParaRPr lang="en-AU" i="1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min</m:t>
                        </m:r>
                      </m:fName>
                      <m:e>
                        <m: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𝜎</m:t>
                        </m:r>
                      </m:e>
                    </m:func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s</m:t>
                    </m:r>
                    <m: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</m:t>
                    </m:r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t</m:t>
                    </m:r>
                    <m: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 </m:t>
                    </m:r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var</m:t>
                    </m:r>
                    <m:d>
                      <m:dPr>
                        <m:ctrlP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𝑒𝑥𝑝𝑙𝑎𝑖𝑛𝑒𝑟</m:t>
                        </m:r>
                        <m:d>
                          <m:dPr>
                            <m:ctrlPr>
                              <a:rPr lang="en-AU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AU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≤</m:t>
                    </m:r>
                    <m:r>
                      <a:rPr lang="en-AU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is the kernel width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the upper acceptable bound for the variance.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Effectively, only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determines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arg</m:t>
                    </m:r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min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Real data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bicycle data set.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988475"/>
              </p:ext>
            </p:extLst>
          </p:nvPr>
        </p:nvGraphicFramePr>
        <p:xfrm>
          <a:off x="916108" y="1887415"/>
          <a:ext cx="7450651" cy="337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54"/>
                <a:gridCol w="3645876"/>
                <a:gridCol w="2200421"/>
              </a:tblGrid>
              <a:tr h="370563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Levels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Mean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No, Yes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62.79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Winter, Spring, Summer, Autumn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20.35</a:t>
                      </a:r>
                      <a:endParaRPr lang="en-AU" noProof="0" dirty="0" smtClean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Clear, Cloudy, Rainy /</a:t>
                      </a:r>
                      <a:r>
                        <a:rPr lang="en-AU" baseline="0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Stormy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12.76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No,</a:t>
                      </a:r>
                      <a:r>
                        <a:rPr lang="en-AU" baseline="0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Yes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4054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Stability selection and stability paths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tability selection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2010)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analysing explanation stability.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Stability selection assesses the probability of a covariate being included into a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sparse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model for a given level of regularisation.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Probabilistic because of resampling.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Applicable to LIME when regularisation is replaced by kernel width.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955624" y="5419045"/>
            <a:ext cx="402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latin typeface="CMU Serif Roman" charset="0"/>
                <a:ea typeface="CMU Serif Roman" charset="0"/>
                <a:cs typeface="CMU Serif Roman" charset="0"/>
              </a:rPr>
              <a:t>Example for stability paths using prostate data (MASS).</a:t>
            </a:r>
            <a:endParaRPr lang="en-AU" sz="1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22" y="2170725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13608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Outline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Quick Recap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relationships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Non-linear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Real data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Discussion and outlook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Ideally, we find clear local models.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1" y="1846263"/>
            <a:ext cx="4743779" cy="4022725"/>
          </a:xfrm>
        </p:spPr>
      </p:pic>
      <p:sp>
        <p:nvSpPr>
          <p:cNvPr id="12" name="Geschweifte Klammer links 11"/>
          <p:cNvSpPr/>
          <p:nvPr/>
        </p:nvSpPr>
        <p:spPr>
          <a:xfrm rot="16200000">
            <a:off x="3347527" y="4583174"/>
            <a:ext cx="160464" cy="21690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1523169" y="5512419"/>
            <a:ext cx="166592" cy="2896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5959" y="575778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78381" y="5767765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6200000">
            <a:off x="1967478" y="5364823"/>
            <a:ext cx="159566" cy="59190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783796" y="5767236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918226" y="2841962"/>
            <a:ext cx="2448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Local features: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Temperature, weather situation and holiday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Global features: 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Temperature, humidity and wind speed 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nhaltsplatzhalt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6649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82167" y="5708679"/>
            <a:ext cx="166787" cy="413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81298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43.7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Spring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28.96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6460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90609" y="601934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6" y="605770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72475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91.1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15.6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6.8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5582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741"/>
            <a:ext cx="4743779" cy="4022725"/>
          </a:xfrm>
        </p:spPr>
      </p:pic>
      <p:sp>
        <p:nvSpPr>
          <p:cNvPr id="16" name="Geschweifte Klammer links 15"/>
          <p:cNvSpPr/>
          <p:nvPr/>
        </p:nvSpPr>
        <p:spPr>
          <a:xfrm rot="16200000">
            <a:off x="3209770" y="4703415"/>
            <a:ext cx="157905" cy="24418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663467" y="5596522"/>
            <a:ext cx="148025" cy="6606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097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00995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42.3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30.72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11.5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6879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258667" y="4747478"/>
            <a:ext cx="143240" cy="235873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94420" y="5696426"/>
            <a:ext cx="166592" cy="4374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5" name="Geschweifte Klammer links 24"/>
          <p:cNvSpPr/>
          <p:nvPr/>
        </p:nvSpPr>
        <p:spPr>
          <a:xfrm rot="16200000">
            <a:off x="1935294" y="5800067"/>
            <a:ext cx="176790" cy="2544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797310" y="6024541"/>
            <a:ext cx="144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4125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7" y="606391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51651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97.25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24.98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2395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085344" y="4609079"/>
            <a:ext cx="178164" cy="26704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32898" y="5727092"/>
            <a:ext cx="180570" cy="43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350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18807" y="5653497"/>
            <a:ext cx="174966" cy="5317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80899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61.83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22.41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7.92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7720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(tabular) data LIME struggles.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Observations: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Instability (Alvarez-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2018) and bias towards a global surrogate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 are also observed for real data.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Sometimes it is impossible to determine a local model. (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G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rid not granular enough?)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cases where we find local models, there is still some doubt.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Many stable &amp; local models look very similar for different observations (How local are the explanations really?).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rare cases there is divergence in the global surrogate for different observations.</a:t>
            </a:r>
          </a:p>
          <a:p>
            <a:pPr>
              <a:buFont typeface="Wingdings" charset="2"/>
              <a:buChar char="à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LIME does not provide the intended level of interpretability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.</a:t>
            </a:r>
          </a:p>
          <a:p>
            <a:pPr>
              <a:buFont typeface="Wingdings" charset="2"/>
              <a:buChar char="à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Do local explanations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necessarily exist?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1160206" y="5712542"/>
            <a:ext cx="757084" cy="52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feld 7"/>
          <p:cNvSpPr txBox="1"/>
          <p:nvPr/>
        </p:nvSpPr>
        <p:spPr>
          <a:xfrm>
            <a:off x="2254537" y="5773042"/>
            <a:ext cx="4746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b="1" dirty="0" smtClean="0">
                <a:latin typeface="CMU Serif Roman" charset="0"/>
                <a:ea typeface="CMU Serif Roman" charset="0"/>
                <a:cs typeface="CMU Serif Roman" charset="0"/>
              </a:rPr>
              <a:t>LIME should be applied </a:t>
            </a:r>
            <a:r>
              <a:rPr lang="en-AU" sz="2000" b="1" smtClean="0">
                <a:latin typeface="CMU Serif Roman" charset="0"/>
                <a:ea typeface="CMU Serif Roman" charset="0"/>
                <a:cs typeface="CMU Serif Roman" charset="0"/>
              </a:rPr>
              <a:t>with great care!</a:t>
            </a:r>
            <a:endParaRPr lang="en-AU" sz="2000" b="1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72779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References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David,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Tommi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2018. “On the Robustness of Interpretability Methods.” 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Preprint arXiv:1806.08049.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Craven, Mark, and Jude W Shavlik. 1996. “Extracting Tree-Structured Representations of Trained Networks.” In Advances in Neural Information Processing Systems, 24–30.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Fanaee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-T,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Hadi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and Joao Gama. 2014. “Event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Labeling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Combining Ensemble Detectors and Background Knowledge.” Progress in Artificial Intelligence 2 (2-3). Springer: 113–27.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Thibault, Xavier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Renard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Marie-Jeanne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Lesot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Christophe Marsala, and Marcin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Detyniecki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2018. “Defining Locality for Surrogates in Post-Hoc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Interpretablity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Preprint arXiv:1806.07498.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Nicolai, and Peter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2010. “Stability Selection.” Journal of the Royal Statistical Society: Series B (Statistical Methodology) 72 (4). Wiley Online Library: 417–73.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Molnar, Christoph. 2019. Interpretable Machine Learning: A Guide for Making Black Box Models Explainable.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Pedersen, T. &amp;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Benetsy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M. (2018). “Package ‘lime’“.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Cran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R.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Ribeiro, M. T., Singh, S., &amp;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Guestrin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C. (2016) “Why should I trust you?: Explaining the predictions of any classifier.“.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Proceedings of the 22nd ACM SIGKDD international conference on knowledge discovery and data mining,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 1135-1144.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Backup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Algorithm for a single LIME explanation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5042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79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Model Math [RECAP]:</a:t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proximity is arbitrary. 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</p:spPr>
            <p:txBody>
              <a:bodyPr>
                <a:normAutofit/>
              </a:bodyPr>
              <a:lstStyle/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x:	data point desired to interpret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G:	set of interpretable models</a:t>
                </a:r>
              </a:p>
              <a:p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𝐿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loss function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f:	predictive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proximity measure</a:t>
                </a:r>
              </a:p>
              <a:p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𝛺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complexity </a:t>
                </a:r>
                <a:r>
                  <a:rPr lang="en-AU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measure</a:t>
                </a:r>
                <a:endPara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  <a:blipFill rotWithShape="0">
                <a:blip r:embed="rId3"/>
                <a:stretch>
                  <a:fillRect l="-2019" b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3585530-D46F-4827-8F3B-AEAF1FEAC406}"/>
                  </a:ext>
                </a:extLst>
              </p:cNvPr>
              <p:cNvSpPr txBox="1"/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𝑒𝑥𝑝𝑙𝑎𝑖𝑛𝑒𝑟</m:t>
                      </m:r>
                      <m:d>
                        <m:dPr>
                          <m:ctrlP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e>
                      </m:d>
                      <m:r>
                        <a:rPr lang="en-AU" sz="240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b="0" i="0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 ∈ 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𝑓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AU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+ 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𝛺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𝑔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AU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en-AU" sz="2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3585530-D46F-4827-8F3B-AEAF1FEA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blipFill rotWithShape="0">
                <a:blip r:embed="rId4"/>
                <a:stretch>
                  <a:fillRect t="-98837" b="-9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stCxn id="21" idx="1"/>
          </p:cNvCxnSpPr>
          <p:nvPr/>
        </p:nvCxnSpPr>
        <p:spPr>
          <a:xfrm flipH="1">
            <a:off x="3855027" y="4228971"/>
            <a:ext cx="1565431" cy="94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/>
              <p:cNvSpPr/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𝜋</m:t>
                          </m:r>
                        </m:e>
                        <m:sub>
                          <m:r>
                            <a:rPr lang="en-AU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𝑧</m:t>
                          </m:r>
                        </m:e>
                      </m:d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kern</m:t>
                      </m:r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D</m:t>
                      </m:r>
                      <m:d>
                        <m:dPr>
                          <m:ctrlP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x</m:t>
                          </m:r>
                          <m: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z</m:t>
                          </m:r>
                        </m:e>
                      </m:d>
                      <m: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, </m:t>
                      </m:r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𝜎</m:t>
                      </m:r>
                      <m: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5559136" y="3465195"/>
            <a:ext cx="1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kernel?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Geschweifte Klammer links 28"/>
          <p:cNvSpPr/>
          <p:nvPr/>
        </p:nvSpPr>
        <p:spPr>
          <a:xfrm rot="5400000">
            <a:off x="6503953" y="3713826"/>
            <a:ext cx="252617" cy="497040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960492" y="462190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distance?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0497" y="3559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width?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Geschweifte Klammer links 33"/>
          <p:cNvSpPr/>
          <p:nvPr/>
        </p:nvSpPr>
        <p:spPr>
          <a:xfrm rot="16200000">
            <a:off x="7136809" y="4268572"/>
            <a:ext cx="252617" cy="49704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7589496" y="3875354"/>
            <a:ext cx="252618" cy="2485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1. Select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out of the data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𝑋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for which we want an explanation for its prediction.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2. Perturb your dataset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𝑿</m:t>
                    </m:r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and achieve a perturbed data set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3. Retrieve the black box model predictions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4. Weight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w.r.t</a:t>
                </a:r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the proximity/neighbourhood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𝒙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5. Train an explainable weighted model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𝑔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and the associated predictions.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Return: An explanation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0909" r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Algorithm for a single LIME explanation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simulation with local effects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(like in panel).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coefficient is only locally important.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&lt;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:</m:t>
                    </m:r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</m:oMath>
                </a14:m>
                <a:endParaRPr lang="en-AU" i="1" dirty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≥5: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=0</m:t>
                    </m:r>
                  </m:oMath>
                </a14:m>
                <a:endParaRPr lang="en-AU" b="0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All remainder covariate effects remain linear.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 r="-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would a global surrogate do?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cxnSp>
        <p:nvCxnSpPr>
          <p:cNvPr id="11" name="Gerade Verbindung 10"/>
          <p:cNvCxnSpPr/>
          <p:nvPr/>
        </p:nvCxnSpPr>
        <p:spPr>
          <a:xfrm flipV="1">
            <a:off x="2880852" y="2054942"/>
            <a:ext cx="3844413" cy="3303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22579" y="4188542"/>
            <a:ext cx="26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Weighted avg. slope</a:t>
            </a:r>
            <a:b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(here </a:t>
            </a:r>
            <a:r>
              <a:rPr lang="en-AU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appr</a:t>
            </a:r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. 2.5)</a:t>
            </a:r>
            <a:endParaRPr lang="en-AU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7261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7722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capable of recovering local coefficients (given the right kernel size).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nstability for small kernel widths and a bias towards a global surrogate for large kernel widths.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Results in line with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(2018).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21452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Things not mentioned / open to discussion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other parameters: e.g. distance measure and kernel type?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interaction effects?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increasing number of permutations massively (instead of local sampling)?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binning?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Use other methods of interpretable machine learning for evaluation of local model?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problem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may lie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the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complex decision boundaries / predictive surfaces global sampling is unsatisfactory.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sampling may result in only few observations that are actually in proximity to the instance to be explained.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Craven and Shavlik (1996) argue (in a very different context) that local fidelity is achieved by increasing the density of observations around the instance of interest.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should be preferred over global sampling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is actually also performed for LIME for non-tabular data (next slide).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for text data applies local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Example taken from Molnar (2019):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566A038B-D449-49DE-A6B1-6E54B440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0822"/>
              </p:ext>
            </p:extLst>
          </p:nvPr>
        </p:nvGraphicFramePr>
        <p:xfrm>
          <a:off x="925501" y="2428557"/>
          <a:ext cx="41348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748">
                  <a:extLst>
                    <a:ext uri="{9D8B030D-6E8A-4147-A177-3AD203B41FA5}">
                      <a16:colId xmlns="" xmlns:a16="http://schemas.microsoft.com/office/drawing/2014/main" val="486940579"/>
                    </a:ext>
                  </a:extLst>
                </a:gridCol>
                <a:gridCol w="729124">
                  <a:extLst>
                    <a:ext uri="{9D8B030D-6E8A-4147-A177-3AD203B41FA5}">
                      <a16:colId xmlns="" xmlns:a16="http://schemas.microsoft.com/office/drawing/2014/main" val="3177780932"/>
                    </a:ext>
                  </a:extLst>
                </a:gridCol>
              </a:tblGrid>
              <a:tr h="194113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Content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Class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854297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PSY is a good guy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6490689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 Christmas Song visit my channel! ;)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245435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03276"/>
              </p:ext>
            </p:extLst>
          </p:nvPr>
        </p:nvGraphicFramePr>
        <p:xfrm>
          <a:off x="925503" y="3621453"/>
          <a:ext cx="7441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57"/>
                <a:gridCol w="794022"/>
                <a:gridCol w="1066292"/>
                <a:gridCol w="930157"/>
                <a:gridCol w="930157"/>
                <a:gridCol w="930157"/>
                <a:gridCol w="930157"/>
                <a:gridCol w="93015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 smtClean="0">
                          <a:solidFill>
                            <a:schemeClr val="lt1"/>
                          </a:solidFill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Christmas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Song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visit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my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channel</a:t>
                      </a:r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!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mr-IN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;)</a:t>
                      </a:r>
                      <a:endParaRPr lang="mr-IN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s-IS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is-IS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problem lies in the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complex decision boundaries / predictive surfaces global sampling is unsatisfactory.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sampling may result in only few observations that are actually in proximity to the instance to be explained.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Craven and Shavlik (1996) argue (in a very different context) that local fidelity is achieved by increasing the density of observations around the instance of interest.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should be preferred over global sampling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More on this topic in the next talk.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57108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Why we do not use Gower’s distance.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  <a:t>The Proximity measure: </a:t>
            </a:r>
            <a:b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  <a:t>The kernel width as main </a:t>
            </a:r>
            <a:r>
              <a:rPr lang="en-AU" sz="3200" dirty="0" err="1" smtClean="0">
                <a:latin typeface="CMU Serif Roman" charset="0"/>
                <a:ea typeface="CMU Serif Roman" charset="0"/>
                <a:cs typeface="CMU Serif Roman" charset="0"/>
              </a:rPr>
              <a:t>hyperparameter</a:t>
            </a:r>
            <a:endParaRPr lang="en-AU" sz="3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Ribeiro et al. (2016)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𝑧</m:t>
                        </m:r>
                      </m:e>
                    </m:d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exp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(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/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^2</m:t>
                    </m:r>
                    <m: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)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That means they use an </a:t>
                </a:r>
                <a:r>
                  <a:rPr lang="en-AU" b="1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exponential kernel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depends on the data situation: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Euclidean for numerical tabular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Hamming for categorical tabular data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Gower* for mixed tabular 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Cosine for text 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Euclidean for images (</a:t>
                </a:r>
                <a:r>
                  <a:rPr lang="en-AU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superpixels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Main degree of freedom to steer locality: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- the kernel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width.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endParaRPr lang="en-AU" b="1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Size really matters.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6523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4927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Size really matters.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explanations revised:</a:t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Either unstable or too global.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Instable explanations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Explaining the same observations over and over again may yield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very different interpretations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too small?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(2018):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Global explanations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Explanations tend to be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biased towards global surrogate models.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too large?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Experimental Strategy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We are interested in LIME explanations for different kernel width.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Hence, we compute them over a grid of kernel widths.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To reduce the explanations variance we always use an aggregation of the explanations (e.g. average slope of coefficients plus variance).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72988"/>
              </p:ext>
            </p:extLst>
          </p:nvPr>
        </p:nvGraphicFramePr>
        <p:xfrm>
          <a:off x="904866" y="3883189"/>
          <a:ext cx="2379108" cy="234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57"/>
                <a:gridCol w="614108"/>
                <a:gridCol w="552543"/>
              </a:tblGrid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Iteration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822959" y="3560023"/>
            <a:ext cx="246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= 0.5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53345"/>
              </p:ext>
            </p:extLst>
          </p:nvPr>
        </p:nvGraphicFramePr>
        <p:xfrm>
          <a:off x="5678427" y="3883189"/>
          <a:ext cx="2580669" cy="234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86"/>
                <a:gridCol w="548084"/>
                <a:gridCol w="588199"/>
              </a:tblGrid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Kernel</a:t>
                      </a:r>
                      <a:r>
                        <a:rPr lang="en-AU" sz="1600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width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0.01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10.1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0.05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4.5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4.4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1.9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0.25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3.3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2.8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3.2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Gerade Verbindung mit Pfeil 16"/>
          <p:cNvCxnSpPr/>
          <p:nvPr/>
        </p:nvCxnSpPr>
        <p:spPr>
          <a:xfrm flipV="1">
            <a:off x="3283973" y="5820917"/>
            <a:ext cx="2394453" cy="9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283973" y="5464865"/>
            <a:ext cx="2394453" cy="300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3283973" y="5110688"/>
            <a:ext cx="2394453" cy="591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283972" y="4730281"/>
            <a:ext cx="2394454" cy="913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3283972" y="4366272"/>
            <a:ext cx="2394454" cy="1225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1772</Words>
  <Application>Microsoft Macintosh PowerPoint</Application>
  <PresentationFormat>Bildschirmpräsentation (4:3)</PresentationFormat>
  <Paragraphs>525</Paragraphs>
  <Slides>39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Calibri</vt:lpstr>
      <vt:lpstr>Calibri Light</vt:lpstr>
      <vt:lpstr>Cambria Math</vt:lpstr>
      <vt:lpstr>CMU Serif Roman</vt:lpstr>
      <vt:lpstr>Courier New</vt:lpstr>
      <vt:lpstr>Wingdings</vt:lpstr>
      <vt:lpstr>Arial</vt:lpstr>
      <vt:lpstr>Rückblick</vt:lpstr>
      <vt:lpstr>LIME  Local interpretable  model-agnostic explanations The Neighbourhood</vt:lpstr>
      <vt:lpstr>Outline</vt:lpstr>
      <vt:lpstr>Model Math [RECAP]: The proximity is arbitrary. </vt:lpstr>
      <vt:lpstr>The Proximity measure:  The kernel width as main hyperparameter</vt:lpstr>
      <vt:lpstr>Size really matters.</vt:lpstr>
      <vt:lpstr>Size really matters.</vt:lpstr>
      <vt:lpstr>LIME explanations revised: Either unstable or too global.</vt:lpstr>
      <vt:lpstr>Simulations</vt:lpstr>
      <vt:lpstr>Experimental Strategy</vt:lpstr>
      <vt:lpstr>Simulation: LIME manages to recover linear model.</vt:lpstr>
      <vt:lpstr>Simulation: LIME manages to recover 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Optimal kernel width via constrained minimisation?</vt:lpstr>
      <vt:lpstr>Real data</vt:lpstr>
      <vt:lpstr> The bicycle data set.</vt:lpstr>
      <vt:lpstr>Stability selection and stability paths</vt:lpstr>
      <vt:lpstr>Ideally, we find clear local models.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(tabular) data LIME struggles.</vt:lpstr>
      <vt:lpstr>References</vt:lpstr>
      <vt:lpstr>Backup</vt:lpstr>
      <vt:lpstr>PowerPoint-Präsentation</vt:lpstr>
      <vt:lpstr>PowerPoint-Präsentation</vt:lpstr>
      <vt:lpstr>Simulation: LIME manages to recover local linear model.</vt:lpstr>
      <vt:lpstr>What would a global surrogate do?</vt:lpstr>
      <vt:lpstr>Simulation: LIME manages to recover local linear model.</vt:lpstr>
      <vt:lpstr>Simulation: LIME manages to recover local linear model.</vt:lpstr>
      <vt:lpstr>Things not mentioned / open to discussion</vt:lpstr>
      <vt:lpstr>The problem may lie in the sampling.</vt:lpstr>
      <vt:lpstr>LIME for text data applies local sampling.</vt:lpstr>
      <vt:lpstr>The problem lies in the sampling.</vt:lpstr>
      <vt:lpstr>Why we do not use Gower’s distance.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in NLP</dc:title>
  <dc:creator>Philipp Kopper</dc:creator>
  <cp:lastModifiedBy>Philipp Kopper</cp:lastModifiedBy>
  <cp:revision>382</cp:revision>
  <cp:lastPrinted>2019-01-20T19:21:16Z</cp:lastPrinted>
  <dcterms:created xsi:type="dcterms:W3CDTF">2018-12-15T12:41:27Z</dcterms:created>
  <dcterms:modified xsi:type="dcterms:W3CDTF">2019-07-12T12:15:02Z</dcterms:modified>
</cp:coreProperties>
</file>