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15" r:id="rId1"/>
  </p:sldMasterIdLst>
  <p:notesMasterIdLst>
    <p:notesMasterId r:id="rId34"/>
  </p:notesMasterIdLst>
  <p:sldIdLst>
    <p:sldId id="256" r:id="rId2"/>
    <p:sldId id="404" r:id="rId3"/>
    <p:sldId id="405" r:id="rId4"/>
    <p:sldId id="282" r:id="rId5"/>
    <p:sldId id="406" r:id="rId6"/>
    <p:sldId id="435" r:id="rId7"/>
    <p:sldId id="408" r:id="rId8"/>
    <p:sldId id="410" r:id="rId9"/>
    <p:sldId id="407" r:id="rId10"/>
    <p:sldId id="411" r:id="rId11"/>
    <p:sldId id="415" r:id="rId12"/>
    <p:sldId id="416" r:id="rId13"/>
    <p:sldId id="412" r:id="rId14"/>
    <p:sldId id="413" r:id="rId15"/>
    <p:sldId id="414" r:id="rId16"/>
    <p:sldId id="417" r:id="rId17"/>
    <p:sldId id="418" r:id="rId18"/>
    <p:sldId id="420" r:id="rId19"/>
    <p:sldId id="423" r:id="rId20"/>
    <p:sldId id="421" r:id="rId21"/>
    <p:sldId id="422" r:id="rId22"/>
    <p:sldId id="424" r:id="rId23"/>
    <p:sldId id="426" r:id="rId24"/>
    <p:sldId id="425" r:id="rId25"/>
    <p:sldId id="427" r:id="rId26"/>
    <p:sldId id="428" r:id="rId27"/>
    <p:sldId id="429" r:id="rId28"/>
    <p:sldId id="434" r:id="rId29"/>
    <p:sldId id="432" r:id="rId30"/>
    <p:sldId id="433" r:id="rId31"/>
    <p:sldId id="436" r:id="rId32"/>
    <p:sldId id="377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CFCE32-0EAC-4D0D-82E7-279EF65B7133}">
          <p14:sldIdLst>
            <p14:sldId id="256"/>
            <p14:sldId id="404"/>
            <p14:sldId id="405"/>
            <p14:sldId id="282"/>
            <p14:sldId id="406"/>
            <p14:sldId id="435"/>
            <p14:sldId id="408"/>
            <p14:sldId id="410"/>
            <p14:sldId id="407"/>
            <p14:sldId id="411"/>
            <p14:sldId id="415"/>
            <p14:sldId id="416"/>
            <p14:sldId id="412"/>
            <p14:sldId id="413"/>
            <p14:sldId id="414"/>
            <p14:sldId id="417"/>
            <p14:sldId id="418"/>
            <p14:sldId id="420"/>
            <p14:sldId id="423"/>
            <p14:sldId id="421"/>
            <p14:sldId id="422"/>
            <p14:sldId id="424"/>
            <p14:sldId id="426"/>
            <p14:sldId id="425"/>
            <p14:sldId id="427"/>
            <p14:sldId id="428"/>
            <p14:sldId id="429"/>
            <p14:sldId id="434"/>
            <p14:sldId id="432"/>
            <p14:sldId id="433"/>
            <p14:sldId id="436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 Kopper" initials="PK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6"/>
    <p:restoredTop sz="94647"/>
  </p:normalViewPr>
  <p:slideViewPr>
    <p:cSldViewPr snapToGrid="0" snapToObjects="1">
      <p:cViewPr>
        <p:scale>
          <a:sx n="109" d="100"/>
          <a:sy n="109" d="100"/>
        </p:scale>
        <p:origin x="75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EDE68-6D4C-D845-A5BA-33C3A70AADF7}" type="datetimeFigureOut">
              <a:rPr lang="de-DE" smtClean="0"/>
              <a:t>06.07.19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500CD-DEF6-7944-8344-E9646799F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49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80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50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03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Interpretable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3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b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interpretable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b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model-</a:t>
            </a: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agnostic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sz="2800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sz="2800" dirty="0" err="1" smtClean="0">
                <a:latin typeface="CMU Serif Roman" charset="0"/>
                <a:ea typeface="CMU Serif Roman" charset="0"/>
                <a:cs typeface="CMU Serif Roman" charset="0"/>
              </a:rPr>
              <a:t>Neighbourhood</a:t>
            </a:r>
            <a:endParaRPr lang="de-DE" sz="28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36304" y="0"/>
            <a:ext cx="6907696" cy="2212353"/>
          </a:xfrm>
        </p:spPr>
        <p:txBody>
          <a:bodyPr>
            <a:noAutofit/>
          </a:bodyPr>
          <a:lstStyle/>
          <a:p>
            <a:pPr algn="r"/>
            <a:r>
              <a:rPr lang="de-DE" sz="1600" dirty="0"/>
              <a:t>Summer </a:t>
            </a:r>
            <a:r>
              <a:rPr lang="de-DE" sz="1600" dirty="0" err="1"/>
              <a:t>term</a:t>
            </a:r>
            <a:r>
              <a:rPr lang="de-DE" sz="1600" dirty="0"/>
              <a:t> 2019 </a:t>
            </a:r>
          </a:p>
          <a:p>
            <a:pPr algn="r"/>
            <a:r>
              <a:rPr lang="de-DE" sz="1600" dirty="0"/>
              <a:t>Department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Statistics</a:t>
            </a:r>
            <a:endParaRPr lang="de-DE" sz="1600" dirty="0"/>
          </a:p>
          <a:p>
            <a:pPr algn="r"/>
            <a:r>
              <a:rPr lang="de-DE" sz="1600" dirty="0"/>
              <a:t>Ludwig Maximilian University </a:t>
            </a:r>
            <a:r>
              <a:rPr lang="de-DE" sz="1600" dirty="0" err="1"/>
              <a:t>Munich</a:t>
            </a:r>
            <a:endParaRPr lang="de-DE" sz="1600" dirty="0"/>
          </a:p>
          <a:p>
            <a:pPr algn="r"/>
            <a:r>
              <a:rPr lang="de-DE" sz="1600" dirty="0" smtClean="0"/>
              <a:t>Speaker: </a:t>
            </a:r>
            <a:r>
              <a:rPr lang="de-DE" sz="1600" dirty="0"/>
              <a:t>Philipp Kopper </a:t>
            </a:r>
            <a:endParaRPr lang="de-DE" sz="1600" dirty="0" smtClean="0"/>
          </a:p>
          <a:p>
            <a:pPr algn="r"/>
            <a:r>
              <a:rPr lang="de-DE" sz="1600" dirty="0" smtClean="0"/>
              <a:t>Supervisor</a:t>
            </a:r>
            <a:r>
              <a:rPr lang="de-DE" sz="1600" dirty="0"/>
              <a:t>: Christoph Molnar</a:t>
            </a:r>
          </a:p>
        </p:txBody>
      </p:sp>
      <p:sp>
        <p:nvSpPr>
          <p:cNvPr id="4" name="Rechteck 3"/>
          <p:cNvSpPr/>
          <p:nvPr/>
        </p:nvSpPr>
        <p:spPr>
          <a:xfrm>
            <a:off x="822960" y="4354434"/>
            <a:ext cx="7543800" cy="77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de-DE" cap="all" spc="200" dirty="0">
                <a:solidFill>
                  <a:schemeClr val="tx2"/>
                </a:solidFill>
                <a:latin typeface="+mj-lt"/>
              </a:rPr>
              <a:t>Seminar: 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de-DE" cap="all" spc="200" dirty="0" err="1">
                <a:solidFill>
                  <a:schemeClr val="tx2"/>
                </a:solidFill>
                <a:latin typeface="+mj-lt"/>
              </a:rPr>
              <a:t>Interpretable</a:t>
            </a:r>
            <a:r>
              <a:rPr lang="de-DE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cap="all" spc="200" dirty="0" err="1">
                <a:solidFill>
                  <a:schemeClr val="tx2"/>
                </a:solidFill>
                <a:latin typeface="+mj-lt"/>
              </a:rPr>
              <a:t>Machine</a:t>
            </a:r>
            <a:r>
              <a:rPr lang="de-DE" cap="all" spc="200" dirty="0">
                <a:solidFill>
                  <a:schemeClr val="tx2"/>
                </a:solidFill>
                <a:latin typeface="+mj-lt"/>
              </a:rPr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18552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317777"/>
            <a:ext cx="7543800" cy="1450757"/>
          </a:xfrm>
        </p:spPr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9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sp>
        <p:nvSpPr>
          <p:cNvPr id="14" name="Inhaltsplatzhalter 1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simulate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true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generating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process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(plus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noise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true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coefficients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4 (x1), -3 (x2)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5 (x3).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train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problem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This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problem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trivial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serves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sanity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check.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always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explain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linea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188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10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This,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however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does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not happen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immiediately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 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not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values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This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seems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Alvarez-Melis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likely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soley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noise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fit.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0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i="1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11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de-DE" dirty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simulate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marginal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effect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looks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like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function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left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coefficient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only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important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Until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x1 = 5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slope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5.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Afterwards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slope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zero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must fit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before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after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break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point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2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i="1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72616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307386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linear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13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capable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coefficients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given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right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size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However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also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bias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towards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large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Hence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our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findings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line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Alvarez-Melis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(2018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  <a:endParaRPr lang="nb-NO" dirty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214525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sz="3600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 global non-linear </a:t>
            </a:r>
            <a:r>
              <a:rPr lang="de-DE" sz="3600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simulate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marginal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effect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looks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like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function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left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coefficient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slopes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Until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x2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=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4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slope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-4.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Afterwards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slope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6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until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x2 = 6.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From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-3.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intervals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now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A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must fit different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before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after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break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points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14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30266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global non-linear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15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144989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global non-linear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16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660818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2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65822"/>
            <a:ext cx="7543800" cy="1450757"/>
          </a:xfrm>
        </p:spPr>
        <p:txBody>
          <a:bodyPr>
            <a:noAutofit/>
          </a:bodyPr>
          <a:lstStyle/>
          <a:p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global non-linear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17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 flipV="1">
            <a:off x="3415146" y="4000501"/>
            <a:ext cx="0" cy="1737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eschweifte Klammer links 21"/>
          <p:cNvSpPr/>
          <p:nvPr/>
        </p:nvSpPr>
        <p:spPr>
          <a:xfrm rot="16200000">
            <a:off x="3058391" y="5643059"/>
            <a:ext cx="259773" cy="45373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chweifte Klammer links 23"/>
          <p:cNvSpPr/>
          <p:nvPr/>
        </p:nvSpPr>
        <p:spPr>
          <a:xfrm rot="16200000">
            <a:off x="4959928" y="4214162"/>
            <a:ext cx="259773" cy="330777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2961409" y="4000501"/>
            <a:ext cx="0" cy="1737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eschweifte Klammer links 28"/>
          <p:cNvSpPr/>
          <p:nvPr/>
        </p:nvSpPr>
        <p:spPr>
          <a:xfrm rot="16200000">
            <a:off x="2730372" y="5774810"/>
            <a:ext cx="259773" cy="19124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1564321" y="5975025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364295" y="5972643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64578" y="5972644"/>
            <a:ext cx="1189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endParaRPr lang="de-DE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34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Interpretable Machine Learning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81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22960" y="285479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Algorithm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single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[RECAP]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</p:spTree>
    <p:extLst>
      <p:ext uri="{BB962C8B-B14F-4D97-AF65-F5344CB8AC3E}">
        <p14:creationId xmlns:p14="http://schemas.microsoft.com/office/powerpoint/2010/main" val="15042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bycicle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555027"/>
              </p:ext>
            </p:extLst>
          </p:nvPr>
        </p:nvGraphicFramePr>
        <p:xfrm>
          <a:off x="916108" y="1887415"/>
          <a:ext cx="7450651" cy="3376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54"/>
                <a:gridCol w="3645876"/>
                <a:gridCol w="2200421"/>
              </a:tblGrid>
              <a:tr h="370563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Levels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Mean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, 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62.79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Winter, Spring, Summer, </a:t>
                      </a:r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20.35</a:t>
                      </a: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Clear, </a:t>
                      </a:r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, </a:t>
                      </a:r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Rainy</a:t>
                      </a:r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/</a:t>
                      </a:r>
                      <a:r>
                        <a:rPr lang="de-DE" baseline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</a:t>
                      </a:r>
                      <a:r>
                        <a:rPr lang="de-DE" baseline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Stormy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12.76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,</a:t>
                      </a:r>
                      <a:r>
                        <a:rPr lang="de-DE" baseline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4054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Interpretable Machine Learning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363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paths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(ab)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Meinshausen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Bühlmann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2010)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order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analyse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 smtClean="0"/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asseses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covariate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included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b="1" dirty="0" err="1" smtClean="0">
                <a:latin typeface="CMU Serif Roman" charset="0"/>
                <a:ea typeface="CMU Serif Roman" charset="0"/>
                <a:cs typeface="CMU Serif Roman" charset="0"/>
              </a:rPr>
              <a:t>sparse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given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level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regularisation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probabilty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assessed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replace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regularisation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analyse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LIME‘s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Interpretable Machine Learning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20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253781" y="5419045"/>
            <a:ext cx="3425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Example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paths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using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prostate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sz="1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22" y="2170725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1360841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nhaltsplatzhalter 2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6649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317777"/>
            <a:ext cx="7543800" cy="1450757"/>
          </a:xfrm>
        </p:spPr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21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3312278" y="4801090"/>
            <a:ext cx="143240" cy="22515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1582167" y="5708679"/>
            <a:ext cx="166787" cy="41317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797310" y="6024541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??</a:t>
            </a:r>
            <a:endParaRPr lang="de-DE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85362" y="5725689"/>
            <a:ext cx="159566" cy="3859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9030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43.7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Spring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28.96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12.5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6460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768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90609" y="6019343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942316" y="6057702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76534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91.1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15.6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6.8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5582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7741"/>
            <a:ext cx="4743779" cy="4022725"/>
          </a:xfrm>
        </p:spPr>
      </p:pic>
      <p:sp>
        <p:nvSpPr>
          <p:cNvPr id="16" name="Geschweifte Klammer links 15"/>
          <p:cNvSpPr/>
          <p:nvPr/>
        </p:nvSpPr>
        <p:spPr>
          <a:xfrm rot="16200000">
            <a:off x="3209770" y="4713247"/>
            <a:ext cx="157905" cy="244186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663467" y="5596522"/>
            <a:ext cx="148025" cy="66062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37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60977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23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263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42.3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Summer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30.72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11.5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6879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eschweifte Klammer links 15"/>
          <p:cNvSpPr/>
          <p:nvPr/>
        </p:nvSpPr>
        <p:spPr>
          <a:xfrm rot="16200000">
            <a:off x="3258667" y="4747478"/>
            <a:ext cx="143240" cy="235873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594420" y="5696426"/>
            <a:ext cx="166592" cy="43748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5" name="Geschweifte Klammer links 24"/>
          <p:cNvSpPr/>
          <p:nvPr/>
        </p:nvSpPr>
        <p:spPr>
          <a:xfrm rot="16200000">
            <a:off x="1935294" y="5800067"/>
            <a:ext cx="176790" cy="25445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797310" y="6024541"/>
            <a:ext cx="144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???</a:t>
            </a:r>
            <a:endParaRPr lang="de-DE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63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63957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24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942317" y="606391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28848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97.25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24.98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r>
                        <a:rPr lang="de-DE" baseline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5.25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2395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eschweifte Klammer links 15"/>
          <p:cNvSpPr/>
          <p:nvPr/>
        </p:nvSpPr>
        <p:spPr>
          <a:xfrm rot="16200000">
            <a:off x="3085344" y="4609079"/>
            <a:ext cx="178164" cy="267045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532898" y="5727092"/>
            <a:ext cx="180570" cy="43202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1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7350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25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3312278" y="4801090"/>
            <a:ext cx="143240" cy="22515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1518807" y="5653497"/>
            <a:ext cx="174966" cy="5317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797310" y="6024541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??</a:t>
            </a:r>
            <a:endParaRPr lang="de-DE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85362" y="5725689"/>
            <a:ext cx="159566" cy="3859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49366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61.83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Summer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22.41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7.92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7720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146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(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tabular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struggles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26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Alvarez-Melis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2018)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bias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towards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also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Sometimes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impossible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determine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grid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not granular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enough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?)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cases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still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some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doubt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&amp;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look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similar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In rare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cases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divergence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pPr marL="0" indent="0">
              <a:buNone/>
            </a:pP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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does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not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provide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intended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level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interpretability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.</a:t>
            </a:r>
            <a:endParaRPr lang="de-DE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13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problem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lies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complex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decision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boundaries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/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predicitive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surfaces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unsatisfactory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result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only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few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actually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proximity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explained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Craven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Shavlik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(1996) 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argue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(in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context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fidelty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achieved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increasing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density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around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interest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preferred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actually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also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performed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non-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tabular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next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slide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27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6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text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Example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taken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from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Molnar (2019):</a:t>
            </a:r>
          </a:p>
          <a:p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28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566A038B-D449-49DE-A6B1-6E54B440C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91409"/>
              </p:ext>
            </p:extLst>
          </p:nvPr>
        </p:nvGraphicFramePr>
        <p:xfrm>
          <a:off x="925501" y="2428557"/>
          <a:ext cx="41348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748">
                  <a:extLst>
                    <a:ext uri="{9D8B030D-6E8A-4147-A177-3AD203B41FA5}">
                      <a16:colId xmlns:a16="http://schemas.microsoft.com/office/drawing/2014/main" xmlns="" val="486940579"/>
                    </a:ext>
                  </a:extLst>
                </a:gridCol>
                <a:gridCol w="729124">
                  <a:extLst>
                    <a:ext uri="{9D8B030D-6E8A-4147-A177-3AD203B41FA5}">
                      <a16:colId xmlns:a16="http://schemas.microsoft.com/office/drawing/2014/main" xmlns="" val="3177780932"/>
                    </a:ext>
                  </a:extLst>
                </a:gridCol>
              </a:tblGrid>
              <a:tr h="194113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Content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Class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3854297"/>
                  </a:ext>
                </a:extLst>
              </a:tr>
              <a:tr h="1941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PSY is a good guy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490689"/>
                  </a:ext>
                </a:extLst>
              </a:tr>
              <a:tr h="1941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For Christmas Song visit my channel! ;)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2454353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45462"/>
              </p:ext>
            </p:extLst>
          </p:nvPr>
        </p:nvGraphicFramePr>
        <p:xfrm>
          <a:off x="925503" y="3621453"/>
          <a:ext cx="74412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157"/>
                <a:gridCol w="794022"/>
                <a:gridCol w="1066292"/>
                <a:gridCol w="930157"/>
                <a:gridCol w="930157"/>
                <a:gridCol w="930157"/>
                <a:gridCol w="930157"/>
                <a:gridCol w="930157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 smtClean="0">
                          <a:solidFill>
                            <a:schemeClr val="lt1"/>
                          </a:solidFill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For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Christmas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Song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visit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my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channel</a:t>
                      </a:r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!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mr-IN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;)</a:t>
                      </a:r>
                      <a:endParaRPr lang="mr-IN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s-IS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</a:t>
                      </a:r>
                      <a:endParaRPr lang="is-IS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45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1. Select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 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out of the data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𝑋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for which we want an explanation for its prediction.</a:t>
                </a:r>
              </a:p>
              <a:p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2. Perturb your dataset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𝑿</m:t>
                    </m:r>
                    <m:r>
                      <a:rPr lang="de-DE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 </m:t>
                    </m:r>
                  </m:oMath>
                </a14:m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and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achieve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a </a:t>
                </a:r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perturbed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set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𝒁</m:t>
                    </m:r>
                  </m:oMath>
                </a14:m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. 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3. Retrieve the black box model predictions 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𝑍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4. Weight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𝒁</m:t>
                    </m:r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en-AU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w.r.t</a:t>
                </a:r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 the proximity/neighbourhood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𝒙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5. Train an explainable weighted model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𝑔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𝑍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and the associated predictions.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Return: An explanation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8" t="-10909" r="-2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22960" y="285479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Algorithm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single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[RECAP]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problem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lies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complex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decision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boundaries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/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predicitive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surfaces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unsatisfactory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result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only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few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actually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proximity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explained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Craven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Shavlik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(1996)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argue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(in a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context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fidelty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achieved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increasing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density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around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instance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interest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preferred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More on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topic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next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talk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29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85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Things not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mentioned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/ open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discussion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about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other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parameters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distance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measure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type?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about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interaction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effects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about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increasing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number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permutations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massively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instead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)?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about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binning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30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36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72779"/>
            <a:ext cx="7543800" cy="1450757"/>
          </a:xfrm>
        </p:spPr>
        <p:txBody>
          <a:bodyPr/>
          <a:lstStyle/>
          <a:p>
            <a:r>
              <a:rPr lang="en-AU" dirty="0">
                <a:latin typeface="CMU Serif Roman" charset="0"/>
                <a:ea typeface="CMU Serif Roman" charset="0"/>
                <a:cs typeface="CMU Serif Roman" charset="0"/>
              </a:rPr>
              <a:t>References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Alvarez-Melis, David,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Tommi 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 2018. “On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Robustness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Interpretability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Methods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.”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arXiv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Preprint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arXiv:1806.08049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Craven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Mark,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Jude W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Shavlik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 1996. “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Extracting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Tree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-Structured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Representations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Trained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Networks.” In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Advances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Neural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Information Processing Systems, 24–30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Fanaee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-T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Hadi,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Joao Gama. 2014. “Event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Labeling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Combining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Ensemble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Detectors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Background Knowledge.” Progress in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Artificial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Intelligence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 2 (2-3). Springer: 113–27.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Thibault, Xavier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Renard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Marie-Jeanne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Lesot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Christophe Marsala,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Marcin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Detyniecki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 2018. “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Defining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Locality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Surrogates in Post-Hoc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Interpretablity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.”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arXiv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Preprint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arXiv:1806.07498.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Meinshausen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Nicolai,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Peter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Bühlmann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 2010. “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.” Journal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Royal Statistical Society: Series B (Statistical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Methodology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) 72 (4).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Wiley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Online Library: 417–73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Molnar, Christoph. 2019.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Interpretable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Machine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Learning: A Guide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Making Black Box Models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Explainable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Pedersen, T. &amp;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Benetsy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M. (2018). “Package ‘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lime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’“.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Cran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R.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Ribeiro, M. T., Singh, S., &amp;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Guestrin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C. (2016) “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Why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I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trust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you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?: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Explaining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predictions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classifier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.“.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Proceedings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22nd ACM SIGKDD international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conference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knowledge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discovery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mining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,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 1135-1144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31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5479"/>
            <a:ext cx="7543800" cy="1450757"/>
          </a:xfrm>
        </p:spPr>
        <p:txBody>
          <a:bodyPr/>
          <a:lstStyle/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Model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  <a:b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proximity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arbitrary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1201"/>
                <a:ext cx="7543801" cy="4023360"/>
              </a:xfrm>
            </p:spPr>
            <p:txBody>
              <a:bodyPr>
                <a:normAutofit/>
              </a:bodyPr>
              <a:lstStyle/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x:	data point desired to interpret</a:t>
                </a: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G:	set of interpretable models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rPr>
                      <m:t>𝐿</m:t>
                    </m:r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loss function</a:t>
                </a: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f:	predictive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𝜋</m:t>
                        </m:r>
                      </m:e>
                      <m:sub>
                        <m:r>
                          <a:rPr lang="de-DE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proximity measure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rPr>
                      <m:t>𝛺</m:t>
                    </m:r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complexity </a:t>
                </a:r>
                <a:r>
                  <a:rPr lang="en-AU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measure</a:t>
                </a:r>
                <a:endPara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1201"/>
                <a:ext cx="7543801" cy="4023360"/>
              </a:xfrm>
              <a:blipFill rotWithShape="0">
                <a:blip r:embed="rId3"/>
                <a:stretch>
                  <a:fillRect l="-2019" b="-2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3</a:t>
            </a:fld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13585530-D46F-4827-8F3B-AEAF1FEAC406}"/>
                  </a:ext>
                </a:extLst>
              </p:cNvPr>
              <p:cNvSpPr txBox="1"/>
              <p:nvPr/>
            </p:nvSpPr>
            <p:spPr>
              <a:xfrm>
                <a:off x="1627238" y="2258425"/>
                <a:ext cx="6290115" cy="522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𝑒𝑥𝑝𝑙𝑎𝑖𝑛𝑒𝑟</m:t>
                      </m:r>
                      <m:d>
                        <m:dPr>
                          <m:ctrlPr>
                            <a:rPr lang="pt-BR" sz="240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a:rPr lang="pt-BR" sz="240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𝑥</m:t>
                          </m:r>
                        </m:e>
                      </m:d>
                      <m:r>
                        <a:rPr lang="pt-BR" sz="240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𝑎𝑟𝑔</m:t>
                          </m:r>
                          <m:func>
                            <m:funcPr>
                              <m:ctrlP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𝑔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 ∈ 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𝐺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𝑓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, 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𝑔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l-GR" sz="2400" b="0" i="1" smtClean="0">
                                          <a:latin typeface="CMU Serif Roman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400" i="1">
                                          <a:latin typeface="CMU Serif Roman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latin typeface="CMU Serif Roman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+ </m:t>
                              </m:r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𝛺</m:t>
                              </m:r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𝑔</m:t>
                              </m:r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de-DE" sz="2400" b="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x-none" sz="2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3585530-D46F-4827-8F3B-AEAF1FEAC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238" y="2258425"/>
                <a:ext cx="6290115" cy="522900"/>
              </a:xfrm>
              <a:prstGeom prst="rect">
                <a:avLst/>
              </a:prstGeom>
              <a:blipFill rotWithShape="0">
                <a:blip r:embed="rId4"/>
                <a:stretch>
                  <a:fillRect t="-98837" b="-965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>
            <a:stCxn id="21" idx="1"/>
          </p:cNvCxnSpPr>
          <p:nvPr/>
        </p:nvCxnSpPr>
        <p:spPr>
          <a:xfrm flipH="1">
            <a:off x="3855027" y="4228971"/>
            <a:ext cx="1565431" cy="945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hteck 20"/>
              <p:cNvSpPr/>
              <p:nvPr/>
            </p:nvSpPr>
            <p:spPr>
              <a:xfrm>
                <a:off x="5420458" y="4044305"/>
                <a:ext cx="2635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𝜋</m:t>
                          </m:r>
                        </m:e>
                        <m:sub>
                          <m:r>
                            <a:rPr lang="de-DE" i="1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𝑧</m:t>
                          </m:r>
                        </m:e>
                      </m:d>
                      <m:r>
                        <a:rPr lang="de-DE" b="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kern</m:t>
                      </m:r>
                      <m:r>
                        <a:rPr lang="de-DE" b="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D</m:t>
                      </m:r>
                      <m:d>
                        <m:dPr>
                          <m:ctrlPr>
                            <a:rPr lang="de-DE" b="0" i="0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x</m:t>
                          </m:r>
                          <m:r>
                            <a:rPr lang="de-DE" b="0" i="0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z</m:t>
                          </m:r>
                        </m:e>
                      </m:d>
                      <m:r>
                        <a:rPr lang="de-DE" b="0" i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, </m:t>
                      </m:r>
                      <m:r>
                        <a:rPr lang="de-DE" b="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𝜎</m:t>
                      </m:r>
                      <m:r>
                        <a:rPr lang="de-DE" b="0" i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21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458" y="4044305"/>
                <a:ext cx="263591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/>
          <p:cNvSpPr txBox="1"/>
          <p:nvPr/>
        </p:nvSpPr>
        <p:spPr>
          <a:xfrm>
            <a:off x="5559136" y="3465195"/>
            <a:ext cx="1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9" name="Geschweifte Klammer links 28"/>
          <p:cNvSpPr/>
          <p:nvPr/>
        </p:nvSpPr>
        <p:spPr>
          <a:xfrm rot="5400000">
            <a:off x="6503953" y="3713826"/>
            <a:ext cx="252617" cy="497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960492" y="462190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distance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150497" y="355988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4" name="Geschweifte Klammer links 33"/>
          <p:cNvSpPr/>
          <p:nvPr/>
        </p:nvSpPr>
        <p:spPr>
          <a:xfrm rot="16200000">
            <a:off x="7136809" y="4268572"/>
            <a:ext cx="252617" cy="4970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5" name="Geschweifte Klammer links 34"/>
          <p:cNvSpPr/>
          <p:nvPr/>
        </p:nvSpPr>
        <p:spPr>
          <a:xfrm rot="5400000">
            <a:off x="7589496" y="3875354"/>
            <a:ext cx="252618" cy="248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Proximity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measure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  <a:r>
              <a:rPr lang="de-DE" sz="32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as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main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hyperparameter</a:t>
            </a:r>
            <a:endParaRPr lang="de-DE" sz="3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Ribeiro et al. (2016)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set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𝜋</m:t>
                        </m:r>
                      </m:e>
                      <m:sub>
                        <m: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MU Serif Roman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exp</m:t>
                    </m:r>
                    <m:r>
                      <a:rPr lang="de-DE" i="1">
                        <a:latin typeface="CMU Serif Roman" charset="0"/>
                        <a:ea typeface="CMU Serif Roman" charset="0"/>
                        <a:cs typeface="CMU Serif Roman" charset="0"/>
                      </a:rPr>
                      <m:t>(</m:t>
                    </m:r>
                    <m:r>
                      <a:rPr lang="de-DE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−</m:t>
                    </m:r>
                    <m:r>
                      <m:rPr>
                        <m:sty m:val="p"/>
                      </m:rPr>
                      <a:rPr lang="de-DE">
                        <a:latin typeface="CMU Serif Roman" charset="0"/>
                        <a:ea typeface="CMU Serif Roman" charset="0"/>
                        <a:cs typeface="CMU Serif Roman" charset="0"/>
                      </a:rPr>
                      <m:t>D</m:t>
                    </m:r>
                    <m:d>
                      <m:dPr>
                        <m:ctrlP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x</m:t>
                        </m:r>
                        <m: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z</m:t>
                        </m:r>
                      </m:e>
                    </m:d>
                    <m:r>
                      <a:rPr lang="de-DE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/</m:t>
                    </m:r>
                    <m:r>
                      <a:rPr lang="de-DE" i="1">
                        <a:latin typeface="CMU Serif Roman" charset="0"/>
                        <a:ea typeface="CMU Serif Roman" charset="0"/>
                        <a:cs typeface="CMU Serif Roman" charset="0"/>
                      </a:rPr>
                      <m:t>𝜎</m:t>
                    </m:r>
                    <m:r>
                      <a:rPr lang="de-DE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^2</m:t>
                    </m:r>
                    <m:r>
                      <a:rPr lang="de-DE">
                        <a:latin typeface="CMU Serif Roman" charset="0"/>
                        <a:ea typeface="CMU Serif Roman" charset="0"/>
                        <a:cs typeface="CMU Serif Roman" charset="0"/>
                      </a:rPr>
                      <m:t>)</m:t>
                    </m:r>
                  </m:oMath>
                </a14:m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/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That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means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they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use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an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exponential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kernel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MU Serif Roman" charset="0"/>
                        <a:ea typeface="CMU Serif Roman" charset="0"/>
                        <a:cs typeface="CMU Serif Roman" charset="0"/>
                      </a:rPr>
                      <m:t>D</m:t>
                    </m:r>
                    <m:d>
                      <m:dPr>
                        <m:ctrlP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x</m:t>
                        </m:r>
                        <m: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depends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on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situation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:</a:t>
                </a:r>
              </a:p>
              <a:p>
                <a:pPr lvl="1"/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Euclidean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numerical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tabular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lvl="1"/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Gower*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mixed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tabular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lvl="1"/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Cosine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text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lvl="1"/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Euclidean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images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(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superpixels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)</a:t>
                </a:r>
              </a:p>
              <a:p>
                <a:pPr/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Main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degree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of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freedom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to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steer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locality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MU Serif Roman" charset="0"/>
                        <a:ea typeface="CMU Serif Roman" charset="0"/>
                        <a:cs typeface="CMU Serif Roman" charset="0"/>
                      </a:rPr>
                      <m:t>𝜎</m:t>
                    </m:r>
                  </m:oMath>
                </a14:m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-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kernel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width</a:t>
                </a:r>
                <a:endParaRPr lang="de-DE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/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endParaRPr lang="de-DE" b="1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 t="-12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4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Simulations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5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4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matters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6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7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55431"/>
            <a:ext cx="7543800" cy="1450757"/>
          </a:xfrm>
        </p:spPr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matters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7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revised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  <a:b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Either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unstable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Alvarez-Melis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(2018):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endParaRPr lang="de-DE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Explaining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same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again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yield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interpretations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(2018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):</a:t>
            </a:r>
          </a:p>
          <a:p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nb-NO" dirty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Global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endParaRPr lang="nb-NO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tend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to be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biased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towards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b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</a:br>
            <a:endParaRPr lang="nb-NO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nb-NO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large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8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4612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1480</Words>
  <Application>Microsoft Macintosh PowerPoint</Application>
  <PresentationFormat>Bildschirmpräsentation (4:3)</PresentationFormat>
  <Paragraphs>408</Paragraphs>
  <Slides>32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40" baseType="lpstr">
      <vt:lpstr>Calibri</vt:lpstr>
      <vt:lpstr>Calibri Light</vt:lpstr>
      <vt:lpstr>Cambria Math</vt:lpstr>
      <vt:lpstr>CMU Serif Roman</vt:lpstr>
      <vt:lpstr>Courier New</vt:lpstr>
      <vt:lpstr>Wingdings</vt:lpstr>
      <vt:lpstr>Arial</vt:lpstr>
      <vt:lpstr>Rückblick</vt:lpstr>
      <vt:lpstr>LIME  Local interpretable  model-agnostic explanations The Neighbourhood</vt:lpstr>
      <vt:lpstr>PowerPoint-Präsentation</vt:lpstr>
      <vt:lpstr>PowerPoint-Präsentation</vt:lpstr>
      <vt:lpstr>Model Math: The proximity is arbitrary. </vt:lpstr>
      <vt:lpstr>The Proximity measure:  The kernel width as main hyperparameter</vt:lpstr>
      <vt:lpstr>Simulations</vt:lpstr>
      <vt:lpstr>The kernel width really matters.</vt:lpstr>
      <vt:lpstr>The kernel width really matters.</vt:lpstr>
      <vt:lpstr>LIME explanations revised: Either unstable or too global</vt:lpstr>
      <vt:lpstr>Simulation: LIME manages to recover linear model.</vt:lpstr>
      <vt:lpstr>Simulation: LIME manages to recover linear model.</vt:lpstr>
      <vt:lpstr>Simulation: LIME manages to recover local linear model.</vt:lpstr>
      <vt:lpstr>Simulation: LIME manages to recover local linear model.</vt:lpstr>
      <vt:lpstr>Simulation: LIME manages to recover local linear model.</vt:lpstr>
      <vt:lpstr>Simulation: LIME manages to recover global non-linear model.</vt:lpstr>
      <vt:lpstr>Simulation: LIME manages to recover global non-linear model.</vt:lpstr>
      <vt:lpstr>Simulation: LIME manages to recover global non-linear model.</vt:lpstr>
      <vt:lpstr>Simulation: LIME manages to recover global non-linear model.</vt:lpstr>
      <vt:lpstr>Real data</vt:lpstr>
      <vt:lpstr> The bycicle data set.</vt:lpstr>
      <vt:lpstr>Stability selection and stability paths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(tabular) data LIME struggles.</vt:lpstr>
      <vt:lpstr>The problem lies in the sampling.</vt:lpstr>
      <vt:lpstr>LIME for text data</vt:lpstr>
      <vt:lpstr>The problem lies in the sampling.</vt:lpstr>
      <vt:lpstr>Things not mentioned / open to discussion</vt:lpstr>
      <vt:lpstr>References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in NLP</dc:title>
  <dc:creator>Philipp Kopper</dc:creator>
  <cp:lastModifiedBy>Philipp Kopper</cp:lastModifiedBy>
  <cp:revision>346</cp:revision>
  <cp:lastPrinted>2019-01-20T19:21:16Z</cp:lastPrinted>
  <dcterms:created xsi:type="dcterms:W3CDTF">2018-12-15T12:41:27Z</dcterms:created>
  <dcterms:modified xsi:type="dcterms:W3CDTF">2019-07-09T12:51:59Z</dcterms:modified>
</cp:coreProperties>
</file>