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815" r:id="rId1"/>
  </p:sldMasterIdLst>
  <p:notesMasterIdLst>
    <p:notesMasterId r:id="rId39"/>
  </p:notesMasterIdLst>
  <p:sldIdLst>
    <p:sldId id="256" r:id="rId2"/>
    <p:sldId id="282" r:id="rId3"/>
    <p:sldId id="406" r:id="rId4"/>
    <p:sldId id="408" r:id="rId5"/>
    <p:sldId id="410" r:id="rId6"/>
    <p:sldId id="435" r:id="rId7"/>
    <p:sldId id="407" r:id="rId8"/>
    <p:sldId id="441" r:id="rId9"/>
    <p:sldId id="411" r:id="rId10"/>
    <p:sldId id="415" r:id="rId11"/>
    <p:sldId id="414" r:id="rId12"/>
    <p:sldId id="417" r:id="rId13"/>
    <p:sldId id="418" r:id="rId14"/>
    <p:sldId id="420" r:id="rId15"/>
    <p:sldId id="440" r:id="rId16"/>
    <p:sldId id="423" r:id="rId17"/>
    <p:sldId id="421" r:id="rId18"/>
    <p:sldId id="422" r:id="rId19"/>
    <p:sldId id="438" r:id="rId20"/>
    <p:sldId id="424" r:id="rId21"/>
    <p:sldId id="426" r:id="rId22"/>
    <p:sldId id="425" r:id="rId23"/>
    <p:sldId id="427" r:id="rId24"/>
    <p:sldId id="428" r:id="rId25"/>
    <p:sldId id="429" r:id="rId26"/>
    <p:sldId id="377" r:id="rId27"/>
    <p:sldId id="442" r:id="rId28"/>
    <p:sldId id="404" r:id="rId29"/>
    <p:sldId id="405" r:id="rId30"/>
    <p:sldId id="416" r:id="rId31"/>
    <p:sldId id="439" r:id="rId32"/>
    <p:sldId id="412" r:id="rId33"/>
    <p:sldId id="413" r:id="rId34"/>
    <p:sldId id="436" r:id="rId35"/>
    <p:sldId id="434" r:id="rId36"/>
    <p:sldId id="432" r:id="rId37"/>
    <p:sldId id="433" r:id="rId3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CFCE32-0EAC-4D0D-82E7-279EF65B7133}">
          <p14:sldIdLst>
            <p14:sldId id="256"/>
            <p14:sldId id="282"/>
            <p14:sldId id="406"/>
            <p14:sldId id="408"/>
            <p14:sldId id="410"/>
            <p14:sldId id="435"/>
            <p14:sldId id="407"/>
            <p14:sldId id="441"/>
            <p14:sldId id="411"/>
            <p14:sldId id="415"/>
            <p14:sldId id="414"/>
            <p14:sldId id="417"/>
            <p14:sldId id="418"/>
            <p14:sldId id="420"/>
            <p14:sldId id="440"/>
            <p14:sldId id="423"/>
            <p14:sldId id="421"/>
            <p14:sldId id="422"/>
            <p14:sldId id="438"/>
            <p14:sldId id="424"/>
            <p14:sldId id="426"/>
            <p14:sldId id="425"/>
            <p14:sldId id="427"/>
            <p14:sldId id="428"/>
            <p14:sldId id="429"/>
            <p14:sldId id="377"/>
            <p14:sldId id="442"/>
            <p14:sldId id="404"/>
            <p14:sldId id="405"/>
            <p14:sldId id="416"/>
            <p14:sldId id="439"/>
            <p14:sldId id="412"/>
            <p14:sldId id="413"/>
            <p14:sldId id="436"/>
            <p14:sldId id="434"/>
            <p14:sldId id="432"/>
            <p14:sldId id="4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ipp Kopper" initials="PK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8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6"/>
    <p:restoredTop sz="94643"/>
  </p:normalViewPr>
  <p:slideViewPr>
    <p:cSldViewPr snapToGrid="0" snapToObjects="1">
      <p:cViewPr>
        <p:scale>
          <a:sx n="130" d="100"/>
          <a:sy n="130" d="100"/>
        </p:scale>
        <p:origin x="688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commentAuthors" Target="commentAuthors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EDE68-6D4C-D845-A5BA-33C3A70AADF7}" type="datetimeFigureOut">
              <a:rPr lang="de-DE" smtClean="0"/>
              <a:t>10.07.19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500CD-DEF6-7944-8344-E9646799F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496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00CD-DEF6-7944-8344-E9646799F32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038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00CD-DEF6-7944-8344-E9646799F32C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31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Wie</a:t>
            </a:r>
            <a:r>
              <a:rPr lang="de-DE" baseline="0" dirty="0" smtClean="0"/>
              <a:t> funktioniert LIME nochmal?</a:t>
            </a:r>
          </a:p>
          <a:p>
            <a:r>
              <a:rPr lang="de-DE" baseline="0" dirty="0" smtClean="0"/>
              <a:t>Wir sehen hier ein Klassifikationsproblem. Die schwarze Linie ist unser Black Box Modell, das in Klassen unterteilt.</a:t>
            </a:r>
          </a:p>
          <a:p>
            <a:r>
              <a:rPr lang="de-DE" baseline="0" dirty="0" smtClean="0"/>
              <a:t>LIME nimmt das Black Box Model </a:t>
            </a:r>
            <a:r>
              <a:rPr lang="de-DE" baseline="0" dirty="0" smtClean="0">
                <a:sym typeface="Wingdings"/>
              </a:rPr>
              <a:t>und </a:t>
            </a:r>
            <a:r>
              <a:rPr lang="de-DE" baseline="0" dirty="0" err="1" smtClean="0">
                <a:sym typeface="Wingdings"/>
              </a:rPr>
              <a:t>predictet</a:t>
            </a:r>
            <a:r>
              <a:rPr lang="de-DE" baseline="0" dirty="0" smtClean="0">
                <a:sym typeface="Wingdings"/>
              </a:rPr>
              <a:t> </a:t>
            </a:r>
            <a:r>
              <a:rPr lang="de-DE" baseline="0" dirty="0" err="1" smtClean="0">
                <a:sym typeface="Wingdings"/>
              </a:rPr>
              <a:t>pertubierte</a:t>
            </a:r>
            <a:r>
              <a:rPr lang="de-DE" baseline="0" dirty="0" smtClean="0">
                <a:sym typeface="Wingdings"/>
              </a:rPr>
              <a:t> Daten </a:t>
            </a:r>
            <a:r>
              <a:rPr lang="de-DE" baseline="0" dirty="0" err="1" smtClean="0">
                <a:sym typeface="Wingdings"/>
              </a:rPr>
              <a:t>entspechend</a:t>
            </a:r>
            <a:r>
              <a:rPr lang="de-DE" baseline="0" dirty="0" smtClean="0">
                <a:sym typeface="Wingdings"/>
              </a:rPr>
              <a:t> der Black Box Funktion.</a:t>
            </a:r>
          </a:p>
          <a:p>
            <a:r>
              <a:rPr lang="de-DE" baseline="0" dirty="0" smtClean="0">
                <a:sym typeface="Wingdings"/>
              </a:rPr>
              <a:t>Wir möchten nun einen Punkt erklären (gelb) mit einem einfacheren Modell, </a:t>
            </a:r>
            <a:r>
              <a:rPr lang="de-DE" baseline="0" dirty="0" err="1" smtClean="0">
                <a:sym typeface="Wingdings"/>
              </a:rPr>
              <a:t>zb</a:t>
            </a:r>
            <a:r>
              <a:rPr lang="de-DE" baseline="0" dirty="0" smtClean="0">
                <a:sym typeface="Wingdings"/>
              </a:rPr>
              <a:t> einer logistischen Regression.</a:t>
            </a:r>
          </a:p>
          <a:p>
            <a:r>
              <a:rPr lang="de-DE" baseline="0" dirty="0" smtClean="0">
                <a:sym typeface="Wingdings"/>
              </a:rPr>
              <a:t>LIME gewichtet nun die </a:t>
            </a:r>
            <a:r>
              <a:rPr lang="de-DE" baseline="0" dirty="0" err="1" smtClean="0">
                <a:sym typeface="Wingdings"/>
              </a:rPr>
              <a:t>pertubierten</a:t>
            </a:r>
            <a:r>
              <a:rPr lang="de-DE" baseline="0" dirty="0" smtClean="0">
                <a:sym typeface="Wingdings"/>
              </a:rPr>
              <a:t> Daten, so dass „nahe“ Beobachtungen zum gelben Punkt hohe Gewichte bekommen.</a:t>
            </a:r>
          </a:p>
          <a:p>
            <a:r>
              <a:rPr lang="de-DE" baseline="0" dirty="0" smtClean="0">
                <a:sym typeface="Wingdings"/>
              </a:rPr>
              <a:t>Dementsprechend wird ein </a:t>
            </a:r>
            <a:r>
              <a:rPr lang="de-DE" baseline="0" dirty="0" err="1" smtClean="0">
                <a:sym typeface="Wingdings"/>
              </a:rPr>
              <a:t>gewichtestes</a:t>
            </a:r>
            <a:r>
              <a:rPr lang="de-DE" baseline="0" dirty="0" smtClean="0">
                <a:sym typeface="Wingdings"/>
              </a:rPr>
              <a:t> lokales Modell (lila Linie) gefittet, das in der Tat wirklich gut lokal die </a:t>
            </a:r>
            <a:r>
              <a:rPr lang="de-DE" baseline="0" dirty="0" err="1" smtClean="0">
                <a:sym typeface="Wingdings"/>
              </a:rPr>
              <a:t>decision</a:t>
            </a:r>
            <a:r>
              <a:rPr lang="de-DE" baseline="0" dirty="0" smtClean="0">
                <a:sym typeface="Wingdings"/>
              </a:rPr>
              <a:t> </a:t>
            </a:r>
            <a:r>
              <a:rPr lang="de-DE" baseline="0" dirty="0" err="1" smtClean="0">
                <a:sym typeface="Wingdings"/>
              </a:rPr>
              <a:t>boundary</a:t>
            </a:r>
            <a:r>
              <a:rPr lang="de-DE" baseline="0" dirty="0" smtClean="0">
                <a:sym typeface="Wingdings"/>
              </a:rPr>
              <a:t> beschreibt.</a:t>
            </a:r>
          </a:p>
          <a:p>
            <a:r>
              <a:rPr lang="de-DE" baseline="0" dirty="0" smtClean="0">
                <a:sym typeface="Wingdings"/>
              </a:rPr>
              <a:t>Global macht sie allerdings </a:t>
            </a:r>
            <a:r>
              <a:rPr lang="de-DE" baseline="0" dirty="0" err="1" smtClean="0">
                <a:sym typeface="Wingdings"/>
              </a:rPr>
              <a:t>schmarn</a:t>
            </a:r>
            <a:r>
              <a:rPr lang="de-DE" baseline="0" dirty="0" smtClean="0">
                <a:sym typeface="Wingdings"/>
              </a:rPr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00CD-DEF6-7944-8344-E9646799F32C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806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00CD-DEF6-7944-8344-E9646799F32C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509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12.07.2019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12.07.2019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12.07.2019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12.07.2019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12.07.2019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12.07.2019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12.07.2019</a:t>
            </a: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12.07.2019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12.07.2019</a:t>
            </a: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Interpretable Machine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12.07.2019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Interpretable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12.07.2019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Interpretable Machine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12.07.2019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13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3600" dirty="0" smtClean="0">
                <a:latin typeface="CMU Serif Roman" charset="0"/>
                <a:ea typeface="CMU Serif Roman" charset="0"/>
                <a:cs typeface="CMU Serif Roman" charset="0"/>
              </a:rPr>
              <a:t>LIME </a:t>
            </a:r>
            <a:br>
              <a:rPr lang="en-AU" sz="3600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sz="2800" dirty="0" smtClean="0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Local interpretable </a:t>
            </a:r>
            <a:br>
              <a:rPr lang="en-AU" sz="2800" dirty="0" smtClean="0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sz="2800" dirty="0" smtClean="0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model-agnostic explanations</a:t>
            </a:r>
            <a:r>
              <a:rPr lang="en-AU" sz="3600" dirty="0" smtClean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en-AU" sz="3600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sz="2800" dirty="0" smtClean="0">
                <a:latin typeface="CMU Serif Roman" charset="0"/>
                <a:ea typeface="CMU Serif Roman" charset="0"/>
                <a:cs typeface="CMU Serif Roman" charset="0"/>
              </a:rPr>
              <a:t>The Neighbourhood</a:t>
            </a:r>
            <a:endParaRPr lang="en-AU" sz="28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236304" y="0"/>
            <a:ext cx="6907696" cy="2212353"/>
          </a:xfrm>
        </p:spPr>
        <p:txBody>
          <a:bodyPr>
            <a:noAutofit/>
          </a:bodyPr>
          <a:lstStyle/>
          <a:p>
            <a:pPr algn="r"/>
            <a:r>
              <a:rPr lang="en-AU" sz="1600" dirty="0" smtClean="0"/>
              <a:t>Summer term 2019 </a:t>
            </a:r>
          </a:p>
          <a:p>
            <a:pPr algn="r"/>
            <a:r>
              <a:rPr lang="en-AU" sz="1600" dirty="0" smtClean="0"/>
              <a:t>Department of Statistics</a:t>
            </a:r>
          </a:p>
          <a:p>
            <a:pPr algn="r"/>
            <a:r>
              <a:rPr lang="en-AU" sz="1600" dirty="0" smtClean="0"/>
              <a:t>Ludwig Maximilian University Munich</a:t>
            </a:r>
          </a:p>
          <a:p>
            <a:pPr algn="r"/>
            <a:r>
              <a:rPr lang="en-AU" sz="1600" dirty="0" smtClean="0"/>
              <a:t>Speaker: Philipp </a:t>
            </a:r>
            <a:r>
              <a:rPr lang="en-AU" sz="1600" dirty="0" err="1" smtClean="0"/>
              <a:t>Kopper</a:t>
            </a:r>
            <a:r>
              <a:rPr lang="en-AU" sz="1600" dirty="0" smtClean="0"/>
              <a:t> </a:t>
            </a:r>
          </a:p>
          <a:p>
            <a:pPr algn="r"/>
            <a:r>
              <a:rPr lang="en-AU" sz="1600" dirty="0" smtClean="0"/>
              <a:t>Supervisor: Christoph Molnar</a:t>
            </a:r>
            <a:endParaRPr lang="en-AU" sz="1600" dirty="0"/>
          </a:p>
        </p:txBody>
      </p:sp>
      <p:sp>
        <p:nvSpPr>
          <p:cNvPr id="4" name="Rechteck 3"/>
          <p:cNvSpPr/>
          <p:nvPr/>
        </p:nvSpPr>
        <p:spPr>
          <a:xfrm>
            <a:off x="822960" y="4354434"/>
            <a:ext cx="7543800" cy="770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AU" cap="all" spc="200" dirty="0" smtClean="0">
                <a:solidFill>
                  <a:schemeClr val="tx2"/>
                </a:solidFill>
                <a:latin typeface="+mj-lt"/>
              </a:rPr>
              <a:t>Seminar: 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AU" cap="all" spc="200" dirty="0" smtClean="0">
                <a:solidFill>
                  <a:schemeClr val="tx2"/>
                </a:solidFill>
                <a:latin typeface="+mj-lt"/>
              </a:rPr>
              <a:t>Interpretable Machine Learning</a:t>
            </a:r>
            <a:endParaRPr lang="en-AU" cap="all" spc="2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526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linear model.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9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Explanation not good for very small kernels.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This seems to be what Alvarez-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Melis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and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(2018) observe.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too small kernels, it is likely that solely noise is fit.</a:t>
            </a:r>
          </a:p>
          <a:p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0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global non-linear model.</a:t>
            </a:r>
            <a:endParaRPr lang="en-AU" sz="36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Inhaltsplatzhalter 8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Data simulation:</a:t>
                </a:r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The coefficient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has different slopes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&lt;4:</m:t>
                    </m:r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=−4</m:t>
                    </m:r>
                  </m:oMath>
                </a14:m>
                <a:endParaRPr lang="en-AU" b="0" i="1" dirty="0" smtClean="0">
                  <a:latin typeface="Cambria Math" charset="0"/>
                  <a:ea typeface="CMU Serif Roman" charset="0"/>
                  <a:cs typeface="CMU Serif Roman" charset="0"/>
                </a:endParaRPr>
              </a:p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4≤</m:t>
                    </m:r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&lt;6:</m:t>
                    </m:r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=6</m:t>
                    </m:r>
                  </m:oMath>
                </a14:m>
                <a:endParaRPr lang="en-AU" b="0" i="1" dirty="0" smtClean="0">
                  <a:latin typeface="Cambria Math" charset="0"/>
                  <a:ea typeface="CMU Serif Roman" charset="0"/>
                  <a:cs typeface="CMU Serif Roman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≥</m:t>
                    </m:r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6:</m:t>
                    </m:r>
                    <m:sSub>
                      <m:sSub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=</m:t>
                    </m:r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−3</m:t>
                    </m:r>
                  </m:oMath>
                </a14:m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All remainder covariate effects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are </a:t>
                </a:r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linear.</a:t>
                </a: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Local surrogate models </a:t>
                </a:r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must fit different models before and after the break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points.</a:t>
                </a:r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endParaRPr lang="en-AU" dirty="0"/>
              </a:p>
            </p:txBody>
          </p:sp>
        </mc:Choice>
        <mc:Fallback>
          <p:sp>
            <p:nvSpPr>
              <p:cNvPr id="9" name="Inhaltsplatzhalt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4112" t="-1970" r="-3947" b="-9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10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</p:spTree>
    <p:extLst>
      <p:ext uri="{BB962C8B-B14F-4D97-AF65-F5344CB8AC3E}">
        <p14:creationId xmlns:p14="http://schemas.microsoft.com/office/powerpoint/2010/main" val="30266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global non-linear model.</a:t>
            </a:r>
            <a:endParaRPr lang="en-AU" sz="36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11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</p:spTree>
    <p:extLst>
      <p:ext uri="{BB962C8B-B14F-4D97-AF65-F5344CB8AC3E}">
        <p14:creationId xmlns:p14="http://schemas.microsoft.com/office/powerpoint/2010/main" val="14498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global non-linear model.</a:t>
            </a:r>
            <a:endParaRPr lang="en-AU" sz="36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12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</p:spTree>
    <p:extLst>
      <p:ext uri="{BB962C8B-B14F-4D97-AF65-F5344CB8AC3E}">
        <p14:creationId xmlns:p14="http://schemas.microsoft.com/office/powerpoint/2010/main" val="66081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nhaltsplatzhalter 2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35" y="1846263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5486"/>
            <a:ext cx="7543800" cy="1450757"/>
          </a:xfrm>
        </p:spPr>
        <p:txBody>
          <a:bodyPr>
            <a:noAutofit/>
          </a:bodyPr>
          <a:lstStyle/>
          <a:p>
            <a:r>
              <a:rPr lang="en-AU" sz="3600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global non-linear model.</a:t>
            </a:r>
            <a:endParaRPr lang="en-AU" sz="36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13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21" name="Gerade Verbindung 20"/>
          <p:cNvCxnSpPr/>
          <p:nvPr/>
        </p:nvCxnSpPr>
        <p:spPr>
          <a:xfrm flipV="1">
            <a:off x="3415146" y="4000501"/>
            <a:ext cx="0" cy="1737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eschweifte Klammer links 21"/>
          <p:cNvSpPr/>
          <p:nvPr/>
        </p:nvSpPr>
        <p:spPr>
          <a:xfrm rot="16200000">
            <a:off x="3058391" y="5643059"/>
            <a:ext cx="259773" cy="453736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4" name="Geschweifte Klammer links 23"/>
          <p:cNvSpPr/>
          <p:nvPr/>
        </p:nvSpPr>
        <p:spPr>
          <a:xfrm rot="16200000">
            <a:off x="4959928" y="4214162"/>
            <a:ext cx="259773" cy="330777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Gerade Verbindung 25"/>
          <p:cNvCxnSpPr/>
          <p:nvPr/>
        </p:nvCxnSpPr>
        <p:spPr>
          <a:xfrm flipV="1">
            <a:off x="2961409" y="4000501"/>
            <a:ext cx="0" cy="1737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eschweifte Klammer links 28"/>
          <p:cNvSpPr/>
          <p:nvPr/>
        </p:nvSpPr>
        <p:spPr>
          <a:xfrm rot="16200000">
            <a:off x="2730372" y="5774810"/>
            <a:ext cx="259773" cy="19124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Textfeld 29"/>
          <p:cNvSpPr txBox="1"/>
          <p:nvPr/>
        </p:nvSpPr>
        <p:spPr>
          <a:xfrm>
            <a:off x="1564321" y="5975025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small 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364295" y="5972643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large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964578" y="5972644"/>
            <a:ext cx="1189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CMU Serif Roman" charset="0"/>
                <a:ea typeface="CMU Serif Roman" charset="0"/>
                <a:cs typeface="CMU Serif Roman" charset="0"/>
              </a:rPr>
              <a:t>Good kernel</a:t>
            </a:r>
            <a:endParaRPr lang="en-AU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53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Optimal kernel width via constrained minimisation?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Our </a:t>
                </a:r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observations suggest to following heuristic to find optimal kernel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width:</a:t>
                </a:r>
              </a:p>
              <a:p>
                <a:endParaRPr lang="en-AU" i="1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AU" b="0" i="1" smtClean="0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b="0" i="0" smtClean="0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min</m:t>
                        </m:r>
                      </m:fName>
                      <m:e>
                        <m:r>
                          <a:rPr lang="en-AU" b="0" i="1" smtClean="0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𝜎</m:t>
                        </m:r>
                      </m:e>
                    </m:func>
                    <m:r>
                      <m:rPr>
                        <m:sty m:val="p"/>
                      </m:rPr>
                      <a:rPr lang="en-AU" b="0" i="0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s</m:t>
                    </m:r>
                    <m:r>
                      <a:rPr lang="en-AU" b="0" i="0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.</m:t>
                    </m:r>
                    <m:r>
                      <m:rPr>
                        <m:sty m:val="p"/>
                      </m:rPr>
                      <a:rPr lang="en-AU" b="0" i="0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t</m:t>
                    </m:r>
                    <m:r>
                      <a:rPr lang="en-AU" b="0" i="0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. </m:t>
                    </m:r>
                    <m:r>
                      <m:rPr>
                        <m:sty m:val="p"/>
                      </m:rPr>
                      <a:rPr lang="en-AU" b="0" i="0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var</m:t>
                    </m:r>
                    <m:d>
                      <m:dPr>
                        <m:ctrlPr>
                          <a:rPr lang="en-AU" b="0" i="1" smtClean="0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𝑒𝑥𝑝𝑙𝑎𝑖𝑛𝑒𝑟</m:t>
                        </m:r>
                        <m:d>
                          <m:dPr>
                            <m:ctrlPr>
                              <a:rPr lang="en-AU" b="0" i="1" smtClean="0">
                                <a:latin typeface="CMU Serif Roman" charset="0"/>
                                <a:ea typeface="CMU Serif Roman" charset="0"/>
                                <a:cs typeface="CMU Serif Roman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MU Serif Roman" charset="0"/>
                                <a:ea typeface="CMU Serif Roman" charset="0"/>
                                <a:cs typeface="CMU Serif Roman" charset="0"/>
                              </a:rPr>
                              <m:t>𝜎</m:t>
                            </m:r>
                          </m:e>
                        </m:d>
                      </m:e>
                    </m:d>
                    <m:r>
                      <a:rPr lang="en-AU" b="0" i="1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≤</m:t>
                    </m:r>
                    <m:r>
                      <a:rPr lang="en-AU" b="0" i="1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𝑡</m:t>
                    </m:r>
                  </m:oMath>
                </a14:m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pPr algn="ctr"/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14:m>
                  <m:oMath xmlns:m="http://schemas.openxmlformats.org/officeDocument/2006/math"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𝜎</m:t>
                    </m:r>
                  </m:oMath>
                </a14:m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is the kernel width</a:t>
                </a:r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𝑡</m:t>
                    </m:r>
                  </m:oMath>
                </a14:m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the upper acceptable bound for the variance.</a:t>
                </a: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Effectively, only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𝑡</m:t>
                    </m:r>
                  </m:oMath>
                </a14:m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determines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arg</m:t>
                    </m:r>
                    <m:r>
                      <m:rPr>
                        <m:sty m:val="p"/>
                      </m:rPr>
                      <a:rPr lang="en-AU">
                        <a:latin typeface="Cambria Math" charset="0"/>
                        <a:ea typeface="CMU Serif Roman" charset="0"/>
                        <a:cs typeface="CMU Serif Roman" charset="0"/>
                      </a:rPr>
                      <m:t>min</m:t>
                    </m:r>
                  </m:oMath>
                </a14:m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14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2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Real data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15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81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The bicycle data set.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988475"/>
              </p:ext>
            </p:extLst>
          </p:nvPr>
        </p:nvGraphicFramePr>
        <p:xfrm>
          <a:off x="916108" y="1887415"/>
          <a:ext cx="7450651" cy="3376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354"/>
                <a:gridCol w="3645876"/>
                <a:gridCol w="2200421"/>
              </a:tblGrid>
              <a:tr h="370563"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Levels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Mean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No, Yes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62.79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Winter, Spring, Summer, Autumn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20.35</a:t>
                      </a:r>
                      <a:endParaRPr lang="en-AU" noProof="0" dirty="0" smtClean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en-AU" noProof="0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Clear, Cloudy, Rainy /</a:t>
                      </a:r>
                      <a:r>
                        <a:rPr lang="en-AU" baseline="0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 Stormy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en-AU" noProof="0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12.76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en-AU" noProof="0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No,</a:t>
                      </a:r>
                      <a:r>
                        <a:rPr lang="en-AU" baseline="0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 Yes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4054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16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3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Stability selection and stability paths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tability selection (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Meinshausen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and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Bühlmann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2010) 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analysing explanation stability.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Stability selection assesses the probability of a covariate being included into a </a:t>
            </a:r>
            <a:r>
              <a:rPr lang="en-AU" b="1" dirty="0" smtClean="0">
                <a:latin typeface="CMU Serif Roman" charset="0"/>
                <a:ea typeface="CMU Serif Roman" charset="0"/>
                <a:cs typeface="CMU Serif Roman" charset="0"/>
              </a:rPr>
              <a:t>sparse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model for a given level of regularisation.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Probabilistic because of resampling.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Applicable to LIME when regularisation is replaced by kernel width.</a:t>
            </a:r>
          </a:p>
          <a:p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17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955624" y="5419045"/>
            <a:ext cx="4022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 smtClean="0">
                <a:latin typeface="CMU Serif Roman" charset="0"/>
                <a:ea typeface="CMU Serif Roman" charset="0"/>
                <a:cs typeface="CMU Serif Roman" charset="0"/>
              </a:rPr>
              <a:t>Example for stability paths using prostate data (MASS).</a:t>
            </a:r>
            <a:endParaRPr lang="en-AU" sz="12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322" y="2170725"/>
            <a:ext cx="3702050" cy="3139338"/>
          </a:xfrm>
        </p:spPr>
      </p:pic>
    </p:spTree>
    <p:extLst>
      <p:ext uri="{BB962C8B-B14F-4D97-AF65-F5344CB8AC3E}">
        <p14:creationId xmlns:p14="http://schemas.microsoft.com/office/powerpoint/2010/main" val="136084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Ideally, we find clear local models.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18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91" y="1846263"/>
            <a:ext cx="4743779" cy="4022725"/>
          </a:xfrm>
        </p:spPr>
      </p:pic>
      <p:sp>
        <p:nvSpPr>
          <p:cNvPr id="12" name="Geschweifte Klammer links 11"/>
          <p:cNvSpPr/>
          <p:nvPr/>
        </p:nvSpPr>
        <p:spPr>
          <a:xfrm rot="16200000">
            <a:off x="3347527" y="4583174"/>
            <a:ext cx="160464" cy="216908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" name="Geschweifte Klammer links 12"/>
          <p:cNvSpPr/>
          <p:nvPr/>
        </p:nvSpPr>
        <p:spPr>
          <a:xfrm rot="16200000">
            <a:off x="1523169" y="5512419"/>
            <a:ext cx="166592" cy="28968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35959" y="5757783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small 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178381" y="5767765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large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6" name="Geschweifte Klammer links 15"/>
          <p:cNvSpPr/>
          <p:nvPr/>
        </p:nvSpPr>
        <p:spPr>
          <a:xfrm rot="16200000">
            <a:off x="1967478" y="5364823"/>
            <a:ext cx="159566" cy="59190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783796" y="5767236"/>
            <a:ext cx="129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CMU Serif Roman" charset="0"/>
                <a:ea typeface="CMU Serif Roman" charset="0"/>
                <a:cs typeface="CMU Serif Roman" charset="0"/>
              </a:rPr>
              <a:t>Good kernel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5918226" y="2841962"/>
            <a:ext cx="24485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latin typeface="CMU Serif Roman" charset="0"/>
                <a:ea typeface="CMU Serif Roman" charset="0"/>
                <a:cs typeface="CMU Serif Roman" charset="0"/>
              </a:rPr>
              <a:t>Local features: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Temperature, weather situation and holiday</a:t>
            </a:r>
          </a:p>
          <a:p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en-AU" b="1" dirty="0" smtClean="0">
                <a:latin typeface="CMU Serif Roman" charset="0"/>
                <a:ea typeface="CMU Serif Roman" charset="0"/>
                <a:cs typeface="CMU Serif Roman" charset="0"/>
              </a:rPr>
              <a:t>Global features: 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Temperature, humidity and wind speed 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01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5479"/>
            <a:ext cx="7543800" cy="1450757"/>
          </a:xfrm>
        </p:spPr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Model </a:t>
            </a:r>
            <a:r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Math [RECAP]: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The proximity is arbitrary. 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1201"/>
                <a:ext cx="7543801" cy="4023360"/>
              </a:xfrm>
            </p:spPr>
            <p:txBody>
              <a:bodyPr>
                <a:normAutofit/>
              </a:bodyPr>
              <a:lstStyle/>
              <a:p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x:	data point desired to interpret</a:t>
                </a:r>
              </a:p>
              <a:p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G:	set of interpretable models</a:t>
                </a:r>
              </a:p>
              <a:p>
                <a14:m>
                  <m:oMath xmlns:m="http://schemas.openxmlformats.org/officeDocument/2006/math">
                    <m:r>
                      <a:rPr lang="en-AU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MU Serif Roman" charset="0"/>
                        <a:cs typeface="CMU Serif Roman" charset="0"/>
                      </a:rPr>
                      <m:t>𝐿</m:t>
                    </m:r>
                  </m:oMath>
                </a14:m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:	loss function</a:t>
                </a:r>
              </a:p>
              <a:p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f:	predictive model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𝜋</m:t>
                        </m:r>
                      </m:e>
                      <m:sub>
                        <m:r>
                          <a:rPr lang="en-AU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:	proximity measure</a:t>
                </a:r>
              </a:p>
              <a:p>
                <a14:m>
                  <m:oMath xmlns:m="http://schemas.openxmlformats.org/officeDocument/2006/math">
                    <m:r>
                      <a:rPr lang="en-AU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MU Serif Roman" charset="0"/>
                        <a:cs typeface="CMU Serif Roman" charset="0"/>
                      </a:rPr>
                      <m:t>𝛺</m:t>
                    </m:r>
                  </m:oMath>
                </a14:m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:	complexity </a:t>
                </a:r>
                <a:r>
                  <a:rPr lang="en-AU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measure</a:t>
                </a:r>
                <a:endPara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1201"/>
                <a:ext cx="7543801" cy="4023360"/>
              </a:xfrm>
              <a:blipFill rotWithShape="0">
                <a:blip r:embed="rId3"/>
                <a:stretch>
                  <a:fillRect l="-2019" b="-21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13585530-D46F-4827-8F3B-AEAF1FEAC406}"/>
                  </a:ext>
                </a:extLst>
              </p:cNvPr>
              <p:cNvSpPr txBox="1"/>
              <p:nvPr/>
            </p:nvSpPr>
            <p:spPr>
              <a:xfrm>
                <a:off x="1627238" y="2258425"/>
                <a:ext cx="6290115" cy="5229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𝑒𝑥𝑝𝑙𝑎𝑖𝑛𝑒𝑟</m:t>
                      </m:r>
                      <m:d>
                        <m:dPr>
                          <m:ctrlPr>
                            <a:rPr lang="en-AU" sz="240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</m:ctrlPr>
                        </m:dPr>
                        <m:e>
                          <m:r>
                            <a:rPr lang="en-AU" sz="240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𝑥</m:t>
                          </m:r>
                        </m:e>
                      </m:d>
                      <m:r>
                        <a:rPr lang="en-AU" sz="2400" i="1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=</m:t>
                      </m:r>
                      <m:sSub>
                        <m:sSubPr>
                          <m:ctrlPr>
                            <a:rPr lang="en-AU" sz="240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𝑎𝑟𝑔</m:t>
                          </m:r>
                          <m:func>
                            <m:funcPr>
                              <m:ctrlPr>
                                <a:rPr lang="en-AU" sz="2400" b="0" i="1" smtClean="0">
                                  <a:latin typeface="Cambria Math" charset="0"/>
                                  <a:ea typeface="CMU Serif Roman" charset="0"/>
                                  <a:cs typeface="CMU Serif Roman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400" b="0" i="0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𝑔</m:t>
                                  </m:r>
                                  <m: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 ∈ </m:t>
                                  </m:r>
                                  <m: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𝐺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AU" sz="2400" b="0" i="1" smtClean="0">
                                  <a:latin typeface="Cambria Math" charset="0"/>
                                  <a:ea typeface="CMU Serif Roman" charset="0"/>
                                  <a:cs typeface="CMU Serif Roman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𝑓</m:t>
                                  </m:r>
                                  <m: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, </m:t>
                                  </m:r>
                                  <m: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𝑔</m:t>
                                  </m:r>
                                  <m: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AU" sz="2400" b="0" i="1" smtClean="0">
                                          <a:latin typeface="Cambria Math" charset="0"/>
                                          <a:ea typeface="CMU Serif Roman" charset="0"/>
                                          <a:cs typeface="CMU Serif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 i="1">
                                          <a:latin typeface="Cambria Math" charset="0"/>
                                          <a:ea typeface="CMU Serif Roman" charset="0"/>
                                          <a:cs typeface="CMU Serif Roman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AU" sz="2400" b="0" i="1" smtClean="0">
                                          <a:latin typeface="Cambria Math" charset="0"/>
                                          <a:ea typeface="CMU Serif Roman" charset="0"/>
                                          <a:cs typeface="CMU Serif Roman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AU" sz="2400" b="0" i="1" smtClean="0">
                                  <a:latin typeface="Cambria Math" charset="0"/>
                                  <a:ea typeface="CMU Serif Roman" charset="0"/>
                                  <a:cs typeface="CMU Serif Roman" charset="0"/>
                                </a:rPr>
                                <m:t>+ </m:t>
                              </m:r>
                              <m:r>
                                <a:rPr lang="en-AU" sz="2400" b="0" i="1" smtClean="0">
                                  <a:latin typeface="Cambria Math" charset="0"/>
                                  <a:ea typeface="CMU Serif Roman" charset="0"/>
                                  <a:cs typeface="CMU Serif Roman" charset="0"/>
                                </a:rPr>
                                <m:t>𝛺</m:t>
                              </m:r>
                              <m:r>
                                <a:rPr lang="en-AU" sz="2400" b="0" i="1" smtClean="0">
                                  <a:latin typeface="Cambria Math" charset="0"/>
                                  <a:ea typeface="CMU Serif Roman" charset="0"/>
                                  <a:cs typeface="CMU Serif Roman" charset="0"/>
                                </a:rPr>
                                <m:t>(</m:t>
                              </m:r>
                              <m:r>
                                <a:rPr lang="en-AU" sz="2400" b="0" i="1" smtClean="0">
                                  <a:latin typeface="Cambria Math" charset="0"/>
                                  <a:ea typeface="CMU Serif Roman" charset="0"/>
                                  <a:cs typeface="CMU Serif Roman" charset="0"/>
                                </a:rPr>
                                <m:t>𝑔</m:t>
                              </m:r>
                              <m:r>
                                <a:rPr lang="en-AU" sz="2400" b="0" i="1" smtClean="0">
                                  <a:latin typeface="Cambria Math" charset="0"/>
                                  <a:ea typeface="CMU Serif Roman" charset="0"/>
                                  <a:cs typeface="CMU Serif Roman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AU" sz="2400" b="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en-AU" sz="24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3585530-D46F-4827-8F3B-AEAF1FEAC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238" y="2258425"/>
                <a:ext cx="6290115" cy="522900"/>
              </a:xfrm>
              <a:prstGeom prst="rect">
                <a:avLst/>
              </a:prstGeom>
              <a:blipFill rotWithShape="0">
                <a:blip r:embed="rId4"/>
                <a:stretch>
                  <a:fillRect t="-98837" b="-965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9"/>
          <p:cNvCxnSpPr>
            <a:stCxn id="21" idx="1"/>
          </p:cNvCxnSpPr>
          <p:nvPr/>
        </p:nvCxnSpPr>
        <p:spPr>
          <a:xfrm flipH="1">
            <a:off x="3855027" y="4228971"/>
            <a:ext cx="1565431" cy="9457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hteck 20"/>
              <p:cNvSpPr/>
              <p:nvPr/>
            </p:nvSpPr>
            <p:spPr>
              <a:xfrm>
                <a:off x="5420458" y="4044305"/>
                <a:ext cx="2635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𝜋</m:t>
                          </m:r>
                        </m:e>
                        <m:sub>
                          <m:r>
                            <a:rPr lang="en-AU" i="1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AU" b="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𝑧</m:t>
                          </m:r>
                        </m:e>
                      </m:d>
                      <m:r>
                        <a:rPr lang="en-AU" b="0" i="1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kern</m:t>
                      </m:r>
                      <m:r>
                        <a:rPr lang="en-AU" b="0" i="1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D</m:t>
                      </m:r>
                      <m:d>
                        <m:dPr>
                          <m:ctrlPr>
                            <a:rPr lang="en-AU" b="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x</m:t>
                          </m:r>
                          <m:r>
                            <a:rPr lang="en-AU" b="0" i="0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z</m:t>
                          </m:r>
                        </m:e>
                      </m:d>
                      <m:r>
                        <a:rPr lang="en-AU" b="0" i="0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, </m:t>
                      </m:r>
                      <m:r>
                        <a:rPr lang="en-AU" b="0" i="1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𝜎</m:t>
                      </m:r>
                      <m:r>
                        <a:rPr lang="en-AU" b="0" i="0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)</m:t>
                      </m:r>
                    </m:oMath>
                  </m:oMathPara>
                </a14:m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21" name="Rechteck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458" y="4044305"/>
                <a:ext cx="263591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feld 27"/>
          <p:cNvSpPr txBox="1"/>
          <p:nvPr/>
        </p:nvSpPr>
        <p:spPr>
          <a:xfrm>
            <a:off x="5559136" y="3465195"/>
            <a:ext cx="195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Which kernel?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9" name="Geschweifte Klammer links 28"/>
          <p:cNvSpPr/>
          <p:nvPr/>
        </p:nvSpPr>
        <p:spPr>
          <a:xfrm rot="5400000">
            <a:off x="6503953" y="3713826"/>
            <a:ext cx="252617" cy="497040"/>
          </a:xfrm>
          <a:prstGeom prst="leftBrac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5960492" y="4621907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Which distance?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7150497" y="355988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Which width?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4" name="Geschweifte Klammer links 33"/>
          <p:cNvSpPr/>
          <p:nvPr/>
        </p:nvSpPr>
        <p:spPr>
          <a:xfrm rot="16200000">
            <a:off x="7136809" y="4268572"/>
            <a:ext cx="252617" cy="497041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5" name="Geschweifte Klammer links 34"/>
          <p:cNvSpPr/>
          <p:nvPr/>
        </p:nvSpPr>
        <p:spPr>
          <a:xfrm rot="5400000">
            <a:off x="7589496" y="3875354"/>
            <a:ext cx="252618" cy="24852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nhaltsplatzhalter 2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56649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8281"/>
            <a:ext cx="7543800" cy="1450757"/>
          </a:xfrm>
        </p:spPr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real data it is hard to find a good kernel width.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19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" name="Geschweifte Klammer links 12"/>
          <p:cNvSpPr/>
          <p:nvPr/>
        </p:nvSpPr>
        <p:spPr>
          <a:xfrm rot="16200000">
            <a:off x="3312278" y="4801090"/>
            <a:ext cx="143240" cy="225151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Geschweifte Klammer links 14"/>
          <p:cNvSpPr/>
          <p:nvPr/>
        </p:nvSpPr>
        <p:spPr>
          <a:xfrm rot="16200000">
            <a:off x="1582167" y="5708679"/>
            <a:ext cx="166787" cy="41317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33310" y="6015691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small 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420298" y="6000847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large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797310" y="6024541"/>
            <a:ext cx="129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CMU Serif Roman" charset="0"/>
                <a:ea typeface="CMU Serif Roman" charset="0"/>
                <a:cs typeface="CMU Serif Roman" charset="0"/>
              </a:rPr>
              <a:t>Good kernel??</a:t>
            </a:r>
            <a:endParaRPr lang="en-AU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" name="Geschweifte Klammer links 13"/>
          <p:cNvSpPr/>
          <p:nvPr/>
        </p:nvSpPr>
        <p:spPr>
          <a:xfrm rot="16200000">
            <a:off x="1985362" y="5725689"/>
            <a:ext cx="159566" cy="38599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281298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43.7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Spring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28.96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Clear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12.5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Yes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6460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76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real data it is hard to find a good kernel width.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20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90609" y="6019343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small 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942316" y="6057702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large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272475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91.1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Autumn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15.6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Cloudy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6.8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5582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57741"/>
            <a:ext cx="4743779" cy="4022725"/>
          </a:xfrm>
        </p:spPr>
      </p:pic>
      <p:sp>
        <p:nvSpPr>
          <p:cNvPr id="16" name="Geschweifte Klammer links 15"/>
          <p:cNvSpPr/>
          <p:nvPr/>
        </p:nvSpPr>
        <p:spPr>
          <a:xfrm rot="16200000">
            <a:off x="3209770" y="4703415"/>
            <a:ext cx="157905" cy="244186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Geschweifte Klammer links 16"/>
          <p:cNvSpPr/>
          <p:nvPr/>
        </p:nvSpPr>
        <p:spPr>
          <a:xfrm rot="16200000">
            <a:off x="1663467" y="5596522"/>
            <a:ext cx="148025" cy="66062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63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60977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real data it is hard to find a good kernel width.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21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100995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42.3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Summer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30.72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Clear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11.5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Yes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6879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Geschweifte Klammer links 15"/>
          <p:cNvSpPr/>
          <p:nvPr/>
        </p:nvSpPr>
        <p:spPr>
          <a:xfrm rot="16200000">
            <a:off x="3258667" y="4747478"/>
            <a:ext cx="143240" cy="235873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Geschweifte Klammer links 16"/>
          <p:cNvSpPr/>
          <p:nvPr/>
        </p:nvSpPr>
        <p:spPr>
          <a:xfrm rot="16200000">
            <a:off x="1594420" y="5696426"/>
            <a:ext cx="166592" cy="43748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433310" y="6015691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small 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420298" y="6000847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large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5" name="Geschweifte Klammer links 24"/>
          <p:cNvSpPr/>
          <p:nvPr/>
        </p:nvSpPr>
        <p:spPr>
          <a:xfrm rot="16200000">
            <a:off x="1935294" y="5800067"/>
            <a:ext cx="176790" cy="25445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1797310" y="6024541"/>
            <a:ext cx="1442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CMU Serif Roman" charset="0"/>
                <a:ea typeface="CMU Serif Roman" charset="0"/>
                <a:cs typeface="CMU Serif Roman" charset="0"/>
              </a:rPr>
              <a:t>Good kernel???</a:t>
            </a:r>
            <a:endParaRPr lang="en-AU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6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54125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real data it is hard to find a good kernel width.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22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33310" y="6015691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small 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942317" y="6063917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large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251651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97.25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Autumn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24.98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Cloudy</a:t>
                      </a:r>
                      <a:r>
                        <a:rPr lang="de-DE" baseline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 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5.25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Yes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2395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Geschweifte Klammer links 15"/>
          <p:cNvSpPr/>
          <p:nvPr/>
        </p:nvSpPr>
        <p:spPr>
          <a:xfrm rot="16200000">
            <a:off x="3085344" y="4609079"/>
            <a:ext cx="178164" cy="267045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Geschweifte Klammer links 16"/>
          <p:cNvSpPr/>
          <p:nvPr/>
        </p:nvSpPr>
        <p:spPr>
          <a:xfrm rot="16200000">
            <a:off x="1532898" y="5727092"/>
            <a:ext cx="180570" cy="43202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51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57350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real data it is hard to find a good kernel width.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23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" name="Geschweifte Klammer links 12"/>
          <p:cNvSpPr/>
          <p:nvPr/>
        </p:nvSpPr>
        <p:spPr>
          <a:xfrm rot="16200000">
            <a:off x="3312278" y="4801090"/>
            <a:ext cx="143240" cy="225151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Geschweifte Klammer links 14"/>
          <p:cNvSpPr/>
          <p:nvPr/>
        </p:nvSpPr>
        <p:spPr>
          <a:xfrm rot="16200000">
            <a:off x="1518807" y="5653497"/>
            <a:ext cx="174966" cy="53172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33310" y="6015691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small 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420298" y="6000847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large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797310" y="6024541"/>
            <a:ext cx="129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CMU Serif Roman" charset="0"/>
                <a:ea typeface="CMU Serif Roman" charset="0"/>
                <a:cs typeface="CMU Serif Roman" charset="0"/>
              </a:rPr>
              <a:t>Good kernel??</a:t>
            </a:r>
            <a:endParaRPr lang="en-AU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" name="Geschweifte Klammer links 13"/>
          <p:cNvSpPr/>
          <p:nvPr/>
        </p:nvSpPr>
        <p:spPr>
          <a:xfrm rot="16200000">
            <a:off x="1985362" y="5725689"/>
            <a:ext cx="159566" cy="38599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580899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61.83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Summer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22.41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Clear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7.92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Yes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7720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14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real (tabular) data LIME struggles.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24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Observations:</a:t>
            </a:r>
          </a:p>
          <a:p>
            <a:pPr>
              <a:buFont typeface="Courier New" charset="0"/>
              <a:buChar char="o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Instability (Alvarez-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Melis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and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2018) and bias towards a global surrogate (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et al. 2018) are also observed for real data.</a:t>
            </a:r>
          </a:p>
          <a:p>
            <a:pPr>
              <a:buFont typeface="Courier New" charset="0"/>
              <a:buChar char="o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Sometimes it is impossible to determine a local model. (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G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rid not granular enough?)</a:t>
            </a:r>
          </a:p>
          <a:p>
            <a:pPr>
              <a:buFont typeface="Courier New" charset="0"/>
              <a:buChar char="o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In cases where we find local models, there is still some doubt.</a:t>
            </a:r>
          </a:p>
          <a:p>
            <a:pPr>
              <a:buFont typeface="Courier New" charset="0"/>
              <a:buChar char="o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Many stable &amp; local models look very similar for different observations.</a:t>
            </a:r>
          </a:p>
          <a:p>
            <a:pPr>
              <a:buFont typeface="Courier New" charset="0"/>
              <a:buChar char="o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In rare cases there is divergence in the global surrogate for different observations.</a:t>
            </a:r>
          </a:p>
          <a:p>
            <a:pPr>
              <a:buFont typeface="Wingdings" charset="2"/>
              <a:buChar char="à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 LIME does not provide the intended level of interpretability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.</a:t>
            </a:r>
          </a:p>
          <a:p>
            <a:pPr>
              <a:buFont typeface="Wingdings" charset="2"/>
              <a:buChar char="à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Do local explanations 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necessarily exist?</a:t>
            </a:r>
          </a:p>
        </p:txBody>
      </p:sp>
      <p:sp>
        <p:nvSpPr>
          <p:cNvPr id="7" name="Pfeil nach rechts 6"/>
          <p:cNvSpPr/>
          <p:nvPr/>
        </p:nvSpPr>
        <p:spPr>
          <a:xfrm>
            <a:off x="1160206" y="5712542"/>
            <a:ext cx="757084" cy="521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feld 7"/>
          <p:cNvSpPr txBox="1"/>
          <p:nvPr/>
        </p:nvSpPr>
        <p:spPr>
          <a:xfrm>
            <a:off x="2254537" y="5773042"/>
            <a:ext cx="4746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000" b="1" dirty="0" smtClean="0">
                <a:latin typeface="CMU Serif Roman" charset="0"/>
                <a:ea typeface="CMU Serif Roman" charset="0"/>
                <a:cs typeface="CMU Serif Roman" charset="0"/>
              </a:rPr>
              <a:t>LIME should be applied </a:t>
            </a:r>
            <a:r>
              <a:rPr lang="en-AU" sz="2000" b="1" smtClean="0">
                <a:latin typeface="CMU Serif Roman" charset="0"/>
                <a:ea typeface="CMU Serif Roman" charset="0"/>
                <a:cs typeface="CMU Serif Roman" charset="0"/>
              </a:rPr>
              <a:t>with great care!</a:t>
            </a:r>
            <a:endParaRPr lang="en-AU" sz="2000" b="1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31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72779"/>
            <a:ext cx="7543800" cy="1450757"/>
          </a:xfrm>
        </p:spPr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References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charset="0"/>
              <a:buChar char="•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Alvarez-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Melis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, David, and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Tommi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S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. 2018. “On the Robustness of Interpretability Methods.” 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arXiv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Preprint arXiv:1806.08049.</a:t>
            </a:r>
          </a:p>
          <a:p>
            <a:pPr>
              <a:buFont typeface="Arial" charset="0"/>
              <a:buChar char="•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Craven, Mark, and Jude W Shavlik. 1996. “Extracting Tree-Structured Representations of Trained Networks.” In Advances in Neural Information Processing Systems, 24–30.</a:t>
            </a:r>
          </a:p>
          <a:p>
            <a:pPr>
              <a:buFont typeface="Arial" charset="0"/>
              <a:buChar char="•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Fanaee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-T,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Hadi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, and Joao Gama. 2014. “Event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Labeling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Combining Ensemble Detectors and Background Knowledge.” Progress in Artificial Intelligence 2 (2-3). Springer: 113–27.</a:t>
            </a:r>
          </a:p>
          <a:p>
            <a:pPr>
              <a:buFont typeface="Arial" charset="0"/>
              <a:buChar char="•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, Thibault, Xavier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Renard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, Marie-Jeanne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Lesot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, Christophe Marsala, and Marcin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Detyniecki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. 2018. “Defining Locality for Surrogates in Post-Hoc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Interpretablity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.” 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arXiv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Preprint arXiv:1806.07498.</a:t>
            </a:r>
          </a:p>
          <a:p>
            <a:pPr>
              <a:buFont typeface="Arial" charset="0"/>
              <a:buChar char="•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Meinshausen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, Nicolai, and Peter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Bühlmann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. 2010. “Stability Selection.” Journal of the Royal Statistical Society: Series B (Statistical Methodology) 72 (4). Wiley Online Library: 417–73.</a:t>
            </a:r>
          </a:p>
          <a:p>
            <a:pPr>
              <a:buFont typeface="Arial" charset="0"/>
              <a:buChar char="•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Molnar, Christoph. 2019. Interpretable Machine Learning: A Guide for Making Black Box Models Explainable.</a:t>
            </a:r>
          </a:p>
          <a:p>
            <a:pPr>
              <a:buFont typeface="Arial" charset="0"/>
              <a:buChar char="•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Pedersen, T. &amp;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Benetsy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, M. (2018). “Package ‘lime’“.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Cran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R.</a:t>
            </a:r>
          </a:p>
          <a:p>
            <a:pPr>
              <a:buFont typeface="Arial" charset="0"/>
              <a:buChar char="•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Ribeiro, M. T., Singh, S., &amp;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Guestrin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, C. (2016) “Why should I trust you?: Explaining the predictions of any classifier.“. </a:t>
            </a:r>
            <a:r>
              <a:rPr lang="en-AU" i="1" dirty="0" smtClean="0">
                <a:latin typeface="CMU Serif Roman" charset="0"/>
                <a:ea typeface="CMU Serif Roman" charset="0"/>
                <a:cs typeface="CMU Serif Roman" charset="0"/>
              </a:rPr>
              <a:t>Proceedings of the 22nd ACM SIGKDD international conference on knowledge discovery and data mining,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 1135-1144.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25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15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Backup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26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53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27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822960" y="285479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Algorithm for a single LIME explanation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35" y="1846263"/>
            <a:ext cx="4743779" cy="4022725"/>
          </a:xfrm>
        </p:spPr>
      </p:pic>
    </p:spTree>
    <p:extLst>
      <p:ext uri="{BB962C8B-B14F-4D97-AF65-F5344CB8AC3E}">
        <p14:creationId xmlns:p14="http://schemas.microsoft.com/office/powerpoint/2010/main" val="150425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1. Select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𝑖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 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out of the data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𝑋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 for which we want an explanation for its prediction.</a:t>
                </a:r>
              </a:p>
              <a:p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2. Perturb your dataset </a:t>
                </a:r>
                <a14:m>
                  <m:oMath xmlns:m="http://schemas.openxmlformats.org/officeDocument/2006/math">
                    <m:r>
                      <a:rPr lang="en-AU" b="1" i="1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𝑿</m:t>
                    </m:r>
                    <m:r>
                      <a:rPr lang="en-AU" b="1" i="1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 </m:t>
                    </m:r>
                  </m:oMath>
                </a14:m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and achieve a perturbed data set </a:t>
                </a:r>
                <a14:m>
                  <m:oMath xmlns:m="http://schemas.openxmlformats.org/officeDocument/2006/math">
                    <m:r>
                      <a:rPr lang="en-AU" b="1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𝒁</m:t>
                    </m:r>
                  </m:oMath>
                </a14:m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. </a:t>
                </a: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3. Retrieve the black box model predictions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𝑍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</a:p>
              <a:p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4. Weight </a:t>
                </a:r>
                <a14:m>
                  <m:oMath xmlns:m="http://schemas.openxmlformats.org/officeDocument/2006/math">
                    <m:r>
                      <a:rPr lang="en-AU" b="1" i="1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𝒁</m:t>
                    </m:r>
                  </m:oMath>
                </a14:m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en-AU" b="1" dirty="0" err="1">
                    <a:latin typeface="CMU Serif Roman" charset="0"/>
                    <a:ea typeface="CMU Serif Roman" charset="0"/>
                    <a:cs typeface="CMU Serif Roman" charset="0"/>
                  </a:rPr>
                  <a:t>w.r.t</a:t>
                </a:r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. the proximity/neighbourhood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1" i="1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𝒙</m:t>
                        </m:r>
                      </m:e>
                      <m:sub>
                        <m:r>
                          <a:rPr lang="en-AU" b="1" i="1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5. Train an explainable weighted model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𝑔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𝑍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 and the associated predictions.</a:t>
                </a: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Return: An explanation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08" t="-10909" r="-20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28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822960" y="285479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Algorithm for a single LIME explanation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3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200" dirty="0" smtClean="0">
                <a:latin typeface="CMU Serif Roman" charset="0"/>
                <a:ea typeface="CMU Serif Roman" charset="0"/>
                <a:cs typeface="CMU Serif Roman" charset="0"/>
              </a:rPr>
              <a:t>The Proximity measure: </a:t>
            </a:r>
            <a:br>
              <a:rPr lang="en-AU" sz="3200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sz="3200" dirty="0" smtClean="0">
                <a:latin typeface="CMU Serif Roman" charset="0"/>
                <a:ea typeface="CMU Serif Roman" charset="0"/>
                <a:cs typeface="CMU Serif Roman" charset="0"/>
              </a:rPr>
              <a:t>The kernel width as main </a:t>
            </a:r>
            <a:r>
              <a:rPr lang="en-AU" sz="3200" dirty="0" err="1" smtClean="0">
                <a:latin typeface="CMU Serif Roman" charset="0"/>
                <a:ea typeface="CMU Serif Roman" charset="0"/>
                <a:cs typeface="CMU Serif Roman" charset="0"/>
              </a:rPr>
              <a:t>hyperparameter</a:t>
            </a:r>
            <a:endParaRPr lang="en-AU" sz="32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Ribeiro et al. (2016)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𝜋</m:t>
                        </m:r>
                      </m:e>
                      <m:sub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𝑧</m:t>
                        </m:r>
                      </m:e>
                    </m:d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=</m:t>
                    </m:r>
                    <m:r>
                      <m:rPr>
                        <m:sty m:val="p"/>
                      </m:rPr>
                      <a:rPr lang="en-AU" b="0" i="0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exp</m:t>
                    </m:r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(</m:t>
                    </m:r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−</m:t>
                    </m:r>
                    <m:r>
                      <m:rPr>
                        <m:sty m:val="p"/>
                      </m:rPr>
                      <a:rPr lang="en-AU">
                        <a:latin typeface="Cambria Math" charset="0"/>
                        <a:ea typeface="CMU Serif Roman" charset="0"/>
                        <a:cs typeface="CMU Serif Roman" charset="0"/>
                      </a:rPr>
                      <m:t>D</m:t>
                    </m:r>
                    <m:d>
                      <m:d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AU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x</m:t>
                        </m:r>
                        <m:r>
                          <a:rPr lang="en-AU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AU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z</m:t>
                        </m:r>
                      </m:e>
                    </m:d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/</m:t>
                    </m:r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𝜎</m:t>
                    </m:r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^2</m:t>
                    </m:r>
                    <m:r>
                      <a:rPr lang="en-AU">
                        <a:latin typeface="Cambria Math" charset="0"/>
                        <a:ea typeface="CMU Serif Roman" charset="0"/>
                        <a:cs typeface="CMU Serif Roman" charset="0"/>
                      </a:rPr>
                      <m:t>)</m:t>
                    </m:r>
                  </m:oMath>
                </a14:m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That means they use an </a:t>
                </a:r>
                <a:r>
                  <a:rPr lang="en-AU" b="1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exponential kernel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>
                        <a:latin typeface="Cambria Math" charset="0"/>
                        <a:ea typeface="CMU Serif Roman" charset="0"/>
                        <a:cs typeface="CMU Serif Roman" charset="0"/>
                      </a:rPr>
                      <m:t>D</m:t>
                    </m:r>
                    <m:d>
                      <m:d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AU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x</m:t>
                        </m:r>
                        <m:r>
                          <a:rPr lang="en-AU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AU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z</m:t>
                        </m:r>
                      </m:e>
                    </m:d>
                  </m:oMath>
                </a14:m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depends on the data situation:</a:t>
                </a:r>
              </a:p>
              <a:p>
                <a:pPr lvl="1"/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Euclidean for numerical tabular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data</a:t>
                </a:r>
              </a:p>
              <a:p>
                <a:pPr lvl="1"/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Hamming for categorical tabular data</a:t>
                </a:r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pPr lvl="1"/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Gower* for mixed tabular data</a:t>
                </a:r>
              </a:p>
              <a:p>
                <a:pPr lvl="1"/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Cosine for text data</a:t>
                </a:r>
              </a:p>
              <a:p>
                <a:pPr lvl="1"/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Euclidean for images (</a:t>
                </a:r>
                <a:r>
                  <a:rPr lang="en-AU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superpixels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)</a:t>
                </a: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Main degree of freedom to steer locality: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𝜎</m:t>
                    </m:r>
                  </m:oMath>
                </a14:m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- the kernel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width.</a:t>
                </a:r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endParaRPr lang="en-AU" b="1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19" t="-12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6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</a:t>
            </a:r>
            <a:r>
              <a:rPr lang="en-AU" i="1" dirty="0" smtClean="0">
                <a:latin typeface="CMU Serif Roman" charset="0"/>
                <a:ea typeface="CMU Serif Roman" charset="0"/>
                <a:cs typeface="CMU Serif Roman" charset="0"/>
              </a:rPr>
              <a:t>local 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linear model.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29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Inhaltsplatzhalter 8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/>
                </a:r>
                <a:b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</a:b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/>
                </a:r>
                <a:b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</a:b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Data simulation with local effects</a:t>
                </a:r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(like in panel).</a:t>
                </a:r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The coefficient is only locally important.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&lt;</m:t>
                    </m:r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5</m:t>
                    </m:r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:</m:t>
                    </m:r>
                    <m:sSub>
                      <m:sSub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1</m:t>
                        </m:r>
                      </m:sub>
                    </m:sSub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=</m:t>
                    </m:r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5</m:t>
                    </m:r>
                  </m:oMath>
                </a14:m>
                <a:endParaRPr lang="en-AU" i="1" dirty="0">
                  <a:latin typeface="Cambria Math" charset="0"/>
                  <a:ea typeface="CMU Serif Roman" charset="0"/>
                  <a:cs typeface="CMU Serif Roman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≥5:</m:t>
                    </m:r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=0</m:t>
                    </m:r>
                  </m:oMath>
                </a14:m>
                <a:endParaRPr lang="en-AU" b="0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All remainder covariate effects remain linear.</a:t>
                </a:r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9" name="Inhaltsplatzhalt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1645" r="-4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72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What would a global surrogate do?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30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9" name="Inhaltsplatzhalt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35" y="1846263"/>
            <a:ext cx="4743779" cy="4022725"/>
          </a:xfrm>
        </p:spPr>
      </p:pic>
      <p:cxnSp>
        <p:nvCxnSpPr>
          <p:cNvPr id="11" name="Gerade Verbindung 10"/>
          <p:cNvCxnSpPr/>
          <p:nvPr/>
        </p:nvCxnSpPr>
        <p:spPr>
          <a:xfrm flipV="1">
            <a:off x="2880852" y="2054942"/>
            <a:ext cx="3844413" cy="3303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4322579" y="4188542"/>
            <a:ext cx="264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Weighted avg. slope</a:t>
            </a:r>
            <a:br>
              <a:rPr lang="en-AU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(here </a:t>
            </a:r>
            <a:r>
              <a:rPr lang="en-AU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appr</a:t>
            </a:r>
            <a:r>
              <a:rPr lang="en-AU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. 2.5)</a:t>
            </a:r>
            <a:endParaRPr lang="en-AU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1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</a:t>
            </a:r>
            <a:r>
              <a:rPr lang="en-AU" i="1" dirty="0" smtClean="0">
                <a:latin typeface="CMU Serif Roman" charset="0"/>
                <a:ea typeface="CMU Serif Roman" charset="0"/>
                <a:cs typeface="CMU Serif Roman" charset="0"/>
              </a:rPr>
              <a:t>local 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linear model.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31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</p:spTree>
    <p:extLst>
      <p:ext uri="{BB962C8B-B14F-4D97-AF65-F5344CB8AC3E}">
        <p14:creationId xmlns:p14="http://schemas.microsoft.com/office/powerpoint/2010/main" val="72616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7722"/>
            <a:ext cx="7543800" cy="1450757"/>
          </a:xfrm>
        </p:spPr>
        <p:txBody>
          <a:bodyPr>
            <a:normAutofit fontScale="90000"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</a:t>
            </a:r>
            <a:r>
              <a:rPr lang="en-AU" i="1" dirty="0" smtClean="0">
                <a:latin typeface="CMU Serif Roman" charset="0"/>
                <a:ea typeface="CMU Serif Roman" charset="0"/>
                <a:cs typeface="CMU Serif Roman" charset="0"/>
              </a:rPr>
              <a:t>local 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linear model.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32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LIME capable of recovering local coefficients (given the right kernel size).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nstability for small kernel widths and a bias towards a global surrogate for large kernel widths.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Results in line with Alvarez-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Melis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and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(2018) and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et al. (2018).</a:t>
            </a:r>
          </a:p>
          <a:p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</p:spTree>
    <p:extLst>
      <p:ext uri="{BB962C8B-B14F-4D97-AF65-F5344CB8AC3E}">
        <p14:creationId xmlns:p14="http://schemas.microsoft.com/office/powerpoint/2010/main" val="214525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Things not mentioned / open to discussion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What about other parameters: e.g. distance measure and kernel type?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What about interaction effects?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What about increasing number of permutations massively (instead of local sampling)?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What about binning?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Use other methods of interpretable machine learning for evaluation of local model?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33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23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The problem 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may lie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in the sampling.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complex decision boundaries / predictive surfaces global sampling is unsatisfactory.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The sampling may result in only few observations that are actually in proximity to the instance to be explained.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Craven and Shavlik (1996) argue (in a very different context) that local fidelity is achieved by increasing the density of observations around the instance of interest.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Local sampling should be preferred over global sampling (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et al. 2018).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Local sampling is actually also performed for LIME for non-tabular data (next slide).</a:t>
            </a:r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34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9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LIME for text data applies local sampling.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Example taken from Molnar (2019):</a:t>
            </a:r>
          </a:p>
          <a:p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35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566A038B-D449-49DE-A6B1-6E54B440C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80822"/>
              </p:ext>
            </p:extLst>
          </p:nvPr>
        </p:nvGraphicFramePr>
        <p:xfrm>
          <a:off x="925501" y="2428557"/>
          <a:ext cx="413487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748">
                  <a:extLst>
                    <a:ext uri="{9D8B030D-6E8A-4147-A177-3AD203B41FA5}">
                      <a16:colId xmlns="" xmlns:a16="http://schemas.microsoft.com/office/drawing/2014/main" val="486940579"/>
                    </a:ext>
                  </a:extLst>
                </a:gridCol>
                <a:gridCol w="729124">
                  <a:extLst>
                    <a:ext uri="{9D8B030D-6E8A-4147-A177-3AD203B41FA5}">
                      <a16:colId xmlns="" xmlns:a16="http://schemas.microsoft.com/office/drawing/2014/main" val="3177780932"/>
                    </a:ext>
                  </a:extLst>
                </a:gridCol>
              </a:tblGrid>
              <a:tr h="194113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Content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Class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83854297"/>
                  </a:ext>
                </a:extLst>
              </a:tr>
              <a:tr h="1941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PSY is a good guy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16490689"/>
                  </a:ext>
                </a:extLst>
              </a:tr>
              <a:tr h="1941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For Christmas Song visit my channel! ;)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02454353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003276"/>
              </p:ext>
            </p:extLst>
          </p:nvPr>
        </p:nvGraphicFramePr>
        <p:xfrm>
          <a:off x="925503" y="3621453"/>
          <a:ext cx="74412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157"/>
                <a:gridCol w="794022"/>
                <a:gridCol w="1066292"/>
                <a:gridCol w="930157"/>
                <a:gridCol w="930157"/>
                <a:gridCol w="930157"/>
                <a:gridCol w="930157"/>
                <a:gridCol w="930157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 err="1" smtClean="0">
                          <a:solidFill>
                            <a:schemeClr val="lt1"/>
                          </a:solidFill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For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Christmas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Song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visit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 err="1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my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 err="1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channel</a:t>
                      </a:r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!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mr-IN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;)</a:t>
                      </a:r>
                      <a:endParaRPr lang="mr-IN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s-IS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</a:t>
                      </a:r>
                      <a:endParaRPr lang="is-IS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3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45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The problem lies in the sampling.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complex decision boundaries / predictive surfaces global sampling is unsatisfactory.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The sampling may result in only few observations that are actually in proximity to the instance to be explained.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Craven and Shavlik (1996) argue (in a very different context) that local fidelity is achieved by increasing the density of observations around the instance of interest.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Local sampling should be preferred over global sampling (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et al. 2018).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More on this topic in the next talk.</a:t>
            </a:r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36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68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Size really matters.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3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35" y="1846263"/>
            <a:ext cx="4743779" cy="4022725"/>
          </a:xfrm>
        </p:spPr>
      </p:pic>
    </p:spTree>
    <p:extLst>
      <p:ext uri="{BB962C8B-B14F-4D97-AF65-F5344CB8AC3E}">
        <p14:creationId xmlns:p14="http://schemas.microsoft.com/office/powerpoint/2010/main" val="165237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4927"/>
            <a:ext cx="7543800" cy="1450757"/>
          </a:xfrm>
        </p:spPr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Size really matters.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p:pic>
        <p:nvPicPr>
          <p:cNvPr id="11" name="Inhaltsplatzhalt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4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Simulations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5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84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LIME explanations revised:</a:t>
            </a:r>
            <a:b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Either unstable or too global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Alvarez-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Melis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and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(2018):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Instable explanations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Explaining the same observations over and over again may yield </a:t>
            </a:r>
            <a:r>
              <a:rPr lang="en-AU" b="1" dirty="0" smtClean="0">
                <a:latin typeface="CMU Serif Roman" charset="0"/>
                <a:ea typeface="CMU Serif Roman" charset="0"/>
                <a:cs typeface="CMU Serif Roman" charset="0"/>
              </a:rPr>
              <a:t>very different interpretations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Kernel width too small?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et al. (2018):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Global explanations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Explanations tend to be </a:t>
            </a:r>
            <a:r>
              <a:rPr lang="en-AU" b="1" dirty="0" smtClean="0">
                <a:latin typeface="CMU Serif Roman" charset="0"/>
                <a:ea typeface="CMU Serif Roman" charset="0"/>
                <a:cs typeface="CMU Serif Roman" charset="0"/>
              </a:rPr>
              <a:t>biased towards global surrogate models.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</a:br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Kernel width too large?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6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84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Experimental Strategy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We are interested in LIME explanations for different kernel width.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Hence, we compute them over a grid of kernel widths.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To reduce the explanations variance we always use an aggregation of the explanations (e.g. average slope of coefficients plus variance).</a:t>
            </a:r>
          </a:p>
          <a:p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7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472988"/>
              </p:ext>
            </p:extLst>
          </p:nvPr>
        </p:nvGraphicFramePr>
        <p:xfrm>
          <a:off x="904866" y="3883189"/>
          <a:ext cx="2379108" cy="2349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457"/>
                <a:gridCol w="614108"/>
                <a:gridCol w="552543"/>
              </a:tblGrid>
              <a:tr h="335702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Iteration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x1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x2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35702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35702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3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35702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3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35702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35702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3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35702">
                <a:tc>
                  <a:txBody>
                    <a:bodyPr/>
                    <a:lstStyle/>
                    <a:p>
                      <a:r>
                        <a:rPr lang="mr-IN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…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…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…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feld 13"/>
          <p:cNvSpPr txBox="1"/>
          <p:nvPr/>
        </p:nvSpPr>
        <p:spPr>
          <a:xfrm>
            <a:off x="822959" y="3560023"/>
            <a:ext cx="246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Kernel width = 0.5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553345"/>
              </p:ext>
            </p:extLst>
          </p:nvPr>
        </p:nvGraphicFramePr>
        <p:xfrm>
          <a:off x="5678427" y="3883189"/>
          <a:ext cx="2580669" cy="2349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386"/>
                <a:gridCol w="548084"/>
                <a:gridCol w="588199"/>
              </a:tblGrid>
              <a:tr h="335702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Kernel</a:t>
                      </a:r>
                      <a:r>
                        <a:rPr lang="en-AU" sz="1600" baseline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 width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x1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x2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35702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0.01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10.1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0.4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35702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0.05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4.5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5.4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35702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0.1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4.4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1.9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35702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0.25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3.3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5.5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35702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0.5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2.8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3.2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35702">
                <a:tc>
                  <a:txBody>
                    <a:bodyPr/>
                    <a:lstStyle/>
                    <a:p>
                      <a:r>
                        <a:rPr lang="mr-IN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…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…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…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Gerade Verbindung mit Pfeil 16"/>
          <p:cNvCxnSpPr/>
          <p:nvPr/>
        </p:nvCxnSpPr>
        <p:spPr>
          <a:xfrm flipV="1">
            <a:off x="3283973" y="5820917"/>
            <a:ext cx="2394453" cy="98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3283973" y="5464865"/>
            <a:ext cx="2394453" cy="3002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3283973" y="5110688"/>
            <a:ext cx="2394453" cy="5919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3283972" y="4730281"/>
            <a:ext cx="2394454" cy="9133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>
            <a:off x="3283972" y="4366272"/>
            <a:ext cx="2394454" cy="12252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90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8281"/>
            <a:ext cx="7543800" cy="1450757"/>
          </a:xfrm>
        </p:spPr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linear model.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8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Inhaltsplatzhalter 1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The DGP is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a linear model (plus noise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).</a:t>
                </a: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T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rue coefficients:</a:t>
                </a:r>
              </a:p>
              <a:p>
                <a:r>
                  <a:rPr lang="en-AU" b="0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1</m:t>
                        </m:r>
                      </m:sub>
                    </m:sSub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=</m:t>
                    </m:r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4</m:t>
                    </m:r>
                  </m:oMath>
                </a14:m>
                <a:endParaRPr lang="en-AU" b="0" i="1" dirty="0" smtClean="0">
                  <a:latin typeface="Cambria Math" charset="0"/>
                  <a:ea typeface="CMU Serif Roman" charset="0"/>
                  <a:cs typeface="CMU Serif Roman" charset="0"/>
                </a:endParaRPr>
              </a:p>
              <a:p>
                <a:r>
                  <a:rPr lang="en-AU" b="0" dirty="0" smtClean="0">
                    <a:ea typeface="CMU Serif Roman" charset="0"/>
                    <a:cs typeface="CMU Serif Roman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=−3</m:t>
                    </m:r>
                  </m:oMath>
                </a14:m>
                <a:endParaRPr lang="en-AU" b="0" i="1" dirty="0" smtClean="0">
                  <a:latin typeface="Cambria Math" charset="0"/>
                  <a:ea typeface="CMU Serif Roman" charset="0"/>
                  <a:cs typeface="CMU Serif Roman" charset="0"/>
                </a:endParaRPr>
              </a:p>
              <a:p>
                <a:r>
                  <a:rPr lang="en-AU" b="0" dirty="0" smtClean="0">
                    <a:ea typeface="CMU Serif Roman" charset="0"/>
                    <a:cs typeface="CMU Serif Roman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3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=5</m:t>
                    </m:r>
                  </m:oMath>
                </a14:m>
                <a:r>
                  <a:rPr lang="en-AU" b="0" dirty="0" smtClean="0">
                    <a:ea typeface="CMU Serif Roman" charset="0"/>
                    <a:cs typeface="CMU Serif Roman" charset="0"/>
                  </a:rPr>
                  <a:t/>
                </a:r>
                <a:br>
                  <a:rPr lang="en-AU" b="0" dirty="0" smtClean="0">
                    <a:ea typeface="CMU Serif Roman" charset="0"/>
                    <a:cs typeface="CMU Serif Roman" charset="0"/>
                  </a:rPr>
                </a:br>
                <a:r>
                  <a:rPr lang="en-AU" b="0" i="1" dirty="0" smtClean="0">
                    <a:latin typeface="Cambria Math" charset="0"/>
                    <a:ea typeface="CMU Serif Roman" charset="0"/>
                    <a:cs typeface="CMU Serif Roman" charset="0"/>
                  </a:rPr>
                  <a:t/>
                </a:r>
                <a:br>
                  <a:rPr lang="en-AU" b="0" i="1" dirty="0" smtClean="0">
                    <a:latin typeface="Cambria Math" charset="0"/>
                    <a:ea typeface="CMU Serif Roman" charset="0"/>
                    <a:cs typeface="CMU Serif Roman" charset="0"/>
                  </a:rPr>
                </a:b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L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inear model as black box.</a:t>
                </a:r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LIME explanations seem valid for this (trivial) case.</a:t>
                </a:r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14" name="Inhaltsplatzhalt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1645" t="-13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88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1720</Words>
  <Application>Microsoft Macintosh PowerPoint</Application>
  <PresentationFormat>Bildschirmpräsentation (4:3)</PresentationFormat>
  <Paragraphs>507</Paragraphs>
  <Slides>37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5" baseType="lpstr">
      <vt:lpstr>Calibri</vt:lpstr>
      <vt:lpstr>Calibri Light</vt:lpstr>
      <vt:lpstr>Cambria Math</vt:lpstr>
      <vt:lpstr>CMU Serif Roman</vt:lpstr>
      <vt:lpstr>Courier New</vt:lpstr>
      <vt:lpstr>Wingdings</vt:lpstr>
      <vt:lpstr>Arial</vt:lpstr>
      <vt:lpstr>Rückblick</vt:lpstr>
      <vt:lpstr>LIME  Local interpretable  model-agnostic explanations The Neighbourhood</vt:lpstr>
      <vt:lpstr>Model Math [RECAP]: The proximity is arbitrary. </vt:lpstr>
      <vt:lpstr>The Proximity measure:  The kernel width as main hyperparameter</vt:lpstr>
      <vt:lpstr>Size really matters.</vt:lpstr>
      <vt:lpstr>Size really matters.</vt:lpstr>
      <vt:lpstr>Simulations</vt:lpstr>
      <vt:lpstr>LIME explanations revised: Either unstable or too global</vt:lpstr>
      <vt:lpstr>Experimental Strategy</vt:lpstr>
      <vt:lpstr>Simulation: LIME manages to recover linear model.</vt:lpstr>
      <vt:lpstr>Simulation: LIME manages to recover linear model.</vt:lpstr>
      <vt:lpstr>Simulation: LIME manages to recover global non-linear model.</vt:lpstr>
      <vt:lpstr>Simulation: LIME manages to recover global non-linear model.</vt:lpstr>
      <vt:lpstr>Simulation: LIME manages to recover global non-linear model.</vt:lpstr>
      <vt:lpstr>Simulation: LIME manages to recover global non-linear model.</vt:lpstr>
      <vt:lpstr>Optimal kernel width via constrained minimisation?</vt:lpstr>
      <vt:lpstr>Real data</vt:lpstr>
      <vt:lpstr> The bicycle data set.</vt:lpstr>
      <vt:lpstr>Stability selection and stability paths</vt:lpstr>
      <vt:lpstr>Ideally, we find clear local models.</vt:lpstr>
      <vt:lpstr>For real data it is hard to find a good kernel width.</vt:lpstr>
      <vt:lpstr>For real data it is hard to find a good kernel width.</vt:lpstr>
      <vt:lpstr>For real data it is hard to find a good kernel width.</vt:lpstr>
      <vt:lpstr>For real data it is hard to find a good kernel width.</vt:lpstr>
      <vt:lpstr>For real data it is hard to find a good kernel width.</vt:lpstr>
      <vt:lpstr>For real (tabular) data LIME struggles.</vt:lpstr>
      <vt:lpstr>References</vt:lpstr>
      <vt:lpstr>Backup</vt:lpstr>
      <vt:lpstr>PowerPoint-Präsentation</vt:lpstr>
      <vt:lpstr>PowerPoint-Präsentation</vt:lpstr>
      <vt:lpstr>Simulation: LIME manages to recover local linear model.</vt:lpstr>
      <vt:lpstr>What would a global surrogate do?</vt:lpstr>
      <vt:lpstr>Simulation: LIME manages to recover local linear model.</vt:lpstr>
      <vt:lpstr>Simulation: LIME manages to recover local linear model.</vt:lpstr>
      <vt:lpstr>Things not mentioned / open to discussion</vt:lpstr>
      <vt:lpstr>The problem may lie in the sampling.</vt:lpstr>
      <vt:lpstr>LIME for text data applies local sampling.</vt:lpstr>
      <vt:lpstr>The problem lies in the sampling.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Networks in NLP</dc:title>
  <dc:creator>Philipp Kopper</dc:creator>
  <cp:lastModifiedBy>Philipp Kopper</cp:lastModifiedBy>
  <cp:revision>373</cp:revision>
  <cp:lastPrinted>2019-01-20T19:21:16Z</cp:lastPrinted>
  <dcterms:created xsi:type="dcterms:W3CDTF">2018-12-15T12:41:27Z</dcterms:created>
  <dcterms:modified xsi:type="dcterms:W3CDTF">2019-07-11T19:30:49Z</dcterms:modified>
</cp:coreProperties>
</file>