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815" r:id="rId1"/>
  </p:sldMasterIdLst>
  <p:notesMasterIdLst>
    <p:notesMasterId r:id="rId38"/>
  </p:notesMasterIdLst>
  <p:sldIdLst>
    <p:sldId id="256" r:id="rId2"/>
    <p:sldId id="404" r:id="rId3"/>
    <p:sldId id="405" r:id="rId4"/>
    <p:sldId id="282" r:id="rId5"/>
    <p:sldId id="406" r:id="rId6"/>
    <p:sldId id="435" r:id="rId7"/>
    <p:sldId id="408" r:id="rId8"/>
    <p:sldId id="410" r:id="rId9"/>
    <p:sldId id="407" r:id="rId10"/>
    <p:sldId id="411" r:id="rId11"/>
    <p:sldId id="415" r:id="rId12"/>
    <p:sldId id="416" r:id="rId13"/>
    <p:sldId id="439" r:id="rId14"/>
    <p:sldId id="412" r:id="rId15"/>
    <p:sldId id="413" r:id="rId16"/>
    <p:sldId id="414" r:id="rId17"/>
    <p:sldId id="417" r:id="rId18"/>
    <p:sldId id="418" r:id="rId19"/>
    <p:sldId id="420" r:id="rId20"/>
    <p:sldId id="437" r:id="rId21"/>
    <p:sldId id="440" r:id="rId22"/>
    <p:sldId id="423" r:id="rId23"/>
    <p:sldId id="421" r:id="rId24"/>
    <p:sldId id="422" r:id="rId25"/>
    <p:sldId id="438" r:id="rId26"/>
    <p:sldId id="424" r:id="rId27"/>
    <p:sldId id="426" r:id="rId28"/>
    <p:sldId id="425" r:id="rId29"/>
    <p:sldId id="427" r:id="rId30"/>
    <p:sldId id="428" r:id="rId31"/>
    <p:sldId id="429" r:id="rId32"/>
    <p:sldId id="434" r:id="rId33"/>
    <p:sldId id="432" r:id="rId34"/>
    <p:sldId id="433" r:id="rId35"/>
    <p:sldId id="436" r:id="rId36"/>
    <p:sldId id="377" r:id="rId3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CFCE32-0EAC-4D0D-82E7-279EF65B7133}">
          <p14:sldIdLst>
            <p14:sldId id="256"/>
            <p14:sldId id="404"/>
            <p14:sldId id="405"/>
            <p14:sldId id="282"/>
            <p14:sldId id="406"/>
            <p14:sldId id="435"/>
            <p14:sldId id="408"/>
            <p14:sldId id="410"/>
            <p14:sldId id="407"/>
            <p14:sldId id="411"/>
            <p14:sldId id="415"/>
            <p14:sldId id="416"/>
            <p14:sldId id="439"/>
            <p14:sldId id="412"/>
            <p14:sldId id="413"/>
            <p14:sldId id="414"/>
            <p14:sldId id="417"/>
            <p14:sldId id="418"/>
            <p14:sldId id="420"/>
            <p14:sldId id="437"/>
            <p14:sldId id="440"/>
            <p14:sldId id="423"/>
            <p14:sldId id="421"/>
            <p14:sldId id="422"/>
            <p14:sldId id="438"/>
            <p14:sldId id="424"/>
            <p14:sldId id="426"/>
            <p14:sldId id="425"/>
            <p14:sldId id="427"/>
            <p14:sldId id="428"/>
            <p14:sldId id="429"/>
            <p14:sldId id="434"/>
            <p14:sldId id="432"/>
            <p14:sldId id="433"/>
            <p14:sldId id="436"/>
            <p14:sldId id="3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ilipp Kopper" initials="PK" lastIdx="9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8B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26"/>
    <p:restoredTop sz="94647"/>
  </p:normalViewPr>
  <p:slideViewPr>
    <p:cSldViewPr snapToGrid="0" snapToObjects="1">
      <p:cViewPr>
        <p:scale>
          <a:sx n="130" d="100"/>
          <a:sy n="130" d="100"/>
        </p:scale>
        <p:origin x="688" y="-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commentAuthors" Target="commentAuthors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EDE68-6D4C-D845-A5BA-33C3A70AADF7}" type="datetimeFigureOut">
              <a:rPr lang="de-DE" smtClean="0"/>
              <a:t>10.07.19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500CD-DEF6-7944-8344-E9646799F3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5496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500CD-DEF6-7944-8344-E9646799F32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9806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500CD-DEF6-7944-8344-E9646799F32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2509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500CD-DEF6-7944-8344-E9646799F32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5038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22.05.19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Interpretable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22.05.19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Interpretable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22.05.19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Interpretable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22.05.19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Interpretable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22.05.19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Interpretable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22.05.19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Interpretable Machine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22.05.19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Interpretable Machine Learning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22.05.19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Interpretable Machine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22.05.19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/>
              <a:t>Interpretable Machine Learning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22.05.19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Interpretable Machine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22.05.19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Interpretable Machine Learning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de-DE"/>
              <a:t>22.05.19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Interpretable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13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  <a:t>LIME </a:t>
            </a:r>
            <a:b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de-DE" sz="2800" dirty="0" err="1">
                <a:solidFill>
                  <a:schemeClr val="bg1">
                    <a:lumMod val="6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Local</a:t>
            </a:r>
            <a:r>
              <a:rPr lang="de-DE" sz="2800" dirty="0">
                <a:solidFill>
                  <a:schemeClr val="bg1">
                    <a:lumMod val="6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2800" dirty="0" err="1">
                <a:solidFill>
                  <a:schemeClr val="bg1">
                    <a:lumMod val="6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interpretable</a:t>
            </a:r>
            <a:r>
              <a:rPr lang="de-DE" sz="2800" dirty="0">
                <a:solidFill>
                  <a:schemeClr val="bg1">
                    <a:lumMod val="6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 </a:t>
            </a:r>
            <a:br>
              <a:rPr lang="de-DE" sz="2800" dirty="0">
                <a:solidFill>
                  <a:schemeClr val="bg1">
                    <a:lumMod val="6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de-DE" sz="2800" dirty="0">
                <a:solidFill>
                  <a:schemeClr val="bg1">
                    <a:lumMod val="6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model-</a:t>
            </a:r>
            <a:r>
              <a:rPr lang="de-DE" sz="2800" dirty="0" err="1">
                <a:solidFill>
                  <a:schemeClr val="bg1">
                    <a:lumMod val="6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agnostic</a:t>
            </a:r>
            <a:r>
              <a:rPr lang="de-DE" sz="2800" dirty="0">
                <a:solidFill>
                  <a:schemeClr val="bg1">
                    <a:lumMod val="6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2800" dirty="0" err="1">
                <a:solidFill>
                  <a:schemeClr val="bg1">
                    <a:lumMod val="6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explanations</a:t>
            </a:r>
            <a: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  <a:t/>
            </a:r>
            <a:b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de-DE" sz="2800" dirty="0" smtClean="0">
                <a:latin typeface="CMU Serif Roman" charset="0"/>
                <a:ea typeface="CMU Serif Roman" charset="0"/>
                <a:cs typeface="CMU Serif Roman" charset="0"/>
              </a:rPr>
              <a:t>The </a:t>
            </a:r>
            <a:r>
              <a:rPr lang="de-DE" sz="2800" dirty="0" err="1" smtClean="0">
                <a:latin typeface="CMU Serif Roman" charset="0"/>
                <a:ea typeface="CMU Serif Roman" charset="0"/>
                <a:cs typeface="CMU Serif Roman" charset="0"/>
              </a:rPr>
              <a:t>Neighbourhood</a:t>
            </a:r>
            <a:endParaRPr lang="de-DE" sz="28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236304" y="0"/>
            <a:ext cx="6907696" cy="2212353"/>
          </a:xfrm>
        </p:spPr>
        <p:txBody>
          <a:bodyPr>
            <a:noAutofit/>
          </a:bodyPr>
          <a:lstStyle/>
          <a:p>
            <a:pPr algn="r"/>
            <a:r>
              <a:rPr lang="de-DE" sz="1600" dirty="0"/>
              <a:t>Summer </a:t>
            </a:r>
            <a:r>
              <a:rPr lang="de-DE" sz="1600" dirty="0" err="1"/>
              <a:t>term</a:t>
            </a:r>
            <a:r>
              <a:rPr lang="de-DE" sz="1600" dirty="0"/>
              <a:t> 2019 </a:t>
            </a:r>
          </a:p>
          <a:p>
            <a:pPr algn="r"/>
            <a:r>
              <a:rPr lang="de-DE" sz="1600" dirty="0"/>
              <a:t>Department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Statistics</a:t>
            </a:r>
            <a:endParaRPr lang="de-DE" sz="1600" dirty="0"/>
          </a:p>
          <a:p>
            <a:pPr algn="r"/>
            <a:r>
              <a:rPr lang="de-DE" sz="1600" dirty="0"/>
              <a:t>Ludwig Maximilian University </a:t>
            </a:r>
            <a:r>
              <a:rPr lang="de-DE" sz="1600" dirty="0" err="1"/>
              <a:t>Munich</a:t>
            </a:r>
            <a:endParaRPr lang="de-DE" sz="1600" dirty="0"/>
          </a:p>
          <a:p>
            <a:pPr algn="r"/>
            <a:r>
              <a:rPr lang="de-DE" sz="1600" dirty="0" smtClean="0"/>
              <a:t>Speaker: </a:t>
            </a:r>
            <a:r>
              <a:rPr lang="de-DE" sz="1600" dirty="0"/>
              <a:t>Philipp Kopper </a:t>
            </a:r>
            <a:endParaRPr lang="de-DE" sz="1600" dirty="0" smtClean="0"/>
          </a:p>
          <a:p>
            <a:pPr algn="r"/>
            <a:r>
              <a:rPr lang="de-DE" sz="1600" dirty="0" smtClean="0"/>
              <a:t>Supervisor</a:t>
            </a:r>
            <a:r>
              <a:rPr lang="de-DE" sz="1600" dirty="0"/>
              <a:t>: Christoph Molnar</a:t>
            </a:r>
          </a:p>
        </p:txBody>
      </p:sp>
      <p:sp>
        <p:nvSpPr>
          <p:cNvPr id="4" name="Rechteck 3"/>
          <p:cNvSpPr/>
          <p:nvPr/>
        </p:nvSpPr>
        <p:spPr>
          <a:xfrm>
            <a:off x="822960" y="4354434"/>
            <a:ext cx="7543800" cy="770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de-DE" cap="all" spc="200" dirty="0">
                <a:solidFill>
                  <a:schemeClr val="tx2"/>
                </a:solidFill>
                <a:latin typeface="+mj-lt"/>
              </a:rPr>
              <a:t>Seminar: </a:t>
            </a:r>
          </a:p>
          <a:p>
            <a:pPr algn="ctr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de-DE" cap="all" spc="200" dirty="0" err="1">
                <a:solidFill>
                  <a:schemeClr val="tx2"/>
                </a:solidFill>
                <a:latin typeface="+mj-lt"/>
              </a:rPr>
              <a:t>Interpretable</a:t>
            </a:r>
            <a:r>
              <a:rPr lang="de-DE" cap="all" spc="200" dirty="0">
                <a:solidFill>
                  <a:schemeClr val="tx2"/>
                </a:solidFill>
                <a:latin typeface="+mj-lt"/>
              </a:rPr>
              <a:t> </a:t>
            </a:r>
            <a:r>
              <a:rPr lang="de-DE" cap="all" spc="200" dirty="0" err="1">
                <a:solidFill>
                  <a:schemeClr val="tx2"/>
                </a:solidFill>
                <a:latin typeface="+mj-lt"/>
              </a:rPr>
              <a:t>Machine</a:t>
            </a:r>
            <a:r>
              <a:rPr lang="de-DE" cap="all" spc="200" dirty="0">
                <a:solidFill>
                  <a:schemeClr val="tx2"/>
                </a:solidFill>
                <a:latin typeface="+mj-lt"/>
              </a:rPr>
              <a:t> Learning</a:t>
            </a:r>
          </a:p>
        </p:txBody>
      </p:sp>
    </p:spTree>
    <p:extLst>
      <p:ext uri="{BB962C8B-B14F-4D97-AF65-F5344CB8AC3E}">
        <p14:creationId xmlns:p14="http://schemas.microsoft.com/office/powerpoint/2010/main" val="185526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" y="288281"/>
            <a:ext cx="7543800" cy="1450757"/>
          </a:xfrm>
        </p:spPr>
        <p:txBody>
          <a:bodyPr/>
          <a:lstStyle/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Simulation: LIME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manages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recover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linear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model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9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12" name="Inhaltsplatzhalter 1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287283"/>
            <a:ext cx="3703638" cy="3140685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Inhaltsplatzhalter 1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The DGP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is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a linear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model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(plus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noise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).</a:t>
                </a:r>
              </a:p>
              <a:p>
                <a:r>
                  <a:rPr lang="de-DE" dirty="0">
                    <a:latin typeface="CMU Serif Roman" charset="0"/>
                    <a:ea typeface="CMU Serif Roman" charset="0"/>
                    <a:cs typeface="CMU Serif Roman" charset="0"/>
                  </a:rPr>
                  <a:t>T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rue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coefficients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:</a:t>
                </a:r>
              </a:p>
              <a:p>
                <a:r>
                  <a:rPr lang="de-DE" b="0" dirty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𝛽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charset="0"/>
                        <a:ea typeface="CMU Serif Roman" charset="0"/>
                        <a:cs typeface="CMU Serif Roman" charset="0"/>
                      </a:rPr>
                      <m:t>=</m:t>
                    </m:r>
                    <m:r>
                      <a:rPr lang="de-DE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4</m:t>
                    </m:r>
                  </m:oMath>
                </a14:m>
                <a:endParaRPr lang="de-DE" b="0" i="1" dirty="0" smtClean="0">
                  <a:latin typeface="Cambria Math" charset="0"/>
                  <a:ea typeface="CMU Serif Roman" charset="0"/>
                  <a:cs typeface="CMU Serif Roman" charset="0"/>
                </a:endParaRPr>
              </a:p>
              <a:p>
                <a:r>
                  <a:rPr lang="de-DE" b="0" dirty="0" smtClean="0">
                    <a:ea typeface="CMU Serif Roman" charset="0"/>
                    <a:cs typeface="CMU Serif Roman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𝛽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=−3</m:t>
                    </m:r>
                  </m:oMath>
                </a14:m>
                <a:endParaRPr lang="de-DE" b="0" i="1" dirty="0" smtClean="0">
                  <a:latin typeface="Cambria Math" charset="0"/>
                  <a:ea typeface="CMU Serif Roman" charset="0"/>
                  <a:cs typeface="CMU Serif Roman" charset="0"/>
                </a:endParaRPr>
              </a:p>
              <a:p>
                <a:r>
                  <a:rPr lang="de-DE" b="0" dirty="0" smtClean="0">
                    <a:ea typeface="CMU Serif Roman" charset="0"/>
                    <a:cs typeface="CMU Serif Roman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𝛽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3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=5</m:t>
                    </m:r>
                  </m:oMath>
                </a14:m>
                <a:r>
                  <a:rPr lang="de-DE" b="0" dirty="0" smtClean="0">
                    <a:ea typeface="CMU Serif Roman" charset="0"/>
                    <a:cs typeface="CMU Serif Roman" charset="0"/>
                  </a:rPr>
                  <a:t/>
                </a:r>
                <a:br>
                  <a:rPr lang="de-DE" b="0" dirty="0" smtClean="0">
                    <a:ea typeface="CMU Serif Roman" charset="0"/>
                    <a:cs typeface="CMU Serif Roman" charset="0"/>
                  </a:rPr>
                </a:br>
                <a:r>
                  <a:rPr lang="de-DE" b="0" i="1" dirty="0" smtClean="0">
                    <a:latin typeface="Cambria Math" charset="0"/>
                    <a:ea typeface="CMU Serif Roman" charset="0"/>
                    <a:cs typeface="CMU Serif Roman" charset="0"/>
                  </a:rPr>
                  <a:t/>
                </a:r>
                <a:br>
                  <a:rPr lang="de-DE" b="0" i="1" dirty="0" smtClean="0">
                    <a:latin typeface="Cambria Math" charset="0"/>
                    <a:ea typeface="CMU Serif Roman" charset="0"/>
                    <a:cs typeface="CMU Serif Roman" charset="0"/>
                  </a:rPr>
                </a:b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L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inear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model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as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black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box.</a:t>
                </a:r>
                <a:endParaRPr lang="de-DE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LIME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explanations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seem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valid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for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this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(trivial)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case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.</a:t>
                </a:r>
                <a:endParaRPr lang="de-DE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</mc:Choice>
        <mc:Fallback>
          <p:sp>
            <p:nvSpPr>
              <p:cNvPr id="14" name="Inhaltsplatzhalt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1645" t="-13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1882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Simulation: LIME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manages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recover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linear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model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13" name="Inhaltsplatzhalter 1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2287956"/>
            <a:ext cx="3702050" cy="313933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10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dirty="0" smtClean="0">
              <a:latin typeface="CMU Serif Roman" charset="0"/>
              <a:ea typeface="CMU Serif Roman" charset="0"/>
              <a:cs typeface="CMU Serif Roman" charset="0"/>
            </a:endParaRPr>
          </a:p>
          <a:p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Explanation not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good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very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small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kernels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 smtClean="0">
              <a:latin typeface="CMU Serif Roman" charset="0"/>
              <a:ea typeface="CMU Serif Roman" charset="0"/>
              <a:cs typeface="CMU Serif Roman" charset="0"/>
            </a:endParaRPr>
          </a:p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This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seems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be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what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Alvarez-Melis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Jaakkola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(2018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)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observe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small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kernels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,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likely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that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soley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noise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fit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009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Simulation: LIME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manages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recover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i="1" dirty="0" err="1" smtClean="0">
                <a:latin typeface="CMU Serif Roman" charset="0"/>
                <a:ea typeface="CMU Serif Roman" charset="0"/>
                <a:cs typeface="CMU Serif Roman" charset="0"/>
              </a:rPr>
              <a:t>local</a:t>
            </a:r>
            <a:r>
              <a:rPr lang="de-DE" i="1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linear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model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11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287283"/>
            <a:ext cx="3703638" cy="3140685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Inhaltsplatzhalter 8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/>
                </a:r>
                <a:b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</a:b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/>
                </a:r>
                <a:b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</a:b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Data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simulation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with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local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effects</a:t>
                </a:r>
                <a:r>
                  <a:rPr lang="de-DE" dirty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(like in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panel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).</a:t>
                </a:r>
                <a:endParaRPr lang="de-DE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The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coefficient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is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only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locally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important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𝑥</m:t>
                        </m:r>
                      </m:e>
                      <m:sub>
                        <m:r>
                          <a:rPr lang="de-DE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charset="0"/>
                        <a:ea typeface="CMU Serif Roman" charset="0"/>
                        <a:cs typeface="CMU Serif Roman" charset="0"/>
                      </a:rPr>
                      <m:t>&lt;</m:t>
                    </m:r>
                    <m:r>
                      <a:rPr lang="de-DE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5</m:t>
                    </m:r>
                    <m:r>
                      <a:rPr lang="de-DE" i="1">
                        <a:latin typeface="Cambria Math" charset="0"/>
                        <a:ea typeface="CMU Serif Roman" charset="0"/>
                        <a:cs typeface="CMU Serif Roman" charset="0"/>
                      </a:rPr>
                      <m:t>:</m:t>
                    </m:r>
                    <m:sSub>
                      <m:sSubPr>
                        <m:ctrlPr>
                          <a:rPr lang="de-DE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𝛽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charset="0"/>
                        <a:ea typeface="CMU Serif Roman" charset="0"/>
                        <a:cs typeface="CMU Serif Roman" charset="0"/>
                      </a:rPr>
                      <m:t>=</m:t>
                    </m:r>
                    <m:r>
                      <a:rPr lang="de-DE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5</m:t>
                    </m:r>
                  </m:oMath>
                </a14:m>
                <a:endParaRPr lang="de-DE" i="1" dirty="0">
                  <a:latin typeface="Cambria Math" charset="0"/>
                  <a:ea typeface="CMU Serif Roman" charset="0"/>
                  <a:cs typeface="CMU Serif Roman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≥5:</m:t>
                    </m:r>
                    <m:sSub>
                      <m:sSubPr>
                        <m:ctrlPr>
                          <a:rPr lang="de-DE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𝛽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=0</m:t>
                    </m:r>
                  </m:oMath>
                </a14:m>
                <a:endParaRPr lang="de-DE" b="0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All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remainder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covariate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effects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remain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linear.</a:t>
                </a:r>
                <a:endParaRPr lang="de-DE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</mc:Choice>
        <mc:Fallback>
          <p:sp>
            <p:nvSpPr>
              <p:cNvPr id="9" name="Inhaltsplatzhalt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16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9725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What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would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a global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surrogate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do?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12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9" name="Inhaltsplatzhalt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35" y="1846263"/>
            <a:ext cx="4743779" cy="4022725"/>
          </a:xfrm>
        </p:spPr>
      </p:pic>
      <p:cxnSp>
        <p:nvCxnSpPr>
          <p:cNvPr id="11" name="Gerade Verbindung 10"/>
          <p:cNvCxnSpPr/>
          <p:nvPr/>
        </p:nvCxnSpPr>
        <p:spPr>
          <a:xfrm flipV="1">
            <a:off x="2880852" y="2054942"/>
            <a:ext cx="3844413" cy="3303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4322579" y="4188542"/>
            <a:ext cx="2643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Weighted</a:t>
            </a:r>
            <a:r>
              <a:rPr lang="de-DE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avg</a:t>
            </a:r>
            <a:r>
              <a:rPr lang="de-DE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. </a:t>
            </a:r>
            <a:r>
              <a:rPr lang="de-DE" dirty="0" err="1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de-DE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lope</a:t>
            </a:r>
            <a:r>
              <a:rPr lang="de-DE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/>
            </a:r>
            <a:br>
              <a:rPr lang="de-DE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de-DE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(</a:t>
            </a:r>
            <a:r>
              <a:rPr lang="de-DE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here</a:t>
            </a:r>
            <a:r>
              <a:rPr lang="de-DE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appr</a:t>
            </a:r>
            <a:r>
              <a:rPr lang="de-DE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. 2.5)</a:t>
            </a:r>
            <a:endParaRPr lang="de-DE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153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Simulation: LIME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manages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recover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i="1" dirty="0" err="1" smtClean="0">
                <a:latin typeface="CMU Serif Roman" charset="0"/>
                <a:ea typeface="CMU Serif Roman" charset="0"/>
                <a:cs typeface="CMU Serif Roman" charset="0"/>
              </a:rPr>
              <a:t>local</a:t>
            </a:r>
            <a:r>
              <a:rPr lang="de-DE" i="1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linear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model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2287956"/>
            <a:ext cx="3702050" cy="313933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13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287283"/>
            <a:ext cx="3703638" cy="3140685"/>
          </a:xfrm>
        </p:spPr>
      </p:pic>
    </p:spTree>
    <p:extLst>
      <p:ext uri="{BB962C8B-B14F-4D97-AF65-F5344CB8AC3E}">
        <p14:creationId xmlns:p14="http://schemas.microsoft.com/office/powerpoint/2010/main" val="726164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" y="287722"/>
            <a:ext cx="7543800" cy="1450757"/>
          </a:xfrm>
        </p:spPr>
        <p:txBody>
          <a:bodyPr>
            <a:normAutofit fontScale="90000"/>
          </a:bodyPr>
          <a:lstStyle/>
          <a:p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Simulation: LIME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manages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recover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i="1" dirty="0" err="1">
                <a:latin typeface="CMU Serif Roman" charset="0"/>
                <a:ea typeface="CMU Serif Roman" charset="0"/>
                <a:cs typeface="CMU Serif Roman" charset="0"/>
              </a:rPr>
              <a:t>local</a:t>
            </a:r>
            <a:r>
              <a:rPr lang="de-DE" i="1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linear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model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14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/>
            </a:r>
            <a:b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LIME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capable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of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recovering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local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coefficients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(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given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right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size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).</a:t>
            </a:r>
            <a:endParaRPr lang="de-DE" dirty="0" smtClean="0">
              <a:latin typeface="CMU Serif Roman" charset="0"/>
              <a:ea typeface="CMU Serif Roman" charset="0"/>
              <a:cs typeface="CMU Serif Roman" charset="0"/>
            </a:endParaRPr>
          </a:p>
          <a:p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I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nstability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small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widths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a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bias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towards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a global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surrogate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large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widths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Results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in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line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with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Alvarez-Melis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Jaakkola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(2018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)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nb-NO" dirty="0" err="1">
                <a:latin typeface="CMU Serif Roman" charset="0"/>
                <a:ea typeface="CMU Serif Roman" charset="0"/>
                <a:cs typeface="CMU Serif Roman" charset="0"/>
              </a:rPr>
              <a:t>Laugel</a:t>
            </a:r>
            <a:r>
              <a:rPr lang="nb-NO" dirty="0">
                <a:latin typeface="CMU Serif Roman" charset="0"/>
                <a:ea typeface="CMU Serif Roman" charset="0"/>
                <a:cs typeface="CMU Serif Roman" charset="0"/>
              </a:rPr>
              <a:t> et al. (2018</a:t>
            </a:r>
            <a:r>
              <a:rPr lang="nb-NO" dirty="0" smtClean="0">
                <a:latin typeface="CMU Serif Roman" charset="0"/>
                <a:ea typeface="CMU Serif Roman" charset="0"/>
                <a:cs typeface="CMU Serif Roman" charset="0"/>
              </a:rPr>
              <a:t>).</a:t>
            </a:r>
            <a:endParaRPr lang="nb-NO" dirty="0">
              <a:latin typeface="CMU Serif Roman" charset="0"/>
              <a:ea typeface="CMU Serif Roman" charset="0"/>
              <a:cs typeface="CMU Serif Roman" charset="0"/>
            </a:endParaRPr>
          </a:p>
          <a:p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5255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600" dirty="0" smtClean="0">
                <a:latin typeface="CMU Serif Roman" charset="0"/>
                <a:ea typeface="CMU Serif Roman" charset="0"/>
                <a:cs typeface="CMU Serif Roman" charset="0"/>
              </a:rPr>
              <a:t>Simulation: LIME </a:t>
            </a:r>
            <a:r>
              <a:rPr lang="de-DE" sz="3600" dirty="0" err="1" smtClean="0">
                <a:latin typeface="CMU Serif Roman" charset="0"/>
                <a:ea typeface="CMU Serif Roman" charset="0"/>
                <a:cs typeface="CMU Serif Roman" charset="0"/>
              </a:rPr>
              <a:t>manages</a:t>
            </a:r>
            <a:r>
              <a:rPr lang="de-DE" sz="36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3600" dirty="0" err="1" smtClean="0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sz="36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3600" dirty="0" err="1" smtClean="0">
                <a:latin typeface="CMU Serif Roman" charset="0"/>
                <a:ea typeface="CMU Serif Roman" charset="0"/>
                <a:cs typeface="CMU Serif Roman" charset="0"/>
              </a:rPr>
              <a:t>recover</a:t>
            </a:r>
            <a:r>
              <a:rPr lang="de-DE" sz="3600" dirty="0" smtClean="0">
                <a:latin typeface="CMU Serif Roman" charset="0"/>
                <a:ea typeface="CMU Serif Roman" charset="0"/>
                <a:cs typeface="CMU Serif Roman" charset="0"/>
              </a:rPr>
              <a:t> global non-linear </a:t>
            </a:r>
            <a:r>
              <a:rPr lang="de-DE" sz="3600" dirty="0" err="1" smtClean="0">
                <a:latin typeface="CMU Serif Roman" charset="0"/>
                <a:ea typeface="CMU Serif Roman" charset="0"/>
                <a:cs typeface="CMU Serif Roman" charset="0"/>
              </a:rPr>
              <a:t>model</a:t>
            </a:r>
            <a:r>
              <a:rPr lang="de-DE" sz="3600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sz="36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Inhaltsplatzhalter 8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Data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simulation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:</a:t>
                </a:r>
                <a:endParaRPr lang="de-DE" dirty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r>
                  <a:rPr lang="de-DE" dirty="0">
                    <a:latin typeface="CMU Serif Roman" charset="0"/>
                    <a:ea typeface="CMU Serif Roman" charset="0"/>
                    <a:cs typeface="CMU Serif Roman" charset="0"/>
                  </a:rPr>
                  <a:t>The </a:t>
                </a:r>
                <a:r>
                  <a:rPr lang="de-DE" dirty="0" err="1">
                    <a:latin typeface="CMU Serif Roman" charset="0"/>
                    <a:ea typeface="CMU Serif Roman" charset="0"/>
                    <a:cs typeface="CMU Serif Roman" charset="0"/>
                  </a:rPr>
                  <a:t>coefficient</a:t>
                </a:r>
                <a:r>
                  <a:rPr lang="de-DE" dirty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has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different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slopes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&lt;4:</m:t>
                    </m:r>
                    <m:sSub>
                      <m:sSubPr>
                        <m:ctrlPr>
                          <a:rPr lang="de-DE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𝛽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=−4</m:t>
                    </m:r>
                  </m:oMath>
                </a14:m>
                <a:endParaRPr lang="de-DE" b="0" i="1" dirty="0" smtClean="0">
                  <a:latin typeface="Cambria Math" charset="0"/>
                  <a:ea typeface="CMU Serif Roman" charset="0"/>
                  <a:cs typeface="CMU Serif Roman" charset="0"/>
                </a:endParaRP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4≤</m:t>
                    </m:r>
                    <m:sSub>
                      <m:sSubPr>
                        <m:ctrlPr>
                          <a:rPr lang="de-DE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&lt;6:</m:t>
                    </m:r>
                    <m:sSub>
                      <m:sSubPr>
                        <m:ctrlPr>
                          <a:rPr lang="de-DE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𝛽</m:t>
                        </m:r>
                      </m:e>
                      <m:sub>
                        <m:r>
                          <a:rPr lang="de-DE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=6</m:t>
                    </m:r>
                  </m:oMath>
                </a14:m>
                <a:endParaRPr lang="de-DE" b="0" i="1" dirty="0" smtClean="0">
                  <a:latin typeface="Cambria Math" charset="0"/>
                  <a:ea typeface="CMU Serif Roman" charset="0"/>
                  <a:cs typeface="CMU Serif Roman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𝑥</m:t>
                        </m:r>
                      </m:e>
                      <m:sub>
                        <m:r>
                          <a:rPr lang="de-DE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≥</m:t>
                    </m:r>
                    <m:r>
                      <a:rPr lang="de-DE" i="1">
                        <a:latin typeface="Cambria Math" charset="0"/>
                        <a:ea typeface="CMU Serif Roman" charset="0"/>
                        <a:cs typeface="CMU Serif Roman" charset="0"/>
                      </a:rPr>
                      <m:t>6:</m:t>
                    </m:r>
                    <m:sSub>
                      <m:sSubPr>
                        <m:ctrlPr>
                          <a:rPr lang="de-DE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𝛽</m:t>
                        </m:r>
                      </m:e>
                      <m:sub>
                        <m:r>
                          <a:rPr lang="de-DE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charset="0"/>
                        <a:ea typeface="CMU Serif Roman" charset="0"/>
                        <a:cs typeface="CMU Serif Roman" charset="0"/>
                      </a:rPr>
                      <m:t>=</m:t>
                    </m:r>
                    <m:r>
                      <a:rPr lang="de-DE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−3</m:t>
                    </m:r>
                  </m:oMath>
                </a14:m>
                <a:endParaRPr lang="de-DE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r>
                  <a:rPr lang="de-DE" dirty="0">
                    <a:latin typeface="CMU Serif Roman" charset="0"/>
                    <a:ea typeface="CMU Serif Roman" charset="0"/>
                    <a:cs typeface="CMU Serif Roman" charset="0"/>
                  </a:rPr>
                  <a:t>All </a:t>
                </a:r>
                <a:r>
                  <a:rPr lang="de-DE" dirty="0" err="1">
                    <a:latin typeface="CMU Serif Roman" charset="0"/>
                    <a:ea typeface="CMU Serif Roman" charset="0"/>
                    <a:cs typeface="CMU Serif Roman" charset="0"/>
                  </a:rPr>
                  <a:t>remainder</a:t>
                </a:r>
                <a:r>
                  <a:rPr lang="de-DE" dirty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>
                    <a:latin typeface="CMU Serif Roman" charset="0"/>
                    <a:ea typeface="CMU Serif Roman" charset="0"/>
                    <a:cs typeface="CMU Serif Roman" charset="0"/>
                  </a:rPr>
                  <a:t>covariate</a:t>
                </a:r>
                <a:r>
                  <a:rPr lang="de-DE" dirty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>
                    <a:latin typeface="CMU Serif Roman" charset="0"/>
                    <a:ea typeface="CMU Serif Roman" charset="0"/>
                    <a:cs typeface="CMU Serif Roman" charset="0"/>
                  </a:rPr>
                  <a:t>effects</a:t>
                </a:r>
                <a:r>
                  <a:rPr lang="de-DE" dirty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are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>
                    <a:latin typeface="CMU Serif Roman" charset="0"/>
                    <a:ea typeface="CMU Serif Roman" charset="0"/>
                    <a:cs typeface="CMU Serif Roman" charset="0"/>
                  </a:rPr>
                  <a:t>linear.</a:t>
                </a:r>
              </a:p>
              <a:p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Local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surrogate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models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>
                    <a:latin typeface="CMU Serif Roman" charset="0"/>
                    <a:ea typeface="CMU Serif Roman" charset="0"/>
                    <a:cs typeface="CMU Serif Roman" charset="0"/>
                  </a:rPr>
                  <a:t>must fit different </a:t>
                </a:r>
                <a:r>
                  <a:rPr lang="de-DE" dirty="0" err="1">
                    <a:latin typeface="CMU Serif Roman" charset="0"/>
                    <a:ea typeface="CMU Serif Roman" charset="0"/>
                    <a:cs typeface="CMU Serif Roman" charset="0"/>
                  </a:rPr>
                  <a:t>models</a:t>
                </a:r>
                <a:r>
                  <a:rPr lang="de-DE" dirty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>
                    <a:latin typeface="CMU Serif Roman" charset="0"/>
                    <a:ea typeface="CMU Serif Roman" charset="0"/>
                    <a:cs typeface="CMU Serif Roman" charset="0"/>
                  </a:rPr>
                  <a:t>before</a:t>
                </a:r>
                <a:r>
                  <a:rPr lang="de-DE" dirty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>
                    <a:latin typeface="CMU Serif Roman" charset="0"/>
                    <a:ea typeface="CMU Serif Roman" charset="0"/>
                    <a:cs typeface="CMU Serif Roman" charset="0"/>
                  </a:rPr>
                  <a:t>and</a:t>
                </a:r>
                <a:r>
                  <a:rPr lang="de-DE" dirty="0">
                    <a:latin typeface="CMU Serif Roman" charset="0"/>
                    <a:ea typeface="CMU Serif Roman" charset="0"/>
                    <a:cs typeface="CMU Serif Roman" charset="0"/>
                  </a:rPr>
                  <a:t> after </a:t>
                </a:r>
                <a:r>
                  <a:rPr lang="de-DE" dirty="0" err="1">
                    <a:latin typeface="CMU Serif Roman" charset="0"/>
                    <a:ea typeface="CMU Serif Roman" charset="0"/>
                    <a:cs typeface="CMU Serif Roman" charset="0"/>
                  </a:rPr>
                  <a:t>the</a:t>
                </a:r>
                <a:r>
                  <a:rPr lang="de-DE" dirty="0">
                    <a:latin typeface="CMU Serif Roman" charset="0"/>
                    <a:ea typeface="CMU Serif Roman" charset="0"/>
                    <a:cs typeface="CMU Serif Roman" charset="0"/>
                  </a:rPr>
                  <a:t> break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points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.</a:t>
                </a:r>
                <a:endParaRPr lang="de-DE" dirty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endParaRPr lang="de-DE" dirty="0"/>
              </a:p>
            </p:txBody>
          </p:sp>
        </mc:Choice>
        <mc:Fallback>
          <p:sp>
            <p:nvSpPr>
              <p:cNvPr id="9" name="Inhaltsplatzhalt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4112" t="-1970" r="-3947" b="-9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15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287283"/>
            <a:ext cx="3703638" cy="3140685"/>
          </a:xfrm>
        </p:spPr>
      </p:pic>
    </p:spTree>
    <p:extLst>
      <p:ext uri="{BB962C8B-B14F-4D97-AF65-F5344CB8AC3E}">
        <p14:creationId xmlns:p14="http://schemas.microsoft.com/office/powerpoint/2010/main" val="302662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  <a:t>Simulation: LIME </a:t>
            </a:r>
            <a:r>
              <a:rPr lang="de-DE" sz="3600" dirty="0" err="1">
                <a:latin typeface="CMU Serif Roman" charset="0"/>
                <a:ea typeface="CMU Serif Roman" charset="0"/>
                <a:cs typeface="CMU Serif Roman" charset="0"/>
              </a:rPr>
              <a:t>manages</a:t>
            </a:r>
            <a: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3600" dirty="0" err="1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3600" dirty="0" err="1">
                <a:latin typeface="CMU Serif Roman" charset="0"/>
                <a:ea typeface="CMU Serif Roman" charset="0"/>
                <a:cs typeface="CMU Serif Roman" charset="0"/>
              </a:rPr>
              <a:t>recover</a:t>
            </a:r>
            <a: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  <a:t> global non-linear </a:t>
            </a:r>
            <a:r>
              <a:rPr lang="de-DE" sz="3600" dirty="0" err="1">
                <a:latin typeface="CMU Serif Roman" charset="0"/>
                <a:ea typeface="CMU Serif Roman" charset="0"/>
                <a:cs typeface="CMU Serif Roman" charset="0"/>
              </a:rPr>
              <a:t>model</a:t>
            </a:r>
            <a: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2287956"/>
            <a:ext cx="3702050" cy="313933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16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287283"/>
            <a:ext cx="3703638" cy="3140685"/>
          </a:xfrm>
        </p:spPr>
      </p:pic>
    </p:spTree>
    <p:extLst>
      <p:ext uri="{BB962C8B-B14F-4D97-AF65-F5344CB8AC3E}">
        <p14:creationId xmlns:p14="http://schemas.microsoft.com/office/powerpoint/2010/main" val="144989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  <a:t>Simulation: LIME </a:t>
            </a:r>
            <a:r>
              <a:rPr lang="de-DE" sz="3600" dirty="0" err="1">
                <a:latin typeface="CMU Serif Roman" charset="0"/>
                <a:ea typeface="CMU Serif Roman" charset="0"/>
                <a:cs typeface="CMU Serif Roman" charset="0"/>
              </a:rPr>
              <a:t>manages</a:t>
            </a:r>
            <a: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3600" dirty="0" err="1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3600" dirty="0" err="1">
                <a:latin typeface="CMU Serif Roman" charset="0"/>
                <a:ea typeface="CMU Serif Roman" charset="0"/>
                <a:cs typeface="CMU Serif Roman" charset="0"/>
              </a:rPr>
              <a:t>recover</a:t>
            </a:r>
            <a: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  <a:t> global non-linear </a:t>
            </a:r>
            <a:r>
              <a:rPr lang="de-DE" sz="3600" dirty="0" err="1">
                <a:latin typeface="CMU Serif Roman" charset="0"/>
                <a:ea typeface="CMU Serif Roman" charset="0"/>
                <a:cs typeface="CMU Serif Roman" charset="0"/>
              </a:rPr>
              <a:t>model</a:t>
            </a:r>
            <a: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17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287283"/>
            <a:ext cx="3703638" cy="3140685"/>
          </a:xfrm>
        </p:spPr>
      </p:pic>
      <p:pic>
        <p:nvPicPr>
          <p:cNvPr id="12" name="Inhaltsplatzhalter 11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2287956"/>
            <a:ext cx="3702050" cy="3139338"/>
          </a:xfrm>
        </p:spPr>
      </p:pic>
    </p:spTree>
    <p:extLst>
      <p:ext uri="{BB962C8B-B14F-4D97-AF65-F5344CB8AC3E}">
        <p14:creationId xmlns:p14="http://schemas.microsoft.com/office/powerpoint/2010/main" val="660818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nhaltsplatzhalter 2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35" y="1846263"/>
            <a:ext cx="4743779" cy="4022725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" y="285486"/>
            <a:ext cx="7543800" cy="1450757"/>
          </a:xfrm>
        </p:spPr>
        <p:txBody>
          <a:bodyPr>
            <a:noAutofit/>
          </a:bodyPr>
          <a:lstStyle/>
          <a:p>
            <a: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  <a:t>Simulation: LIME </a:t>
            </a:r>
            <a:r>
              <a:rPr lang="de-DE" sz="3600" dirty="0" err="1">
                <a:latin typeface="CMU Serif Roman" charset="0"/>
                <a:ea typeface="CMU Serif Roman" charset="0"/>
                <a:cs typeface="CMU Serif Roman" charset="0"/>
              </a:rPr>
              <a:t>manages</a:t>
            </a:r>
            <a: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3600" dirty="0" err="1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3600" dirty="0" err="1">
                <a:latin typeface="CMU Serif Roman" charset="0"/>
                <a:ea typeface="CMU Serif Roman" charset="0"/>
                <a:cs typeface="CMU Serif Roman" charset="0"/>
              </a:rPr>
              <a:t>recover</a:t>
            </a:r>
            <a: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  <a:t> global non-linear </a:t>
            </a:r>
            <a:r>
              <a:rPr lang="de-DE" sz="3600" dirty="0" err="1">
                <a:latin typeface="CMU Serif Roman" charset="0"/>
                <a:ea typeface="CMU Serif Roman" charset="0"/>
                <a:cs typeface="CMU Serif Roman" charset="0"/>
              </a:rPr>
              <a:t>model</a:t>
            </a:r>
            <a:r>
              <a:rPr lang="de-DE" sz="3600" dirty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18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21" name="Gerade Verbindung 20"/>
          <p:cNvCxnSpPr/>
          <p:nvPr/>
        </p:nvCxnSpPr>
        <p:spPr>
          <a:xfrm flipV="1">
            <a:off x="3415146" y="4000501"/>
            <a:ext cx="0" cy="17376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eschweifte Klammer links 21"/>
          <p:cNvSpPr/>
          <p:nvPr/>
        </p:nvSpPr>
        <p:spPr>
          <a:xfrm rot="16200000">
            <a:off x="3058391" y="5643059"/>
            <a:ext cx="259773" cy="453736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Geschweifte Klammer links 23"/>
          <p:cNvSpPr/>
          <p:nvPr/>
        </p:nvSpPr>
        <p:spPr>
          <a:xfrm rot="16200000">
            <a:off x="4959928" y="4214162"/>
            <a:ext cx="259773" cy="3307775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25"/>
          <p:cNvCxnSpPr/>
          <p:nvPr/>
        </p:nvCxnSpPr>
        <p:spPr>
          <a:xfrm flipV="1">
            <a:off x="2961409" y="4000501"/>
            <a:ext cx="0" cy="17376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eschweifte Klammer links 28"/>
          <p:cNvSpPr/>
          <p:nvPr/>
        </p:nvSpPr>
        <p:spPr>
          <a:xfrm rot="16200000">
            <a:off x="2730372" y="5774810"/>
            <a:ext cx="259773" cy="19124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1564321" y="5975025"/>
            <a:ext cx="153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too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small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</a:t>
            </a:r>
            <a:endParaRPr lang="de-DE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4364295" y="5972643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too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large</a:t>
            </a:r>
            <a:endParaRPr lang="de-DE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2964578" y="5972644"/>
            <a:ext cx="1189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MU Serif Roman" charset="0"/>
                <a:ea typeface="CMU Serif Roman" charset="0"/>
                <a:cs typeface="CMU Serif Roman" charset="0"/>
              </a:rPr>
              <a:t>Good</a:t>
            </a:r>
            <a:r>
              <a:rPr lang="de-DE" sz="14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1400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endParaRPr lang="de-DE" sz="14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534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822960" y="285479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Algorithm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a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single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LIME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explanation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[RECAP]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35" y="1846263"/>
            <a:ext cx="4743779" cy="4022725"/>
          </a:xfrm>
        </p:spPr>
      </p:pic>
    </p:spTree>
    <p:extLst>
      <p:ext uri="{BB962C8B-B14F-4D97-AF65-F5344CB8AC3E}">
        <p14:creationId xmlns:p14="http://schemas.microsoft.com/office/powerpoint/2010/main" val="150425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ptimal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width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via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constained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minimisation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?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de-DE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endParaRPr lang="de-DE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Our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observations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suggest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to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following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heuristic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to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find optimal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kernel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width</a:t>
                </a:r>
                <a:endParaRPr lang="de-DE" dirty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de-DE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min</m:t>
                        </m:r>
                      </m:fName>
                      <m:e>
                        <m:r>
                          <a:rPr lang="de-DE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𝜎</m:t>
                        </m:r>
                        <m:r>
                          <a:rPr lang="de-DE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s</m:t>
                        </m:r>
                        <m:r>
                          <a:rPr lang="de-DE" b="0" i="0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t</m:t>
                        </m:r>
                        <m:r>
                          <a:rPr lang="de-DE" b="0" i="0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.  </m:t>
                        </m:r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var</m:t>
                        </m:r>
                        <m:r>
                          <a:rPr lang="de-DE" b="0" i="0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 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charset="0"/>
                                <a:ea typeface="CMU Serif Roman" charset="0"/>
                                <a:cs typeface="CMU Serif Roman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charset="0"/>
                                <a:ea typeface="CMU Serif Roman" charset="0"/>
                                <a:cs typeface="CMU Serif Roman" charset="0"/>
                              </a:rPr>
                              <m:t>explainer</m:t>
                            </m:r>
                            <m:d>
                              <m:dPr>
                                <m:ctrlPr>
                                  <a:rPr lang="de-DE" b="0" i="1" smtClean="0">
                                    <a:latin typeface="Cambria Math" charset="0"/>
                                    <a:ea typeface="CMU Serif Roman" charset="0"/>
                                    <a:cs typeface="CMU Serif Roman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latin typeface="Cambria Math" charset="0"/>
                                    <a:ea typeface="CMU Serif Roman" charset="0"/>
                                    <a:cs typeface="CMU Serif Roman" charset="0"/>
                                  </a:rPr>
                                  <m:t>𝜎</m:t>
                                </m:r>
                              </m:e>
                            </m:d>
                          </m:e>
                        </m:d>
                        <m:r>
                          <a:rPr lang="de-DE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≤</m:t>
                        </m:r>
                        <m:r>
                          <a:rPr lang="de-DE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𝑡</m:t>
                        </m:r>
                      </m:e>
                    </m:func>
                  </m:oMath>
                </a14:m>
                <a:endParaRPr lang="de-DE" b="0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pPr/>
                <a14:m>
                  <m:oMath xmlns:m="http://schemas.openxmlformats.org/officeDocument/2006/math">
                    <a:fld id="{92F97AE3-A0C0-4341-A71C-A484A4B8FC79}" type="mathplaceholder">
                      <a:rPr lang="de-DE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a:t>Geben Sie hier eine Formel ein.</a:t>
                    </a:fld>
                  </m:oMath>
                </a14:m>
                <a:endParaRPr lang="de-DE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19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381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Optimal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width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via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constained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minimisation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de-DE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Our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>
                    <a:latin typeface="CMU Serif Roman" charset="0"/>
                    <a:ea typeface="CMU Serif Roman" charset="0"/>
                    <a:cs typeface="CMU Serif Roman" charset="0"/>
                  </a:rPr>
                  <a:t>observations</a:t>
                </a:r>
                <a:r>
                  <a:rPr lang="de-DE" dirty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>
                    <a:latin typeface="CMU Serif Roman" charset="0"/>
                    <a:ea typeface="CMU Serif Roman" charset="0"/>
                    <a:cs typeface="CMU Serif Roman" charset="0"/>
                  </a:rPr>
                  <a:t>suggest</a:t>
                </a:r>
                <a:r>
                  <a:rPr lang="de-DE" dirty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>
                    <a:latin typeface="CMU Serif Roman" charset="0"/>
                    <a:ea typeface="CMU Serif Roman" charset="0"/>
                    <a:cs typeface="CMU Serif Roman" charset="0"/>
                  </a:rPr>
                  <a:t>to</a:t>
                </a:r>
                <a:r>
                  <a:rPr lang="de-DE" dirty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>
                    <a:latin typeface="CMU Serif Roman" charset="0"/>
                    <a:ea typeface="CMU Serif Roman" charset="0"/>
                    <a:cs typeface="CMU Serif Roman" charset="0"/>
                  </a:rPr>
                  <a:t>following</a:t>
                </a:r>
                <a:r>
                  <a:rPr lang="de-DE" dirty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>
                    <a:latin typeface="CMU Serif Roman" charset="0"/>
                    <a:ea typeface="CMU Serif Roman" charset="0"/>
                    <a:cs typeface="CMU Serif Roman" charset="0"/>
                  </a:rPr>
                  <a:t>heuristic</a:t>
                </a:r>
                <a:r>
                  <a:rPr lang="de-DE" dirty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>
                    <a:latin typeface="CMU Serif Roman" charset="0"/>
                    <a:ea typeface="CMU Serif Roman" charset="0"/>
                    <a:cs typeface="CMU Serif Roman" charset="0"/>
                  </a:rPr>
                  <a:t>to</a:t>
                </a:r>
                <a:r>
                  <a:rPr lang="de-DE" dirty="0">
                    <a:latin typeface="CMU Serif Roman" charset="0"/>
                    <a:ea typeface="CMU Serif Roman" charset="0"/>
                    <a:cs typeface="CMU Serif Roman" charset="0"/>
                  </a:rPr>
                  <a:t> find optimal </a:t>
                </a:r>
                <a:r>
                  <a:rPr lang="de-DE" dirty="0" err="1">
                    <a:latin typeface="CMU Serif Roman" charset="0"/>
                    <a:ea typeface="CMU Serif Roman" charset="0"/>
                    <a:cs typeface="CMU Serif Roman" charset="0"/>
                  </a:rPr>
                  <a:t>kernel</a:t>
                </a:r>
                <a:r>
                  <a:rPr lang="de-DE" dirty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width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:</a:t>
                </a:r>
              </a:p>
              <a:p>
                <a:endParaRPr lang="de-DE" i="1" dirty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de-DE" b="0" i="1" smtClean="0"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  <m:t>min</m:t>
                        </m:r>
                      </m:fName>
                      <m:e>
                        <m:r>
                          <a:rPr lang="de-DE" b="0" i="1" smtClean="0"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  <m:t>𝜎</m:t>
                        </m:r>
                      </m:e>
                    </m:func>
                    <m:r>
                      <m:rPr>
                        <m:sty m:val="p"/>
                      </m:rPr>
                      <a:rPr lang="de-DE" b="0" i="0" smtClean="0">
                        <a:latin typeface="CMU Serif Roman" charset="0"/>
                        <a:ea typeface="CMU Serif Roman" charset="0"/>
                        <a:cs typeface="CMU Serif Roman" charset="0"/>
                      </a:rPr>
                      <m:t>s</m:t>
                    </m:r>
                    <m:r>
                      <a:rPr lang="de-DE" b="0" i="0" smtClean="0">
                        <a:latin typeface="CMU Serif Roman" charset="0"/>
                        <a:ea typeface="CMU Serif Roman" charset="0"/>
                        <a:cs typeface="CMU Serif Roman" charset="0"/>
                      </a:rPr>
                      <m:t>.</m:t>
                    </m:r>
                    <m:r>
                      <m:rPr>
                        <m:sty m:val="p"/>
                      </m:rPr>
                      <a:rPr lang="de-DE" b="0" i="0" smtClean="0">
                        <a:latin typeface="CMU Serif Roman" charset="0"/>
                        <a:ea typeface="CMU Serif Roman" charset="0"/>
                        <a:cs typeface="CMU Serif Roman" charset="0"/>
                      </a:rPr>
                      <m:t>t</m:t>
                    </m:r>
                    <m:r>
                      <a:rPr lang="de-DE" b="0" i="0" smtClean="0">
                        <a:latin typeface="CMU Serif Roman" charset="0"/>
                        <a:ea typeface="CMU Serif Roman" charset="0"/>
                        <a:cs typeface="CMU Serif Roman" charset="0"/>
                      </a:rPr>
                      <m:t>. </m:t>
                    </m:r>
                    <m:r>
                      <m:rPr>
                        <m:sty m:val="p"/>
                      </m:rPr>
                      <a:rPr lang="de-DE" b="0" i="0" smtClean="0">
                        <a:latin typeface="CMU Serif Roman" charset="0"/>
                        <a:ea typeface="CMU Serif Roman" charset="0"/>
                        <a:cs typeface="CMU Serif Roman" charset="0"/>
                      </a:rPr>
                      <m:t>var</m:t>
                    </m:r>
                    <m:d>
                      <m:dPr>
                        <m:ctrlPr>
                          <a:rPr lang="de-DE" b="0" i="1" smtClean="0"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  <m:t>𝑒𝑥𝑝𝑙𝑎𝑖𝑛𝑒𝑟</m:t>
                        </m:r>
                        <m:d>
                          <m:dPr>
                            <m:ctrlPr>
                              <a:rPr lang="de-DE" b="0" i="1" smtClean="0">
                                <a:latin typeface="CMU Serif Roman" charset="0"/>
                                <a:ea typeface="CMU Serif Roman" charset="0"/>
                                <a:cs typeface="CMU Serif Roman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MU Serif Roman" charset="0"/>
                                <a:ea typeface="CMU Serif Roman" charset="0"/>
                                <a:cs typeface="CMU Serif Roman" charset="0"/>
                              </a:rPr>
                              <m:t>𝜎</m:t>
                            </m:r>
                          </m:e>
                        </m:d>
                      </m:e>
                    </m:d>
                    <m:r>
                      <a:rPr lang="de-DE" b="0" i="1" smtClean="0">
                        <a:latin typeface="CMU Serif Roman" charset="0"/>
                        <a:ea typeface="CMU Serif Roman" charset="0"/>
                        <a:cs typeface="CMU Serif Roman" charset="0"/>
                      </a:rPr>
                      <m:t>≤</m:t>
                    </m:r>
                    <m:r>
                      <a:rPr lang="de-DE" b="0" i="1" smtClean="0">
                        <a:latin typeface="CMU Serif Roman" charset="0"/>
                        <a:ea typeface="CMU Serif Roman" charset="0"/>
                        <a:cs typeface="CMU Serif Roman" charset="0"/>
                      </a:rPr>
                      <m:t>𝑡</m:t>
                    </m:r>
                  </m:oMath>
                </a14:m>
                <a:endParaRPr lang="de-DE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pPr algn="ctr"/>
                <a:endParaRPr lang="de-DE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14:m>
                  <m:oMath xmlns:m="http://schemas.openxmlformats.org/officeDocument/2006/math">
                    <m:r>
                      <a:rPr lang="de-DE" i="1">
                        <a:latin typeface="Cambria Math" charset="0"/>
                        <a:ea typeface="CMU Serif Roman" charset="0"/>
                        <a:cs typeface="CMU Serif Roman" charset="0"/>
                      </a:rPr>
                      <m:t>𝜎</m:t>
                    </m:r>
                  </m:oMath>
                </a14:m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is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the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kernel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width</a:t>
                </a:r>
                <a:r>
                  <a:rPr lang="de-DE" dirty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and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charset="0"/>
                        <a:ea typeface="CMU Serif Roman" charset="0"/>
                        <a:cs typeface="CMU Serif Roman" charset="0"/>
                      </a:rPr>
                      <m:t>𝑡</m:t>
                    </m:r>
                  </m:oMath>
                </a14:m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the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upper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acceptable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bound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for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the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variance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.</a:t>
                </a:r>
              </a:p>
              <a:p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Effectively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,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only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charset="0"/>
                        <a:ea typeface="CMU Serif Roman" charset="0"/>
                        <a:cs typeface="CMU Serif Roman" charset="0"/>
                      </a:rPr>
                      <m:t>𝑡</m:t>
                    </m:r>
                  </m:oMath>
                </a14:m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determines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the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arg</m:t>
                    </m:r>
                    <m:r>
                      <m:rPr>
                        <m:sty m:val="p"/>
                      </m:rPr>
                      <a:rPr lang="de-DE">
                        <a:latin typeface="Cambria Math" charset="0"/>
                        <a:ea typeface="CMU Serif Roman" charset="0"/>
                        <a:cs typeface="CMU Serif Roman" charset="0"/>
                      </a:rPr>
                      <m:t>min</m:t>
                    </m:r>
                  </m:oMath>
                </a14:m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.</a:t>
                </a:r>
                <a:endParaRPr lang="de-DE" dirty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endParaRPr lang="de-DE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endParaRPr lang="de-DE" dirty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0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20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28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Real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data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21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818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/>
            </a:r>
            <a:b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The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bycicle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data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set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graphicFrame>
        <p:nvGraphicFramePr>
          <p:cNvPr id="11" name="Inhaltsplatzhalt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5829248"/>
              </p:ext>
            </p:extLst>
          </p:nvPr>
        </p:nvGraphicFramePr>
        <p:xfrm>
          <a:off x="916108" y="1887415"/>
          <a:ext cx="7450651" cy="3376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354"/>
                <a:gridCol w="3645876"/>
                <a:gridCol w="2200421"/>
              </a:tblGrid>
              <a:tr h="370563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Feature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Levels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Mean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571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holiday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No</a:t>
                      </a:r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, Yes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571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hum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62.79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571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season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Winter, Spring, Summer, </a:t>
                      </a:r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Autumn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571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temp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20.35</a:t>
                      </a:r>
                    </a:p>
                  </a:txBody>
                  <a:tcPr/>
                </a:tc>
              </a:tr>
              <a:tr h="37571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weathersit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Clear, </a:t>
                      </a:r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Cloudy</a:t>
                      </a:r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, </a:t>
                      </a:r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Rainy</a:t>
                      </a:r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 /</a:t>
                      </a:r>
                      <a:r>
                        <a:rPr lang="de-DE" baseline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 </a:t>
                      </a:r>
                      <a:r>
                        <a:rPr lang="de-DE" baseline="0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Stormy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571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windspeed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12.76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571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workingday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No</a:t>
                      </a:r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,</a:t>
                      </a:r>
                      <a:r>
                        <a:rPr lang="de-DE" baseline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 Yes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571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count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4054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363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Stability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selection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stability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paths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tability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selection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(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Meinshausen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Bühlmann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2010)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analysing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explanation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stability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Stability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selection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asseses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probability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of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a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covariate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being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included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into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a </a:t>
            </a:r>
            <a:r>
              <a:rPr lang="de-DE" b="1" dirty="0" err="1" smtClean="0">
                <a:latin typeface="CMU Serif Roman" charset="0"/>
                <a:ea typeface="CMU Serif Roman" charset="0"/>
                <a:cs typeface="CMU Serif Roman" charset="0"/>
              </a:rPr>
              <a:t>sparse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model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a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given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level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of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regularisation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Probabilistic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because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of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resampling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Applicable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LIME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when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regularisation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replaced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by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width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endParaRPr lang="de-DE" dirty="0" smtClean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23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253781" y="5419045"/>
            <a:ext cx="3425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 smtClean="0">
                <a:latin typeface="CMU Serif Roman" charset="0"/>
                <a:ea typeface="CMU Serif Roman" charset="0"/>
                <a:cs typeface="CMU Serif Roman" charset="0"/>
              </a:rPr>
              <a:t>Example</a:t>
            </a:r>
            <a:r>
              <a:rPr lang="de-DE" sz="12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1200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sz="12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1200" dirty="0" err="1" smtClean="0">
                <a:latin typeface="CMU Serif Roman" charset="0"/>
                <a:ea typeface="CMU Serif Roman" charset="0"/>
                <a:cs typeface="CMU Serif Roman" charset="0"/>
              </a:rPr>
              <a:t>stability</a:t>
            </a:r>
            <a:r>
              <a:rPr lang="de-DE" sz="12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1200" dirty="0" err="1" smtClean="0">
                <a:latin typeface="CMU Serif Roman" charset="0"/>
                <a:ea typeface="CMU Serif Roman" charset="0"/>
                <a:cs typeface="CMU Serif Roman" charset="0"/>
              </a:rPr>
              <a:t>paths</a:t>
            </a:r>
            <a:r>
              <a:rPr lang="de-DE" sz="12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1200" dirty="0" err="1" smtClean="0">
                <a:latin typeface="CMU Serif Roman" charset="0"/>
                <a:ea typeface="CMU Serif Roman" charset="0"/>
                <a:cs typeface="CMU Serif Roman" charset="0"/>
              </a:rPr>
              <a:t>using</a:t>
            </a:r>
            <a:r>
              <a:rPr lang="de-DE" sz="12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1200" dirty="0" err="1" smtClean="0">
                <a:latin typeface="CMU Serif Roman" charset="0"/>
                <a:ea typeface="CMU Serif Roman" charset="0"/>
                <a:cs typeface="CMU Serif Roman" charset="0"/>
              </a:rPr>
              <a:t>prostate</a:t>
            </a:r>
            <a:r>
              <a:rPr lang="de-DE" sz="12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1200" dirty="0" err="1" smtClean="0">
                <a:latin typeface="CMU Serif Roman" charset="0"/>
                <a:ea typeface="CMU Serif Roman" charset="0"/>
                <a:cs typeface="CMU Serif Roman" charset="0"/>
              </a:rPr>
              <a:t>data</a:t>
            </a:r>
            <a:r>
              <a:rPr lang="de-DE" sz="1200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sz="12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13" name="Inhaltsplatzhalter 1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322" y="2170725"/>
            <a:ext cx="3702050" cy="3139338"/>
          </a:xfrm>
        </p:spPr>
      </p:pic>
    </p:spTree>
    <p:extLst>
      <p:ext uri="{BB962C8B-B14F-4D97-AF65-F5344CB8AC3E}">
        <p14:creationId xmlns:p14="http://schemas.microsoft.com/office/powerpoint/2010/main" val="13608416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Ideally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,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find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clear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local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models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24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11" name="Inhaltsplatzhalt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91" y="1846263"/>
            <a:ext cx="4743779" cy="4022725"/>
          </a:xfrm>
        </p:spPr>
      </p:pic>
      <p:sp>
        <p:nvSpPr>
          <p:cNvPr id="12" name="Geschweifte Klammer links 11"/>
          <p:cNvSpPr/>
          <p:nvPr/>
        </p:nvSpPr>
        <p:spPr>
          <a:xfrm rot="16200000">
            <a:off x="3514675" y="4593006"/>
            <a:ext cx="160464" cy="2169089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3" name="Geschweifte Klammer links 12"/>
          <p:cNvSpPr/>
          <p:nvPr/>
        </p:nvSpPr>
        <p:spPr>
          <a:xfrm rot="16200000">
            <a:off x="1690317" y="5512419"/>
            <a:ext cx="166592" cy="28968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603107" y="5757783"/>
            <a:ext cx="153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too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small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</a:t>
            </a:r>
            <a:endParaRPr lang="de-DE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345529" y="5767765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too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large</a:t>
            </a:r>
            <a:endParaRPr lang="de-DE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6" name="Geschweifte Klammer links 15"/>
          <p:cNvSpPr/>
          <p:nvPr/>
        </p:nvSpPr>
        <p:spPr>
          <a:xfrm rot="16200000">
            <a:off x="2134626" y="5364823"/>
            <a:ext cx="159566" cy="591905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1950944" y="5767236"/>
            <a:ext cx="1298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MU Serif Roman" charset="0"/>
                <a:ea typeface="CMU Serif Roman" charset="0"/>
                <a:cs typeface="CMU Serif Roman" charset="0"/>
              </a:rPr>
              <a:t>Good</a:t>
            </a:r>
            <a:r>
              <a:rPr lang="de-DE" sz="14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1400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endParaRPr lang="de-DE" sz="1400" dirty="0" smtClean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918226" y="2841962"/>
            <a:ext cx="24485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latin typeface="CMU Serif Roman" charset="0"/>
                <a:ea typeface="CMU Serif Roman" charset="0"/>
                <a:cs typeface="CMU Serif Roman" charset="0"/>
              </a:rPr>
              <a:t>Local</a:t>
            </a:r>
            <a:r>
              <a:rPr lang="de-DE" b="1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b="1" dirty="0" err="1" smtClean="0">
                <a:latin typeface="CMU Serif Roman" charset="0"/>
                <a:ea typeface="CMU Serif Roman" charset="0"/>
                <a:cs typeface="CMU Serif Roman" charset="0"/>
              </a:rPr>
              <a:t>features</a:t>
            </a:r>
            <a:r>
              <a:rPr lang="de-DE" b="1" dirty="0" smtClean="0">
                <a:latin typeface="CMU Serif Roman" charset="0"/>
                <a:ea typeface="CMU Serif Roman" charset="0"/>
                <a:cs typeface="CMU Serif Roman" charset="0"/>
              </a:rPr>
              <a:t>:</a:t>
            </a:r>
          </a:p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Temperature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,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weather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situation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holiday</a:t>
            </a:r>
            <a:endParaRPr lang="de-DE" dirty="0" smtClean="0">
              <a:latin typeface="CMU Serif Roman" charset="0"/>
              <a:ea typeface="CMU Serif Roman" charset="0"/>
              <a:cs typeface="CMU Serif Roman" charset="0"/>
            </a:endParaRPr>
          </a:p>
          <a:p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  <a:p>
            <a:r>
              <a:rPr lang="de-DE" b="1" dirty="0" smtClean="0">
                <a:latin typeface="CMU Serif Roman" charset="0"/>
                <a:ea typeface="CMU Serif Roman" charset="0"/>
                <a:cs typeface="CMU Serif Roman" charset="0"/>
              </a:rPr>
              <a:t>Global </a:t>
            </a:r>
            <a:r>
              <a:rPr lang="de-DE" b="1" dirty="0" err="1" smtClean="0">
                <a:latin typeface="CMU Serif Roman" charset="0"/>
                <a:ea typeface="CMU Serif Roman" charset="0"/>
                <a:cs typeface="CMU Serif Roman" charset="0"/>
              </a:rPr>
              <a:t>features</a:t>
            </a:r>
            <a:r>
              <a:rPr lang="de-DE" b="1" dirty="0" smtClean="0">
                <a:latin typeface="CMU Serif Roman" charset="0"/>
                <a:ea typeface="CMU Serif Roman" charset="0"/>
                <a:cs typeface="CMU Serif Roman" charset="0"/>
              </a:rPr>
              <a:t>: </a:t>
            </a:r>
          </a:p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Temperature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,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humidity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wind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speed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0196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nhaltsplatzhalter 2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856649"/>
            <a:ext cx="4743779" cy="4022725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" y="288281"/>
            <a:ext cx="7543800" cy="1450757"/>
          </a:xfrm>
        </p:spPr>
        <p:txBody>
          <a:bodyPr/>
          <a:lstStyle/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real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data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hard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find a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good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width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25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3" name="Geschweifte Klammer links 12"/>
          <p:cNvSpPr/>
          <p:nvPr/>
        </p:nvSpPr>
        <p:spPr>
          <a:xfrm rot="16200000">
            <a:off x="3312278" y="4801090"/>
            <a:ext cx="143240" cy="2251514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5" name="Geschweifte Klammer links 14"/>
          <p:cNvSpPr/>
          <p:nvPr/>
        </p:nvSpPr>
        <p:spPr>
          <a:xfrm rot="16200000">
            <a:off x="1582167" y="5708679"/>
            <a:ext cx="166787" cy="41317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33310" y="6015691"/>
            <a:ext cx="153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too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small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</a:t>
            </a:r>
            <a:endParaRPr lang="de-DE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420298" y="6000847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too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large</a:t>
            </a:r>
            <a:endParaRPr lang="de-DE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1797310" y="6024541"/>
            <a:ext cx="1298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MU Serif Roman" charset="0"/>
                <a:ea typeface="CMU Serif Roman" charset="0"/>
                <a:cs typeface="CMU Serif Roman" charset="0"/>
              </a:rPr>
              <a:t>Good</a:t>
            </a:r>
            <a:r>
              <a:rPr lang="de-DE" sz="14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1400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sz="1400" dirty="0" smtClean="0">
                <a:latin typeface="CMU Serif Roman" charset="0"/>
                <a:ea typeface="CMU Serif Roman" charset="0"/>
                <a:cs typeface="CMU Serif Roman" charset="0"/>
              </a:rPr>
              <a:t>??</a:t>
            </a:r>
            <a:endParaRPr lang="de-DE" sz="14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4" name="Geschweifte Klammer links 13"/>
          <p:cNvSpPr/>
          <p:nvPr/>
        </p:nvSpPr>
        <p:spPr>
          <a:xfrm rot="16200000">
            <a:off x="1985362" y="5725689"/>
            <a:ext cx="159566" cy="38599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graphicFrame>
        <p:nvGraphicFramePr>
          <p:cNvPr id="21" name="Tabel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69030"/>
              </p:ext>
            </p:extLst>
          </p:nvPr>
        </p:nvGraphicFramePr>
        <p:xfrm>
          <a:off x="6227362" y="2389475"/>
          <a:ext cx="2523508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299"/>
                <a:gridCol w="1173209"/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Feature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Attribute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holiday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No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hum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43.7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season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Spring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temp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28.96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weathersit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Clear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windspeed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12.5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workingday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Yes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count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6460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7685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real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data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hard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find a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good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width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26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690609" y="6019343"/>
            <a:ext cx="153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too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small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</a:t>
            </a:r>
            <a:endParaRPr lang="de-DE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2942316" y="6057702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too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large</a:t>
            </a:r>
            <a:endParaRPr lang="de-DE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graphicFrame>
        <p:nvGraphicFramePr>
          <p:cNvPr id="21" name="Tabel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276534"/>
              </p:ext>
            </p:extLst>
          </p:nvPr>
        </p:nvGraphicFramePr>
        <p:xfrm>
          <a:off x="6227362" y="2389475"/>
          <a:ext cx="2523508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299"/>
                <a:gridCol w="1173209"/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Feature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Attribute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holiday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No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hum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91.1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season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Autumn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temp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15.6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weathersit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Cloudy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windspeed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6.8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workingday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No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count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5582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857741"/>
            <a:ext cx="4743779" cy="4022725"/>
          </a:xfrm>
        </p:spPr>
      </p:pic>
      <p:sp>
        <p:nvSpPr>
          <p:cNvPr id="16" name="Geschweifte Klammer links 15"/>
          <p:cNvSpPr/>
          <p:nvPr/>
        </p:nvSpPr>
        <p:spPr>
          <a:xfrm rot="16200000">
            <a:off x="3209770" y="4713247"/>
            <a:ext cx="157905" cy="2441864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7" name="Geschweifte Klammer links 16"/>
          <p:cNvSpPr/>
          <p:nvPr/>
        </p:nvSpPr>
        <p:spPr>
          <a:xfrm rot="16200000">
            <a:off x="1663467" y="5596522"/>
            <a:ext cx="148025" cy="660622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6377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860977"/>
            <a:ext cx="4743779" cy="4022725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real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data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hard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find a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good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width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27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graphicFrame>
        <p:nvGraphicFramePr>
          <p:cNvPr id="21" name="Tabel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1263"/>
              </p:ext>
            </p:extLst>
          </p:nvPr>
        </p:nvGraphicFramePr>
        <p:xfrm>
          <a:off x="6227362" y="2389475"/>
          <a:ext cx="2523508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299"/>
                <a:gridCol w="1173209"/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Feature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Attribute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holiday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No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hum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42.3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season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Summer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temp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30.72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weathersit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Clear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windspeed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11.5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workingday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Yes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count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6879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Geschweifte Klammer links 15"/>
          <p:cNvSpPr/>
          <p:nvPr/>
        </p:nvSpPr>
        <p:spPr>
          <a:xfrm rot="16200000">
            <a:off x="3258667" y="4747478"/>
            <a:ext cx="143240" cy="2358737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7" name="Geschweifte Klammer links 16"/>
          <p:cNvSpPr/>
          <p:nvPr/>
        </p:nvSpPr>
        <p:spPr>
          <a:xfrm rot="16200000">
            <a:off x="1594420" y="5696426"/>
            <a:ext cx="166592" cy="437489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433310" y="6015691"/>
            <a:ext cx="153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too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small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</a:t>
            </a:r>
            <a:endParaRPr lang="de-DE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420298" y="6000847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too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large</a:t>
            </a:r>
            <a:endParaRPr lang="de-DE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5" name="Geschweifte Klammer links 24"/>
          <p:cNvSpPr/>
          <p:nvPr/>
        </p:nvSpPr>
        <p:spPr>
          <a:xfrm rot="16200000">
            <a:off x="1935294" y="5800067"/>
            <a:ext cx="176790" cy="254458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1797310" y="6024541"/>
            <a:ext cx="1442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MU Serif Roman" charset="0"/>
                <a:ea typeface="CMU Serif Roman" charset="0"/>
                <a:cs typeface="CMU Serif Roman" charset="0"/>
              </a:rPr>
              <a:t>Good</a:t>
            </a:r>
            <a:r>
              <a:rPr lang="de-DE" sz="14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1400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sz="1400" dirty="0" smtClean="0">
                <a:latin typeface="CMU Serif Roman" charset="0"/>
                <a:ea typeface="CMU Serif Roman" charset="0"/>
                <a:cs typeface="CMU Serif Roman" charset="0"/>
              </a:rPr>
              <a:t>???</a:t>
            </a:r>
            <a:endParaRPr lang="de-DE" sz="14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1630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854125"/>
            <a:ext cx="4743779" cy="4022725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real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data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hard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find a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good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width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28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33310" y="6015691"/>
            <a:ext cx="153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too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small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</a:t>
            </a:r>
            <a:endParaRPr lang="de-DE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2942317" y="6063917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too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large</a:t>
            </a:r>
            <a:endParaRPr lang="de-DE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graphicFrame>
        <p:nvGraphicFramePr>
          <p:cNvPr id="21" name="Tabel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628848"/>
              </p:ext>
            </p:extLst>
          </p:nvPr>
        </p:nvGraphicFramePr>
        <p:xfrm>
          <a:off x="6227362" y="2389475"/>
          <a:ext cx="2523508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299"/>
                <a:gridCol w="1173209"/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Feature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Attribute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holiday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No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hum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97.25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season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Autumn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temp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24.98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weathersit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Cloudy</a:t>
                      </a:r>
                      <a:r>
                        <a:rPr lang="de-DE" baseline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 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windspeed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5.25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workingday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Yes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count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2395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Geschweifte Klammer links 15"/>
          <p:cNvSpPr/>
          <p:nvPr/>
        </p:nvSpPr>
        <p:spPr>
          <a:xfrm rot="16200000">
            <a:off x="3085344" y="4609079"/>
            <a:ext cx="178164" cy="267045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7" name="Geschweifte Klammer links 16"/>
          <p:cNvSpPr/>
          <p:nvPr/>
        </p:nvSpPr>
        <p:spPr>
          <a:xfrm rot="16200000">
            <a:off x="1532898" y="5727092"/>
            <a:ext cx="180570" cy="432025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516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1. Select instance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MU Serif Roman" charset="0"/>
                            <a:cs typeface="CMU Serif Roman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MU Serif Roman" charset="0"/>
                            <a:cs typeface="CMU Serif Roman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 </m:t>
                    </m:r>
                  </m:oMath>
                </a14:m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out of the data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𝑋</m:t>
                    </m:r>
                  </m:oMath>
                </a14:m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 for which we want an explanation for its prediction.</a:t>
                </a:r>
              </a:p>
              <a:p>
                <a:r>
                  <a:rPr lang="en-AU" b="1" dirty="0">
                    <a:latin typeface="CMU Serif Roman" charset="0"/>
                    <a:ea typeface="CMU Serif Roman" charset="0"/>
                    <a:cs typeface="CMU Serif Roman" charset="0"/>
                  </a:rPr>
                  <a:t>2. Perturb your dataset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𝑿</m:t>
                    </m:r>
                    <m:r>
                      <a:rPr lang="de-DE" b="1" i="1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 </m:t>
                    </m:r>
                  </m:oMath>
                </a14:m>
                <a:r>
                  <a:rPr lang="de-DE" b="1" dirty="0" err="1">
                    <a:latin typeface="CMU Serif Roman" charset="0"/>
                    <a:ea typeface="CMU Serif Roman" charset="0"/>
                    <a:cs typeface="CMU Serif Roman" charset="0"/>
                  </a:rPr>
                  <a:t>and</a:t>
                </a:r>
                <a:r>
                  <a:rPr lang="de-DE" b="1" dirty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b="1" dirty="0" err="1">
                    <a:latin typeface="CMU Serif Roman" charset="0"/>
                    <a:ea typeface="CMU Serif Roman" charset="0"/>
                    <a:cs typeface="CMU Serif Roman" charset="0"/>
                  </a:rPr>
                  <a:t>achieve</a:t>
                </a:r>
                <a:r>
                  <a:rPr lang="de-DE" b="1" dirty="0">
                    <a:latin typeface="CMU Serif Roman" charset="0"/>
                    <a:ea typeface="CMU Serif Roman" charset="0"/>
                    <a:cs typeface="CMU Serif Roman" charset="0"/>
                  </a:rPr>
                  <a:t> a </a:t>
                </a:r>
                <a:r>
                  <a:rPr lang="de-DE" b="1" dirty="0" err="1">
                    <a:latin typeface="CMU Serif Roman" charset="0"/>
                    <a:ea typeface="CMU Serif Roman" charset="0"/>
                    <a:cs typeface="CMU Serif Roman" charset="0"/>
                  </a:rPr>
                  <a:t>perturbed</a:t>
                </a:r>
                <a:r>
                  <a:rPr lang="de-DE" b="1" dirty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b="1" dirty="0" err="1">
                    <a:latin typeface="CMU Serif Roman" charset="0"/>
                    <a:ea typeface="CMU Serif Roman" charset="0"/>
                    <a:cs typeface="CMU Serif Roman" charset="0"/>
                  </a:rPr>
                  <a:t>data</a:t>
                </a:r>
                <a:r>
                  <a:rPr lang="de-DE" b="1" dirty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b="1" dirty="0" err="1">
                    <a:latin typeface="CMU Serif Roman" charset="0"/>
                    <a:ea typeface="CMU Serif Roman" charset="0"/>
                    <a:cs typeface="CMU Serif Roman" charset="0"/>
                  </a:rPr>
                  <a:t>set</a:t>
                </a:r>
                <a:r>
                  <a:rPr lang="de-DE" b="1" dirty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𝒁</m:t>
                    </m:r>
                  </m:oMath>
                </a14:m>
                <a:r>
                  <a:rPr lang="de-DE" b="1" dirty="0">
                    <a:latin typeface="CMU Serif Roman" charset="0"/>
                    <a:ea typeface="CMU Serif Roman" charset="0"/>
                    <a:cs typeface="CMU Serif Roman" charset="0"/>
                  </a:rPr>
                  <a:t>. </a:t>
                </a:r>
              </a:p>
              <a:p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3. Retrieve the black box model predictions for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𝑍</m:t>
                    </m:r>
                  </m:oMath>
                </a14:m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.</a:t>
                </a:r>
              </a:p>
              <a:p>
                <a:r>
                  <a:rPr lang="en-AU" b="1" dirty="0">
                    <a:latin typeface="CMU Serif Roman" charset="0"/>
                    <a:ea typeface="CMU Serif Roman" charset="0"/>
                    <a:cs typeface="CMU Serif Roman" charset="0"/>
                  </a:rPr>
                  <a:t>4. Weight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𝒁</m:t>
                    </m:r>
                  </m:oMath>
                </a14:m>
                <a:r>
                  <a:rPr lang="en-AU" b="1" dirty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en-AU" b="1" dirty="0" err="1">
                    <a:latin typeface="CMU Serif Roman" charset="0"/>
                    <a:ea typeface="CMU Serif Roman" charset="0"/>
                    <a:cs typeface="CMU Serif Roman" charset="0"/>
                  </a:rPr>
                  <a:t>w.r.t</a:t>
                </a:r>
                <a:r>
                  <a:rPr lang="en-AU" b="1" dirty="0">
                    <a:latin typeface="CMU Serif Roman" charset="0"/>
                    <a:ea typeface="CMU Serif Roman" charset="0"/>
                    <a:cs typeface="CMU Serif Roman" charset="0"/>
                  </a:rPr>
                  <a:t>. the proximity/neighbourhood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de-DE" b="1" i="1">
                            <a:latin typeface="Cambria Math" panose="02040503050406030204" pitchFamily="18" charset="0"/>
                            <a:ea typeface="CMU Serif Roman" charset="0"/>
                            <a:cs typeface="CMU Serif Roman" charset="0"/>
                          </a:rPr>
                          <m:t>𝒙</m:t>
                        </m:r>
                      </m:e>
                      <m:sub>
                        <m:r>
                          <a:rPr lang="de-DE" b="1" i="1">
                            <a:latin typeface="Cambria Math" panose="02040503050406030204" pitchFamily="18" charset="0"/>
                            <a:ea typeface="CMU Serif Roman" charset="0"/>
                            <a:cs typeface="CMU Serif Roman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AU" b="1" dirty="0">
                    <a:latin typeface="CMU Serif Roman" charset="0"/>
                    <a:ea typeface="CMU Serif Roman" charset="0"/>
                    <a:cs typeface="CMU Serif Roman" charset="0"/>
                  </a:rPr>
                  <a:t>.</a:t>
                </a:r>
              </a:p>
              <a:p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5. Train an explainable weighted model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𝑔</m:t>
                    </m:r>
                  </m:oMath>
                </a14:m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𝑍</m:t>
                    </m:r>
                  </m:oMath>
                </a14:m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 and the associated predictions.</a:t>
                </a:r>
              </a:p>
              <a:p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Return: An explanation </a:t>
                </a: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MU Serif Roman" charset="0"/>
                            <a:cs typeface="CMU Serif Roman" charset="0"/>
                          </a:rPr>
                          <m:t>𝑥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MU Serif Roman" charset="0"/>
                            <a:cs typeface="CMU Serif Roman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.</a:t>
                </a:r>
                <a:endParaRPr lang="en-AU" dirty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08" t="-10909" r="-20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822960" y="285479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Algorithm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a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single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LIME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explanation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[RECAP]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3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857350"/>
            <a:ext cx="4743779" cy="4022725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real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data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hard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find a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good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width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29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3" name="Geschweifte Klammer links 12"/>
          <p:cNvSpPr/>
          <p:nvPr/>
        </p:nvSpPr>
        <p:spPr>
          <a:xfrm rot="16200000">
            <a:off x="3312278" y="4801090"/>
            <a:ext cx="143240" cy="2251514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5" name="Geschweifte Klammer links 14"/>
          <p:cNvSpPr/>
          <p:nvPr/>
        </p:nvSpPr>
        <p:spPr>
          <a:xfrm rot="16200000">
            <a:off x="1518807" y="5653497"/>
            <a:ext cx="174966" cy="53172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33310" y="6015691"/>
            <a:ext cx="153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too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small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</a:t>
            </a:r>
            <a:endParaRPr lang="de-DE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420298" y="6000847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</a:t>
            </a:r>
            <a:r>
              <a:rPr lang="de-DE" sz="1400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too</a:t>
            </a:r>
            <a:r>
              <a:rPr lang="de-DE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 large</a:t>
            </a:r>
            <a:endParaRPr lang="de-DE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1797310" y="6024541"/>
            <a:ext cx="1298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MU Serif Roman" charset="0"/>
                <a:ea typeface="CMU Serif Roman" charset="0"/>
                <a:cs typeface="CMU Serif Roman" charset="0"/>
              </a:rPr>
              <a:t>Good</a:t>
            </a:r>
            <a:r>
              <a:rPr lang="de-DE" sz="14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1400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sz="1400" dirty="0" smtClean="0">
                <a:latin typeface="CMU Serif Roman" charset="0"/>
                <a:ea typeface="CMU Serif Roman" charset="0"/>
                <a:cs typeface="CMU Serif Roman" charset="0"/>
              </a:rPr>
              <a:t>??</a:t>
            </a:r>
            <a:endParaRPr lang="de-DE" sz="14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4" name="Geschweifte Klammer links 13"/>
          <p:cNvSpPr/>
          <p:nvPr/>
        </p:nvSpPr>
        <p:spPr>
          <a:xfrm rot="16200000">
            <a:off x="1985362" y="5725689"/>
            <a:ext cx="159566" cy="38599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graphicFrame>
        <p:nvGraphicFramePr>
          <p:cNvPr id="21" name="Tabel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949366"/>
              </p:ext>
            </p:extLst>
          </p:nvPr>
        </p:nvGraphicFramePr>
        <p:xfrm>
          <a:off x="6227362" y="2389475"/>
          <a:ext cx="2523508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299"/>
                <a:gridCol w="1173209"/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Feature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Attribute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holiday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No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hum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61.83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season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Summer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temp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22.41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weathersit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Clear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windspeed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7.92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workingday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Yes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count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7720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11469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real (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tabular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)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data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LIME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struggles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30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Observations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:</a:t>
            </a:r>
          </a:p>
          <a:p>
            <a:pPr>
              <a:buFont typeface="Courier New" charset="0"/>
              <a:buChar char="o"/>
            </a:pP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Instability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(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Alvarez-Melis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Jaakkola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2018)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bias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towards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a global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surrogate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(</a:t>
            </a:r>
            <a:r>
              <a:rPr lang="nb-NO" dirty="0" err="1">
                <a:latin typeface="CMU Serif Roman" charset="0"/>
                <a:ea typeface="CMU Serif Roman" charset="0"/>
                <a:cs typeface="CMU Serif Roman" charset="0"/>
              </a:rPr>
              <a:t>Laugel</a:t>
            </a:r>
            <a:r>
              <a:rPr lang="nb-NO" dirty="0">
                <a:latin typeface="CMU Serif Roman" charset="0"/>
                <a:ea typeface="CMU Serif Roman" charset="0"/>
                <a:cs typeface="CMU Serif Roman" charset="0"/>
              </a:rPr>
              <a:t> et al. </a:t>
            </a:r>
            <a:r>
              <a:rPr lang="nb-NO" dirty="0" smtClean="0">
                <a:latin typeface="CMU Serif Roman" charset="0"/>
                <a:ea typeface="CMU Serif Roman" charset="0"/>
                <a:cs typeface="CMU Serif Roman" charset="0"/>
              </a:rPr>
              <a:t>2018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)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are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also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observed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real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data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pPr>
              <a:buFont typeface="Courier New" charset="0"/>
              <a:buChar char="o"/>
            </a:pP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Sometimes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impossible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determine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a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local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model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(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grid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not granular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enough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?)</a:t>
            </a:r>
          </a:p>
          <a:p>
            <a:pPr>
              <a:buFont typeface="Courier New" charset="0"/>
              <a:buChar char="o"/>
            </a:pP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In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cases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where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find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local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models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,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there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still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some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doubt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pPr>
              <a:buFont typeface="Courier New" charset="0"/>
              <a:buChar char="o"/>
            </a:pP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Many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stable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&amp;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local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models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look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very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similar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different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observations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pPr>
              <a:buFont typeface="Courier New" charset="0"/>
              <a:buChar char="o"/>
            </a:pP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In rare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cases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there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divergence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in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global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surrogate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different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observations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  <a:p>
            <a:pPr marL="0" indent="0">
              <a:buNone/>
            </a:pP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  <a:sym typeface="Wingdings"/>
              </a:rPr>
              <a:t> LIME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  <a:sym typeface="Wingdings"/>
              </a:rPr>
              <a:t>does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  <a:sym typeface="Wingdings"/>
              </a:rPr>
              <a:t> not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  <a:sym typeface="Wingdings"/>
              </a:rPr>
              <a:t>provide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  <a:sym typeface="Wingdings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  <a:sym typeface="Wingdings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  <a:sym typeface="Wingdings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  <a:sym typeface="Wingdings"/>
              </a:rPr>
              <a:t>intended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  <a:sym typeface="Wingdings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  <a:sym typeface="Wingdings"/>
              </a:rPr>
              <a:t>level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  <a:sym typeface="Wingdings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  <a:sym typeface="Wingdings"/>
              </a:rPr>
              <a:t>of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  <a:sym typeface="Wingdings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  <a:sym typeface="Wingdings"/>
              </a:rPr>
              <a:t>interpretability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  <a:sym typeface="Wingdings"/>
              </a:rPr>
              <a:t>.</a:t>
            </a:r>
            <a:endParaRPr lang="de-DE" dirty="0" smtClean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3139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The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problem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lies in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sampling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complex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decision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boundaries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/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predicitive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surfaces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global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sampling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unsatisfactory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The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sampling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may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result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in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only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few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observations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that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are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actually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in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proximity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instance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be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explained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Craven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Shavlik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(1996) 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argue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(in a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very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different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context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)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that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local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fidelty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achieved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by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increasing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density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of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observations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around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instance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of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interest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Local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sampling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should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be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preferred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over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global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sampling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(</a:t>
            </a:r>
            <a:r>
              <a:rPr lang="nb-NO" dirty="0" err="1">
                <a:latin typeface="CMU Serif Roman" charset="0"/>
                <a:ea typeface="CMU Serif Roman" charset="0"/>
                <a:cs typeface="CMU Serif Roman" charset="0"/>
              </a:rPr>
              <a:t>Laugel</a:t>
            </a:r>
            <a:r>
              <a:rPr lang="nb-NO" dirty="0">
                <a:latin typeface="CMU Serif Roman" charset="0"/>
                <a:ea typeface="CMU Serif Roman" charset="0"/>
                <a:cs typeface="CMU Serif Roman" charset="0"/>
              </a:rPr>
              <a:t> et al. 2018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).</a:t>
            </a:r>
          </a:p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Local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sampling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actually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also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performed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LIME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non-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tabular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data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(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next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slide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).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31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969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LIME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text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data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Example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taken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from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Molnar (2019):</a:t>
            </a:r>
          </a:p>
          <a:p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32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566A038B-D449-49DE-A6B1-6E54B440C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791409"/>
              </p:ext>
            </p:extLst>
          </p:nvPr>
        </p:nvGraphicFramePr>
        <p:xfrm>
          <a:off x="925501" y="2428557"/>
          <a:ext cx="413487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748">
                  <a:extLst>
                    <a:ext uri="{9D8B030D-6E8A-4147-A177-3AD203B41FA5}">
                      <a16:colId xmlns="" xmlns:a16="http://schemas.microsoft.com/office/drawing/2014/main" val="486940579"/>
                    </a:ext>
                  </a:extLst>
                </a:gridCol>
                <a:gridCol w="729124">
                  <a:extLst>
                    <a:ext uri="{9D8B030D-6E8A-4147-A177-3AD203B41FA5}">
                      <a16:colId xmlns="" xmlns:a16="http://schemas.microsoft.com/office/drawing/2014/main" val="3177780932"/>
                    </a:ext>
                  </a:extLst>
                </a:gridCol>
              </a:tblGrid>
              <a:tr h="194113"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Content</a:t>
                      </a:r>
                      <a:endParaRPr lang="x-none" sz="14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Class</a:t>
                      </a:r>
                      <a:endParaRPr lang="x-none" sz="14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83854297"/>
                  </a:ext>
                </a:extLst>
              </a:tr>
              <a:tr h="19411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PSY is a good guy</a:t>
                      </a:r>
                      <a:endParaRPr lang="x-none" sz="14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x-none" sz="14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16490689"/>
                  </a:ext>
                </a:extLst>
              </a:tr>
              <a:tr h="19411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For Christmas Song visit my channel! ;)</a:t>
                      </a:r>
                      <a:endParaRPr lang="x-none" sz="14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x-none" sz="14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02454353"/>
                  </a:ext>
                </a:extLst>
              </a:tr>
            </a:tbl>
          </a:graphicData>
        </a:graphic>
      </p:graphicFrame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45462"/>
              </p:ext>
            </p:extLst>
          </p:nvPr>
        </p:nvGraphicFramePr>
        <p:xfrm>
          <a:off x="925503" y="3621453"/>
          <a:ext cx="744125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157"/>
                <a:gridCol w="794022"/>
                <a:gridCol w="1066292"/>
                <a:gridCol w="930157"/>
                <a:gridCol w="930157"/>
                <a:gridCol w="930157"/>
                <a:gridCol w="930157"/>
                <a:gridCol w="930157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 err="1" smtClean="0">
                          <a:solidFill>
                            <a:schemeClr val="lt1"/>
                          </a:solidFill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For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Christmas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Song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visit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 err="1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my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 err="1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channel</a:t>
                      </a:r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!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mr-IN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;)</a:t>
                      </a:r>
                      <a:endParaRPr lang="mr-IN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s-IS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2</a:t>
                      </a:r>
                      <a:endParaRPr lang="is-IS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3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4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5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6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64578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The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problem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lies in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sampling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complex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decision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boundaries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/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predicitive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surfaces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global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sampling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unsatisfactory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The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sampling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may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result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in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only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few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observations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that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are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actually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in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proximity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instance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be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explained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Craven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Shavlik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(1996) 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argue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(in a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very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different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context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)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that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local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fidelty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achieved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by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increasing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density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of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observations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around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instance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of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interest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Local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sampling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should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be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preferred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over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global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sampling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(</a:t>
            </a:r>
            <a:r>
              <a:rPr lang="nb-NO" dirty="0" err="1">
                <a:latin typeface="CMU Serif Roman" charset="0"/>
                <a:ea typeface="CMU Serif Roman" charset="0"/>
                <a:cs typeface="CMU Serif Roman" charset="0"/>
              </a:rPr>
              <a:t>Laugel</a:t>
            </a:r>
            <a:r>
              <a:rPr lang="nb-NO" dirty="0">
                <a:latin typeface="CMU Serif Roman" charset="0"/>
                <a:ea typeface="CMU Serif Roman" charset="0"/>
                <a:cs typeface="CMU Serif Roman" charset="0"/>
              </a:rPr>
              <a:t> et al. 2018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).</a:t>
            </a:r>
          </a:p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More on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topic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in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next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talk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33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685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Things not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mentioned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/ open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discussion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What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about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other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parameters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,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distance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measure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type?</a:t>
            </a:r>
          </a:p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What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about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interaction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effects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?</a:t>
            </a:r>
          </a:p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What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about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increasing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number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of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permutations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massively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(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instead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of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local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sampling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)?</a:t>
            </a:r>
          </a:p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What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about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binning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?</a:t>
            </a:r>
          </a:p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Use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other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methods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of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interpretable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machine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learning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evaluation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of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local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model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?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34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2362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" y="272779"/>
            <a:ext cx="7543800" cy="1450757"/>
          </a:xfrm>
        </p:spPr>
        <p:txBody>
          <a:bodyPr/>
          <a:lstStyle/>
          <a:p>
            <a:r>
              <a:rPr lang="en-AU" dirty="0">
                <a:latin typeface="CMU Serif Roman" charset="0"/>
                <a:ea typeface="CMU Serif Roman" charset="0"/>
                <a:cs typeface="CMU Serif Roman" charset="0"/>
              </a:rPr>
              <a:t>References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 charset="0"/>
              <a:buChar char="•"/>
            </a:pP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Alvarez-Melis, David,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Tommi S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Jaakkola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. 2018. “On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Robustness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of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Interpretability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Methods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.” 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arXiv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Preprint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arXiv:1806.08049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pPr>
              <a:buFont typeface="Arial" charset="0"/>
              <a:buChar char="•"/>
            </a:pP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Craven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, Mark,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Jude W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Shavlik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. 1996. “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Extracting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Tree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-Structured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Representations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of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Trained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Networks.” In 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Advances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in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Neural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Information Processing Systems, 24–30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pPr>
              <a:buFont typeface="Arial" charset="0"/>
              <a:buChar char="•"/>
            </a:pP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Fanaee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-T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, Hadi,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Joao Gama. 2014. “Event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Labeling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Combining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Ensemble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Detectors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Background Knowledge.” Progress in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Artificial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Intelligence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 2 (2-3). Springer: 113–27.</a:t>
            </a:r>
          </a:p>
          <a:p>
            <a:pPr>
              <a:buFont typeface="Arial" charset="0"/>
              <a:buChar char="•"/>
            </a:pP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Laugel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, Thibault, Xavier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Renard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, Marie-Jeanne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Lesot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, Christophe Marsala,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Marcin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Detyniecki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. 2018. “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Defining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Locality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Surrogates in Post-Hoc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Interpretablity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.” 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arXiv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Preprint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arXiv:1806.07498.</a:t>
            </a:r>
          </a:p>
          <a:p>
            <a:pPr>
              <a:buFont typeface="Arial" charset="0"/>
              <a:buChar char="•"/>
            </a:pP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Meinshausen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, Nicolai,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Peter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Bühlmann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. 2010. “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Stability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Selection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.” Journal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of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Royal Statistical Society: Series B (Statistical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Methodology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) 72 (4).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Wiley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Online Library: 417–73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pPr>
              <a:buFont typeface="Arial" charset="0"/>
              <a:buChar char="•"/>
            </a:pP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Molnar, Christoph. 2019. 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Interpretable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Machine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Learning: A Guide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Making Black Box Models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Explainable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pPr>
              <a:buFont typeface="Arial" charset="0"/>
              <a:buChar char="•"/>
            </a:pP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Pedersen, T. &amp;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Benetsy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, M. (2018). “Package ‘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lime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’“.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Cran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R.</a:t>
            </a:r>
          </a:p>
          <a:p>
            <a:pPr>
              <a:buFont typeface="Arial" charset="0"/>
              <a:buChar char="•"/>
            </a:pP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Ribeiro, M. T., Singh, S., &amp;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Guestrin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, C. (2016) “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Why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should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I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trust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you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?: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Explaining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predictions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of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any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>
                <a:latin typeface="CMU Serif Roman" charset="0"/>
                <a:ea typeface="CMU Serif Roman" charset="0"/>
                <a:cs typeface="CMU Serif Roman" charset="0"/>
              </a:rPr>
              <a:t>classifier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.“. </a:t>
            </a:r>
            <a:r>
              <a:rPr lang="de-DE" i="1" dirty="0" err="1">
                <a:latin typeface="CMU Serif Roman" charset="0"/>
                <a:ea typeface="CMU Serif Roman" charset="0"/>
                <a:cs typeface="CMU Serif Roman" charset="0"/>
              </a:rPr>
              <a:t>Proceedings</a:t>
            </a:r>
            <a:r>
              <a:rPr lang="de-DE" i="1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i="1" dirty="0" err="1">
                <a:latin typeface="CMU Serif Roman" charset="0"/>
                <a:ea typeface="CMU Serif Roman" charset="0"/>
                <a:cs typeface="CMU Serif Roman" charset="0"/>
              </a:rPr>
              <a:t>of</a:t>
            </a:r>
            <a:r>
              <a:rPr lang="de-DE" i="1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i="1" dirty="0" err="1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i="1" dirty="0">
                <a:latin typeface="CMU Serif Roman" charset="0"/>
                <a:ea typeface="CMU Serif Roman" charset="0"/>
                <a:cs typeface="CMU Serif Roman" charset="0"/>
              </a:rPr>
              <a:t> 22nd ACM SIGKDD international </a:t>
            </a:r>
            <a:r>
              <a:rPr lang="de-DE" i="1" dirty="0" err="1">
                <a:latin typeface="CMU Serif Roman" charset="0"/>
                <a:ea typeface="CMU Serif Roman" charset="0"/>
                <a:cs typeface="CMU Serif Roman" charset="0"/>
              </a:rPr>
              <a:t>conference</a:t>
            </a:r>
            <a:r>
              <a:rPr lang="de-DE" i="1" dirty="0">
                <a:latin typeface="CMU Serif Roman" charset="0"/>
                <a:ea typeface="CMU Serif Roman" charset="0"/>
                <a:cs typeface="CMU Serif Roman" charset="0"/>
              </a:rPr>
              <a:t> on </a:t>
            </a:r>
            <a:r>
              <a:rPr lang="de-DE" i="1" dirty="0" err="1">
                <a:latin typeface="CMU Serif Roman" charset="0"/>
                <a:ea typeface="CMU Serif Roman" charset="0"/>
                <a:cs typeface="CMU Serif Roman" charset="0"/>
              </a:rPr>
              <a:t>knowledge</a:t>
            </a:r>
            <a:r>
              <a:rPr lang="de-DE" i="1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i="1" dirty="0" err="1">
                <a:latin typeface="CMU Serif Roman" charset="0"/>
                <a:ea typeface="CMU Serif Roman" charset="0"/>
                <a:cs typeface="CMU Serif Roman" charset="0"/>
              </a:rPr>
              <a:t>discovery</a:t>
            </a:r>
            <a:r>
              <a:rPr lang="de-DE" i="1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i="1" dirty="0" err="1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i="1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i="1" dirty="0" err="1">
                <a:latin typeface="CMU Serif Roman" charset="0"/>
                <a:ea typeface="CMU Serif Roman" charset="0"/>
                <a:cs typeface="CMU Serif Roman" charset="0"/>
              </a:rPr>
              <a:t>data</a:t>
            </a:r>
            <a:r>
              <a:rPr lang="de-DE" i="1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i="1" dirty="0" err="1">
                <a:latin typeface="CMU Serif Roman" charset="0"/>
                <a:ea typeface="CMU Serif Roman" charset="0"/>
                <a:cs typeface="CMU Serif Roman" charset="0"/>
              </a:rPr>
              <a:t>mining</a:t>
            </a:r>
            <a:r>
              <a:rPr lang="de-DE" i="1" dirty="0">
                <a:latin typeface="CMU Serif Roman" charset="0"/>
                <a:ea typeface="CMU Serif Roman" charset="0"/>
                <a:cs typeface="CMU Serif Roman" charset="0"/>
              </a:rPr>
              <a:t>,</a:t>
            </a:r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 1135-1144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35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15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" y="285479"/>
            <a:ext cx="7543800" cy="1450757"/>
          </a:xfrm>
        </p:spPr>
        <p:txBody>
          <a:bodyPr/>
          <a:lstStyle/>
          <a:p>
            <a:r>
              <a:rPr lang="de-DE" dirty="0">
                <a:latin typeface="CMU Serif Roman" charset="0"/>
                <a:ea typeface="CMU Serif Roman" charset="0"/>
                <a:cs typeface="CMU Serif Roman" charset="0"/>
              </a:rPr>
              <a:t>Model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Math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:</a:t>
            </a:r>
            <a:b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The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proximity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arbitrary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 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1201"/>
                <a:ext cx="7543801" cy="4023360"/>
              </a:xfrm>
            </p:spPr>
            <p:txBody>
              <a:bodyPr>
                <a:normAutofit/>
              </a:bodyPr>
              <a:lstStyle/>
              <a:p>
                <a:endParaRPr lang="en-AU" dirty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endParaRPr lang="en-AU" dirty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endParaRPr lang="en-AU" dirty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r>
                  <a:rPr lang="en-A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MU Serif Roman" charset="0"/>
                    <a:ea typeface="CMU Serif Roman" charset="0"/>
                    <a:cs typeface="CMU Serif Roman" charset="0"/>
                  </a:rPr>
                  <a:t>x:	data point desired to interpret</a:t>
                </a:r>
              </a:p>
              <a:p>
                <a:r>
                  <a:rPr lang="en-A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MU Serif Roman" charset="0"/>
                    <a:ea typeface="CMU Serif Roman" charset="0"/>
                    <a:cs typeface="CMU Serif Roman" charset="0"/>
                  </a:rPr>
                  <a:t>G:	set of interpretable models</a:t>
                </a:r>
              </a:p>
              <a:p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MU Serif Roman" charset="0"/>
                        <a:cs typeface="CMU Serif Roman" charset="0"/>
                      </a:rPr>
                      <m:t>𝐿</m:t>
                    </m:r>
                  </m:oMath>
                </a14:m>
                <a:r>
                  <a:rPr lang="en-A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MU Serif Roman" charset="0"/>
                    <a:ea typeface="CMU Serif Roman" charset="0"/>
                    <a:cs typeface="CMU Serif Roman" charset="0"/>
                  </a:rPr>
                  <a:t>:	loss function</a:t>
                </a:r>
              </a:p>
              <a:p>
                <a:r>
                  <a:rPr lang="en-A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MU Serif Roman" charset="0"/>
                    <a:ea typeface="CMU Serif Roman" charset="0"/>
                    <a:cs typeface="CMU Serif Roman" charset="0"/>
                  </a:rPr>
                  <a:t>f:	predictive model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l-GR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𝜋</m:t>
                        </m:r>
                      </m:e>
                      <m:sub>
                        <m:r>
                          <a:rPr lang="de-DE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A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MU Serif Roman" charset="0"/>
                    <a:ea typeface="CMU Serif Roman" charset="0"/>
                    <a:cs typeface="CMU Serif Roman" charset="0"/>
                  </a:rPr>
                  <a:t>:	proximity measure</a:t>
                </a:r>
              </a:p>
              <a:p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MU Serif Roman" charset="0"/>
                        <a:cs typeface="CMU Serif Roman" charset="0"/>
                      </a:rPr>
                      <m:t>𝛺</m:t>
                    </m:r>
                  </m:oMath>
                </a14:m>
                <a:r>
                  <a:rPr lang="en-A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MU Serif Roman" charset="0"/>
                    <a:ea typeface="CMU Serif Roman" charset="0"/>
                    <a:cs typeface="CMU Serif Roman" charset="0"/>
                  </a:rPr>
                  <a:t>:	complexity </a:t>
                </a:r>
                <a:r>
                  <a:rPr lang="en-AU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MU Serif Roman" charset="0"/>
                    <a:ea typeface="CMU Serif Roman" charset="0"/>
                    <a:cs typeface="CMU Serif Roman" charset="0"/>
                  </a:rPr>
                  <a:t>measure</a:t>
                </a:r>
                <a:endParaRPr lang="en-A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1201"/>
                <a:ext cx="7543801" cy="4023360"/>
              </a:xfrm>
              <a:blipFill rotWithShape="0">
                <a:blip r:embed="rId3"/>
                <a:stretch>
                  <a:fillRect l="-2019" b="-21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3</a:t>
            </a:fld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13585530-D46F-4827-8F3B-AEAF1FEAC406}"/>
                  </a:ext>
                </a:extLst>
              </p:cNvPr>
              <p:cNvSpPr txBox="1"/>
              <p:nvPr/>
            </p:nvSpPr>
            <p:spPr>
              <a:xfrm>
                <a:off x="1627238" y="2258425"/>
                <a:ext cx="6290115" cy="5229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charset="0"/>
                          <a:ea typeface="CMU Serif Roman" charset="0"/>
                          <a:cs typeface="CMU Serif Roman" charset="0"/>
                        </a:rPr>
                        <m:t>𝑒𝑥𝑝𝑙𝑎𝑖𝑛𝑒𝑟</m:t>
                      </m:r>
                      <m:d>
                        <m:dPr>
                          <m:ctrlPr>
                            <a:rPr lang="pt-BR" sz="2400" i="1" smtClean="0">
                              <a:latin typeface="Cambria Math" charset="0"/>
                              <a:ea typeface="CMU Serif Roman" charset="0"/>
                              <a:cs typeface="CMU Serif Roman" charset="0"/>
                            </a:rPr>
                          </m:ctrlPr>
                        </m:dPr>
                        <m:e>
                          <m:r>
                            <a:rPr lang="pt-BR" sz="2400" i="1" smtClean="0">
                              <a:latin typeface="Cambria Math" charset="0"/>
                              <a:ea typeface="CMU Serif Roman" charset="0"/>
                              <a:cs typeface="CMU Serif Roman" charset="0"/>
                            </a:rPr>
                            <m:t>𝑥</m:t>
                          </m:r>
                        </m:e>
                      </m:d>
                      <m:r>
                        <a:rPr lang="pt-BR" sz="2400" i="1" smtClean="0">
                          <a:latin typeface="Cambria Math" charset="0"/>
                          <a:ea typeface="CMU Serif Roman" charset="0"/>
                          <a:cs typeface="CMU Serif Roman" charset="0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 charset="0"/>
                              <a:ea typeface="CMU Serif Roman" charset="0"/>
                              <a:cs typeface="CMU Serif Roman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charset="0"/>
                              <a:ea typeface="CMU Serif Roman" charset="0"/>
                              <a:cs typeface="CMU Serif Roman" charset="0"/>
                            </a:rPr>
                            <m:t>𝑎𝑟𝑔</m:t>
                          </m:r>
                          <m:func>
                            <m:funcPr>
                              <m:ctrlPr>
                                <a:rPr lang="de-DE" sz="2400" b="0" i="1" smtClean="0">
                                  <a:latin typeface="Cambria Math" charset="0"/>
                                  <a:ea typeface="CMU Serif Roman" charset="0"/>
                                  <a:cs typeface="CMU Serif Roman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de-DE" sz="2400" b="0" i="1" smtClean="0">
                                      <a:latin typeface="Cambria Math" charset="0"/>
                                      <a:ea typeface="CMU Serif Roman" charset="0"/>
                                      <a:cs typeface="CMU Serif Roman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sz="2400" b="0" i="0" smtClean="0">
                                      <a:latin typeface="Cambria Math" charset="0"/>
                                      <a:ea typeface="CMU Serif Roman" charset="0"/>
                                      <a:cs typeface="CMU Serif Roman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de-DE" sz="2400" b="0" i="1" smtClean="0">
                                      <a:latin typeface="Cambria Math" charset="0"/>
                                      <a:ea typeface="CMU Serif Roman" charset="0"/>
                                      <a:cs typeface="CMU Serif Roman" charset="0"/>
                                    </a:rPr>
                                    <m:t>𝑔</m:t>
                                  </m:r>
                                  <m:r>
                                    <a:rPr lang="de-DE" sz="2400" b="0" i="1" smtClean="0">
                                      <a:latin typeface="Cambria Math" charset="0"/>
                                      <a:ea typeface="CMU Serif Roman" charset="0"/>
                                      <a:cs typeface="CMU Serif Roman" charset="0"/>
                                    </a:rPr>
                                    <m:t> ∈ </m:t>
                                  </m:r>
                                  <m:r>
                                    <a:rPr lang="de-DE" sz="2400" b="0" i="1" smtClean="0">
                                      <a:latin typeface="Cambria Math" charset="0"/>
                                      <a:ea typeface="CMU Serif Roman" charset="0"/>
                                      <a:cs typeface="CMU Serif Roman" charset="0"/>
                                    </a:rPr>
                                    <m:t>𝐺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de-DE" sz="2400" b="0" i="1" smtClean="0">
                                  <a:latin typeface="Cambria Math" charset="0"/>
                                  <a:ea typeface="CMU Serif Roman" charset="0"/>
                                  <a:cs typeface="CMU Serif Roman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de-DE" sz="2400" b="0" i="1" smtClean="0">
                                      <a:latin typeface="Cambria Math" charset="0"/>
                                      <a:ea typeface="CMU Serif Roman" charset="0"/>
                                      <a:cs typeface="CMU Serif Roman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400" b="0" i="1" smtClean="0">
                                      <a:latin typeface="Cambria Math" charset="0"/>
                                      <a:ea typeface="CMU Serif Roman" charset="0"/>
                                      <a:cs typeface="CMU Serif Roman" charset="0"/>
                                    </a:rPr>
                                    <m:t>𝑓</m:t>
                                  </m:r>
                                  <m:r>
                                    <a:rPr lang="de-DE" sz="2400" b="0" i="1" smtClean="0">
                                      <a:latin typeface="Cambria Math" charset="0"/>
                                      <a:ea typeface="CMU Serif Roman" charset="0"/>
                                      <a:cs typeface="CMU Serif Roman" charset="0"/>
                                    </a:rPr>
                                    <m:t>, </m:t>
                                  </m:r>
                                  <m:r>
                                    <a:rPr lang="de-DE" sz="2400" b="0" i="1" smtClean="0">
                                      <a:latin typeface="Cambria Math" charset="0"/>
                                      <a:ea typeface="CMU Serif Roman" charset="0"/>
                                      <a:cs typeface="CMU Serif Roman" charset="0"/>
                                    </a:rPr>
                                    <m:t>𝑔</m:t>
                                  </m:r>
                                  <m:r>
                                    <a:rPr lang="de-DE" sz="2400" b="0" i="1" smtClean="0">
                                      <a:latin typeface="Cambria Math" charset="0"/>
                                      <a:ea typeface="CMU Serif Roman" charset="0"/>
                                      <a:cs typeface="CMU Serif Roman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l-GR" sz="2400" b="0" i="1" smtClean="0">
                                          <a:latin typeface="Cambria Math" charset="0"/>
                                          <a:ea typeface="CMU Serif Roman" charset="0"/>
                                          <a:cs typeface="CMU Serif Roman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sz="2400" i="1">
                                          <a:latin typeface="Cambria Math" charset="0"/>
                                          <a:ea typeface="CMU Serif Roman" charset="0"/>
                                          <a:cs typeface="CMU Serif Roman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de-DE" sz="2400" b="0" i="1" smtClean="0">
                                          <a:latin typeface="Cambria Math" charset="0"/>
                                          <a:ea typeface="CMU Serif Roman" charset="0"/>
                                          <a:cs typeface="CMU Serif Roman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2400" b="0" i="1" smtClean="0">
                                  <a:latin typeface="Cambria Math" charset="0"/>
                                  <a:ea typeface="CMU Serif Roman" charset="0"/>
                                  <a:cs typeface="CMU Serif Roman" charset="0"/>
                                </a:rPr>
                                <m:t>+ </m:t>
                              </m:r>
                              <m:r>
                                <a:rPr lang="de-DE" sz="2400" b="0" i="1" smtClean="0">
                                  <a:latin typeface="Cambria Math" charset="0"/>
                                  <a:ea typeface="CMU Serif Roman" charset="0"/>
                                  <a:cs typeface="CMU Serif Roman" charset="0"/>
                                </a:rPr>
                                <m:t>𝛺</m:t>
                              </m:r>
                              <m:r>
                                <a:rPr lang="de-DE" sz="2400" b="0" i="1" smtClean="0">
                                  <a:latin typeface="Cambria Math" charset="0"/>
                                  <a:ea typeface="CMU Serif Roman" charset="0"/>
                                  <a:cs typeface="CMU Serif Roman" charset="0"/>
                                </a:rPr>
                                <m:t>(</m:t>
                              </m:r>
                              <m:r>
                                <a:rPr lang="de-DE" sz="2400" b="0" i="1" smtClean="0">
                                  <a:latin typeface="Cambria Math" charset="0"/>
                                  <a:ea typeface="CMU Serif Roman" charset="0"/>
                                  <a:cs typeface="CMU Serif Roman" charset="0"/>
                                </a:rPr>
                                <m:t>𝑔</m:t>
                              </m:r>
                              <m:r>
                                <a:rPr lang="de-DE" sz="2400" b="0" i="1" smtClean="0">
                                  <a:latin typeface="Cambria Math" charset="0"/>
                                  <a:ea typeface="CMU Serif Roman" charset="0"/>
                                  <a:cs typeface="CMU Serif Roman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de-DE" sz="2400" b="0" i="1" smtClean="0">
                              <a:latin typeface="Cambria Math" charset="0"/>
                              <a:ea typeface="CMU Serif Roman" charset="0"/>
                              <a:cs typeface="CMU Serif Roman" charset="0"/>
                            </a:rPr>
                            <m:t> </m:t>
                          </m:r>
                        </m:e>
                        <m:sub/>
                      </m:sSub>
                    </m:oMath>
                  </m:oMathPara>
                </a14:m>
                <a:endParaRPr lang="x-none" sz="2400" dirty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3585530-D46F-4827-8F3B-AEAF1FEAC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238" y="2258425"/>
                <a:ext cx="6290115" cy="522900"/>
              </a:xfrm>
              <a:prstGeom prst="rect">
                <a:avLst/>
              </a:prstGeom>
              <a:blipFill rotWithShape="0">
                <a:blip r:embed="rId4"/>
                <a:stretch>
                  <a:fillRect t="-98837" b="-965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 Verbindung 9"/>
          <p:cNvCxnSpPr>
            <a:stCxn id="21" idx="1"/>
          </p:cNvCxnSpPr>
          <p:nvPr/>
        </p:nvCxnSpPr>
        <p:spPr>
          <a:xfrm flipH="1">
            <a:off x="3855027" y="4228971"/>
            <a:ext cx="1565431" cy="945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hteck 20"/>
              <p:cNvSpPr/>
              <p:nvPr/>
            </p:nvSpPr>
            <p:spPr>
              <a:xfrm>
                <a:off x="5420458" y="4044305"/>
                <a:ext cx="2635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charset="0"/>
                              <a:ea typeface="CMU Serif Roman" charset="0"/>
                              <a:cs typeface="CMU Serif Roman" charset="0"/>
                            </a:rPr>
                          </m:ctrlPr>
                        </m:sSubPr>
                        <m:e>
                          <m:r>
                            <a:rPr lang="el-GR" i="1">
                              <a:latin typeface="Cambria Math" charset="0"/>
                              <a:ea typeface="CMU Serif Roman" charset="0"/>
                              <a:cs typeface="CMU Serif Roman" charset="0"/>
                            </a:rPr>
                            <m:t>𝜋</m:t>
                          </m:r>
                        </m:e>
                        <m:sub>
                          <m:r>
                            <a:rPr lang="de-DE" i="1">
                              <a:latin typeface="Cambria Math" charset="0"/>
                              <a:ea typeface="CMU Serif Roman" charset="0"/>
                              <a:cs typeface="CMU Serif Roman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charset="0"/>
                              <a:ea typeface="CMU Serif Roman" charset="0"/>
                              <a:cs typeface="CMU Serif Roman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charset="0"/>
                              <a:ea typeface="CMU Serif Roman" charset="0"/>
                              <a:cs typeface="CMU Serif Roman" charset="0"/>
                            </a:rPr>
                            <m:t>𝑧</m:t>
                          </m:r>
                        </m:e>
                      </m:d>
                      <m:r>
                        <a:rPr lang="de-DE" b="0" i="1" smtClean="0">
                          <a:latin typeface="Cambria Math" charset="0"/>
                          <a:ea typeface="CMU Serif Roman" charset="0"/>
                          <a:cs typeface="CMU Serif Roman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charset="0"/>
                          <a:ea typeface="CMU Serif Roman" charset="0"/>
                          <a:cs typeface="CMU Serif Roman" charset="0"/>
                        </a:rPr>
                        <m:t>kern</m:t>
                      </m:r>
                      <m:r>
                        <a:rPr lang="de-DE" b="0" i="1" smtClean="0">
                          <a:latin typeface="Cambria Math" charset="0"/>
                          <a:ea typeface="CMU Serif Roman" charset="0"/>
                          <a:cs typeface="CMU Serif Roman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charset="0"/>
                          <a:ea typeface="CMU Serif Roman" charset="0"/>
                          <a:cs typeface="CMU Serif Roman" charset="0"/>
                        </a:rPr>
                        <m:t>D</m:t>
                      </m:r>
                      <m:d>
                        <m:dPr>
                          <m:ctrlPr>
                            <a:rPr lang="de-DE" b="0" i="1" smtClean="0">
                              <a:latin typeface="Cambria Math" charset="0"/>
                              <a:ea typeface="CMU Serif Roman" charset="0"/>
                              <a:cs typeface="CMU Serif Roman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charset="0"/>
                              <a:ea typeface="CMU Serif Roman" charset="0"/>
                              <a:cs typeface="CMU Serif Roman" charset="0"/>
                            </a:rPr>
                            <m:t>x</m:t>
                          </m:r>
                          <m:r>
                            <a:rPr lang="de-DE" b="0" i="0" smtClean="0">
                              <a:latin typeface="Cambria Math" charset="0"/>
                              <a:ea typeface="CMU Serif Roman" charset="0"/>
                              <a:cs typeface="CMU Serif Roman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charset="0"/>
                              <a:ea typeface="CMU Serif Roman" charset="0"/>
                              <a:cs typeface="CMU Serif Roman" charset="0"/>
                            </a:rPr>
                            <m:t>z</m:t>
                          </m:r>
                        </m:e>
                      </m:d>
                      <m:r>
                        <a:rPr lang="de-DE" b="0" i="0" smtClean="0">
                          <a:latin typeface="Cambria Math" charset="0"/>
                          <a:ea typeface="CMU Serif Roman" charset="0"/>
                          <a:cs typeface="CMU Serif Roman" charset="0"/>
                        </a:rPr>
                        <m:t>, </m:t>
                      </m:r>
                      <m:r>
                        <a:rPr lang="de-DE" b="0" i="1" smtClean="0">
                          <a:latin typeface="Cambria Math" charset="0"/>
                          <a:ea typeface="CMU Serif Roman" charset="0"/>
                          <a:cs typeface="CMU Serif Roman" charset="0"/>
                        </a:rPr>
                        <m:t>𝜎</m:t>
                      </m:r>
                      <m:r>
                        <a:rPr lang="de-DE" b="0" i="0" smtClean="0">
                          <a:latin typeface="Cambria Math" charset="0"/>
                          <a:ea typeface="CMU Serif Roman" charset="0"/>
                          <a:cs typeface="CMU Serif Roman" charset="0"/>
                        </a:rPr>
                        <m:t>)</m:t>
                      </m:r>
                    </m:oMath>
                  </m:oMathPara>
                </a14:m>
                <a:endParaRPr lang="de-DE" dirty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</mc:Choice>
        <mc:Fallback xmlns="">
          <p:sp>
            <p:nvSpPr>
              <p:cNvPr id="21" name="Rechteck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0458" y="4044305"/>
                <a:ext cx="2635913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feld 27"/>
          <p:cNvSpPr txBox="1"/>
          <p:nvPr/>
        </p:nvSpPr>
        <p:spPr>
          <a:xfrm>
            <a:off x="5559136" y="3465195"/>
            <a:ext cx="195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Which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?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9" name="Geschweifte Klammer links 28"/>
          <p:cNvSpPr/>
          <p:nvPr/>
        </p:nvSpPr>
        <p:spPr>
          <a:xfrm rot="5400000">
            <a:off x="6503953" y="3713826"/>
            <a:ext cx="252617" cy="4970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5960492" y="4621907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Which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distance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?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7150497" y="3559884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Which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width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?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4" name="Geschweifte Klammer links 33"/>
          <p:cNvSpPr/>
          <p:nvPr/>
        </p:nvSpPr>
        <p:spPr>
          <a:xfrm rot="16200000">
            <a:off x="7136809" y="4268572"/>
            <a:ext cx="252617" cy="49704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5" name="Geschweifte Klammer links 34"/>
          <p:cNvSpPr/>
          <p:nvPr/>
        </p:nvSpPr>
        <p:spPr>
          <a:xfrm rot="5400000">
            <a:off x="7589496" y="3875354"/>
            <a:ext cx="252618" cy="2485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200" dirty="0" smtClean="0">
                <a:latin typeface="CMU Serif Roman" charset="0"/>
                <a:ea typeface="CMU Serif Roman" charset="0"/>
                <a:cs typeface="CMU Serif Roman" charset="0"/>
              </a:rPr>
              <a:t>The </a:t>
            </a:r>
            <a:r>
              <a:rPr lang="de-DE" sz="3200" dirty="0" err="1" smtClean="0">
                <a:latin typeface="CMU Serif Roman" charset="0"/>
                <a:ea typeface="CMU Serif Roman" charset="0"/>
                <a:cs typeface="CMU Serif Roman" charset="0"/>
              </a:rPr>
              <a:t>Proximity</a:t>
            </a:r>
            <a:r>
              <a:rPr lang="de-DE" sz="32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3200" dirty="0" err="1" smtClean="0">
                <a:latin typeface="CMU Serif Roman" charset="0"/>
                <a:ea typeface="CMU Serif Roman" charset="0"/>
                <a:cs typeface="CMU Serif Roman" charset="0"/>
              </a:rPr>
              <a:t>measure</a:t>
            </a:r>
            <a:r>
              <a:rPr lang="de-DE" sz="3200" dirty="0" smtClean="0">
                <a:latin typeface="CMU Serif Roman" charset="0"/>
                <a:ea typeface="CMU Serif Roman" charset="0"/>
                <a:cs typeface="CMU Serif Roman" charset="0"/>
              </a:rPr>
              <a:t>:</a:t>
            </a:r>
            <a:r>
              <a:rPr lang="de-DE" sz="3200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3200" dirty="0" smtClean="0">
                <a:latin typeface="CMU Serif Roman" charset="0"/>
                <a:ea typeface="CMU Serif Roman" charset="0"/>
                <a:cs typeface="CMU Serif Roman" charset="0"/>
              </a:rPr>
              <a:t/>
            </a:r>
            <a:br>
              <a:rPr lang="de-DE" sz="3200" dirty="0" smtClean="0"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de-DE" sz="3200" dirty="0" smtClean="0">
                <a:latin typeface="CMU Serif Roman" charset="0"/>
                <a:ea typeface="CMU Serif Roman" charset="0"/>
                <a:cs typeface="CMU Serif Roman" charset="0"/>
              </a:rPr>
              <a:t>The </a:t>
            </a:r>
            <a:r>
              <a:rPr lang="de-DE" sz="3200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de-DE" sz="32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3200" dirty="0" err="1" smtClean="0">
                <a:latin typeface="CMU Serif Roman" charset="0"/>
                <a:ea typeface="CMU Serif Roman" charset="0"/>
                <a:cs typeface="CMU Serif Roman" charset="0"/>
              </a:rPr>
              <a:t>width</a:t>
            </a:r>
            <a:r>
              <a:rPr lang="de-DE" sz="32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3200" dirty="0" err="1" smtClean="0">
                <a:latin typeface="CMU Serif Roman" charset="0"/>
                <a:ea typeface="CMU Serif Roman" charset="0"/>
                <a:cs typeface="CMU Serif Roman" charset="0"/>
              </a:rPr>
              <a:t>as</a:t>
            </a:r>
            <a:r>
              <a:rPr lang="de-DE" sz="32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3200" dirty="0" err="1" smtClean="0">
                <a:latin typeface="CMU Serif Roman" charset="0"/>
                <a:ea typeface="CMU Serif Roman" charset="0"/>
                <a:cs typeface="CMU Serif Roman" charset="0"/>
              </a:rPr>
              <a:t>main</a:t>
            </a:r>
            <a:r>
              <a:rPr lang="de-DE" sz="32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sz="3200" dirty="0" err="1" smtClean="0">
                <a:latin typeface="CMU Serif Roman" charset="0"/>
                <a:ea typeface="CMU Serif Roman" charset="0"/>
                <a:cs typeface="CMU Serif Roman" charset="0"/>
              </a:rPr>
              <a:t>hyperparameter</a:t>
            </a:r>
            <a:endParaRPr lang="de-DE" sz="32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Ribeiro et al. (2016)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set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𝜋</m:t>
                        </m:r>
                      </m:e>
                      <m:sub>
                        <m:r>
                          <a:rPr lang="de-DE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𝑧</m:t>
                        </m:r>
                      </m:e>
                    </m:d>
                    <m:r>
                      <a:rPr lang="de-DE" i="1">
                        <a:latin typeface="Cambria Math" charset="0"/>
                        <a:ea typeface="CMU Serif Roman" charset="0"/>
                        <a:cs typeface="CMU Serif Roman" charset="0"/>
                      </a:rPr>
                      <m:t>=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exp</m:t>
                    </m:r>
                    <m:r>
                      <a:rPr lang="de-DE" i="1">
                        <a:latin typeface="Cambria Math" charset="0"/>
                        <a:ea typeface="CMU Serif Roman" charset="0"/>
                        <a:cs typeface="CMU Serif Roman" charset="0"/>
                      </a:rPr>
                      <m:t>(</m:t>
                    </m:r>
                    <m:r>
                      <a:rPr lang="de-DE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−</m:t>
                    </m:r>
                    <m:r>
                      <m:rPr>
                        <m:sty m:val="p"/>
                      </m:rPr>
                      <a:rPr lang="de-DE">
                        <a:latin typeface="Cambria Math" charset="0"/>
                        <a:ea typeface="CMU Serif Roman" charset="0"/>
                        <a:cs typeface="CMU Serif Roman" charset="0"/>
                      </a:rPr>
                      <m:t>D</m:t>
                    </m:r>
                    <m:d>
                      <m:dPr>
                        <m:ctrlPr>
                          <a:rPr lang="de-DE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x</m:t>
                        </m:r>
                        <m:r>
                          <a:rPr lang="de-DE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de-DE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z</m:t>
                        </m:r>
                      </m:e>
                    </m:d>
                    <m:r>
                      <a:rPr lang="de-DE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/</m:t>
                    </m:r>
                    <m:r>
                      <a:rPr lang="de-DE" i="1">
                        <a:latin typeface="Cambria Math" charset="0"/>
                        <a:ea typeface="CMU Serif Roman" charset="0"/>
                        <a:cs typeface="CMU Serif Roman" charset="0"/>
                      </a:rPr>
                      <m:t>𝜎</m:t>
                    </m:r>
                    <m:r>
                      <a:rPr lang="de-DE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^2</m:t>
                    </m:r>
                    <m:r>
                      <a:rPr lang="de-DE">
                        <a:latin typeface="Cambria Math" charset="0"/>
                        <a:ea typeface="CMU Serif Roman" charset="0"/>
                        <a:cs typeface="CMU Serif Roman" charset="0"/>
                      </a:rPr>
                      <m:t>)</m:t>
                    </m:r>
                  </m:oMath>
                </a14:m>
                <a:endParaRPr lang="de-DE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That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means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they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use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an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exponential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kernel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>
                        <a:latin typeface="Cambria Math" charset="0"/>
                        <a:ea typeface="CMU Serif Roman" charset="0"/>
                        <a:cs typeface="CMU Serif Roman" charset="0"/>
                      </a:rPr>
                      <m:t>D</m:t>
                    </m:r>
                    <m:d>
                      <m:dPr>
                        <m:ctrlPr>
                          <a:rPr lang="de-DE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x</m:t>
                        </m:r>
                        <m:r>
                          <a:rPr lang="de-DE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de-DE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z</m:t>
                        </m:r>
                      </m:e>
                    </m:d>
                  </m:oMath>
                </a14:m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depends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on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the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data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situation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:</a:t>
                </a:r>
              </a:p>
              <a:p>
                <a:pPr lvl="1"/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Euclidean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for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numerical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tabular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data</a:t>
                </a:r>
                <a:endParaRPr lang="de-DE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pPr lvl="1"/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Gower*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for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mixed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tabular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data</a:t>
                </a:r>
                <a:endParaRPr lang="de-DE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pPr lvl="1"/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Cosine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for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text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data</a:t>
                </a:r>
                <a:endParaRPr lang="de-DE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pPr lvl="1"/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Euclidean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for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images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(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superpixels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)</a:t>
                </a:r>
              </a:p>
              <a:p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Main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degree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of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freedom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to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steer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locality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charset="0"/>
                        <a:ea typeface="CMU Serif Roman" charset="0"/>
                        <a:cs typeface="CMU Serif Roman" charset="0"/>
                      </a:rPr>
                      <m:t>𝜎</m:t>
                    </m:r>
                  </m:oMath>
                </a14:m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-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the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kernel</a:t>
                </a:r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de-DE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width</a:t>
                </a:r>
                <a:endParaRPr lang="de-DE" dirty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r>
                  <a:rPr lang="de-DE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endParaRPr lang="de-DE" b="1" dirty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019" t="-12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4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66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Simulations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5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844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Size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really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matters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35" y="1846263"/>
            <a:ext cx="4743779" cy="4022725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6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378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" y="284927"/>
            <a:ext cx="7543800" cy="1450757"/>
          </a:xfrm>
        </p:spPr>
        <p:txBody>
          <a:bodyPr/>
          <a:lstStyle/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Size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really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matters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287283"/>
            <a:ext cx="3703638" cy="3140685"/>
          </a:xfrm>
        </p:spPr>
      </p:pic>
      <p:pic>
        <p:nvPicPr>
          <p:cNvPr id="11" name="Inhaltsplatzhalter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2287956"/>
            <a:ext cx="3702050" cy="313933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7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7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LIME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explanations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revised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:</a:t>
            </a:r>
            <a:b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Either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unstable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global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Alvarez-Melis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Jaakkola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(2018):</a:t>
            </a:r>
          </a:p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Instable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explanations</a:t>
            </a:r>
            <a:endParaRPr lang="de-DE" dirty="0" smtClean="0">
              <a:latin typeface="CMU Serif Roman" charset="0"/>
              <a:ea typeface="CMU Serif Roman" charset="0"/>
              <a:cs typeface="CMU Serif Roman" charset="0"/>
            </a:endParaRPr>
          </a:p>
          <a:p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Explaining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the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same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observations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over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and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over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again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may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yield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b="1" dirty="0" err="1" smtClean="0">
                <a:latin typeface="CMU Serif Roman" charset="0"/>
                <a:ea typeface="CMU Serif Roman" charset="0"/>
                <a:cs typeface="CMU Serif Roman" charset="0"/>
              </a:rPr>
              <a:t>very</a:t>
            </a:r>
            <a:r>
              <a:rPr lang="de-DE" b="1" dirty="0" smtClean="0">
                <a:latin typeface="CMU Serif Roman" charset="0"/>
                <a:ea typeface="CMU Serif Roman" charset="0"/>
                <a:cs typeface="CMU Serif Roman" charset="0"/>
              </a:rPr>
              <a:t> different </a:t>
            </a:r>
            <a:r>
              <a:rPr lang="de-DE" b="1" dirty="0" err="1" smtClean="0">
                <a:latin typeface="CMU Serif Roman" charset="0"/>
                <a:ea typeface="CMU Serif Roman" charset="0"/>
                <a:cs typeface="CMU Serif Roman" charset="0"/>
              </a:rPr>
              <a:t>interpretations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  <a:p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Kernel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width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too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de-DE" dirty="0" err="1" smtClean="0">
                <a:latin typeface="CMU Serif Roman" charset="0"/>
                <a:ea typeface="CMU Serif Roman" charset="0"/>
                <a:cs typeface="CMU Serif Roman" charset="0"/>
              </a:rPr>
              <a:t>small</a:t>
            </a:r>
            <a:r>
              <a:rPr lang="de-DE" dirty="0" smtClean="0">
                <a:latin typeface="CMU Serif Roman" charset="0"/>
                <a:ea typeface="CMU Serif Roman" charset="0"/>
                <a:cs typeface="CMU Serif Roman" charset="0"/>
              </a:rPr>
              <a:t>?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b-NO" dirty="0" err="1">
                <a:latin typeface="CMU Serif Roman" charset="0"/>
                <a:ea typeface="CMU Serif Roman" charset="0"/>
                <a:cs typeface="CMU Serif Roman" charset="0"/>
              </a:rPr>
              <a:t>Laugel</a:t>
            </a:r>
            <a:r>
              <a:rPr lang="nb-NO" dirty="0">
                <a:latin typeface="CMU Serif Roman" charset="0"/>
                <a:ea typeface="CMU Serif Roman" charset="0"/>
                <a:cs typeface="CMU Serif Roman" charset="0"/>
              </a:rPr>
              <a:t> et al. (2018</a:t>
            </a:r>
            <a:r>
              <a:rPr lang="nb-NO" dirty="0" smtClean="0">
                <a:latin typeface="CMU Serif Roman" charset="0"/>
                <a:ea typeface="CMU Serif Roman" charset="0"/>
                <a:cs typeface="CMU Serif Roman" charset="0"/>
              </a:rPr>
              <a:t>):</a:t>
            </a:r>
          </a:p>
          <a:p>
            <a:r>
              <a:rPr lang="nb-NO" dirty="0">
                <a:latin typeface="CMU Serif Roman" charset="0"/>
                <a:ea typeface="CMU Serif Roman" charset="0"/>
                <a:cs typeface="CMU Serif Roman" charset="0"/>
              </a:rPr>
              <a:t/>
            </a:r>
            <a:br>
              <a:rPr lang="nb-NO" dirty="0"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nb-NO" dirty="0" smtClean="0">
                <a:latin typeface="CMU Serif Roman" charset="0"/>
                <a:ea typeface="CMU Serif Roman" charset="0"/>
                <a:cs typeface="CMU Serif Roman" charset="0"/>
              </a:rPr>
              <a:t>Global </a:t>
            </a:r>
            <a:r>
              <a:rPr lang="nb-NO" dirty="0" err="1" smtClean="0">
                <a:latin typeface="CMU Serif Roman" charset="0"/>
                <a:ea typeface="CMU Serif Roman" charset="0"/>
                <a:cs typeface="CMU Serif Roman" charset="0"/>
              </a:rPr>
              <a:t>explanations</a:t>
            </a:r>
            <a:endParaRPr lang="nb-NO" dirty="0" smtClean="0">
              <a:latin typeface="CMU Serif Roman" charset="0"/>
              <a:ea typeface="CMU Serif Roman" charset="0"/>
              <a:cs typeface="CMU Serif Roman" charset="0"/>
            </a:endParaRPr>
          </a:p>
          <a:p>
            <a:r>
              <a:rPr lang="nb-NO" dirty="0" err="1" smtClean="0">
                <a:latin typeface="CMU Serif Roman" charset="0"/>
                <a:ea typeface="CMU Serif Roman" charset="0"/>
                <a:cs typeface="CMU Serif Roman" charset="0"/>
              </a:rPr>
              <a:t>Explanations</a:t>
            </a:r>
            <a:r>
              <a:rPr lang="nb-NO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nb-NO" dirty="0" err="1" smtClean="0">
                <a:latin typeface="CMU Serif Roman" charset="0"/>
                <a:ea typeface="CMU Serif Roman" charset="0"/>
                <a:cs typeface="CMU Serif Roman" charset="0"/>
              </a:rPr>
              <a:t>tend</a:t>
            </a:r>
            <a:r>
              <a:rPr lang="nb-NO" dirty="0" smtClean="0">
                <a:latin typeface="CMU Serif Roman" charset="0"/>
                <a:ea typeface="CMU Serif Roman" charset="0"/>
                <a:cs typeface="CMU Serif Roman" charset="0"/>
              </a:rPr>
              <a:t> to be </a:t>
            </a:r>
            <a:r>
              <a:rPr lang="nb-NO" b="1" dirty="0" err="1" smtClean="0">
                <a:latin typeface="CMU Serif Roman" charset="0"/>
                <a:ea typeface="CMU Serif Roman" charset="0"/>
                <a:cs typeface="CMU Serif Roman" charset="0"/>
              </a:rPr>
              <a:t>biased</a:t>
            </a:r>
            <a:r>
              <a:rPr lang="nb-NO" b="1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nb-NO" b="1" dirty="0" err="1" smtClean="0">
                <a:latin typeface="CMU Serif Roman" charset="0"/>
                <a:ea typeface="CMU Serif Roman" charset="0"/>
                <a:cs typeface="CMU Serif Roman" charset="0"/>
              </a:rPr>
              <a:t>towards</a:t>
            </a:r>
            <a:r>
              <a:rPr lang="nb-NO" b="1" dirty="0" smtClean="0">
                <a:latin typeface="CMU Serif Roman" charset="0"/>
                <a:ea typeface="CMU Serif Roman" charset="0"/>
                <a:cs typeface="CMU Serif Roman" charset="0"/>
              </a:rPr>
              <a:t> global </a:t>
            </a:r>
            <a:r>
              <a:rPr lang="nb-NO" b="1" dirty="0" err="1" smtClean="0">
                <a:latin typeface="CMU Serif Roman" charset="0"/>
                <a:ea typeface="CMU Serif Roman" charset="0"/>
                <a:cs typeface="CMU Serif Roman" charset="0"/>
              </a:rPr>
              <a:t>surrogate</a:t>
            </a:r>
            <a:r>
              <a:rPr lang="nb-NO" b="1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nb-NO" b="1" dirty="0" err="1" smtClean="0">
                <a:latin typeface="CMU Serif Roman" charset="0"/>
                <a:ea typeface="CMU Serif Roman" charset="0"/>
                <a:cs typeface="CMU Serif Roman" charset="0"/>
              </a:rPr>
              <a:t>models</a:t>
            </a:r>
            <a:r>
              <a:rPr lang="nb-NO" b="1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  <a:r>
              <a:rPr lang="nb-NO" dirty="0" smtClean="0">
                <a:latin typeface="CMU Serif Roman" charset="0"/>
                <a:ea typeface="CMU Serif Roman" charset="0"/>
                <a:cs typeface="CMU Serif Roman" charset="0"/>
              </a:rPr>
              <a:t/>
            </a:r>
            <a:br>
              <a:rPr lang="nb-NO" dirty="0" smtClean="0">
                <a:latin typeface="CMU Serif Roman" charset="0"/>
                <a:ea typeface="CMU Serif Roman" charset="0"/>
                <a:cs typeface="CMU Serif Roman" charset="0"/>
              </a:rPr>
            </a:br>
            <a:endParaRPr lang="nb-NO" dirty="0" smtClean="0">
              <a:latin typeface="CMU Serif Roman" charset="0"/>
              <a:ea typeface="CMU Serif Roman" charset="0"/>
              <a:cs typeface="CMU Serif Roman" charset="0"/>
            </a:endParaRPr>
          </a:p>
          <a:p>
            <a:endParaRPr lang="nb-NO" dirty="0">
              <a:latin typeface="CMU Serif Roman" charset="0"/>
              <a:ea typeface="CMU Serif Roman" charset="0"/>
              <a:cs typeface="CMU Serif Roman" charset="0"/>
            </a:endParaRPr>
          </a:p>
          <a:p>
            <a:r>
              <a:rPr lang="nb-NO" dirty="0" err="1" smtClean="0">
                <a:latin typeface="CMU Serif Roman" charset="0"/>
                <a:ea typeface="CMU Serif Roman" charset="0"/>
                <a:cs typeface="CMU Serif Roman" charset="0"/>
              </a:rPr>
              <a:t>Kernel</a:t>
            </a:r>
            <a:r>
              <a:rPr lang="nb-NO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nb-NO" dirty="0" err="1" smtClean="0">
                <a:latin typeface="CMU Serif Roman" charset="0"/>
                <a:ea typeface="CMU Serif Roman" charset="0"/>
                <a:cs typeface="CMU Serif Roman" charset="0"/>
              </a:rPr>
              <a:t>width</a:t>
            </a:r>
            <a:r>
              <a:rPr lang="nb-NO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nb-NO" dirty="0" err="1" smtClean="0">
                <a:latin typeface="CMU Serif Roman" charset="0"/>
                <a:ea typeface="CMU Serif Roman" charset="0"/>
                <a:cs typeface="CMU Serif Roman" charset="0"/>
              </a:rPr>
              <a:t>too</a:t>
            </a:r>
            <a:r>
              <a:rPr lang="nb-NO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nb-NO" dirty="0" err="1" smtClean="0">
                <a:latin typeface="CMU Serif Roman" charset="0"/>
                <a:ea typeface="CMU Serif Roman" charset="0"/>
                <a:cs typeface="CMU Serif Roman" charset="0"/>
              </a:rPr>
              <a:t>large</a:t>
            </a:r>
            <a:r>
              <a:rPr lang="nb-NO" dirty="0">
                <a:latin typeface="CMU Serif Roman" charset="0"/>
                <a:ea typeface="CMU Serif Roman" charset="0"/>
                <a:cs typeface="CMU Serif Roman" charset="0"/>
              </a:rPr>
              <a:t>?</a:t>
            </a:r>
            <a:endParaRPr lang="de-DE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>
                <a:latin typeface="CMU Serif Roman" charset="0"/>
                <a:ea typeface="CMU Serif Roman" charset="0"/>
                <a:cs typeface="CMU Serif Roman" charset="0"/>
              </a:rPr>
              <a:t>8</a:t>
            </a:fld>
            <a:endParaRPr lang="de-DE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846121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1523</Words>
  <Application>Microsoft Macintosh PowerPoint</Application>
  <PresentationFormat>Bildschirmpräsentation (4:3)</PresentationFormat>
  <Paragraphs>451</Paragraphs>
  <Slides>36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36</vt:i4>
      </vt:variant>
    </vt:vector>
  </HeadingPairs>
  <TitlesOfParts>
    <vt:vector size="44" baseType="lpstr">
      <vt:lpstr>Calibri</vt:lpstr>
      <vt:lpstr>Calibri Light</vt:lpstr>
      <vt:lpstr>Cambria Math</vt:lpstr>
      <vt:lpstr>CMU Serif Roman</vt:lpstr>
      <vt:lpstr>Courier New</vt:lpstr>
      <vt:lpstr>Wingdings</vt:lpstr>
      <vt:lpstr>Arial</vt:lpstr>
      <vt:lpstr>Rückblick</vt:lpstr>
      <vt:lpstr>LIME  Local interpretable  model-agnostic explanations The Neighbourhood</vt:lpstr>
      <vt:lpstr>PowerPoint-Präsentation</vt:lpstr>
      <vt:lpstr>PowerPoint-Präsentation</vt:lpstr>
      <vt:lpstr>Model Math: The proximity is arbitrary. </vt:lpstr>
      <vt:lpstr>The Proximity measure:  The kernel width as main hyperparameter</vt:lpstr>
      <vt:lpstr>Simulations</vt:lpstr>
      <vt:lpstr>Size really matters.</vt:lpstr>
      <vt:lpstr>Size really matters.</vt:lpstr>
      <vt:lpstr>LIME explanations revised: Either unstable or too global</vt:lpstr>
      <vt:lpstr>Simulation: LIME manages to recover linear model.</vt:lpstr>
      <vt:lpstr>Simulation: LIME manages to recover linear model.</vt:lpstr>
      <vt:lpstr>Simulation: LIME manages to recover local linear model.</vt:lpstr>
      <vt:lpstr>What would a global surrogate do?</vt:lpstr>
      <vt:lpstr>Simulation: LIME manages to recover local linear model.</vt:lpstr>
      <vt:lpstr>Simulation: LIME manages to recover local linear model.</vt:lpstr>
      <vt:lpstr>Simulation: LIME manages to recover global non-linear model.</vt:lpstr>
      <vt:lpstr>Simulation: LIME manages to recover global non-linear model.</vt:lpstr>
      <vt:lpstr>Simulation: LIME manages to recover global non-linear model.</vt:lpstr>
      <vt:lpstr>Simulation: LIME manages to recover global non-linear model.</vt:lpstr>
      <vt:lpstr>Optimal kernel width via constained minimisation?</vt:lpstr>
      <vt:lpstr>Optimal kernel width via constained minimisation?</vt:lpstr>
      <vt:lpstr>Real data</vt:lpstr>
      <vt:lpstr> The bycicle data set.</vt:lpstr>
      <vt:lpstr>Stability selection and stability paths</vt:lpstr>
      <vt:lpstr>Ideally, we find clear local models.</vt:lpstr>
      <vt:lpstr>For real data it is hard to find a good kernel width.</vt:lpstr>
      <vt:lpstr>For real data it is hard to find a good kernel width.</vt:lpstr>
      <vt:lpstr>For real data it is hard to find a good kernel width.</vt:lpstr>
      <vt:lpstr>For real data it is hard to find a good kernel width.</vt:lpstr>
      <vt:lpstr>For real data it is hard to find a good kernel width.</vt:lpstr>
      <vt:lpstr>For real (tabular) data LIME struggles.</vt:lpstr>
      <vt:lpstr>The problem lies in the sampling.</vt:lpstr>
      <vt:lpstr>LIME for text data</vt:lpstr>
      <vt:lpstr>The problem lies in the sampling.</vt:lpstr>
      <vt:lpstr>Things not mentioned / open to discussion</vt:lpstr>
      <vt:lpstr>References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Recurrent Neural Networks in NLP</dc:title>
  <dc:creator>Philipp Kopper</dc:creator>
  <cp:lastModifiedBy>Philipp Kopper</cp:lastModifiedBy>
  <cp:revision>356</cp:revision>
  <cp:lastPrinted>2019-01-20T19:21:16Z</cp:lastPrinted>
  <dcterms:created xsi:type="dcterms:W3CDTF">2018-12-15T12:41:27Z</dcterms:created>
  <dcterms:modified xsi:type="dcterms:W3CDTF">2019-07-10T17:35:48Z</dcterms:modified>
</cp:coreProperties>
</file>