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9"/>
  </p:notesMasterIdLst>
  <p:sldIdLst>
    <p:sldId id="256" r:id="rId2"/>
    <p:sldId id="282" r:id="rId3"/>
    <p:sldId id="406" r:id="rId4"/>
    <p:sldId id="408" r:id="rId5"/>
    <p:sldId id="410" r:id="rId6"/>
    <p:sldId id="435" r:id="rId7"/>
    <p:sldId id="407" r:id="rId8"/>
    <p:sldId id="441" r:id="rId9"/>
    <p:sldId id="411" r:id="rId10"/>
    <p:sldId id="415" r:id="rId11"/>
    <p:sldId id="414" r:id="rId12"/>
    <p:sldId id="417" r:id="rId13"/>
    <p:sldId id="418" r:id="rId14"/>
    <p:sldId id="420" r:id="rId15"/>
    <p:sldId id="440" r:id="rId16"/>
    <p:sldId id="423" r:id="rId17"/>
    <p:sldId id="421" r:id="rId18"/>
    <p:sldId id="422" r:id="rId19"/>
    <p:sldId id="438" r:id="rId20"/>
    <p:sldId id="424" r:id="rId21"/>
    <p:sldId id="426" r:id="rId22"/>
    <p:sldId id="425" r:id="rId23"/>
    <p:sldId id="427" r:id="rId24"/>
    <p:sldId id="428" r:id="rId25"/>
    <p:sldId id="429" r:id="rId26"/>
    <p:sldId id="434" r:id="rId27"/>
    <p:sldId id="432" r:id="rId28"/>
    <p:sldId id="433" r:id="rId29"/>
    <p:sldId id="377" r:id="rId30"/>
    <p:sldId id="442" r:id="rId31"/>
    <p:sldId id="404" r:id="rId32"/>
    <p:sldId id="405" r:id="rId33"/>
    <p:sldId id="416" r:id="rId34"/>
    <p:sldId id="439" r:id="rId35"/>
    <p:sldId id="412" r:id="rId36"/>
    <p:sldId id="413" r:id="rId37"/>
    <p:sldId id="436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282"/>
            <p14:sldId id="406"/>
            <p14:sldId id="408"/>
            <p14:sldId id="410"/>
            <p14:sldId id="435"/>
            <p14:sldId id="407"/>
            <p14:sldId id="441"/>
            <p14:sldId id="411"/>
            <p14:sldId id="415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377"/>
            <p14:sldId id="442"/>
            <p14:sldId id="404"/>
            <p14:sldId id="405"/>
            <p14:sldId id="416"/>
            <p14:sldId id="439"/>
            <p14:sldId id="412"/>
            <p14:sldId id="413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6"/>
    <p:restoredTop sz="94643"/>
  </p:normalViewPr>
  <p:slideViewPr>
    <p:cSldViewPr snapToGrid="0" snapToObjects="1">
      <p:cViewPr>
        <p:scale>
          <a:sx n="130" d="100"/>
          <a:sy n="130" d="100"/>
        </p:scale>
        <p:origin x="6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funktioniert LIME nochmal?</a:t>
            </a:r>
          </a:p>
          <a:p>
            <a:r>
              <a:rPr lang="de-DE" baseline="0" dirty="0" smtClean="0"/>
              <a:t>Wir sehen hier ein Klassifikationsproblem. Die schwarze Linie ist unser Black Box Modell, das in Klassen unterteilt.</a:t>
            </a:r>
          </a:p>
          <a:p>
            <a:r>
              <a:rPr lang="de-DE" baseline="0" dirty="0" smtClean="0"/>
              <a:t>LIME nimmt das Black Box Model </a:t>
            </a:r>
            <a:r>
              <a:rPr lang="de-DE" baseline="0" dirty="0" smtClean="0">
                <a:sym typeface="Wingdings"/>
              </a:rPr>
              <a:t>und </a:t>
            </a:r>
            <a:r>
              <a:rPr lang="de-DE" baseline="0" dirty="0" err="1" smtClean="0">
                <a:sym typeface="Wingdings"/>
              </a:rPr>
              <a:t>predictet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pertubierte</a:t>
            </a:r>
            <a:r>
              <a:rPr lang="de-DE" baseline="0" dirty="0" smtClean="0">
                <a:sym typeface="Wingdings"/>
              </a:rPr>
              <a:t> Daten </a:t>
            </a:r>
            <a:r>
              <a:rPr lang="de-DE" baseline="0" dirty="0" err="1" smtClean="0">
                <a:sym typeface="Wingdings"/>
              </a:rPr>
              <a:t>entspechend</a:t>
            </a:r>
            <a:r>
              <a:rPr lang="de-DE" baseline="0" dirty="0" smtClean="0">
                <a:sym typeface="Wingdings"/>
              </a:rPr>
              <a:t> der Black Box Funktion.</a:t>
            </a:r>
          </a:p>
          <a:p>
            <a:r>
              <a:rPr lang="de-DE" baseline="0" dirty="0" smtClean="0">
                <a:sym typeface="Wingdings"/>
              </a:rPr>
              <a:t>Wir möchten nun einen Punkt erklären (gelb) mit einem einfacheren Modell, </a:t>
            </a:r>
            <a:r>
              <a:rPr lang="de-DE" baseline="0" dirty="0" err="1" smtClean="0">
                <a:sym typeface="Wingdings"/>
              </a:rPr>
              <a:t>zb</a:t>
            </a:r>
            <a:r>
              <a:rPr lang="de-DE" baseline="0" dirty="0" smtClean="0">
                <a:sym typeface="Wingdings"/>
              </a:rPr>
              <a:t> einer logistischen Regression.</a:t>
            </a:r>
          </a:p>
          <a:p>
            <a:r>
              <a:rPr lang="de-DE" baseline="0" dirty="0" smtClean="0">
                <a:sym typeface="Wingdings"/>
              </a:rPr>
              <a:t>LIME gewichtet nun die </a:t>
            </a:r>
            <a:r>
              <a:rPr lang="de-DE" baseline="0" dirty="0" err="1" smtClean="0">
                <a:sym typeface="Wingdings"/>
              </a:rPr>
              <a:t>pertubierten</a:t>
            </a:r>
            <a:r>
              <a:rPr lang="de-DE" baseline="0" dirty="0" smtClean="0">
                <a:sym typeface="Wingdings"/>
              </a:rPr>
              <a:t> Daten, so dass „nahe“ Beobachtungen zum gelben Punkt hohe Gewichte bekommen.</a:t>
            </a:r>
          </a:p>
          <a:p>
            <a:r>
              <a:rPr lang="de-DE" baseline="0" dirty="0" smtClean="0">
                <a:sym typeface="Wingdings"/>
              </a:rPr>
              <a:t>Dementsprechend wird ein </a:t>
            </a:r>
            <a:r>
              <a:rPr lang="de-DE" baseline="0" dirty="0" err="1" smtClean="0">
                <a:sym typeface="Wingdings"/>
              </a:rPr>
              <a:t>gewichtestes</a:t>
            </a:r>
            <a:r>
              <a:rPr lang="de-DE" baseline="0" dirty="0" smtClean="0">
                <a:sym typeface="Wingdings"/>
              </a:rPr>
              <a:t> lokales Modell (lila Linie) gefittet, das in der Tat wirklich gut lokal die </a:t>
            </a:r>
            <a:r>
              <a:rPr lang="de-DE" baseline="0" dirty="0" err="1" smtClean="0">
                <a:sym typeface="Wingdings"/>
              </a:rPr>
              <a:t>decision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boundary</a:t>
            </a:r>
            <a:r>
              <a:rPr lang="de-DE" baseline="0" dirty="0" smtClean="0">
                <a:sym typeface="Wingdings"/>
              </a:rPr>
              <a:t> beschreibt.</a:t>
            </a:r>
          </a:p>
          <a:p>
            <a:r>
              <a:rPr lang="de-DE" baseline="0" dirty="0" smtClean="0">
                <a:sym typeface="Wingdings"/>
              </a:rPr>
              <a:t>Global macht sie allerdings </a:t>
            </a:r>
            <a:r>
              <a:rPr lang="de-DE" baseline="0" dirty="0" err="1" smtClean="0">
                <a:sym typeface="Wingdings"/>
              </a:rPr>
              <a:t>schmarn</a:t>
            </a:r>
            <a:r>
              <a:rPr lang="de-DE" baseline="0" dirty="0" smtClean="0">
                <a:sym typeface="Wingdings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55624" y="5419045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 (MASS).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347527" y="4583174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523169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959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78381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1967478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83796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Math: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03415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Hamming 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Backup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parameters: e.g.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Experimental Strategy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We are interested in LIME explanations for different kernel width.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Hence, we compute them over a grid of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To reduce the explanations variance we always use an aggregation of the explanations (e.g. average slope of coefficients plus variance).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2988"/>
              </p:ext>
            </p:extLst>
          </p:nvPr>
        </p:nvGraphicFramePr>
        <p:xfrm>
          <a:off x="904866" y="3883189"/>
          <a:ext cx="2379108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57"/>
                <a:gridCol w="614108"/>
                <a:gridCol w="552543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Iteration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2959" y="3560023"/>
            <a:ext cx="24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= 0.5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53345"/>
              </p:ext>
            </p:extLst>
          </p:nvPr>
        </p:nvGraphicFramePr>
        <p:xfrm>
          <a:off x="5678427" y="3883189"/>
          <a:ext cx="2580669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86"/>
                <a:gridCol w="548084"/>
                <a:gridCol w="588199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Kernel</a:t>
                      </a:r>
                      <a:r>
                        <a:rPr lang="en-AU" sz="160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width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1.9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0.25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2.8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Gerade Verbindung mit Pfeil 16"/>
          <p:cNvCxnSpPr/>
          <p:nvPr/>
        </p:nvCxnSpPr>
        <p:spPr>
          <a:xfrm flipV="1">
            <a:off x="3283973" y="5820917"/>
            <a:ext cx="2394453" cy="9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83973" y="5464865"/>
            <a:ext cx="2394453" cy="3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283973" y="5110688"/>
            <a:ext cx="2394453" cy="591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283972" y="4730281"/>
            <a:ext cx="2394454" cy="91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283972" y="4366272"/>
            <a:ext cx="2394454" cy="1225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1709</Words>
  <Application>Microsoft Macintosh PowerPoint</Application>
  <PresentationFormat>Bildschirmpräsentation (4:3)</PresentationFormat>
  <Paragraphs>505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Model Math: The proximity is arbitrary. </vt:lpstr>
      <vt:lpstr>The Proximity measure:  The kernel width as main hyperparameter</vt:lpstr>
      <vt:lpstr>Size really matters.</vt:lpstr>
      <vt:lpstr>Size really matters.</vt:lpstr>
      <vt:lpstr>Simulations</vt:lpstr>
      <vt:lpstr>LIME explanations revised: Either unstable or too global</vt:lpstr>
      <vt:lpstr>Experimental Strategy</vt:lpstr>
      <vt:lpstr>Simulation: LIME manages to recover linear model.</vt:lpstr>
      <vt:lpstr>Simulation: LIME manages to recover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may lie in the sampling.</vt:lpstr>
      <vt:lpstr>LIME for text data applies local sampling.</vt:lpstr>
      <vt:lpstr>The problem lies in the sampling.</vt:lpstr>
      <vt:lpstr>References</vt:lpstr>
      <vt:lpstr>Backup</vt:lpstr>
      <vt:lpstr>PowerPoint-Präsentation</vt:lpstr>
      <vt:lpstr>PowerPoint-Präsentation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Things not mentioned / open to discussion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371</cp:revision>
  <cp:lastPrinted>2019-01-20T19:21:16Z</cp:lastPrinted>
  <dcterms:created xsi:type="dcterms:W3CDTF">2018-12-15T12:41:27Z</dcterms:created>
  <dcterms:modified xsi:type="dcterms:W3CDTF">2019-07-11T17:56:53Z</dcterms:modified>
</cp:coreProperties>
</file>