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4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  <a:srgbClr val="6699FF"/>
    <a:srgbClr val="66CCFF"/>
    <a:srgbClr val="000066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55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8/4/2017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8/4/2017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8/4/2017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8/4/2017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214290"/>
            <a:ext cx="7772400" cy="1828800"/>
          </a:xfrm>
        </p:spPr>
        <p:txBody>
          <a:bodyPr/>
          <a:lstStyle/>
          <a:p>
            <a:pPr algn="l"/>
            <a:r>
              <a:rPr lang="zh-CN" altLang="en-US" dirty="0" smtClean="0">
                <a:solidFill>
                  <a:srgbClr val="FFCC00"/>
                </a:solidFill>
                <a:latin typeface="黑体" pitchFamily="2" charset="-122"/>
                <a:ea typeface="黑体" pitchFamily="2" charset="-122"/>
              </a:rPr>
              <a:t>数字信号处理</a:t>
            </a:r>
            <a:endParaRPr lang="zh-CN" altLang="en-US" dirty="0"/>
          </a:p>
        </p:txBody>
      </p:sp>
      <p:sp>
        <p:nvSpPr>
          <p:cNvPr id="4" name="Text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22713" y="2931712"/>
            <a:ext cx="4572000" cy="2877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66CCFF"/>
                </a:solidFill>
                <a:latin typeface="Verdana" pitchFamily="34" charset="0"/>
                <a:ea typeface="微软雅黑" pitchFamily="34" charset="-122"/>
              </a:rPr>
              <a:t>任课教师：</a:t>
            </a:r>
            <a:endParaRPr lang="en-US" altLang="zh-CN" dirty="0">
              <a:solidFill>
                <a:srgbClr val="66CCFF"/>
              </a:solidFill>
              <a:latin typeface="Verdana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rgbClr val="66CCFF"/>
              </a:solidFill>
              <a:latin typeface="Verdana" pitchFamily="34" charset="0"/>
              <a:ea typeface="微软雅黑" pitchFamily="34" charset="-122"/>
            </a:endParaRPr>
          </a:p>
          <a:p>
            <a:r>
              <a:rPr lang="zh-CN" altLang="en-US" dirty="0">
                <a:solidFill>
                  <a:srgbClr val="66CCFF"/>
                </a:solidFill>
                <a:latin typeface="Verdana" pitchFamily="34" charset="0"/>
                <a:ea typeface="微软雅黑" pitchFamily="34" charset="-122"/>
              </a:rPr>
              <a:t>办公地点：</a:t>
            </a:r>
            <a:endParaRPr lang="en-US" altLang="zh-CN" dirty="0">
              <a:solidFill>
                <a:srgbClr val="66CCFF"/>
              </a:solidFill>
              <a:latin typeface="Verdana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rgbClr val="66CCFF"/>
              </a:solidFill>
              <a:latin typeface="Verdana" pitchFamily="34" charset="0"/>
              <a:ea typeface="微软雅黑" pitchFamily="34" charset="-122"/>
            </a:endParaRPr>
          </a:p>
          <a:p>
            <a:r>
              <a:rPr lang="zh-CN" altLang="en-US" dirty="0">
                <a:solidFill>
                  <a:srgbClr val="66CCFF"/>
                </a:solidFill>
                <a:latin typeface="Verdana" pitchFamily="34" charset="0"/>
                <a:ea typeface="微软雅黑" pitchFamily="34" charset="-122"/>
              </a:rPr>
              <a:t>联系电话：</a:t>
            </a:r>
            <a:endParaRPr lang="en-US" altLang="zh-CN" dirty="0">
              <a:solidFill>
                <a:srgbClr val="66CCFF"/>
              </a:solidFill>
              <a:latin typeface="Verdana" pitchFamily="34" charset="0"/>
              <a:ea typeface="微软雅黑" pitchFamily="34" charset="-122"/>
            </a:endParaRPr>
          </a:p>
          <a:p>
            <a:endParaRPr lang="en-US" altLang="zh-CN" dirty="0">
              <a:solidFill>
                <a:srgbClr val="66CCFF"/>
              </a:solidFill>
              <a:latin typeface="Verdana" pitchFamily="34" charset="0"/>
              <a:ea typeface="微软雅黑" pitchFamily="34" charset="-122"/>
            </a:endParaRPr>
          </a:p>
          <a:p>
            <a:r>
              <a:rPr lang="zh-CN" altLang="en-US" dirty="0">
                <a:solidFill>
                  <a:srgbClr val="66CCFF"/>
                </a:solidFill>
                <a:latin typeface="Verdana" pitchFamily="34" charset="0"/>
                <a:ea typeface="微软雅黑" pitchFamily="34" charset="-122"/>
              </a:rPr>
              <a:t>电子邮箱：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739775" y="334962"/>
            <a:ext cx="3046413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七、参考书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298575" y="1120775"/>
            <a:ext cx="4159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 b="1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  <a:p>
            <a:r>
              <a:rPr lang="en-US" altLang="zh-CN" sz="2400" b="1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1.</a:t>
            </a:r>
          </a:p>
          <a:p>
            <a:endParaRPr lang="en-US" altLang="zh-CN" sz="2400" b="1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  <a:p>
            <a:r>
              <a:rPr lang="en-US" altLang="zh-CN" sz="2400" b="1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2.</a:t>
            </a:r>
          </a:p>
          <a:p>
            <a:endParaRPr lang="en-US" altLang="zh-CN" sz="2400" b="1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  <a:p>
            <a:r>
              <a:rPr lang="en-US" altLang="zh-CN" sz="2400" b="1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3.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742953" y="1135073"/>
            <a:ext cx="4257675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  本节内容：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grpSp>
        <p:nvGrpSpPr>
          <p:cNvPr id="3" name="组合 15"/>
          <p:cNvGrpSpPr>
            <a:grpSpLocks/>
          </p:cNvGrpSpPr>
          <p:nvPr/>
        </p:nvGrpSpPr>
        <p:grpSpPr bwMode="auto">
          <a:xfrm>
            <a:off x="1928816" y="2357448"/>
            <a:ext cx="2841625" cy="2571750"/>
            <a:chOff x="2428860" y="1357304"/>
            <a:chExt cx="2842314" cy="257176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643224" y="3748096"/>
              <a:ext cx="2627950" cy="1587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2643224" y="3071816"/>
              <a:ext cx="2627950" cy="1587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2643224" y="2357436"/>
              <a:ext cx="2627950" cy="0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643224" y="1652581"/>
              <a:ext cx="2627950" cy="1587"/>
            </a:xfrm>
            <a:prstGeom prst="line">
              <a:avLst/>
            </a:prstGeom>
            <a:ln w="28575">
              <a:solidFill>
                <a:srgbClr val="CCCC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组合 8"/>
            <p:cNvGrpSpPr>
              <a:grpSpLocks/>
            </p:cNvGrpSpPr>
            <p:nvPr/>
          </p:nvGrpSpPr>
          <p:grpSpPr bwMode="auto">
            <a:xfrm>
              <a:off x="2428860" y="1357304"/>
              <a:ext cx="428729" cy="2571768"/>
              <a:chOff x="2285984" y="1000114"/>
              <a:chExt cx="428729" cy="2571768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285984" y="1000114"/>
                <a:ext cx="428729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1</a:t>
                </a:r>
                <a:endPara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2285984" y="1714494"/>
                <a:ext cx="428729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2</a:t>
                </a:r>
                <a:endPara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285984" y="2428874"/>
                <a:ext cx="428729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3</a:t>
                </a:r>
                <a:endPara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2" name="椭圆 7"/>
              <p:cNvSpPr/>
              <p:nvPr/>
            </p:nvSpPr>
            <p:spPr>
              <a:xfrm>
                <a:off x="2285984" y="3143254"/>
                <a:ext cx="428729" cy="428628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b="1" dirty="0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rPr>
                  <a:t>4</a:t>
                </a:r>
                <a:endParaRPr lang="zh-CN" altLang="en-US" b="1" dirty="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</p:grp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2727328" y="214313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课程介绍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714628" y="2895610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先修课程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727328" y="3609985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学习要求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05103" y="4286260"/>
            <a:ext cx="1724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考试及成绩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14282" y="530237"/>
            <a:ext cx="4543425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 一、</a:t>
            </a:r>
            <a:r>
              <a:rPr kumimoji="0" lang="en-US" altLang="zh-CN" sz="2800" b="1" i="0" u="none" strike="noStrike" kern="1200" cap="none" spc="0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 </a:t>
            </a:r>
            <a:r>
              <a:rPr kumimoji="0" lang="zh-CN" altLang="en-US" sz="2800" b="1" i="0" u="none" strike="noStrike" kern="1200" cap="none" spc="0" normalizeH="0" baseline="0" noProof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j-cs"/>
              </a:rPr>
              <a:t>课程介绍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j-cs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769907" y="1323987"/>
            <a:ext cx="24923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、解释两个概念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900082" y="2109800"/>
            <a:ext cx="82788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zh-CN" altLang="en-US" sz="2400" b="1" dirty="0">
                <a:solidFill>
                  <a:srgbClr val="0033CC"/>
                </a:solidFill>
                <a:latin typeface="Verdana" pitchFamily="34" charset="0"/>
                <a:ea typeface="微软雅黑" pitchFamily="34" charset="-122"/>
              </a:rPr>
              <a:t> </a:t>
            </a:r>
            <a:r>
              <a:rPr lang="zh-CN" altLang="en-US" sz="2400" b="1" dirty="0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数字信号处理</a:t>
            </a:r>
            <a:r>
              <a:rPr lang="zh-CN" altLang="en-US" sz="2400" b="1" dirty="0">
                <a:solidFill>
                  <a:srgbClr val="0033CC"/>
                </a:solidFill>
                <a:latin typeface="Verdana" pitchFamily="34" charset="0"/>
                <a:ea typeface="微软雅黑" pitchFamily="34" charset="-122"/>
              </a:rPr>
              <a:t>（</a:t>
            </a:r>
            <a:r>
              <a:rPr lang="en-US" altLang="zh-CN" sz="2400" b="1" dirty="0">
                <a:solidFill>
                  <a:srgbClr val="0033CC"/>
                </a:solidFill>
                <a:latin typeface="Verdana" pitchFamily="34" charset="0"/>
                <a:ea typeface="微软雅黑" pitchFamily="34" charset="-122"/>
              </a:rPr>
              <a:t>DSP</a:t>
            </a:r>
            <a:r>
              <a:rPr lang="zh-CN" altLang="en-US" sz="2400" b="1" dirty="0">
                <a:solidFill>
                  <a:srgbClr val="0033CC"/>
                </a:solidFill>
                <a:latin typeface="Verdana" pitchFamily="34" charset="0"/>
                <a:ea typeface="微软雅黑" pitchFamily="34" charset="-122"/>
              </a:rPr>
              <a:t>：</a:t>
            </a:r>
            <a:r>
              <a:rPr lang="en-US" altLang="zh-CN" sz="2400" b="1" dirty="0">
                <a:solidFill>
                  <a:srgbClr val="0033CC"/>
                </a:solidFill>
                <a:latin typeface="Verdana" pitchFamily="34" charset="0"/>
                <a:ea typeface="微软雅黑" pitchFamily="34" charset="-122"/>
              </a:rPr>
              <a:t>Digital Signal Processing</a:t>
            </a:r>
            <a:r>
              <a:rPr lang="zh-CN" altLang="en-US" sz="2400" b="1" dirty="0">
                <a:solidFill>
                  <a:srgbClr val="0033CC"/>
                </a:solidFill>
                <a:latin typeface="Verdana" pitchFamily="34" charset="0"/>
                <a:ea typeface="微软雅黑" pitchFamily="34" charset="-122"/>
              </a:rPr>
              <a:t>）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685769" y="3478226"/>
            <a:ext cx="7772400" cy="11876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②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研究解决                   等的理论与方法。</a:t>
            </a:r>
          </a:p>
        </p:txBody>
      </p:sp>
      <p:sp>
        <p:nvSpPr>
          <p:cNvPr id="6" name="左大括号 5"/>
          <p:cNvSpPr/>
          <p:nvPr/>
        </p:nvSpPr>
        <p:spPr>
          <a:xfrm>
            <a:off x="2828894" y="3895739"/>
            <a:ext cx="285750" cy="135731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114644" y="3719526"/>
            <a:ext cx="2338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数字信号的表示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106707" y="4362464"/>
            <a:ext cx="23399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数字信号的变换</a:t>
            </a: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106707" y="4967301"/>
            <a:ext cx="17240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滤波器设计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6444" y="2967051"/>
            <a:ext cx="5108575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电子信息类专业的专业基础课程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 animBg="1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642938" y="752475"/>
            <a:ext cx="8388350" cy="461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Tx/>
              <a:buBlip>
                <a:blip r:embed="rId2"/>
              </a:buBlip>
              <a:defRPr/>
            </a:pPr>
            <a:r>
              <a:rPr lang="zh-CN" altLang="en-US" sz="24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数字信号处理器（</a:t>
            </a:r>
            <a:r>
              <a:rPr lang="en-US" altLang="zh-CN" sz="24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DSPs</a:t>
            </a:r>
            <a:r>
              <a:rPr lang="zh-CN" altLang="en-US" sz="24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Digital Signal Processors</a:t>
            </a:r>
            <a:r>
              <a:rPr lang="zh-CN" altLang="en-US" sz="2400" b="1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1139825" y="1557341"/>
            <a:ext cx="6378575" cy="24431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Tx/>
              <a:buBlip>
                <a:blip r:embed="rId3"/>
              </a:buBlip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专门用于数字信号处理的超大规模集成电路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Tx/>
              <a:buBlip>
                <a:blip r:embed="rId3"/>
              </a:buBlip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超级哈佛结构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Tx/>
              <a:buBlip>
                <a:blip r:embed="rId3"/>
              </a:buBlip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硬乘法器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342900" indent="-342900" fontAlgn="auto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buFontTx/>
              <a:buBlip>
                <a:blip r:embed="rId3"/>
              </a:buBlip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……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4" name="Picture 4" descr="系统图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8363" y="3786190"/>
            <a:ext cx="3965575" cy="209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5"/>
          <p:cNvSpPr txBox="1">
            <a:spLocks noChangeArrowheads="1"/>
          </p:cNvSpPr>
          <p:nvPr/>
        </p:nvSpPr>
        <p:spPr bwMode="auto">
          <a:xfrm>
            <a:off x="1285875" y="2828939"/>
            <a:ext cx="4646613" cy="3889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 fontAlgn="auto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0000"/>
              <a:defRPr/>
            </a:pPr>
            <a:r>
              <a:rPr lang="en-US" altLang="zh-CN" sz="2400" b="1" dirty="0">
                <a:latin typeface="楷体_GB2312" pitchFamily="49" charset="-122"/>
                <a:ea typeface="+mn-ea"/>
              </a:rPr>
              <a:t>DSP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是整个系统的核心，可完成：</a:t>
            </a:r>
          </a:p>
        </p:txBody>
      </p:sp>
      <p:sp>
        <p:nvSpPr>
          <p:cNvPr id="3" name="Text Box 66"/>
          <p:cNvSpPr txBox="1">
            <a:spLocks noChangeArrowheads="1"/>
          </p:cNvSpPr>
          <p:nvPr/>
        </p:nvSpPr>
        <p:spPr bwMode="auto">
          <a:xfrm>
            <a:off x="1303338" y="3471877"/>
            <a:ext cx="2378075" cy="388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Tx/>
              <a:buBlip>
                <a:blip r:embed="rId3"/>
              </a:buBlip>
            </a:pPr>
            <a:r>
              <a:rPr lang="en-US" altLang="zh-CN" sz="2400" b="1">
                <a:latin typeface="楷体_GB2312" pitchFamily="49" charset="-122"/>
                <a:ea typeface="微软雅黑" pitchFamily="34" charset="-122"/>
              </a:rPr>
              <a:t>DFT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（第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章）</a:t>
            </a:r>
          </a:p>
        </p:txBody>
      </p:sp>
      <p:sp>
        <p:nvSpPr>
          <p:cNvPr id="4" name="Text Box 67"/>
          <p:cNvSpPr txBox="1">
            <a:spLocks noChangeArrowheads="1"/>
          </p:cNvSpPr>
          <p:nvPr/>
        </p:nvSpPr>
        <p:spPr bwMode="auto">
          <a:xfrm>
            <a:off x="1296988" y="4114815"/>
            <a:ext cx="2378075" cy="388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Tx/>
              <a:buBlip>
                <a:blip r:embed="rId3"/>
              </a:buBlip>
            </a:pPr>
            <a:r>
              <a:rPr lang="en-US" altLang="zh-CN" sz="2400" b="1">
                <a:latin typeface="楷体_GB2312" pitchFamily="49" charset="-122"/>
                <a:ea typeface="微软雅黑" pitchFamily="34" charset="-122"/>
              </a:rPr>
              <a:t>FFT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（第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章）</a:t>
            </a:r>
          </a:p>
        </p:txBody>
      </p:sp>
      <p:sp>
        <p:nvSpPr>
          <p:cNvPr id="5" name="Text Box 68"/>
          <p:cNvSpPr txBox="1">
            <a:spLocks noChangeArrowheads="1"/>
          </p:cNvSpPr>
          <p:nvPr/>
        </p:nvSpPr>
        <p:spPr bwMode="auto">
          <a:xfrm>
            <a:off x="1303338" y="4757753"/>
            <a:ext cx="5456237" cy="388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Tx/>
              <a:buBlip>
                <a:blip r:embed="rId3"/>
              </a:buBlip>
            </a:pPr>
            <a:r>
              <a:rPr lang="en-US" altLang="zh-CN" sz="2400" b="1">
                <a:latin typeface="楷体_GB2312" pitchFamily="49" charset="-122"/>
                <a:ea typeface="微软雅黑" pitchFamily="34" charset="-122"/>
              </a:rPr>
              <a:t>FIR</a:t>
            </a:r>
            <a:r>
              <a:rPr lang="zh-CN" altLang="en-US" sz="2400" b="1">
                <a:latin typeface="楷体_GB2312" pitchFamily="49" charset="-122"/>
                <a:ea typeface="微软雅黑" pitchFamily="34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微软雅黑" pitchFamily="34" charset="-122"/>
              </a:rPr>
              <a:t>IIR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等滤波器（第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章～第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8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章）</a:t>
            </a:r>
          </a:p>
        </p:txBody>
      </p:sp>
      <p:sp>
        <p:nvSpPr>
          <p:cNvPr id="6" name="Text Box 70"/>
          <p:cNvSpPr txBox="1">
            <a:spLocks noChangeArrowheads="1"/>
          </p:cNvSpPr>
          <p:nvPr/>
        </p:nvSpPr>
        <p:spPr bwMode="auto">
          <a:xfrm>
            <a:off x="1287463" y="5327666"/>
            <a:ext cx="7764462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70000"/>
              <a:buFontTx/>
              <a:buBlip>
                <a:blip r:embed="rId3"/>
              </a:buBlip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多抽样、内插、快速卷积、相关等处理（第</a:t>
            </a:r>
            <a:r>
              <a:rPr lang="en-US" altLang="zh-CN" sz="2400" b="1">
                <a:latin typeface="楷体_GB2312" pitchFamily="49" charset="-122"/>
                <a:ea typeface="微软雅黑" pitchFamily="34" charset="-122"/>
              </a:rPr>
              <a:t>9</a:t>
            </a:r>
            <a:r>
              <a:rPr lang="zh-CN" altLang="en-US" sz="2400" b="1">
                <a:latin typeface="楷体_GB2312" pitchFamily="49" charset="-122"/>
                <a:ea typeface="微软雅黑" pitchFamily="34" charset="-122"/>
              </a:rPr>
              <a:t>、</a:t>
            </a:r>
            <a:r>
              <a:rPr lang="en-US" altLang="zh-CN" sz="2400" b="1">
                <a:latin typeface="楷体_GB2312" pitchFamily="49" charset="-122"/>
                <a:ea typeface="微软雅黑" pitchFamily="34" charset="-122"/>
              </a:rPr>
              <a:t>10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章）</a:t>
            </a:r>
          </a:p>
        </p:txBody>
      </p:sp>
      <p:sp>
        <p:nvSpPr>
          <p:cNvPr id="7" name="矩形 6"/>
          <p:cNvSpPr/>
          <p:nvPr/>
        </p:nvSpPr>
        <p:spPr>
          <a:xfrm>
            <a:off x="642938" y="500042"/>
            <a:ext cx="31083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、数字信号处理过程</a:t>
            </a:r>
          </a:p>
        </p:txBody>
      </p:sp>
      <p:sp>
        <p:nvSpPr>
          <p:cNvPr id="8" name="矩形 7"/>
          <p:cNvSpPr/>
          <p:nvPr/>
        </p:nvSpPr>
        <p:spPr>
          <a:xfrm>
            <a:off x="571500" y="1500201"/>
            <a:ext cx="8358188" cy="928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b="1">
              <a:solidFill>
                <a:schemeClr val="tx1"/>
              </a:solidFill>
            </a:endParaRPr>
          </a:p>
        </p:txBody>
      </p:sp>
      <p:graphicFrame>
        <p:nvGraphicFramePr>
          <p:cNvPr id="9" name="Object 62"/>
          <p:cNvGraphicFramePr>
            <a:graphicFrameLocks noChangeAspect="1"/>
          </p:cNvGraphicFramePr>
          <p:nvPr/>
        </p:nvGraphicFramePr>
        <p:xfrm>
          <a:off x="571500" y="1428736"/>
          <a:ext cx="8402638" cy="857250"/>
        </p:xfrm>
        <a:graphic>
          <a:graphicData uri="http://schemas.openxmlformats.org/presentationml/2006/ole">
            <p:oleObj spid="_x0000_s105474" name="Visio" r:id="rId4" imgW="5508914" imgH="523721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642938" y="371485"/>
            <a:ext cx="2646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二、主要先修课程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339850" y="1184285"/>
            <a:ext cx="55895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①.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高等数学、复变函数、概率论等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336675" y="1824048"/>
            <a:ext cx="280035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②.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信号与系统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352550" y="2433648"/>
            <a:ext cx="2032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③.  MATLAB 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642938" y="3362336"/>
            <a:ext cx="203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三、学习要求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38263" y="3970349"/>
            <a:ext cx="26066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①.  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177925" y="4610112"/>
            <a:ext cx="1108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②.  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2178041" y="3824302"/>
            <a:ext cx="110807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电话：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771525" y="538174"/>
            <a:ext cx="1416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四、答疑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1490663" y="2967051"/>
            <a:ext cx="17240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联系方式：</a:t>
            </a:r>
          </a:p>
        </p:txBody>
      </p: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178041" y="4467239"/>
            <a:ext cx="110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邮箱：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178041" y="5038739"/>
            <a:ext cx="11080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微信：</a:t>
            </a:r>
            <a:endParaRPr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Box 9"/>
          <p:cNvSpPr txBox="1">
            <a:spLocks noChangeArrowheads="1"/>
          </p:cNvSpPr>
          <p:nvPr/>
        </p:nvSpPr>
        <p:spPr bwMode="auto">
          <a:xfrm>
            <a:off x="1428728" y="1357298"/>
            <a:ext cx="1731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答疑时间：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auto">
          <a:xfrm>
            <a:off x="1428728" y="1967203"/>
            <a:ext cx="17315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答疑地点：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8975" y="727080"/>
            <a:ext cx="4259499" cy="341632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五、作业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布置作业：每次课结束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提交时间：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3. </a:t>
            </a:r>
            <a:r>
              <a:rPr lang="zh-CN" altLang="en-US" sz="2400" b="1" dirty="0" smtClean="0">
                <a:latin typeface="楷体_GB2312" pitchFamily="49" charset="-122"/>
                <a:ea typeface="楷体_GB2312" pitchFamily="49" charset="-122"/>
              </a:rPr>
              <a:t>大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作业（课外讨论课）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82588" y="547699"/>
            <a:ext cx="7975600" cy="452437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六、考试成绩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1.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考核方式：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</a:t>
            </a: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2.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成绩比例：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               平时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实验</a:t>
            </a: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971550" lvl="1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   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期末考试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                           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ln w="19050">
          <a:solidFill>
            <a:srgbClr val="6699FF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771</TotalTime>
  <Words>267</Words>
  <Application>Microsoft Office PowerPoint</Application>
  <PresentationFormat>全屏显示(4:3)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2" baseType="lpstr">
      <vt:lpstr>Concourse</vt:lpstr>
      <vt:lpstr>Visio</vt:lpstr>
      <vt:lpstr>数字信号处理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雨林木风</cp:lastModifiedBy>
  <cp:revision>99</cp:revision>
  <dcterms:created xsi:type="dcterms:W3CDTF">2017-07-17T10:44:10Z</dcterms:created>
  <dcterms:modified xsi:type="dcterms:W3CDTF">2017-08-04T11:57:44Z</dcterms:modified>
</cp:coreProperties>
</file>