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2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6600"/>
    <a:srgbClr val="66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9/13/2017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5866" y="1500174"/>
            <a:ext cx="7672414" cy="1829761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2.2   </a:t>
            </a:r>
            <a:r>
              <a:rPr lang="en-US" altLang="en-US" sz="3200" i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平面到</a:t>
            </a:r>
            <a:r>
              <a:rPr lang="en-US" altLang="en-US" sz="3200" i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z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平面的映射</a:t>
            </a:r>
            <a:r>
              <a:rPr lang="en-US" sz="3200" i="1" dirty="0" smtClean="0"/>
              <a:t> </a:t>
            </a:r>
            <a:endParaRPr lang="zh-CN" altLang="en-US" sz="3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368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一、</a:t>
            </a:r>
            <a:r>
              <a:rPr lang="en-US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en-US" sz="2400" b="1" i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平面到</a:t>
            </a:r>
            <a:r>
              <a:rPr lang="en-US" altLang="en-US" sz="2400" b="1" i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平面的映射</a:t>
            </a:r>
            <a:r>
              <a:rPr lang="en-US" sz="2400" b="1" i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zh-CN" altLang="en-US" sz="2400" b="1" dirty="0" smtClean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071546"/>
            <a:ext cx="258756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连续时间信号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t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142976" y="1785926"/>
            <a:ext cx="264687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理想抽样后的信号</a:t>
            </a:r>
          </a:p>
        </p:txBody>
      </p:sp>
      <p:pic>
        <p:nvPicPr>
          <p:cNvPr id="95235" name="Picture 3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785926"/>
            <a:ext cx="714348" cy="53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6" name="Picture 4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71744"/>
            <a:ext cx="4133044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 descr="image0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3429000"/>
            <a:ext cx="4143249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8" name="Picture 6" descr="image00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2976" y="4357694"/>
            <a:ext cx="7127685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9" name="Picture 7" descr="image00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56" y="5214949"/>
            <a:ext cx="2071702" cy="75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0" name="Picture 8" descr="image00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1999" y="5857892"/>
            <a:ext cx="166093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圆角矩形 11"/>
          <p:cNvSpPr/>
          <p:nvPr/>
        </p:nvSpPr>
        <p:spPr>
          <a:xfrm>
            <a:off x="4429124" y="5715016"/>
            <a:ext cx="1928826" cy="714380"/>
          </a:xfrm>
          <a:prstGeom prst="roundRect">
            <a:avLst/>
          </a:prstGeom>
          <a:ln w="1905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 descr="image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129" y="357166"/>
            <a:ext cx="2214578" cy="81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59" name="Picture 3" descr="image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566" y="1428736"/>
            <a:ext cx="3000252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0" name="Picture 4" descr="image0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5355" y="3071834"/>
            <a:ext cx="959257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2285992"/>
            <a:ext cx="322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i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平面到</a:t>
            </a:r>
            <a:r>
              <a:rPr lang="en-US" altLang="en-US" sz="2400" b="1" i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平面的映射：</a:t>
            </a:r>
            <a:endParaRPr lang="zh-CN" altLang="en-US" sz="2400" b="1" dirty="0" smtClean="0">
              <a:solidFill>
                <a:srgbClr val="0033CC"/>
              </a:solidFill>
            </a:endParaRPr>
          </a:p>
        </p:txBody>
      </p:sp>
      <p:pic>
        <p:nvPicPr>
          <p:cNvPr id="96261" name="Picture 5" descr="image0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3670481"/>
            <a:ext cx="1061305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2" name="Picture 6" descr="image0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868" y="4313423"/>
            <a:ext cx="1357322" cy="40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左大括号 8"/>
          <p:cNvSpPr/>
          <p:nvPr/>
        </p:nvSpPr>
        <p:spPr>
          <a:xfrm>
            <a:off x="3286116" y="3884795"/>
            <a:ext cx="142876" cy="7143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263" name="Picture 7" descr="image0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0923" y="5072074"/>
            <a:ext cx="979666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264" name="Picture 8" descr="image0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0923" y="5715016"/>
            <a:ext cx="109134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SP程佩青课件\039836-01 数字信号处理教程（第四版）\TU\2t2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142851"/>
            <a:ext cx="4591302" cy="64294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71736" y="5281644"/>
            <a:ext cx="411843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0033CC"/>
                </a:solidFill>
              </a:rPr>
              <a:t>s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平面与</a:t>
            </a:r>
            <a:r>
              <a:rPr lang="en-US" sz="2400" b="1" i="1" dirty="0" smtClean="0">
                <a:solidFill>
                  <a:srgbClr val="0033CC"/>
                </a:solidFill>
              </a:rPr>
              <a:t>z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平面的多值映射关系</a:t>
            </a:r>
          </a:p>
        </p:txBody>
      </p:sp>
      <p:pic>
        <p:nvPicPr>
          <p:cNvPr id="2050" name="Picture 2" descr="E:\DSP程佩青课件\039836-01 数字信号处理教程（第四版）\TU\2t2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71480"/>
            <a:ext cx="6286544" cy="4018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7877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二、                                    之间以及它们各自的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 </a:t>
            </a:r>
            <a:r>
              <a:rPr lang="zh-CN" altLang="en-US" sz="2400" b="1" dirty="0" smtClean="0"/>
              <a:t>拉普拉斯变换、</a:t>
            </a:r>
            <a:r>
              <a:rPr lang="en-US" sz="2400" b="1" i="1" dirty="0" smtClean="0"/>
              <a:t>z</a:t>
            </a:r>
            <a:r>
              <a:rPr lang="zh-CN" altLang="en-US" sz="2400" b="1" dirty="0" smtClean="0"/>
              <a:t>变换、傅里叶变换之间的关系</a:t>
            </a:r>
          </a:p>
        </p:txBody>
      </p:sp>
      <p:pic>
        <p:nvPicPr>
          <p:cNvPr id="99330" name="Picture 2" descr="image18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428604"/>
            <a:ext cx="785786" cy="52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 descr="image19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57166"/>
            <a:ext cx="785786" cy="58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 descr="image19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428604"/>
            <a:ext cx="785786" cy="48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57356" y="357166"/>
            <a:ext cx="49404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6050" y="357166"/>
            <a:ext cx="49404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、</a:t>
            </a:r>
          </a:p>
        </p:txBody>
      </p:sp>
      <p:pic>
        <p:nvPicPr>
          <p:cNvPr id="99333" name="Picture 5" descr="image19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1857364"/>
            <a:ext cx="2952671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4" name="Picture 6" descr="image19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6" y="2786058"/>
            <a:ext cx="7369002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42976" y="3786190"/>
            <a:ext cx="78069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抽样序列的</a:t>
            </a:r>
            <a:r>
              <a:rPr lang="en-US" sz="2400" b="1" i="1" dirty="0" smtClean="0">
                <a:solidFill>
                  <a:srgbClr val="006600"/>
                </a:solidFill>
              </a:rPr>
              <a:t>z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变换</a:t>
            </a:r>
            <a:r>
              <a:rPr lang="en-US" sz="2400" b="1" dirty="0" smtClean="0">
                <a:solidFill>
                  <a:srgbClr val="0066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和原连续时间抽样信号的拉普拉斯变换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有一对一的对应关系，而和原连续时间信号的拉普拉斯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变换</a:t>
            </a:r>
            <a:r>
              <a:rPr lang="en-US" sz="2400" b="1" dirty="0" smtClean="0">
                <a:solidFill>
                  <a:srgbClr val="0066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是多值映射关系，这正好验证了从</a:t>
            </a:r>
            <a:r>
              <a:rPr lang="en-US" sz="2400" b="1" i="1" dirty="0" smtClean="0">
                <a:solidFill>
                  <a:srgbClr val="006600"/>
                </a:solidFill>
              </a:rPr>
              <a:t>s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平面到</a:t>
            </a:r>
            <a:r>
              <a:rPr lang="en-US" sz="2400" b="1" i="1" dirty="0" smtClean="0">
                <a:solidFill>
                  <a:srgbClr val="006600"/>
                </a:solidFill>
              </a:rPr>
              <a:t>z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平面的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多值</a:t>
            </a:r>
            <a:r>
              <a:rPr lang="zh-CN" altLang="en-US" sz="2400" b="1" smtClean="0">
                <a:solidFill>
                  <a:srgbClr val="006600"/>
                </a:solidFill>
              </a:rPr>
              <a:t>映射</a:t>
            </a:r>
            <a:r>
              <a:rPr lang="zh-CN" altLang="en-US" sz="2400" b="1" smtClean="0">
                <a:solidFill>
                  <a:srgbClr val="006600"/>
                </a:solidFill>
              </a:rPr>
              <a:t>关系</a:t>
            </a:r>
            <a:r>
              <a:rPr lang="zh-CN" altLang="en-US" sz="2400" b="1" smtClean="0">
                <a:solidFill>
                  <a:srgbClr val="006600"/>
                </a:solidFill>
              </a:rPr>
              <a:t>。</a:t>
            </a:r>
            <a:endParaRPr lang="zh-CN" altLang="en-US" sz="2400" b="1" dirty="0" smtClean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857364"/>
            <a:ext cx="41549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1.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2.   </a:t>
            </a:r>
            <a:r>
              <a:rPr lang="zh-CN" altLang="en-US" sz="2400" b="1" dirty="0" smtClean="0"/>
              <a:t>序列在单位圆上的</a:t>
            </a:r>
            <a:r>
              <a:rPr lang="en-US" sz="2400" b="1" i="1" dirty="0" smtClean="0"/>
              <a:t>z</a:t>
            </a:r>
            <a:r>
              <a:rPr lang="zh-CN" altLang="en-US" sz="2400" b="1" dirty="0" smtClean="0"/>
              <a:t>变换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                 </a:t>
            </a:r>
            <a:r>
              <a:rPr lang="zh-CN" altLang="en-US" sz="2400" b="1" dirty="0" smtClean="0"/>
              <a:t>和连续时间信号的傅里叶变换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的关系</a:t>
            </a:r>
          </a:p>
        </p:txBody>
      </p:sp>
      <p:pic>
        <p:nvPicPr>
          <p:cNvPr id="100354" name="Picture 2" descr="image2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59" y="1643050"/>
            <a:ext cx="537832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00100" y="2602012"/>
            <a:ext cx="7454285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66"/>
                </a:solidFill>
              </a:rPr>
              <a:t>抽样序列在单位圆上的</a:t>
            </a:r>
            <a:r>
              <a:rPr lang="en-US" sz="2400" b="1" i="1" dirty="0" smtClean="0">
                <a:solidFill>
                  <a:srgbClr val="000066"/>
                </a:solidFill>
              </a:rPr>
              <a:t>z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变换（即序列的傅里叶变换）</a:t>
            </a:r>
            <a:endParaRPr lang="en-US" altLang="zh-CN" sz="24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66"/>
                </a:solidFill>
              </a:rPr>
              <a:t>等于其原连续时间信号的傅里叶变换的周期延拓，</a:t>
            </a:r>
            <a:endParaRPr lang="en-US" altLang="zh-CN" sz="2400" b="1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66"/>
                </a:solidFill>
              </a:rPr>
              <a:t>其延拓周期为</a:t>
            </a:r>
            <a:r>
              <a:rPr lang="en-US" sz="2400" b="1" dirty="0" smtClean="0">
                <a:solidFill>
                  <a:srgbClr val="000066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的整数倍，此外还有</a:t>
            </a:r>
            <a:r>
              <a:rPr lang="en-US" sz="2400" b="1" dirty="0" smtClean="0">
                <a:solidFill>
                  <a:srgbClr val="000066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66"/>
                </a:solidFill>
              </a:rPr>
              <a:t>的幅度加权因子。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449718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3.  </a:t>
            </a:r>
            <a:endParaRPr lang="zh-CN" altLang="en-US" sz="2400" b="1" dirty="0" smtClean="0"/>
          </a:p>
        </p:txBody>
      </p:sp>
      <p:pic>
        <p:nvPicPr>
          <p:cNvPr id="7" name="Picture 2" descr="image2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1107" y="4643446"/>
            <a:ext cx="3089521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image2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9611" y="5357826"/>
            <a:ext cx="4994157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71538" y="4500570"/>
            <a:ext cx="80342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考虑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14356"/>
            <a:ext cx="770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4. 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序列的时域、复频域（</a:t>
            </a:r>
            <a:r>
              <a:rPr lang="en-US" altLang="en-US" sz="2400" b="1" i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域、</a:t>
            </a:r>
            <a:r>
              <a:rPr lang="en-US" altLang="en-US" sz="2400" b="1" i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域）及频域之间的关系</a:t>
            </a:r>
            <a:r>
              <a:rPr lang="en-US" sz="2400" b="1" i="1" dirty="0" smtClean="0">
                <a:solidFill>
                  <a:srgbClr val="0000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lang="zh-CN" altLang="en-US" sz="2400" b="1" dirty="0" smtClean="0">
              <a:solidFill>
                <a:srgbClr val="0000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074" name="Picture 2" descr="E:\DSP程佩青课件\039836-01 数字信号处理教程（第四版）\TU\2t2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928802"/>
            <a:ext cx="8181145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9050">
          <a:solidFill>
            <a:srgbClr val="6699FF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769</TotalTime>
  <Words>199</Words>
  <Application>Microsoft Office PowerPoint</Application>
  <PresentationFormat>全屏显示(4:3)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Concourse</vt:lpstr>
      <vt:lpstr>2.2   s平面到z平面的映射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100</cp:revision>
  <dcterms:created xsi:type="dcterms:W3CDTF">2017-07-17T10:44:10Z</dcterms:created>
  <dcterms:modified xsi:type="dcterms:W3CDTF">2017-09-13T04:10:22Z</dcterms:modified>
</cp:coreProperties>
</file>