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322" r:id="rId5"/>
    <p:sldId id="296" r:id="rId6"/>
    <p:sldId id="298" r:id="rId7"/>
    <p:sldId id="315" r:id="rId8"/>
    <p:sldId id="299" r:id="rId9"/>
    <p:sldId id="300" r:id="rId10"/>
    <p:sldId id="301" r:id="rId11"/>
    <p:sldId id="297" r:id="rId12"/>
    <p:sldId id="302" r:id="rId13"/>
    <p:sldId id="303" r:id="rId14"/>
    <p:sldId id="304" r:id="rId15"/>
    <p:sldId id="305" r:id="rId16"/>
    <p:sldId id="323" r:id="rId17"/>
    <p:sldId id="306" r:id="rId18"/>
    <p:sldId id="307" r:id="rId19"/>
    <p:sldId id="308" r:id="rId20"/>
    <p:sldId id="309" r:id="rId21"/>
    <p:sldId id="316" r:id="rId22"/>
    <p:sldId id="310" r:id="rId23"/>
    <p:sldId id="311" r:id="rId24"/>
    <p:sldId id="317" r:id="rId25"/>
    <p:sldId id="312" r:id="rId26"/>
    <p:sldId id="313" r:id="rId27"/>
    <p:sldId id="318" r:id="rId28"/>
    <p:sldId id="319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66"/>
    <a:srgbClr val="6699FF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11/2/2023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11/2/2023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11/2/2023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file:///D:\CAI&#21253;&#21547;Matlab\CAI\DspMCAI\hbook\2.3.files\image090.png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file:///D:\CAI&#21253;&#21547;Matlab\CAI\DspMCAI\hbook\2.3.files\image089.png" TargetMode="Externa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if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tif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tif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tif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5866" y="1752601"/>
            <a:ext cx="7672414" cy="1829761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2.3   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离散时间傅里叶变换（</a:t>
            </a:r>
            <a:r>
              <a:rPr lang="en-US" altLang="zh-CN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DTFT</a:t>
            </a:r>
            <a:r>
              <a:rPr lang="zh-CN" altLang="en-US" sz="3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14290"/>
            <a:ext cx="2811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7.   </a:t>
            </a:r>
            <a:r>
              <a:rPr lang="zh-CN" altLang="en-US" sz="2400" b="1" dirty="0"/>
              <a:t>序列的线性加权</a:t>
            </a:r>
          </a:p>
        </p:txBody>
      </p:sp>
      <p:pic>
        <p:nvPicPr>
          <p:cNvPr id="80898" name="Picture 2" descr="image0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928670"/>
            <a:ext cx="3118152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96772" y="1571612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8.  </a:t>
            </a:r>
            <a:r>
              <a:rPr lang="zh-CN" altLang="en-US" sz="2400" b="1" dirty="0"/>
              <a:t>帕塞瓦定理</a:t>
            </a:r>
          </a:p>
        </p:txBody>
      </p:sp>
      <p:pic>
        <p:nvPicPr>
          <p:cNvPr id="80900" name="Picture 4" descr="image0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8342" y="3143248"/>
            <a:ext cx="41338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8342" y="2285992"/>
            <a:ext cx="4768770" cy="88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68210" y="4143380"/>
            <a:ext cx="2116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9.  </a:t>
            </a:r>
            <a:r>
              <a:rPr lang="zh-CN" altLang="en-US" sz="2400" b="1" dirty="0"/>
              <a:t>序列的翻褶</a:t>
            </a:r>
          </a:p>
        </p:txBody>
      </p:sp>
      <p:pic>
        <p:nvPicPr>
          <p:cNvPr id="80902" name="Picture 6" descr="image0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39920" y="4929198"/>
            <a:ext cx="2743066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286116" y="5500702"/>
            <a:ext cx="2347117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10.   </a:t>
            </a:r>
            <a:r>
              <a:rPr lang="zh-CN" altLang="en-US" sz="2400" b="1" dirty="0"/>
              <a:t>序列的共轭</a:t>
            </a:r>
          </a:p>
        </p:txBody>
      </p:sp>
      <p:pic>
        <p:nvPicPr>
          <p:cNvPr id="11" name="Picture 2" descr="image0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9190" y="6143644"/>
            <a:ext cx="3214710" cy="4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1659" y="285728"/>
            <a:ext cx="59474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四、序列及其傅里叶变换的一些对称性质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无论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是实序列或虚序列，皆可分解为</a:t>
            </a:r>
            <a:endParaRPr lang="en-US" altLang="zh-CN" sz="2400" b="1" dirty="0"/>
          </a:p>
          <a:p>
            <a:pPr algn="ctr">
              <a:lnSpc>
                <a:spcPct val="150000"/>
              </a:lnSpc>
            </a:pP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)=</a:t>
            </a:r>
            <a:r>
              <a:rPr lang="en-US" altLang="zh-CN" sz="2400" b="1" i="1" dirty="0"/>
              <a:t> x</a:t>
            </a:r>
            <a:r>
              <a:rPr lang="en-US" altLang="zh-CN" sz="2400" b="1" i="1" baseline="-25000" dirty="0"/>
              <a:t>e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)+</a:t>
            </a:r>
            <a:r>
              <a:rPr lang="en-US" altLang="zh-CN" sz="2400" b="1" i="1" dirty="0"/>
              <a:t> x</a:t>
            </a:r>
            <a:r>
              <a:rPr lang="en-US" altLang="zh-CN" sz="2400" b="1" i="1" baseline="-25000" dirty="0"/>
              <a:t>o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988840"/>
            <a:ext cx="835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1.  </a:t>
            </a:r>
            <a:r>
              <a:rPr lang="zh-CN" altLang="en-US" sz="2400" b="1" dirty="0"/>
              <a:t>复序列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可分解为共轭对称序列和共轭反对称序列之和</a:t>
            </a:r>
          </a:p>
        </p:txBody>
      </p:sp>
      <p:pic>
        <p:nvPicPr>
          <p:cNvPr id="81924" name="Picture 4" descr="image0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780" y="3429048"/>
            <a:ext cx="2160181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5" name="Picture 5" descr="image07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4429156"/>
            <a:ext cx="2786082" cy="439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6" name="Picture 6" descr="image08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5143536"/>
            <a:ext cx="2910936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左大括号 9"/>
          <p:cNvSpPr/>
          <p:nvPr/>
        </p:nvSpPr>
        <p:spPr>
          <a:xfrm>
            <a:off x="2357422" y="4572032"/>
            <a:ext cx="214314" cy="85725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1266860" y="2638462"/>
            <a:ext cx="2621230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(1).  </a:t>
            </a:r>
            <a:r>
              <a:rPr lang="zh-CN" altLang="en-US" sz="2400" b="1" dirty="0"/>
              <a:t>共轭对称序列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28661" y="500042"/>
            <a:ext cx="4160113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(2).  </a:t>
            </a:r>
            <a:r>
              <a:rPr lang="zh-CN" altLang="en-US" sz="2400" b="1" dirty="0"/>
              <a:t>共轭反对称序列（分量）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2214545" y="2357430"/>
            <a:ext cx="214314" cy="85725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pic>
        <p:nvPicPr>
          <p:cNvPr id="82947" name="Picture 3" descr="image0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7" y="2214554"/>
            <a:ext cx="2928794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8" name="Picture 4" descr="image0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2857496"/>
            <a:ext cx="3071834" cy="48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" name="Picture 7" descr="image08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9389" y="4326521"/>
            <a:ext cx="344993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8" descr="image08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0827" y="5183777"/>
            <a:ext cx="3000396" cy="74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左大括号 21"/>
          <p:cNvSpPr/>
          <p:nvPr/>
        </p:nvSpPr>
        <p:spPr>
          <a:xfrm>
            <a:off x="2265075" y="4826587"/>
            <a:ext cx="214314" cy="85725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1093797" y="3849165"/>
            <a:ext cx="361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(3). </a:t>
            </a:r>
            <a:r>
              <a:rPr lang="zh-CN" altLang="en-US" sz="2400" b="1" dirty="0"/>
              <a:t>由</a:t>
            </a:r>
            <a:r>
              <a:rPr lang="en-US" altLang="zh-CN" sz="2400" b="1" i="1" dirty="0"/>
              <a:t>x</a:t>
            </a:r>
            <a:r>
              <a:rPr lang="en-US" altLang="zh-CN" sz="2400" b="1" i="1" baseline="-25000" dirty="0"/>
              <a:t>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求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x</a:t>
            </a:r>
            <a:r>
              <a:rPr lang="en-US" altLang="zh-CN" sz="2400" b="1" i="1" baseline="-25000" dirty="0"/>
              <a:t>e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、</a:t>
            </a:r>
            <a:r>
              <a:rPr lang="en-US" altLang="zh-CN" sz="2400" b="1" i="1" dirty="0"/>
              <a:t> x</a:t>
            </a:r>
            <a:r>
              <a:rPr lang="en-US" altLang="zh-CN" sz="2400" b="1" i="1" baseline="-25000" dirty="0"/>
              <a:t>o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pic>
        <p:nvPicPr>
          <p:cNvPr id="24" name="Picture 2" descr="image08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31803" y="1285860"/>
            <a:ext cx="2340197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702" y="339737"/>
            <a:ext cx="7738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2.  </a:t>
            </a:r>
            <a:r>
              <a:rPr lang="zh-CN" altLang="en-US" sz="2400" b="1" dirty="0"/>
              <a:t>实数序列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可分解为偶对称分量与奇对称分量之和</a:t>
            </a:r>
          </a:p>
        </p:txBody>
      </p:sp>
      <p:pic>
        <p:nvPicPr>
          <p:cNvPr id="3" name="Picture 5" descr="image08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273175"/>
            <a:ext cx="2000168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image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1987555"/>
            <a:ext cx="2286016" cy="51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:\CAI包含Matlab\CAI\DspMCAI\hbook\2.3.files\image089.png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1831220" y="2786058"/>
            <a:ext cx="3240846" cy="857256"/>
          </a:xfrm>
          <a:prstGeom prst="rect">
            <a:avLst/>
          </a:prstGeom>
          <a:noFill/>
        </p:spPr>
      </p:pic>
      <p:pic>
        <p:nvPicPr>
          <p:cNvPr id="6" name="Picture 7" descr="D:\CAI包含Matlab\CAI\DspMCAI\hbook\2.3.files\image090.png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1902658" y="3857628"/>
            <a:ext cx="2989942" cy="785818"/>
          </a:xfrm>
          <a:prstGeom prst="rect">
            <a:avLst/>
          </a:prstGeom>
          <a:noFill/>
        </p:spPr>
      </p:pic>
      <p:sp>
        <p:nvSpPr>
          <p:cNvPr id="7" name="左大括号 6"/>
          <p:cNvSpPr/>
          <p:nvPr/>
        </p:nvSpPr>
        <p:spPr>
          <a:xfrm>
            <a:off x="1571604" y="3214686"/>
            <a:ext cx="214314" cy="11430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42852"/>
            <a:ext cx="7212231" cy="113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zh-CN" altLang="en-US" sz="2400" b="1" dirty="0"/>
              <a:t>序列</a:t>
            </a:r>
            <a:r>
              <a:rPr lang="en-US" sz="2400" b="1" i="1" dirty="0"/>
              <a:t>x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  <a:r>
              <a:rPr lang="zh-CN" altLang="en-US" sz="2400" b="1" dirty="0"/>
              <a:t>的傅里叶变换</a:t>
            </a:r>
            <a:r>
              <a:rPr lang="en-US" sz="2400" b="1" dirty="0"/>
              <a:t> </a:t>
            </a:r>
            <a:r>
              <a:rPr lang="zh-CN" altLang="en-US" sz="2400" b="1" dirty="0"/>
              <a:t>也可分解为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/>
              <a:t>                         </a:t>
            </a:r>
            <a:r>
              <a:rPr lang="zh-CN" altLang="en-US" sz="2400" b="1" dirty="0"/>
              <a:t>共轭对称分量</a:t>
            </a:r>
            <a:r>
              <a:rPr lang="en-US" sz="2400" b="1" dirty="0"/>
              <a:t> </a:t>
            </a:r>
            <a:r>
              <a:rPr lang="zh-CN" altLang="en-US" sz="2400" b="1" dirty="0"/>
              <a:t>与共轭反对称分量</a:t>
            </a:r>
            <a:r>
              <a:rPr lang="en-US" sz="2400" b="1" dirty="0"/>
              <a:t> </a:t>
            </a:r>
            <a:r>
              <a:rPr lang="zh-CN" altLang="en-US" sz="2400" b="1" dirty="0"/>
              <a:t>之和</a:t>
            </a:r>
          </a:p>
        </p:txBody>
      </p:sp>
      <p:pic>
        <p:nvPicPr>
          <p:cNvPr id="84994" name="Picture 2" descr="image0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1889" y="1487412"/>
            <a:ext cx="3068805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5" name="Picture 3" descr="image09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2701858"/>
            <a:ext cx="3571900" cy="4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6" name="Picture 4" descr="image09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3273362"/>
            <a:ext cx="2928958" cy="393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7" name="Picture 5" descr="image09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5984" y="3773428"/>
            <a:ext cx="3429024" cy="481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57721" y="1844602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）复序列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image09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041985"/>
            <a:ext cx="3803861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7" descr="image1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1542050"/>
            <a:ext cx="3286148" cy="385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 descr="image1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9" y="2042117"/>
            <a:ext cx="4286279" cy="443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00034" y="285728"/>
            <a:ext cx="188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）实序列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63021"/>
            <a:ext cx="6696064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时域</a:t>
            </a:r>
            <a:r>
              <a:rPr lang="en-US" sz="2400" b="1" i="1" dirty="0">
                <a:solidFill>
                  <a:srgbClr val="000066"/>
                </a:solidFill>
              </a:rPr>
              <a:t>x</a:t>
            </a:r>
            <a:r>
              <a:rPr lang="en-US" sz="2400" b="1" dirty="0">
                <a:solidFill>
                  <a:srgbClr val="000066"/>
                </a:solidFill>
              </a:rPr>
              <a:t>(</a:t>
            </a:r>
            <a:r>
              <a:rPr lang="en-US" sz="2400" b="1" i="1" dirty="0">
                <a:solidFill>
                  <a:srgbClr val="000066"/>
                </a:solidFill>
              </a:rPr>
              <a:t>n</a:t>
            </a:r>
            <a:r>
              <a:rPr lang="en-US" sz="2400" b="1" dirty="0">
                <a:solidFill>
                  <a:srgbClr val="000066"/>
                </a:solidFill>
              </a:rPr>
              <a:t>)</a:t>
            </a:r>
            <a:r>
              <a:rPr lang="zh-CN" altLang="en-US" sz="2400" b="1" dirty="0">
                <a:solidFill>
                  <a:srgbClr val="000066"/>
                </a:solidFill>
              </a:rPr>
              <a:t>的实部及</a:t>
            </a:r>
            <a:r>
              <a:rPr lang="en-US" sz="2400" b="1" dirty="0">
                <a:solidFill>
                  <a:srgbClr val="000066"/>
                </a:solidFill>
              </a:rPr>
              <a:t>j</a:t>
            </a:r>
            <a:r>
              <a:rPr lang="zh-CN" altLang="en-US" sz="2400" b="1" dirty="0">
                <a:solidFill>
                  <a:srgbClr val="000066"/>
                </a:solidFill>
              </a:rPr>
              <a:t>乘虚部的傅里叶变换分别等于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频域</a:t>
            </a:r>
            <a:r>
              <a:rPr lang="en-US" sz="2400" b="1" dirty="0">
                <a:solidFill>
                  <a:srgbClr val="000066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的共轭对称分量与共轭反对称分量；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 时域</a:t>
            </a:r>
            <a:r>
              <a:rPr lang="en-US" sz="2400" b="1" i="1" dirty="0">
                <a:solidFill>
                  <a:srgbClr val="000066"/>
                </a:solidFill>
              </a:rPr>
              <a:t>x</a:t>
            </a:r>
            <a:r>
              <a:rPr lang="en-US" sz="2400" b="1" dirty="0">
                <a:solidFill>
                  <a:srgbClr val="000066"/>
                </a:solidFill>
              </a:rPr>
              <a:t>(</a:t>
            </a:r>
            <a:r>
              <a:rPr lang="en-US" sz="2400" b="1" i="1" dirty="0">
                <a:solidFill>
                  <a:srgbClr val="000066"/>
                </a:solidFill>
              </a:rPr>
              <a:t>n</a:t>
            </a:r>
            <a:r>
              <a:rPr lang="en-US" sz="2400" b="1" dirty="0">
                <a:solidFill>
                  <a:srgbClr val="000066"/>
                </a:solidFill>
              </a:rPr>
              <a:t>)</a:t>
            </a:r>
            <a:r>
              <a:rPr lang="zh-CN" altLang="en-US" sz="2400" b="1" dirty="0">
                <a:solidFill>
                  <a:srgbClr val="000066"/>
                </a:solidFill>
              </a:rPr>
              <a:t>的共轭对称分量及共轭反对称分量的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傅里叶变换分别等于频域</a:t>
            </a:r>
            <a:r>
              <a:rPr lang="en-US" sz="2400" b="1" dirty="0">
                <a:solidFill>
                  <a:srgbClr val="000066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的实部与</a:t>
            </a:r>
            <a:r>
              <a:rPr lang="en-US" sz="2400" b="1" dirty="0">
                <a:solidFill>
                  <a:srgbClr val="000066"/>
                </a:solidFill>
              </a:rPr>
              <a:t>j</a:t>
            </a:r>
            <a:r>
              <a:rPr lang="zh-CN" altLang="en-US" sz="2400" b="1" dirty="0">
                <a:solidFill>
                  <a:srgbClr val="000066"/>
                </a:solidFill>
              </a:rPr>
              <a:t>乘虚部。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1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80728"/>
            <a:ext cx="7572428" cy="44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image1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00808"/>
            <a:ext cx="3053804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image10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2420888"/>
            <a:ext cx="3125238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image1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3068960"/>
            <a:ext cx="2321605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image1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71600" y="3717032"/>
            <a:ext cx="3786214" cy="48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525175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 实偶序列，其</a:t>
            </a:r>
            <a:r>
              <a:rPr lang="en-US" altLang="zh-CN" sz="2400" b="1" dirty="0"/>
              <a:t>DTFT</a:t>
            </a:r>
            <a:r>
              <a:rPr lang="zh-CN" altLang="en-US" sz="2400" b="1" dirty="0"/>
              <a:t>为实偶函数</a:t>
            </a:r>
          </a:p>
        </p:txBody>
      </p:sp>
      <p:pic>
        <p:nvPicPr>
          <p:cNvPr id="87042" name="Picture 2" descr="image1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500043"/>
            <a:ext cx="3884723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5720" y="3714752"/>
            <a:ext cx="525817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 实奇序列，其</a:t>
            </a:r>
            <a:r>
              <a:rPr lang="en-US" altLang="zh-CN" sz="2400" b="1" dirty="0"/>
              <a:t>DTFT</a:t>
            </a:r>
            <a:r>
              <a:rPr lang="zh-CN" altLang="en-US" sz="2400" b="1" dirty="0"/>
              <a:t>为虚奇函数</a:t>
            </a:r>
          </a:p>
        </p:txBody>
      </p:sp>
      <p:pic>
        <p:nvPicPr>
          <p:cNvPr id="87043" name="Picture 3" descr="image1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4418569"/>
            <a:ext cx="3857652" cy="229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533511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sz="2400" b="1" dirty="0"/>
              <a:t>5</a:t>
            </a:r>
            <a:r>
              <a:rPr lang="zh-CN" altLang="en-US" sz="2400" b="1" dirty="0"/>
              <a:t>） 虚偶序列，其</a:t>
            </a:r>
            <a:r>
              <a:rPr lang="en-US" sz="2400" b="1" dirty="0"/>
              <a:t> DTFT</a:t>
            </a:r>
            <a:r>
              <a:rPr lang="zh-CN" altLang="en-US" sz="2400" b="1" dirty="0"/>
              <a:t>是虚偶函数</a:t>
            </a:r>
          </a:p>
        </p:txBody>
      </p:sp>
      <p:pic>
        <p:nvPicPr>
          <p:cNvPr id="88066" name="Picture 2" descr="image1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099591"/>
            <a:ext cx="3857620" cy="232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0034" y="3786190"/>
            <a:ext cx="53295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sz="2400" b="1" dirty="0"/>
              <a:t>6</a:t>
            </a:r>
            <a:r>
              <a:rPr lang="zh-CN" altLang="en-US" sz="2400" b="1" dirty="0"/>
              <a:t>） 虚奇序列，其</a:t>
            </a:r>
            <a:r>
              <a:rPr lang="en-US" altLang="zh-CN" sz="2400" b="1" dirty="0"/>
              <a:t>DTFT</a:t>
            </a:r>
            <a:r>
              <a:rPr lang="en-US" sz="2400" b="1" dirty="0"/>
              <a:t> </a:t>
            </a:r>
            <a:r>
              <a:rPr lang="zh-CN" altLang="en-US" sz="2400" b="1" dirty="0"/>
              <a:t>是实奇函数</a:t>
            </a:r>
          </a:p>
        </p:txBody>
      </p:sp>
      <p:pic>
        <p:nvPicPr>
          <p:cNvPr id="88067" name="Picture 3" descr="image1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4357694"/>
            <a:ext cx="3786182" cy="21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4374" y="428628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sz="2400" b="1" dirty="0"/>
              <a:t>7</a:t>
            </a:r>
            <a:r>
              <a:rPr lang="zh-CN" altLang="en-US" sz="2400" b="1" dirty="0"/>
              <a:t>） 因果序列</a:t>
            </a:r>
          </a:p>
        </p:txBody>
      </p:sp>
      <p:pic>
        <p:nvPicPr>
          <p:cNvPr id="89090" name="Picture 2" descr="image1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68" y="1357322"/>
            <a:ext cx="2823180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1" name="Picture 3" descr="image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1630" y="3143272"/>
            <a:ext cx="2859374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29190" y="4500570"/>
            <a:ext cx="38090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可从偶序列中恢复出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zh-CN" altLang="en-US" sz="2400" b="1" dirty="0">
                <a:solidFill>
                  <a:srgbClr val="000066"/>
                </a:solidFill>
              </a:rPr>
              <a:t>，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也可从奇序列加上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(0)</a:t>
            </a:r>
            <a:r>
              <a:rPr lang="en-US" sz="2400" b="1" dirty="0">
                <a:solidFill>
                  <a:srgbClr val="000066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来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恢复出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sz="2400" b="1" dirty="0">
                <a:solidFill>
                  <a:srgbClr val="000066"/>
                </a:solidFill>
              </a:rPr>
              <a:t> 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14876" y="4286256"/>
            <a:ext cx="3857652" cy="214314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4048" y="1772816"/>
            <a:ext cx="172819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2.3.59</a:t>
            </a:r>
            <a:r>
              <a:rPr lang="zh-CN" altLang="en-US" sz="2400" dirty="0"/>
              <a:t>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3501008"/>
            <a:ext cx="1728192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2.3.60</a:t>
            </a:r>
            <a:r>
              <a:rPr lang="zh-CN" altLang="en-US" sz="2400" dirty="0"/>
              <a:t>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7215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一、定义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    离散时间傅里叶变换（</a:t>
            </a:r>
            <a:r>
              <a:rPr lang="en-US" sz="2400" b="1" dirty="0"/>
              <a:t>DTFT</a:t>
            </a:r>
            <a:r>
              <a:rPr lang="zh-CN" altLang="en-US" sz="2400" b="1" dirty="0"/>
              <a:t>），</a:t>
            </a:r>
            <a:r>
              <a:rPr lang="en-US" altLang="zh-CN" sz="24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                                   </a:t>
            </a:r>
            <a:r>
              <a:rPr lang="zh-CN" altLang="en-US" sz="2400" b="1" dirty="0"/>
              <a:t>也称为序列的傅里叶变换。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52" y="2357454"/>
            <a:ext cx="1415772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正变换：</a:t>
            </a:r>
          </a:p>
        </p:txBody>
      </p:sp>
      <p:pic>
        <p:nvPicPr>
          <p:cNvPr id="74754" name="Picture 2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000396"/>
            <a:ext cx="4295674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28728" y="4214842"/>
            <a:ext cx="1415772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反变换：</a:t>
            </a:r>
          </a:p>
        </p:txBody>
      </p:sp>
      <p:pic>
        <p:nvPicPr>
          <p:cNvPr id="74755" name="Picture 3" descr="image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4857784"/>
            <a:ext cx="5232658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25215"/>
            <a:ext cx="258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sz="2400" b="1" dirty="0"/>
              <a:t>8</a:t>
            </a:r>
            <a:r>
              <a:rPr lang="zh-CN" altLang="en-US" sz="2400" b="1" dirty="0"/>
              <a:t>） 实因果序列</a:t>
            </a:r>
          </a:p>
        </p:txBody>
      </p:sp>
      <p:pic>
        <p:nvPicPr>
          <p:cNvPr id="90114" name="Picture 2" descr="image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3" y="1211009"/>
            <a:ext cx="6429419" cy="622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15" name="Picture 3" descr="image1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354149"/>
            <a:ext cx="6715172" cy="43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85852" y="5068685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对实因果序列，其</a:t>
            </a:r>
            <a:r>
              <a:rPr lang="en-US" altLang="zh-CN" sz="2400" b="1" dirty="0">
                <a:solidFill>
                  <a:srgbClr val="000066"/>
                </a:solidFill>
              </a:rPr>
              <a:t>DTFT</a:t>
            </a:r>
            <a:r>
              <a:rPr lang="zh-CN" altLang="en-US" sz="2400" b="1" dirty="0">
                <a:solidFill>
                  <a:srgbClr val="000066"/>
                </a:solidFill>
              </a:rPr>
              <a:t>中包含冗余信息。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2612" y="2139703"/>
            <a:ext cx="5325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DTFT</a:t>
            </a:r>
            <a:r>
              <a:rPr lang="zh-CN" altLang="en-US" sz="2400" b="1" dirty="0"/>
              <a:t>的实部包含了</a:t>
            </a:r>
            <a:r>
              <a:rPr lang="en-US" sz="2400" b="1" dirty="0"/>
              <a:t> </a:t>
            </a:r>
            <a:r>
              <a:rPr lang="en-US" sz="2400" b="1" i="1" dirty="0"/>
              <a:t>x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  <a:r>
              <a:rPr lang="zh-CN" altLang="en-US" sz="2400" b="1" dirty="0"/>
              <a:t>的全部信息。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4414" y="3992347"/>
            <a:ext cx="6457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DTFT</a:t>
            </a:r>
            <a:r>
              <a:rPr lang="zh-CN" altLang="en-US" sz="2400" b="1" dirty="0"/>
              <a:t>的虚部加上</a:t>
            </a:r>
            <a:r>
              <a:rPr lang="en-US" sz="2400" b="1" i="1" dirty="0"/>
              <a:t>x</a:t>
            </a:r>
            <a:r>
              <a:rPr lang="en-US" sz="2400" b="1" dirty="0"/>
              <a:t>(0)</a:t>
            </a:r>
            <a:r>
              <a:rPr lang="zh-CN" altLang="en-US" sz="2400" b="1" dirty="0"/>
              <a:t>包含了</a:t>
            </a:r>
            <a:r>
              <a:rPr lang="en-US" sz="2400" b="1" dirty="0"/>
              <a:t> </a:t>
            </a:r>
            <a:r>
              <a:rPr lang="en-US" sz="2400" b="1" i="1" dirty="0"/>
              <a:t>x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  <a:r>
              <a:rPr lang="zh-CN" altLang="en-US" sz="2400" b="1" dirty="0"/>
              <a:t>的全部信息。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SP程佩青课件\064937-01 数字信号处理教程（第四版）(经典版) 40571-9\CTP\TU\2t2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285728"/>
            <a:ext cx="4792984" cy="585809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97296" y="3728869"/>
            <a:ext cx="17315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实因果序列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的奇偶分解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428354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五、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</a:rPr>
              <a:t>周期性序列的傅里叶变换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214446"/>
            <a:ext cx="426270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1.  </a:t>
            </a:r>
            <a:r>
              <a:rPr lang="zh-CN" altLang="en-US" sz="2400" b="1" dirty="0"/>
              <a:t>复指数序列的傅里叶变换对</a:t>
            </a:r>
          </a:p>
        </p:txBody>
      </p:sp>
      <p:pic>
        <p:nvPicPr>
          <p:cNvPr id="91138" name="Picture 2" descr="image1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071702"/>
            <a:ext cx="12858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3" descr="image1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1" y="2714644"/>
            <a:ext cx="660404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4" descr="image1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3643338"/>
            <a:ext cx="3921021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395492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2.  </a:t>
            </a:r>
            <a:r>
              <a:rPr lang="zh-CN" altLang="en-US" sz="2400" b="1" dirty="0"/>
              <a:t>常数序列的傅里叶变换对</a:t>
            </a:r>
          </a:p>
        </p:txBody>
      </p:sp>
      <p:pic>
        <p:nvPicPr>
          <p:cNvPr id="92162" name="Picture 2" descr="image1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1" y="1285860"/>
            <a:ext cx="3143272" cy="397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3" name="Picture 3" descr="image1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928826"/>
            <a:ext cx="2130439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4" name="Picture 4" descr="image14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928958"/>
            <a:ext cx="7000924" cy="75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5" name="Picture 5" descr="image14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3929090"/>
            <a:ext cx="6222834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SP程佩青课件\064937-01 数字信号处理教程（第四版）(经典版) 40571-9\CTP\TU\2t2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857232"/>
            <a:ext cx="7312571" cy="257176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55794" y="4214818"/>
            <a:ext cx="3587842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常数序列及其傅里叶变换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142852"/>
            <a:ext cx="631454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3.  </a:t>
            </a:r>
            <a:r>
              <a:rPr lang="zh-CN" altLang="en-US" sz="2400" b="1" dirty="0"/>
              <a:t>周期为</a:t>
            </a:r>
            <a:r>
              <a:rPr lang="en-US" sz="2400" b="1" i="1" dirty="0"/>
              <a:t>N</a:t>
            </a:r>
            <a:r>
              <a:rPr lang="zh-CN" altLang="en-US" sz="2400" b="1" dirty="0"/>
              <a:t>的单位抽样序列串的傅里叶变换对</a:t>
            </a:r>
          </a:p>
        </p:txBody>
      </p:sp>
      <p:pic>
        <p:nvPicPr>
          <p:cNvPr id="93186" name="Picture 2" descr="image1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857232"/>
            <a:ext cx="233999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7" name="Picture 3" descr="image1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1928802"/>
            <a:ext cx="7286676" cy="69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8" name="Picture 4" descr="image14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2928934"/>
            <a:ext cx="1428760" cy="83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9" name="Picture 5" descr="image14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4000504"/>
            <a:ext cx="7757877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90" name="Picture 6" descr="image15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44" y="4857760"/>
            <a:ext cx="4444882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91" name="Picture 7" descr="image15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86182" y="5857892"/>
            <a:ext cx="4476631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左大括号 8"/>
          <p:cNvSpPr/>
          <p:nvPr/>
        </p:nvSpPr>
        <p:spPr>
          <a:xfrm>
            <a:off x="3357554" y="5214950"/>
            <a:ext cx="285752" cy="10001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6391493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4.  </a:t>
            </a:r>
            <a:r>
              <a:rPr lang="zh-CN" altLang="en-US" sz="2400" b="1" dirty="0"/>
              <a:t>一般性周期为</a:t>
            </a:r>
            <a:r>
              <a:rPr lang="en-US" sz="2400" b="1" i="1" dirty="0"/>
              <a:t>N</a:t>
            </a:r>
            <a:r>
              <a:rPr lang="zh-CN" altLang="en-US" sz="2400" b="1" dirty="0"/>
              <a:t>的周期性序列</a:t>
            </a:r>
            <a:r>
              <a:rPr lang="en-US" sz="2400" b="1" dirty="0"/>
              <a:t> </a:t>
            </a:r>
            <a:r>
              <a:rPr lang="zh-CN" altLang="en-US" sz="2400" b="1" dirty="0"/>
              <a:t>的傅里叶变换</a:t>
            </a:r>
          </a:p>
        </p:txBody>
      </p:sp>
      <p:pic>
        <p:nvPicPr>
          <p:cNvPr id="94210" name="Picture 2" descr="image1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214422"/>
            <a:ext cx="4767151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1" name="Picture 3" descr="image1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214554"/>
            <a:ext cx="6064089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2" name="Picture 4" descr="image15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6" y="3214686"/>
            <a:ext cx="314327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3" name="Picture 5" descr="image15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3504" y="3214686"/>
            <a:ext cx="2514524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4" name="Picture 6" descr="image16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24" y="4500570"/>
            <a:ext cx="795440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圆角矩形 7"/>
          <p:cNvSpPr/>
          <p:nvPr/>
        </p:nvSpPr>
        <p:spPr>
          <a:xfrm>
            <a:off x="714348" y="4357694"/>
            <a:ext cx="8215370" cy="1143008"/>
          </a:xfrm>
          <a:prstGeom prst="roundRect">
            <a:avLst/>
          </a:prstGeom>
          <a:ln w="19050">
            <a:solidFill>
              <a:srgbClr val="66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2422"/>
            <a:ext cx="103265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2.25</a:t>
            </a:r>
            <a:endParaRPr lang="zh-CN" altLang="en-US" sz="2400" b="1" dirty="0"/>
          </a:p>
        </p:txBody>
      </p:sp>
      <p:pic>
        <p:nvPicPr>
          <p:cNvPr id="5122" name="Picture 2" descr="E:\DSP程佩青课件\064937-01 数字信号处理教程（第四版）(经典版) 40571-9\CTP\TU\2t23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571480"/>
            <a:ext cx="6541646" cy="57223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2422"/>
            <a:ext cx="7911140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2.26</a:t>
            </a:r>
            <a:r>
              <a:rPr lang="zh-CN" altLang="en-US" sz="2400" b="1" dirty="0"/>
              <a:t>：设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是一个低频信号，试讨论如何</a:t>
            </a:r>
            <a:endParaRPr lang="en-US" altLang="zh-CN" sz="2400" b="1" dirty="0"/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                    </a:t>
            </a:r>
            <a:r>
              <a:rPr lang="zh-CN" altLang="en-US" sz="2400" b="1" dirty="0"/>
              <a:t>将它的高低频互换位置而得到一个高频信号。</a:t>
            </a:r>
          </a:p>
        </p:txBody>
      </p:sp>
      <p:pic>
        <p:nvPicPr>
          <p:cNvPr id="6146" name="Picture 2" descr="E:\DSP程佩青课件\064937-01 数字信号处理教程（第四版）(经典版) 40571-9\CTP\TU\2t24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5028" y="1619300"/>
            <a:ext cx="6429420" cy="4734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5553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sz="2400" b="1" dirty="0"/>
              <a:t>二、序列傅里叶变换的收敛性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</a:pPr>
            <a:r>
              <a:rPr lang="en-US" sz="2400" b="1" dirty="0"/>
              <a:t>                               ——DTFT</a:t>
            </a:r>
            <a:r>
              <a:rPr lang="zh-CN" altLang="en-US" sz="2400" b="1" dirty="0"/>
              <a:t>的存在条件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2" y="1714512"/>
            <a:ext cx="7572907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/>
              <a:t>一致收敛</a:t>
            </a:r>
            <a:endParaRPr lang="en-US" sz="2400" b="1" dirty="0"/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序列的傅里叶变换可以看成序列的</a:t>
            </a:r>
            <a:r>
              <a:rPr lang="en-US" sz="2400" b="1" i="1" dirty="0"/>
              <a:t>z</a:t>
            </a:r>
            <a:r>
              <a:rPr lang="zh-CN" altLang="en-US" sz="2400" b="1" dirty="0"/>
              <a:t>变换在单位圆上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dirty="0"/>
              <a:t>的值，即</a:t>
            </a:r>
          </a:p>
        </p:txBody>
      </p:sp>
      <p:pic>
        <p:nvPicPr>
          <p:cNvPr id="75778" name="Picture 2" descr="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3429000"/>
            <a:ext cx="4849721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9" name="Picture 3" descr="image0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4500570"/>
            <a:ext cx="6915005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71670" y="5643578"/>
            <a:ext cx="644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CC"/>
                </a:solidFill>
              </a:rPr>
              <a:t>序列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</a:rPr>
              <a:t>绝对可和是其傅里叶变换存在的充分条件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034" y="357166"/>
            <a:ext cx="25410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/>
              <a:t> 例</a:t>
            </a:r>
            <a:r>
              <a:rPr lang="en-US" altLang="zh-CN" sz="2400" b="1" dirty="0"/>
              <a:t>2.23 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   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/>
              <a:t>求矩形序列</a:t>
            </a:r>
            <a:endParaRPr lang="en-US" altLang="zh-CN" sz="2400" b="1" dirty="0"/>
          </a:p>
          <a:p>
            <a:pPr algn="ctr">
              <a:lnSpc>
                <a:spcPct val="150000"/>
              </a:lnSpc>
            </a:pP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)=</a:t>
            </a:r>
            <a:r>
              <a:rPr lang="en-US" altLang="zh-CN" sz="2400" b="1" i="1" dirty="0"/>
              <a:t>R</a:t>
            </a:r>
            <a:r>
              <a:rPr lang="en-US" altLang="zh-CN" sz="2400" b="1" i="1" baseline="-25000" dirty="0"/>
              <a:t>N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的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点</a:t>
            </a:r>
            <a:r>
              <a:rPr lang="en-US" altLang="zh-CN" sz="2400" b="1" dirty="0"/>
              <a:t>DTFT</a:t>
            </a:r>
            <a:r>
              <a:rPr lang="zh-CN" altLang="en-US" sz="2400" b="1" dirty="0"/>
              <a:t>。</a:t>
            </a:r>
            <a:endParaRPr lang="zh-CN" altLang="en-US" sz="2400" b="1" dirty="0">
              <a:solidFill>
                <a:srgbClr val="0033CC"/>
              </a:solidFill>
            </a:endParaRPr>
          </a:p>
        </p:txBody>
      </p:sp>
      <p:pic>
        <p:nvPicPr>
          <p:cNvPr id="1026" name="Picture 2" descr="E:\DSP程佩青课件\039836-01 数字信号处理教程（第四版）\TU\2t19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274432"/>
            <a:ext cx="5057800" cy="61493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357166"/>
            <a:ext cx="72875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2.  </a:t>
            </a:r>
            <a:r>
              <a:rPr lang="zh-CN" altLang="en-US" sz="2400" b="1" dirty="0">
                <a:solidFill>
                  <a:srgbClr val="002060"/>
                </a:solidFill>
              </a:rPr>
              <a:t>均方收敛</a:t>
            </a:r>
            <a:endParaRPr lang="en-US" sz="2400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     </a:t>
            </a:r>
            <a:r>
              <a:rPr lang="zh-CN" altLang="en-US" sz="2400" b="1" dirty="0"/>
              <a:t>当序列</a:t>
            </a:r>
            <a:r>
              <a:rPr lang="en-US" sz="2400" b="1" i="1" dirty="0"/>
              <a:t>x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  <a:r>
              <a:rPr lang="zh-CN" altLang="en-US" sz="2400" b="1" dirty="0"/>
              <a:t>不满足绝对可和条件，而是满足以下的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平方可和条件：</a:t>
            </a:r>
          </a:p>
        </p:txBody>
      </p:sp>
      <p:pic>
        <p:nvPicPr>
          <p:cNvPr id="76802" name="Picture 2" descr="image0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071678"/>
            <a:ext cx="2355810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57224" y="3357562"/>
            <a:ext cx="350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   则满足均方收敛条件：</a:t>
            </a:r>
          </a:p>
        </p:txBody>
      </p:sp>
      <p:pic>
        <p:nvPicPr>
          <p:cNvPr id="76803" name="Picture 3" descr="image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533" y="4357718"/>
            <a:ext cx="5467235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08440" y="5227712"/>
            <a:ext cx="6902852" cy="113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序列</a:t>
            </a:r>
            <a:r>
              <a:rPr lang="en-US" sz="2400" b="1" i="1" dirty="0">
                <a:solidFill>
                  <a:srgbClr val="C00000"/>
                </a:solidFill>
              </a:rPr>
              <a:t>x</a:t>
            </a:r>
            <a:r>
              <a:rPr lang="en-US" sz="2400" b="1" dirty="0">
                <a:solidFill>
                  <a:srgbClr val="C00000"/>
                </a:solidFill>
              </a:rPr>
              <a:t>(</a:t>
            </a:r>
            <a:r>
              <a:rPr lang="en-US" sz="2400" b="1" i="1" dirty="0">
                <a:solidFill>
                  <a:srgbClr val="C00000"/>
                </a:solidFill>
              </a:rPr>
              <a:t>n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</a:rPr>
              <a:t>能量有限（平方可和）也是其傅里叶变换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存在的充分条件。</a:t>
            </a:r>
          </a:p>
        </p:txBody>
      </p:sp>
      <p:sp>
        <p:nvSpPr>
          <p:cNvPr id="7" name="云形标注 6"/>
          <p:cNvSpPr/>
          <p:nvPr/>
        </p:nvSpPr>
        <p:spPr>
          <a:xfrm>
            <a:off x="5214942" y="1785926"/>
            <a:ext cx="3714776" cy="2143140"/>
          </a:xfrm>
          <a:prstGeom prst="cloudCallout">
            <a:avLst>
              <a:gd name="adj1" fmla="val -26607"/>
              <a:gd name="adj2" fmla="val 71981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841388" y="2120893"/>
            <a:ext cx="2659702" cy="1379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/>
              <a:t>理想低通滤波器、</a:t>
            </a:r>
            <a:endParaRPr lang="en-US" altLang="zh-CN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理想线性微分器、</a:t>
            </a:r>
            <a:endParaRPr lang="en-US" altLang="zh-CN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理想</a:t>
            </a:r>
            <a:r>
              <a:rPr lang="en-US" sz="2400" b="1" dirty="0"/>
              <a:t>90°</a:t>
            </a:r>
            <a:r>
              <a:rPr lang="zh-CN" altLang="en-US" sz="2400" b="1" dirty="0"/>
              <a:t>移相器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111280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说明：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857232"/>
            <a:ext cx="164981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sz="2400" b="1" dirty="0"/>
              <a:t> </a:t>
            </a:r>
            <a:r>
              <a:rPr lang="zh-CN" altLang="en-US" sz="2400" b="1" dirty="0"/>
              <a:t>由于</a:t>
            </a:r>
          </a:p>
        </p:txBody>
      </p:sp>
      <p:pic>
        <p:nvPicPr>
          <p:cNvPr id="77826" name="Picture 2" descr="image0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1791" y="785794"/>
            <a:ext cx="3188903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67198" y="1959070"/>
            <a:ext cx="6991016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若</a:t>
            </a:r>
            <a:r>
              <a:rPr lang="en-US" sz="2400" b="1" i="1" dirty="0"/>
              <a:t>x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</a:t>
            </a:r>
            <a:r>
              <a:rPr lang="zh-CN" altLang="en-US" sz="2400" b="1" dirty="0"/>
              <a:t>是绝对可和的，则它一定是平方可和的，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但反过来不一定成立。也就是说，一致收敛一定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满足均方收敛，而均方收敛不一定满足一致收敛。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4" y="3857628"/>
            <a:ext cx="81499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sz="2400" b="1" dirty="0"/>
              <a:t> </a:t>
            </a:r>
            <a:r>
              <a:rPr lang="zh-CN" altLang="en-US" sz="2400" b="1" dirty="0"/>
              <a:t>一致收敛和均方收敛是傅里叶变换存在的充分条件，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     不满足这两个条件的某些序列引入冲激函数后</a:t>
            </a:r>
            <a:r>
              <a:rPr lang="en-US" sz="2400" b="1" dirty="0"/>
              <a:t> </a:t>
            </a:r>
            <a:r>
              <a:rPr lang="zh-CN" altLang="en-US" sz="2400" b="1" dirty="0"/>
              <a:t>，也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          </a:t>
            </a:r>
            <a:r>
              <a:rPr lang="zh-CN" altLang="en-US" sz="2400" b="1" dirty="0"/>
              <a:t>可得到它们的傅里叶变换。</a:t>
            </a:r>
          </a:p>
        </p:txBody>
      </p:sp>
      <p:sp>
        <p:nvSpPr>
          <p:cNvPr id="7" name="云形标注 6"/>
          <p:cNvSpPr/>
          <p:nvPr/>
        </p:nvSpPr>
        <p:spPr>
          <a:xfrm>
            <a:off x="5357818" y="5357826"/>
            <a:ext cx="3429024" cy="1285884"/>
          </a:xfrm>
          <a:prstGeom prst="cloudCallout">
            <a:avLst>
              <a:gd name="adj1" fmla="val -45355"/>
              <a:gd name="adj2" fmla="val -76074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29322" y="5572140"/>
            <a:ext cx="235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周期性序列</a:t>
            </a:r>
            <a:endParaRPr lang="en-US" altLang="zh-CN" sz="2400" b="1" dirty="0"/>
          </a:p>
          <a:p>
            <a:r>
              <a:rPr lang="zh-CN" altLang="en-US" sz="2400" b="1" dirty="0"/>
              <a:t>单位阶跃序列）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472" y="571480"/>
            <a:ext cx="296908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</a:rPr>
              <a:t>例</a:t>
            </a:r>
            <a:r>
              <a:rPr lang="en-US" altLang="zh-CN" sz="2400" b="1" dirty="0">
                <a:solidFill>
                  <a:srgbClr val="7030A0"/>
                </a:solidFill>
              </a:rPr>
              <a:t>2.24</a:t>
            </a:r>
            <a:r>
              <a:rPr lang="zh-CN" altLang="en-US" sz="2400" b="1" dirty="0">
                <a:solidFill>
                  <a:srgbClr val="7030A0"/>
                </a:solidFill>
              </a:rPr>
              <a:t>：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</a:rPr>
              <a:t>已知理想低通数字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</a:rPr>
              <a:t>滤波器的频率响应，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</a:rPr>
              <a:t>求其单位抽样响应，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</a:rPr>
              <a:t>并讨论其傅里叶变换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</a:rPr>
              <a:t>的收敛情况。</a:t>
            </a:r>
          </a:p>
        </p:txBody>
      </p:sp>
      <p:pic>
        <p:nvPicPr>
          <p:cNvPr id="2050" name="Picture 2" descr="E:\DSP程佩青课件\064937-01 数字信号处理教程（第四版）(经典版) 40571-9\CTP\TU\2T2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8089" y="544200"/>
            <a:ext cx="3967183" cy="5742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0984"/>
            <a:ext cx="4493538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三、序列傅里叶变换的主要性质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2976" y="1071546"/>
            <a:ext cx="1184940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1.  </a:t>
            </a:r>
            <a:r>
              <a:rPr lang="zh-CN" altLang="en-US" sz="2400" b="1" dirty="0"/>
              <a:t>线性</a:t>
            </a:r>
          </a:p>
        </p:txBody>
      </p:sp>
      <p:pic>
        <p:nvPicPr>
          <p:cNvPr id="78850" name="Picture 2" descr="image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857364"/>
            <a:ext cx="5006095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2976" y="2428868"/>
            <a:ext cx="210826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2.  </a:t>
            </a:r>
            <a:r>
              <a:rPr lang="zh-CN" altLang="en-US" sz="2400" b="1" dirty="0"/>
              <a:t>序列的移位</a:t>
            </a:r>
          </a:p>
        </p:txBody>
      </p:sp>
      <p:pic>
        <p:nvPicPr>
          <p:cNvPr id="78851" name="Picture 3" descr="image0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3286124"/>
            <a:ext cx="3571900" cy="44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00166" y="3995760"/>
            <a:ext cx="510909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时域的移位对应于频域有一个相位移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4414" y="4714884"/>
            <a:ext cx="242566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3.  </a:t>
            </a:r>
            <a:r>
              <a:rPr lang="zh-CN" altLang="en-US" sz="2400" b="1" dirty="0"/>
              <a:t>乘以指数序列</a:t>
            </a:r>
          </a:p>
        </p:txBody>
      </p:sp>
      <p:pic>
        <p:nvPicPr>
          <p:cNvPr id="78852" name="Picture 4" descr="image0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8" y="5500702"/>
            <a:ext cx="3071731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426270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4.  </a:t>
            </a:r>
            <a:r>
              <a:rPr lang="zh-CN" altLang="en-US" sz="2400" b="1" dirty="0"/>
              <a:t>乘以复指数序列（调制性）</a:t>
            </a:r>
          </a:p>
        </p:txBody>
      </p:sp>
      <p:pic>
        <p:nvPicPr>
          <p:cNvPr id="79874" name="Picture 2" descr="image0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071547"/>
            <a:ext cx="3214710" cy="40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42910" y="1785926"/>
            <a:ext cx="2339102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5. </a:t>
            </a:r>
            <a:r>
              <a:rPr lang="zh-CN" altLang="en-US" sz="2400" b="1" dirty="0"/>
              <a:t>时域卷积定理</a:t>
            </a:r>
          </a:p>
        </p:txBody>
      </p:sp>
      <p:pic>
        <p:nvPicPr>
          <p:cNvPr id="79875" name="Picture 3" descr="image0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2571744"/>
            <a:ext cx="4143372" cy="45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85918" y="3138504"/>
            <a:ext cx="480131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时域的线性卷积对应于频域的相乘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4000504"/>
            <a:ext cx="2339102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6. </a:t>
            </a:r>
            <a:r>
              <a:rPr lang="zh-CN" altLang="en-US" sz="2400" b="1" dirty="0"/>
              <a:t>频域卷积定理</a:t>
            </a:r>
          </a:p>
        </p:txBody>
      </p:sp>
      <p:pic>
        <p:nvPicPr>
          <p:cNvPr id="79876" name="Picture 4" descr="image0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4643446"/>
            <a:ext cx="6959587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00100" y="5353082"/>
            <a:ext cx="78806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时域的加窗（即相乘）对应于频域的周期性卷积并除以</a:t>
            </a:r>
            <a:r>
              <a:rPr lang="en-US" sz="2400" b="1" dirty="0"/>
              <a:t>2π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9050">
          <a:solidFill>
            <a:srgbClr val="6699FF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803</TotalTime>
  <Words>791</Words>
  <Application>Microsoft Office PowerPoint</Application>
  <PresentationFormat>全屏显示(4:3)</PresentationFormat>
  <Paragraphs>97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黑体</vt:lpstr>
      <vt:lpstr>楷体_GB2312</vt:lpstr>
      <vt:lpstr>Times New Roman</vt:lpstr>
      <vt:lpstr>Verdana</vt:lpstr>
      <vt:lpstr>Wingdings 2</vt:lpstr>
      <vt:lpstr>Wingdings 3</vt:lpstr>
      <vt:lpstr>Concourse</vt:lpstr>
      <vt:lpstr>2.3   离散时间傅里叶变换（DTFT）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</vt:vector>
  </TitlesOfParts>
  <Company>WwW.YlmF.CoM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浩然 冯</cp:lastModifiedBy>
  <cp:revision>106</cp:revision>
  <dcterms:created xsi:type="dcterms:W3CDTF">2017-07-17T10:44:10Z</dcterms:created>
  <dcterms:modified xsi:type="dcterms:W3CDTF">2023-11-02T12:53:42Z</dcterms:modified>
</cp:coreProperties>
</file>