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7" r:id="rId13"/>
    <p:sldId id="304" r:id="rId14"/>
    <p:sldId id="305" r:id="rId15"/>
    <p:sldId id="306" r:id="rId16"/>
    <p:sldId id="308" r:id="rId17"/>
    <p:sldId id="309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CC"/>
    <a:srgbClr val="000066"/>
    <a:srgbClr val="6699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5866" y="1752601"/>
            <a:ext cx="7672414" cy="1829761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2.4   </a:t>
            </a:r>
            <a:r>
              <a:rPr lang="en-US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LSI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系统的频域表征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397416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四、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频率响应的几何确定法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071546"/>
            <a:ext cx="526297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1.  </a:t>
            </a:r>
            <a:r>
              <a:rPr lang="zh-CN" altLang="en-US" sz="2400" b="1" dirty="0" smtClean="0"/>
              <a:t>系统函数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用极点、零点的表示法：</a:t>
            </a:r>
          </a:p>
        </p:txBody>
      </p:sp>
      <p:pic>
        <p:nvPicPr>
          <p:cNvPr id="6146" name="Picture 2" descr="image04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000240"/>
            <a:ext cx="4649136" cy="13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57224" y="3643314"/>
            <a:ext cx="3972562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2.  </a:t>
            </a:r>
            <a:r>
              <a:rPr lang="zh-CN" altLang="en-US" sz="2400" b="1" dirty="0" smtClean="0"/>
              <a:t>系统频率响应的几何解积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8881" y="4524393"/>
            <a:ext cx="48863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 descr="image0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5000660"/>
            <a:ext cx="857208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04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68" y="368340"/>
            <a:ext cx="3357586" cy="16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1472" y="214290"/>
            <a:ext cx="2646878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模（幅度响应）为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0034" y="1857364"/>
            <a:ext cx="295465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相角（相位响应）为</a:t>
            </a:r>
          </a:p>
        </p:txBody>
      </p:sp>
      <p:pic>
        <p:nvPicPr>
          <p:cNvPr id="7171" name="Picture 3" descr="image04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2500306"/>
            <a:ext cx="7823016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28596" y="3571876"/>
            <a:ext cx="88472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/>
              <a:t>频率响应的幅度等于各零矢长度之积</a:t>
            </a:r>
            <a:r>
              <a:rPr lang="en-US" sz="2400" b="1" dirty="0" smtClean="0"/>
              <a:t>, </a:t>
            </a:r>
            <a:r>
              <a:rPr lang="zh-CN" altLang="en-US" sz="2400" b="1" dirty="0" smtClean="0"/>
              <a:t>除以各极矢长度之积</a:t>
            </a:r>
            <a:r>
              <a:rPr lang="en-US" sz="2400" b="1" dirty="0" smtClean="0"/>
              <a:t>,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/>
              <a:t>再乘以常数</a:t>
            </a:r>
            <a:r>
              <a:rPr lang="en-US" sz="2400" b="1" dirty="0" smtClean="0"/>
              <a:t>|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|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lnSpc>
                <a:spcPct val="120000"/>
              </a:lnSpc>
            </a:pPr>
            <a:r>
              <a:rPr lang="zh-CN" altLang="en-US" sz="2400" b="1" dirty="0" smtClean="0"/>
              <a:t>频率响应的相角等于各零矢的相角之和减去各极矢的相角之和，</a:t>
            </a:r>
            <a:endParaRPr lang="en-US" altLang="zh-CN" sz="2400" b="1" dirty="0" smtClean="0"/>
          </a:p>
          <a:p>
            <a:pPr>
              <a:lnSpc>
                <a:spcPct val="120000"/>
              </a:lnSpc>
            </a:pPr>
            <a:r>
              <a:rPr lang="zh-CN" altLang="en-US" sz="2400" b="1" dirty="0" smtClean="0"/>
              <a:t>加上常数</a:t>
            </a:r>
            <a:r>
              <a:rPr lang="en-US" sz="2400" b="1" i="1" dirty="0" smtClean="0"/>
              <a:t>K</a:t>
            </a:r>
            <a:r>
              <a:rPr lang="zh-CN" altLang="en-US" sz="2400" b="1" dirty="0" smtClean="0"/>
              <a:t>的相角（由于</a:t>
            </a:r>
            <a:r>
              <a:rPr lang="en-US" sz="2400" b="1" i="1" dirty="0" smtClean="0"/>
              <a:t>K</a:t>
            </a:r>
            <a:r>
              <a:rPr lang="zh-CN" altLang="en-US" sz="2400" b="1" dirty="0" smtClean="0"/>
              <a:t>是实数，故其相角是零或是</a:t>
            </a:r>
            <a:r>
              <a:rPr lang="en-US" sz="2400" b="1" dirty="0" smtClean="0"/>
              <a:t>π</a:t>
            </a:r>
            <a:r>
              <a:rPr lang="zh-CN" altLang="en-US" sz="2400" b="1" dirty="0" smtClean="0"/>
              <a:t>），</a:t>
            </a:r>
            <a:endParaRPr lang="en-US" altLang="zh-CN" sz="2400" b="1" dirty="0" smtClean="0"/>
          </a:p>
          <a:p>
            <a:pPr>
              <a:lnSpc>
                <a:spcPct val="120000"/>
              </a:lnSpc>
            </a:pPr>
            <a:r>
              <a:rPr lang="zh-CN" altLang="en-US" sz="2400" b="1" dirty="0" smtClean="0"/>
              <a:t>再加上线性相移分量</a:t>
            </a:r>
            <a:r>
              <a:rPr lang="en-US" sz="2400" b="1" i="1" dirty="0" smtClean="0"/>
              <a:t>ω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-</a:t>
            </a:r>
            <a:r>
              <a:rPr lang="en-US" sz="2400" b="1" i="1" dirty="0" smtClean="0"/>
              <a:t>M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SP程佩青课件\064937-01 数字信号处理教程（第四版）(经典版) 40571-9\CTP\TU\2t3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642918"/>
            <a:ext cx="7928574" cy="378621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000364" y="5072074"/>
            <a:ext cx="2969083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66"/>
                </a:solidFill>
              </a:rPr>
              <a:t>频率响应的几何解释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14290"/>
            <a:ext cx="342112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五、</a:t>
            </a:r>
            <a:r>
              <a:rPr lang="en-US" sz="2400" b="1" dirty="0" smtClean="0">
                <a:solidFill>
                  <a:srgbClr val="C00000"/>
                </a:solidFill>
              </a:rPr>
              <a:t> IIR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系统与</a:t>
            </a:r>
            <a:r>
              <a:rPr lang="en-US" sz="2400" b="1" dirty="0" smtClean="0">
                <a:solidFill>
                  <a:srgbClr val="C00000"/>
                </a:solidFill>
              </a:rPr>
              <a:t>FIR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系统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1538" y="1000108"/>
            <a:ext cx="3809056" cy="113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IIR</a:t>
            </a:r>
            <a:r>
              <a:rPr lang="zh-CN" altLang="en-US" sz="2400" b="1" dirty="0" smtClean="0"/>
              <a:t>：无限长单位冲激响应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FIR</a:t>
            </a:r>
            <a:r>
              <a:rPr lang="zh-CN" altLang="en-US" sz="2400" b="1" dirty="0" smtClean="0"/>
              <a:t>：有限长单位冲激响应</a:t>
            </a:r>
          </a:p>
        </p:txBody>
      </p:sp>
      <p:pic>
        <p:nvPicPr>
          <p:cNvPr id="8194" name="Picture 2" descr="image0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2340001"/>
            <a:ext cx="2500298" cy="166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71538" y="4214818"/>
            <a:ext cx="6929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FIR</a:t>
            </a:r>
            <a:r>
              <a:rPr lang="zh-CN" altLang="en-US" sz="2400" b="1" dirty="0" smtClean="0"/>
              <a:t>系统：全零点系统（滑动平均系统），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          </a:t>
            </a:r>
            <a:r>
              <a:rPr lang="zh-CN" altLang="en-US" sz="2400" b="1" dirty="0" smtClean="0"/>
              <a:t>全部 </a:t>
            </a:r>
            <a:r>
              <a:rPr lang="en-US" altLang="zh-CN" sz="2400" b="1" i="1" dirty="0" smtClean="0"/>
              <a:t>a</a:t>
            </a:r>
            <a:r>
              <a:rPr lang="en-US" altLang="zh-CN" sz="2400" b="1" i="1" baseline="-25000" dirty="0" smtClean="0"/>
              <a:t>k</a:t>
            </a:r>
            <a:r>
              <a:rPr lang="en-US" altLang="zh-CN" sz="2400" b="1" dirty="0" smtClean="0"/>
              <a:t>=0</a:t>
            </a:r>
            <a:r>
              <a:rPr lang="zh-CN" altLang="en-US" sz="2400" b="1" dirty="0" smtClean="0"/>
              <a:t> 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k=</a:t>
            </a:r>
            <a:r>
              <a:rPr lang="en-US" sz="2400" b="1" dirty="0" smtClean="0"/>
              <a:t>1</a:t>
            </a:r>
            <a:r>
              <a:rPr lang="zh-CN" altLang="en-US" sz="2400" b="1" dirty="0" smtClean="0"/>
              <a:t>，</a:t>
            </a:r>
            <a:r>
              <a:rPr lang="en-US" sz="2400" b="1" dirty="0" smtClean="0"/>
              <a:t>2</a:t>
            </a:r>
            <a:r>
              <a:rPr lang="zh-CN" altLang="en-US" sz="2400" b="1" dirty="0" smtClean="0"/>
              <a:t>，</a:t>
            </a:r>
            <a:r>
              <a:rPr lang="en-US" sz="2400" b="1" dirty="0" smtClean="0"/>
              <a:t>…</a:t>
            </a:r>
            <a:r>
              <a:rPr lang="zh-CN" altLang="en-US" sz="2400" b="1" dirty="0" smtClean="0"/>
              <a:t>，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。</a:t>
            </a:r>
          </a:p>
        </p:txBody>
      </p:sp>
      <p:pic>
        <p:nvPicPr>
          <p:cNvPr id="8196" name="Picture 4" descr="image05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5643602"/>
            <a:ext cx="384802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42910" y="2500306"/>
            <a:ext cx="180690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1.  </a:t>
            </a:r>
            <a:r>
              <a:rPr lang="zh-CN" altLang="en-US" sz="2400" b="1" dirty="0" smtClean="0"/>
              <a:t>零极点：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0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88" y="357166"/>
            <a:ext cx="2500298" cy="166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28662" y="2231983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IIR</a:t>
            </a:r>
            <a:r>
              <a:rPr lang="zh-CN" altLang="en-US" sz="2400" b="1" dirty="0" smtClean="0"/>
              <a:t>系统：全极点（</a:t>
            </a:r>
            <a:r>
              <a:rPr lang="en-US" sz="2400" b="1" dirty="0" smtClean="0"/>
              <a:t>AR</a:t>
            </a:r>
            <a:r>
              <a:rPr lang="zh-CN" altLang="en-US" sz="2400" b="1" dirty="0" smtClean="0"/>
              <a:t>）系统与零、极点（</a:t>
            </a:r>
            <a:r>
              <a:rPr lang="en-US" sz="2400" b="1" dirty="0" smtClean="0"/>
              <a:t>ARMA</a:t>
            </a:r>
            <a:r>
              <a:rPr lang="zh-CN" altLang="en-US" sz="2400" b="1" dirty="0" smtClean="0"/>
              <a:t>）系统，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         </a:t>
            </a:r>
            <a:r>
              <a:rPr lang="zh-CN" altLang="en-US" sz="2400" b="1" dirty="0" smtClean="0"/>
              <a:t>至少一个</a:t>
            </a:r>
            <a:r>
              <a:rPr lang="en-US" altLang="zh-CN" sz="2400" b="1" i="1" dirty="0" smtClean="0"/>
              <a:t>a</a:t>
            </a:r>
            <a:r>
              <a:rPr lang="en-US" altLang="zh-CN" sz="2400" b="1" i="1" baseline="-25000" dirty="0" smtClean="0"/>
              <a:t>k</a:t>
            </a:r>
            <a:r>
              <a:rPr lang="en-US" altLang="zh-CN" sz="2400" b="1" dirty="0" smtClean="0"/>
              <a:t>≠0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642918"/>
            <a:ext cx="210826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2.  </a:t>
            </a:r>
            <a:r>
              <a:rPr lang="zh-CN" altLang="en-US" sz="2400" b="1" dirty="0" smtClean="0"/>
              <a:t>系统结构：</a:t>
            </a:r>
          </a:p>
        </p:txBody>
      </p:sp>
      <p:pic>
        <p:nvPicPr>
          <p:cNvPr id="10242" name="Picture 2" descr="image0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384797"/>
            <a:ext cx="4786346" cy="901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57224" y="2571744"/>
            <a:ext cx="312297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IIR</a:t>
            </a:r>
            <a:r>
              <a:rPr lang="zh-CN" altLang="en-US" sz="2400" b="1" dirty="0" smtClean="0"/>
              <a:t>系统：递归型结构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224" y="3282735"/>
            <a:ext cx="349967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FIR</a:t>
            </a:r>
            <a:r>
              <a:rPr lang="zh-CN" altLang="en-US" sz="2400" b="1" dirty="0" smtClean="0"/>
              <a:t>系统：非递归型结构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322" y="428604"/>
            <a:ext cx="103265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2.27</a:t>
            </a:r>
            <a:endParaRPr lang="zh-CN" altLang="en-US" sz="2400" b="1" dirty="0" smtClean="0"/>
          </a:p>
        </p:txBody>
      </p:sp>
      <p:pic>
        <p:nvPicPr>
          <p:cNvPr id="2050" name="Picture 2" descr="E:\DSP程佩青课件\064937-01 数字信号处理教程（第四版）(经典版) 40571-9\CTP\TU\2t3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714356"/>
            <a:ext cx="6137589" cy="54330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5322" y="428604"/>
            <a:ext cx="103265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2.28</a:t>
            </a:r>
            <a:endParaRPr lang="zh-CN" altLang="en-US" sz="2400" b="1" dirty="0" smtClean="0"/>
          </a:p>
        </p:txBody>
      </p:sp>
      <p:pic>
        <p:nvPicPr>
          <p:cNvPr id="3074" name="Picture 2" descr="E:\DSP程佩青课件\064937-01 数字信号处理教程（第四版）(经典版) 40571-9\CTP\TU\2t3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64" y="500042"/>
            <a:ext cx="5357850" cy="5999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9107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作业：</a:t>
            </a:r>
            <a:endParaRPr lang="zh-CN" altLang="en-US" sz="4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143248"/>
            <a:ext cx="7772400" cy="1199704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357166"/>
            <a:ext cx="284725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一、</a:t>
            </a:r>
            <a:r>
              <a:rPr lang="en-US" sz="2400" b="1" dirty="0" smtClean="0"/>
              <a:t>LSI</a:t>
            </a:r>
            <a:r>
              <a:rPr lang="zh-CN" altLang="en-US" sz="2400" b="1" dirty="0" smtClean="0"/>
              <a:t>系统的描述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071546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33CC"/>
                </a:solidFill>
              </a:rPr>
              <a:t>1. 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时域中的描述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786" y="1781182"/>
            <a:ext cx="4676280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1</a:t>
            </a:r>
            <a:r>
              <a:rPr lang="zh-CN" altLang="en-US" sz="2400" b="1" dirty="0" smtClean="0"/>
              <a:t>） 用单位抽样响应</a:t>
            </a:r>
            <a:r>
              <a:rPr lang="en-US" sz="2400" b="1" i="1" dirty="0" smtClean="0"/>
              <a:t>h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来表征</a:t>
            </a:r>
          </a:p>
        </p:txBody>
      </p:sp>
      <p:pic>
        <p:nvPicPr>
          <p:cNvPr id="103426" name="Picture 2" descr="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2643182"/>
            <a:ext cx="1649767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7" name="Picture 3" descr="image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3143248"/>
            <a:ext cx="712455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57224" y="4143380"/>
            <a:ext cx="749435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2</a:t>
            </a:r>
            <a:r>
              <a:rPr lang="zh-CN" altLang="en-US" sz="2400" b="1" dirty="0" smtClean="0"/>
              <a:t>） 用常系数线性差分方程来表征输出与输入的关系</a:t>
            </a:r>
          </a:p>
        </p:txBody>
      </p:sp>
      <p:pic>
        <p:nvPicPr>
          <p:cNvPr id="103428" name="Picture 4" descr="image0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4929198"/>
            <a:ext cx="4714908" cy="88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3044423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2. 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变换域中的描述：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786" y="1071546"/>
            <a:ext cx="404149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1</a:t>
            </a:r>
            <a:r>
              <a:rPr lang="zh-CN" altLang="en-US" sz="2400" b="1" dirty="0" smtClean="0"/>
              <a:t>） 用系统函数</a:t>
            </a:r>
            <a:r>
              <a:rPr lang="en-US" sz="2400" b="1" i="1" dirty="0" smtClean="0"/>
              <a:t>H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z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来表征</a:t>
            </a:r>
          </a:p>
        </p:txBody>
      </p:sp>
      <p:pic>
        <p:nvPicPr>
          <p:cNvPr id="104450" name="Picture 2" descr="image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1714488"/>
            <a:ext cx="382897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 descr="image0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2786058"/>
            <a:ext cx="1972917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57224" y="3429000"/>
            <a:ext cx="4493538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2</a:t>
            </a:r>
            <a:r>
              <a:rPr lang="zh-CN" altLang="en-US" sz="2400" b="1" dirty="0" smtClean="0"/>
              <a:t>） 用频率响应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来表征系统：</a:t>
            </a:r>
          </a:p>
        </p:txBody>
      </p:sp>
      <p:pic>
        <p:nvPicPr>
          <p:cNvPr id="104452" name="Picture 4" descr="image00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480" y="4214818"/>
            <a:ext cx="392138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3" name="Picture 5" descr="image0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71934" y="5000636"/>
            <a:ext cx="4041525" cy="16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4471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6600"/>
                </a:solidFill>
              </a:rPr>
              <a:t>二、</a:t>
            </a:r>
            <a:r>
              <a:rPr lang="en-US" sz="2400" b="1" dirty="0" smtClean="0">
                <a:solidFill>
                  <a:srgbClr val="006600"/>
                </a:solidFill>
              </a:rPr>
              <a:t> LSI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系统的因果、稳定条件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1000108"/>
            <a:ext cx="1800493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1. 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时域条件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414" y="1643074"/>
            <a:ext cx="310694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因果性：</a:t>
            </a:r>
            <a:r>
              <a:rPr lang="en-US" altLang="zh-CN" sz="2400" b="1" i="1" dirty="0"/>
              <a:t> h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)=0 , 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&lt;0</a:t>
            </a:r>
            <a:endParaRPr lang="zh-CN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4414" y="2357454"/>
            <a:ext cx="1415772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稳定性：</a:t>
            </a:r>
          </a:p>
        </p:txBody>
      </p:sp>
      <p:pic>
        <p:nvPicPr>
          <p:cNvPr id="1028" name="Picture 4" descr="image0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286016"/>
            <a:ext cx="1658898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57224" y="3071810"/>
            <a:ext cx="192071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2.  </a:t>
            </a:r>
            <a:r>
              <a:rPr lang="en-US" sz="2400" b="1" i="1" dirty="0" smtClean="0">
                <a:solidFill>
                  <a:srgbClr val="C00000"/>
                </a:solidFill>
              </a:rPr>
              <a:t>z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域条件：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4414" y="3786190"/>
            <a:ext cx="512512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因果性：</a:t>
            </a:r>
            <a:r>
              <a:rPr lang="en-US" altLang="zh-CN" sz="2400" b="1" i="1" dirty="0"/>
              <a:t> H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收敛且要满足</a:t>
            </a:r>
            <a:r>
              <a:rPr lang="en-US" altLang="zh-CN" sz="2400" b="1" i="1" dirty="0"/>
              <a:t>R</a:t>
            </a:r>
            <a:r>
              <a:rPr lang="en-US" altLang="zh-CN" sz="2400" b="1" i="1" baseline="-25000" dirty="0"/>
              <a:t>h-</a:t>
            </a:r>
            <a:r>
              <a:rPr lang="en-US" altLang="zh-CN" sz="2400" b="1" i="1" dirty="0"/>
              <a:t>&lt;|z|≤∞</a:t>
            </a:r>
            <a:endParaRPr lang="zh-CN" altLang="en-US" sz="24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14414" y="4943315"/>
            <a:ext cx="6514925" cy="113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稳定性：</a:t>
            </a:r>
            <a:r>
              <a:rPr lang="en-US" altLang="zh-CN" sz="2400" b="1" i="1" dirty="0"/>
              <a:t> H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的收敛域必须包括</a:t>
            </a:r>
            <a:r>
              <a:rPr lang="en-US" altLang="zh-CN" sz="2400" b="1" i="1" dirty="0"/>
              <a:t>z</a:t>
            </a:r>
            <a:r>
              <a:rPr lang="zh-CN" altLang="en-US" sz="2400" b="1" dirty="0"/>
              <a:t>平面单位圆，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               </a:t>
            </a:r>
            <a:r>
              <a:rPr lang="zh-CN" altLang="en-US" sz="2400" b="1" dirty="0"/>
              <a:t>即包括</a:t>
            </a:r>
            <a:r>
              <a:rPr lang="en-US" altLang="zh-CN" sz="2400" b="1" i="1" dirty="0"/>
              <a:t>|z|=</a:t>
            </a:r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57422" y="4286256"/>
            <a:ext cx="4116833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即，收敛域为某圆外包含</a:t>
            </a:r>
            <a:r>
              <a:rPr lang="zh-CN" altLang="en-US" sz="2400" b="1" dirty="0" smtClean="0">
                <a:sym typeface="Symbol"/>
              </a:rPr>
              <a:t>。</a:t>
            </a:r>
            <a:endParaRPr lang="zh-CN" altLang="en-US" sz="24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571480"/>
            <a:ext cx="203132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6600"/>
                </a:solidFill>
              </a:rPr>
              <a:t>因果稳定性：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9839" y="1285860"/>
            <a:ext cx="7806945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系统函数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必须在从单位圆</a:t>
            </a:r>
            <a:r>
              <a:rPr lang="en-US" sz="2400" b="1" dirty="0" smtClean="0"/>
              <a:t>|</a:t>
            </a:r>
            <a:r>
              <a:rPr lang="en-US" sz="2400" b="1" i="1" dirty="0" smtClean="0"/>
              <a:t>z</a:t>
            </a:r>
            <a:r>
              <a:rPr lang="en-US" sz="2400" b="1" dirty="0" smtClean="0"/>
              <a:t>|</a:t>
            </a:r>
            <a:r>
              <a:rPr lang="en-US" sz="2400" b="1" i="1" dirty="0" smtClean="0"/>
              <a:t>=</a:t>
            </a:r>
            <a:r>
              <a:rPr lang="en-US" sz="2400" b="1" dirty="0" smtClean="0"/>
              <a:t>1</a:t>
            </a:r>
            <a:r>
              <a:rPr lang="zh-CN" altLang="en-US" sz="2400" b="1" dirty="0" smtClean="0"/>
              <a:t>到</a:t>
            </a:r>
            <a:r>
              <a:rPr lang="en-US" sz="2400" b="1" dirty="0" smtClean="0"/>
              <a:t>|</a:t>
            </a:r>
            <a:r>
              <a:rPr lang="en-US" sz="2400" b="1" i="1" dirty="0" smtClean="0"/>
              <a:t>z</a:t>
            </a:r>
            <a:r>
              <a:rPr lang="en-US" sz="2400" b="1" dirty="0" smtClean="0"/>
              <a:t>|</a:t>
            </a:r>
            <a:r>
              <a:rPr lang="en-US" sz="2400" b="1" i="1" dirty="0" smtClean="0"/>
              <a:t>=∞</a:t>
            </a:r>
            <a:r>
              <a:rPr lang="zh-CN" altLang="en-US" sz="2400" b="1" dirty="0" smtClean="0"/>
              <a:t>的整个</a:t>
            </a:r>
            <a:r>
              <a:rPr lang="en-US" sz="2400" b="1" i="1" dirty="0" smtClean="0"/>
              <a:t>z</a:t>
            </a:r>
            <a:r>
              <a:rPr lang="zh-CN" altLang="en-US" sz="2400" b="1" dirty="0" smtClean="0"/>
              <a:t>平面内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1≤|</a:t>
            </a:r>
            <a:r>
              <a:rPr lang="en-US" sz="2400" b="1" i="1" dirty="0" smtClean="0"/>
              <a:t>z</a:t>
            </a:r>
            <a:r>
              <a:rPr lang="en-US" sz="2400" b="1" dirty="0" smtClean="0"/>
              <a:t>|</a:t>
            </a:r>
            <a:r>
              <a:rPr lang="en-US" sz="2400" b="1" i="1" dirty="0" smtClean="0"/>
              <a:t>≤∞</a:t>
            </a:r>
            <a:r>
              <a:rPr lang="zh-CN" altLang="en-US" sz="2400" b="1" dirty="0" smtClean="0"/>
              <a:t>）收敛。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也就是说系统函数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的全部极点必须在</a:t>
            </a:r>
            <a:r>
              <a:rPr lang="en-US" sz="2400" b="1" i="1" dirty="0" smtClean="0"/>
              <a:t>z</a:t>
            </a:r>
            <a:r>
              <a:rPr lang="zh-CN" altLang="en-US" sz="2400" b="1" dirty="0" smtClean="0"/>
              <a:t>平面单位圆之内。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285728"/>
            <a:ext cx="4471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三、</a:t>
            </a:r>
            <a:r>
              <a:rPr lang="en-US" sz="2400" b="1" dirty="0" smtClean="0"/>
              <a:t> LSI</a:t>
            </a:r>
            <a:r>
              <a:rPr lang="zh-CN" altLang="en-US" sz="2400" b="1" dirty="0" smtClean="0"/>
              <a:t>系统的频率响应的特点</a:t>
            </a:r>
          </a:p>
        </p:txBody>
      </p:sp>
      <p:pic>
        <p:nvPicPr>
          <p:cNvPr id="2050" name="Picture 2" descr="image0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928826"/>
            <a:ext cx="3500462" cy="470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image0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3302" y="2643206"/>
            <a:ext cx="5011772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image0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4429156"/>
            <a:ext cx="2541291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71869" y="5300505"/>
            <a:ext cx="5072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是</a:t>
            </a:r>
            <a:r>
              <a:rPr lang="en-US" sz="2400" b="1" dirty="0" smtClean="0"/>
              <a:t>       </a:t>
            </a:r>
            <a:r>
              <a:rPr lang="zh-CN" altLang="en-US" sz="2400" b="1" dirty="0" smtClean="0"/>
              <a:t>的离散时间傅里叶变换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     ——</a:t>
            </a:r>
            <a:r>
              <a:rPr lang="en-US" sz="2400" b="1" dirty="0" smtClean="0"/>
              <a:t>LSI</a:t>
            </a:r>
            <a:r>
              <a:rPr lang="zh-CN" altLang="en-US" sz="2400" b="1" dirty="0" smtClean="0"/>
              <a:t>系统的频率响应。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786" y="1000108"/>
            <a:ext cx="323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C00000"/>
                </a:solidFill>
              </a:rPr>
              <a:t>1.  LSI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系统的频率响应</a:t>
            </a:r>
          </a:p>
        </p:txBody>
      </p:sp>
      <p:pic>
        <p:nvPicPr>
          <p:cNvPr id="2053" name="Picture 5" descr="image02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86050" y="5443381"/>
            <a:ext cx="857224" cy="42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 descr="image0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9058" y="5514843"/>
            <a:ext cx="578269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14290"/>
            <a:ext cx="2218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33CC"/>
                </a:solidFill>
              </a:rPr>
              <a:t>2. </a:t>
            </a:r>
            <a:r>
              <a:rPr lang="en-US" altLang="zh-CN" sz="2400" b="1" i="1" dirty="0">
                <a:solidFill>
                  <a:srgbClr val="0033CC"/>
                </a:solidFill>
              </a:rPr>
              <a:t>H</a:t>
            </a:r>
            <a:r>
              <a:rPr lang="en-US" altLang="zh-CN" sz="2400" b="1" dirty="0">
                <a:solidFill>
                  <a:srgbClr val="0033CC"/>
                </a:solidFill>
              </a:rPr>
              <a:t>(e</a:t>
            </a:r>
            <a:r>
              <a:rPr lang="en-US" altLang="zh-CN" sz="2400" b="1" baseline="30000" dirty="0">
                <a:solidFill>
                  <a:srgbClr val="0033CC"/>
                </a:solidFill>
              </a:rPr>
              <a:t>j</a:t>
            </a:r>
            <a:r>
              <a:rPr lang="el-GR" altLang="zh-CN" sz="2400" b="1" i="1" baseline="30000" dirty="0">
                <a:solidFill>
                  <a:srgbClr val="0033CC"/>
                </a:solidFill>
              </a:rPr>
              <a:t>ω</a:t>
            </a:r>
            <a:r>
              <a:rPr lang="en-US" altLang="zh-CN" sz="2400" b="1" dirty="0">
                <a:solidFill>
                  <a:srgbClr val="0033CC"/>
                </a:solidFill>
              </a:rPr>
              <a:t>)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的特性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910" y="1071546"/>
            <a:ext cx="6101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1</a:t>
            </a:r>
            <a:r>
              <a:rPr lang="zh-CN" altLang="en-US" sz="2400" b="1" dirty="0" smtClean="0"/>
              <a:t>） 只要</a:t>
            </a:r>
            <a:r>
              <a:rPr lang="en-US" sz="2400" b="1" i="1" dirty="0" smtClean="0"/>
              <a:t>h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绝对可和，则</a:t>
            </a:r>
            <a:r>
              <a:rPr lang="en-US" sz="2400" b="1" dirty="0" smtClean="0"/>
              <a:t>LSI</a:t>
            </a:r>
            <a:r>
              <a:rPr lang="zh-CN" altLang="en-US" sz="2400" b="1" dirty="0" smtClean="0"/>
              <a:t>系统稳定，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 </a:t>
            </a:r>
            <a:r>
              <a:rPr lang="zh-CN" altLang="en-US" sz="2400" b="1" dirty="0" smtClean="0"/>
              <a:t>这时</a:t>
            </a:r>
            <a:r>
              <a:rPr lang="en-US" altLang="zh-CN" sz="2400" b="1" i="1" dirty="0">
                <a:solidFill>
                  <a:srgbClr val="0033CC"/>
                </a:solidFill>
              </a:rPr>
              <a:t>H</a:t>
            </a:r>
            <a:r>
              <a:rPr lang="en-US" altLang="zh-CN" sz="2400" b="1" dirty="0">
                <a:solidFill>
                  <a:srgbClr val="0033CC"/>
                </a:solidFill>
              </a:rPr>
              <a:t>(e</a:t>
            </a:r>
            <a:r>
              <a:rPr lang="en-US" altLang="zh-CN" sz="2400" b="1" baseline="30000" dirty="0">
                <a:solidFill>
                  <a:srgbClr val="0033CC"/>
                </a:solidFill>
              </a:rPr>
              <a:t>j</a:t>
            </a:r>
            <a:r>
              <a:rPr lang="el-GR" altLang="zh-CN" sz="2400" b="1" i="1" baseline="30000" dirty="0">
                <a:solidFill>
                  <a:srgbClr val="0033CC"/>
                </a:solidFill>
              </a:rPr>
              <a:t>ω</a:t>
            </a:r>
            <a:r>
              <a:rPr lang="en-US" altLang="zh-CN" sz="2400" b="1" dirty="0">
                <a:solidFill>
                  <a:srgbClr val="0033CC"/>
                </a:solidFill>
              </a:rPr>
              <a:t>)</a:t>
            </a:r>
            <a:r>
              <a:rPr lang="zh-CN" altLang="en-US" sz="2400" b="1" dirty="0" smtClean="0"/>
              <a:t>一定存在且连续。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2357430"/>
            <a:ext cx="954107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2</a:t>
            </a:r>
            <a:r>
              <a:rPr lang="zh-CN" altLang="en-US" sz="2400" b="1" dirty="0" smtClean="0"/>
              <a:t>）</a:t>
            </a:r>
          </a:p>
        </p:txBody>
      </p:sp>
      <p:pic>
        <p:nvPicPr>
          <p:cNvPr id="3075" name="Picture 3" descr="image02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428868"/>
            <a:ext cx="6786609" cy="49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42910" y="3143248"/>
            <a:ext cx="2433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</a:t>
            </a:r>
            <a:r>
              <a:rPr lang="en-US" sz="2400" b="1" i="1" dirty="0" smtClean="0"/>
              <a:t>h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实序列</a:t>
            </a:r>
          </a:p>
        </p:txBody>
      </p:sp>
      <p:pic>
        <p:nvPicPr>
          <p:cNvPr id="3076" name="Picture 4" descr="image0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5" y="4000504"/>
            <a:ext cx="2428892" cy="441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 descr="image03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7" y="4000504"/>
            <a:ext cx="3571899" cy="45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 descr="image03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71604" y="4786322"/>
            <a:ext cx="6034744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 descr="image03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71605" y="5500702"/>
            <a:ext cx="6072229" cy="42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04"/>
            <a:ext cx="954107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4</a:t>
            </a:r>
            <a:r>
              <a:rPr lang="zh-CN" altLang="en-US" sz="2400" b="1" dirty="0" smtClean="0"/>
              <a:t>）</a:t>
            </a:r>
          </a:p>
        </p:txBody>
      </p:sp>
      <p:pic>
        <p:nvPicPr>
          <p:cNvPr id="4098" name="Picture 2" descr="image0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571480"/>
            <a:ext cx="2365894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42910" y="1214422"/>
            <a:ext cx="72138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5</a:t>
            </a:r>
            <a:r>
              <a:rPr lang="zh-CN" altLang="en-US" sz="2400" b="1" dirty="0" smtClean="0"/>
              <a:t>）</a:t>
            </a:r>
            <a:r>
              <a:rPr lang="el-GR" altLang="zh-CN" sz="2400" b="1" i="1" dirty="0" smtClean="0"/>
              <a:t>ω</a:t>
            </a:r>
            <a:r>
              <a:rPr lang="en-US" altLang="zh-CN" sz="2400" b="1" i="1" dirty="0" smtClean="0"/>
              <a:t>=</a:t>
            </a:r>
            <a:r>
              <a:rPr lang="en-US" altLang="zh-CN" sz="2400" b="1" dirty="0" smtClean="0"/>
              <a:t>0,2</a:t>
            </a:r>
            <a:r>
              <a:rPr lang="el-GR" altLang="zh-CN" sz="2400" b="1" dirty="0" smtClean="0"/>
              <a:t>π</a:t>
            </a:r>
            <a:r>
              <a:rPr lang="zh-CN" altLang="en-US" sz="2400" b="1" dirty="0" smtClean="0"/>
              <a:t>表示最低频率，</a:t>
            </a:r>
            <a:r>
              <a:rPr lang="el-GR" altLang="zh-CN" sz="2400" b="1" i="1" dirty="0" smtClean="0"/>
              <a:t>ω</a:t>
            </a:r>
            <a:r>
              <a:rPr lang="en-US" altLang="zh-CN" sz="2400" b="1" i="1" dirty="0" smtClean="0"/>
              <a:t>=</a:t>
            </a:r>
            <a:r>
              <a:rPr lang="el-GR" altLang="zh-CN" sz="2400" b="1" dirty="0" smtClean="0"/>
              <a:t>π</a:t>
            </a:r>
            <a:r>
              <a:rPr lang="zh-CN" altLang="en-US" sz="2400" b="1" dirty="0" smtClean="0"/>
              <a:t>表示最高频率。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</a:t>
            </a:r>
            <a:r>
              <a:rPr lang="zh-CN" altLang="en-US" sz="2400" b="1" dirty="0" smtClean="0"/>
              <a:t>即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，</a:t>
            </a:r>
            <a:r>
              <a:rPr lang="el-GR" altLang="zh-CN" sz="2400" b="1" i="1" dirty="0"/>
              <a:t> ω</a:t>
            </a:r>
            <a:r>
              <a:rPr lang="en-US" altLang="zh-CN" sz="2400" b="1" i="1" smtClean="0"/>
              <a:t>=</a:t>
            </a:r>
            <a:r>
              <a:rPr lang="en-US" altLang="zh-CN" sz="2400" b="1" smtClean="0"/>
              <a:t>0,2</a:t>
            </a:r>
            <a:r>
              <a:rPr lang="el-GR" altLang="zh-CN" sz="2400" b="1" dirty="0"/>
              <a:t>π</a:t>
            </a:r>
            <a:r>
              <a:rPr lang="zh-CN" altLang="en-US" sz="2400" b="1" dirty="0" smtClean="0"/>
              <a:t> 是低通滤波器的通带中心频率，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                   </a:t>
            </a:r>
            <a:r>
              <a:rPr lang="el-GR" altLang="zh-CN" sz="2400" b="1" i="1" dirty="0"/>
              <a:t> ω</a:t>
            </a:r>
            <a:r>
              <a:rPr lang="en-US" altLang="zh-CN" sz="2400" b="1" i="1" dirty="0"/>
              <a:t>=</a:t>
            </a:r>
            <a:r>
              <a:rPr lang="el-GR" altLang="zh-CN" sz="2400" b="1" dirty="0"/>
              <a:t>π</a:t>
            </a:r>
            <a:r>
              <a:rPr lang="zh-CN" altLang="en-US" sz="2400" b="1" dirty="0" smtClean="0"/>
              <a:t>是高通滤波器的通带中心频率。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348" y="3000372"/>
            <a:ext cx="4297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6</a:t>
            </a:r>
            <a:r>
              <a:rPr lang="zh-CN" altLang="en-US" sz="2400" b="1" dirty="0" smtClean="0"/>
              <a:t>）  </a:t>
            </a:r>
            <a:r>
              <a:rPr lang="en-US" altLang="zh-CN" sz="2400" b="1" i="1" dirty="0" smtClean="0"/>
              <a:t>H</a:t>
            </a:r>
            <a:r>
              <a:rPr lang="en-US" altLang="zh-CN" sz="2400" b="1" dirty="0" smtClean="0"/>
              <a:t>(e</a:t>
            </a:r>
            <a:r>
              <a:rPr lang="en-US" altLang="zh-CN" sz="2400" b="1" baseline="30000" dirty="0" smtClean="0"/>
              <a:t>j</a:t>
            </a:r>
            <a:r>
              <a:rPr lang="el-GR" altLang="zh-CN" sz="2400" b="1" i="1" baseline="30000" dirty="0" smtClean="0"/>
              <a:t>ω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是</a:t>
            </a:r>
            <a:r>
              <a:rPr lang="en-US" sz="2400" b="1" i="1" dirty="0" smtClean="0"/>
              <a:t>ω</a:t>
            </a:r>
            <a:r>
              <a:rPr lang="zh-CN" altLang="en-US" sz="2400" b="1" dirty="0" smtClean="0"/>
              <a:t>的连续函数。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5614" y="3714752"/>
            <a:ext cx="6603090" cy="113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7</a:t>
            </a:r>
            <a:r>
              <a:rPr lang="zh-CN" altLang="en-US" sz="2400" b="1" dirty="0" smtClean="0"/>
              <a:t>） 若系统输入为正弦型序列，则稳态输出为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 </a:t>
            </a:r>
            <a:r>
              <a:rPr lang="zh-CN" altLang="en-US" sz="2400" b="1" dirty="0" smtClean="0"/>
              <a:t>同频的正弦型序列：</a:t>
            </a:r>
          </a:p>
        </p:txBody>
      </p:sp>
      <p:pic>
        <p:nvPicPr>
          <p:cNvPr id="4102" name="Picture 6" descr="image0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5000636"/>
            <a:ext cx="2417327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 descr="image04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5572140"/>
            <a:ext cx="5667143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7837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8</a:t>
            </a:r>
            <a:r>
              <a:rPr lang="zh-CN" altLang="en-US" sz="2400" b="1" dirty="0" smtClean="0"/>
              <a:t>） </a:t>
            </a:r>
            <a:r>
              <a:rPr lang="en-US" sz="2400" b="1" dirty="0" smtClean="0"/>
              <a:t>LSI</a:t>
            </a:r>
            <a:r>
              <a:rPr lang="zh-CN" altLang="en-US" sz="2400" b="1" dirty="0" smtClean="0"/>
              <a:t>系统，其输出序列的傅里叶变换等于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 </a:t>
            </a:r>
            <a:r>
              <a:rPr lang="zh-CN" altLang="en-US" sz="2400" b="1" dirty="0" smtClean="0"/>
              <a:t>输入序列的傅里叶变换与系统的频率响应的乘积：</a:t>
            </a:r>
          </a:p>
        </p:txBody>
      </p:sp>
      <p:pic>
        <p:nvPicPr>
          <p:cNvPr id="5122" name="Picture 2" descr="image0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2143116"/>
            <a:ext cx="3724731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 descr="image0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66" y="2786058"/>
            <a:ext cx="271449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2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 w="19050">
          <a:solidFill>
            <a:srgbClr val="6699FF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2400" b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830</TotalTime>
  <Words>570</Words>
  <Application>Microsoft Office PowerPoint</Application>
  <PresentationFormat>全屏显示(4:3)</PresentationFormat>
  <Paragraphs>64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Concourse</vt:lpstr>
      <vt:lpstr>2.4   LSI系统的频域表征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E34Wen</cp:lastModifiedBy>
  <cp:revision>113</cp:revision>
  <dcterms:created xsi:type="dcterms:W3CDTF">2017-07-17T10:44:10Z</dcterms:created>
  <dcterms:modified xsi:type="dcterms:W3CDTF">2017-09-05T08:07:55Z</dcterms:modified>
</cp:coreProperties>
</file>