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93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4" r:id="rId11"/>
    <p:sldId id="302" r:id="rId12"/>
    <p:sldId id="303" r:id="rId13"/>
    <p:sldId id="29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C3EA2-5D2F-4FB2-851B-B67B21B40AF1}" type="datetimeFigureOut">
              <a:rPr lang="zh-CN" altLang="en-US" smtClean="0"/>
              <a:pPr/>
              <a:t>2017-9-5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2ACE1-A22D-4284-BADC-718B8782AB5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24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2ACE1-A22D-4284-BADC-718B8782AB5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9/5/2017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9/5/2017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9/5/2017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886728" cy="182976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3.3</a:t>
            </a:r>
            <a:r>
              <a:rPr lang="zh-CN" altLang="en-US" sz="3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 离散傅里叶变换（</a:t>
            </a:r>
            <a:r>
              <a:rPr lang="en-US" altLang="zh-CN" sz="3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DFT</a:t>
            </a:r>
            <a:r>
              <a:rPr lang="zh-CN" altLang="en-US" sz="3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）</a:t>
            </a:r>
            <a:r>
              <a:rPr lang="zh-CN" altLang="en-US" sz="3200" dirty="0" smtClean="0">
                <a:latin typeface="Times New Roman" pitchFamily="18" charset="0"/>
                <a:ea typeface="楷体_GB2312" pitchFamily="49" charset="-122"/>
              </a:rPr>
              <a:t/>
            </a:r>
            <a:br>
              <a:rPr lang="zh-CN" altLang="en-US" sz="3200" dirty="0" smtClean="0">
                <a:latin typeface="Times New Roman" pitchFamily="18" charset="0"/>
                <a:ea typeface="楷体_GB2312" pitchFamily="49" charset="-122"/>
              </a:rPr>
            </a:br>
            <a:endParaRPr lang="zh-CN" alt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928670"/>
            <a:ext cx="35060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例</a:t>
            </a:r>
            <a:r>
              <a:rPr lang="en-US" altLang="zh-CN" sz="2400" b="1" dirty="0" smtClean="0"/>
              <a:t>3.4</a:t>
            </a:r>
            <a:r>
              <a:rPr lang="zh-CN" altLang="en-US" sz="2400" b="1" dirty="0" smtClean="0"/>
              <a:t>：设</a:t>
            </a:r>
            <a:r>
              <a:rPr lang="en-US" altLang="zh-CN" sz="2400" b="1" i="1" dirty="0" smtClean="0"/>
              <a:t>x</a:t>
            </a:r>
            <a:r>
              <a:rPr lang="en-US" altLang="zh-CN" sz="2400" b="1" dirty="0" smtClean="0"/>
              <a:t>(</a:t>
            </a:r>
            <a:r>
              <a:rPr lang="en-US" altLang="zh-CN" sz="2400" b="1" i="1" dirty="0" smtClean="0"/>
              <a:t>n</a:t>
            </a:r>
            <a:r>
              <a:rPr lang="en-US" altLang="zh-CN" sz="2400" b="1" dirty="0" smtClean="0"/>
              <a:t>)=</a:t>
            </a:r>
            <a:r>
              <a:rPr lang="en-US" altLang="zh-CN" sz="2400" b="1" i="1" dirty="0" smtClean="0"/>
              <a:t>R</a:t>
            </a:r>
            <a:r>
              <a:rPr lang="en-US" altLang="zh-CN" sz="2400" b="1" baseline="-25000" dirty="0" smtClean="0"/>
              <a:t>5</a:t>
            </a:r>
            <a:r>
              <a:rPr lang="en-US" altLang="zh-CN" sz="2400" b="1" dirty="0" smtClean="0"/>
              <a:t>(</a:t>
            </a:r>
            <a:r>
              <a:rPr lang="en-US" altLang="zh-CN" sz="2400" b="1" i="1" dirty="0" smtClean="0"/>
              <a:t>n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，求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）</a:t>
            </a:r>
            <a:r>
              <a:rPr lang="en-US" altLang="zh-CN" sz="2400" b="1" i="1" dirty="0" smtClean="0"/>
              <a:t>X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e</a:t>
            </a:r>
            <a:r>
              <a:rPr lang="en-US" altLang="zh-CN" sz="2400" b="1" baseline="30000" dirty="0" err="1" smtClean="0"/>
              <a:t>j</a:t>
            </a:r>
            <a:r>
              <a:rPr lang="el-GR" altLang="zh-CN" sz="2400" b="1" i="1" baseline="30000" dirty="0" smtClean="0"/>
              <a:t>ω</a:t>
            </a:r>
            <a:r>
              <a:rPr lang="en-US" altLang="zh-CN" sz="2400" b="1" dirty="0" smtClean="0"/>
              <a:t> )</a:t>
            </a:r>
            <a:r>
              <a:rPr lang="el-GR" altLang="zh-CN" sz="2400" b="1" dirty="0" smtClean="0"/>
              <a:t>; 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l-GR" sz="2400" b="1" dirty="0" smtClean="0"/>
              <a:t>（</a:t>
            </a:r>
            <a:r>
              <a:rPr lang="el-GR" altLang="zh-CN" sz="2400" b="1" dirty="0" smtClean="0"/>
              <a:t>2</a:t>
            </a:r>
            <a:r>
              <a:rPr lang="zh-CN" altLang="el-GR" sz="2400" b="1" dirty="0" smtClean="0"/>
              <a:t>）</a:t>
            </a:r>
            <a:r>
              <a:rPr lang="en-US" altLang="zh-CN" sz="2400" b="1" i="1" dirty="0" smtClean="0"/>
              <a:t>N</a:t>
            </a:r>
            <a:r>
              <a:rPr lang="en-US" altLang="zh-CN" sz="2400" b="1" dirty="0" smtClean="0"/>
              <a:t>=5 </a:t>
            </a:r>
            <a:r>
              <a:rPr lang="zh-CN" altLang="en-US" sz="2400" b="1" dirty="0" smtClean="0"/>
              <a:t>的</a:t>
            </a:r>
            <a:r>
              <a:rPr lang="en-US" altLang="zh-CN" sz="2400" b="1" i="1" dirty="0" smtClean="0"/>
              <a:t>X</a:t>
            </a:r>
            <a:r>
              <a:rPr lang="en-US" altLang="zh-CN" sz="2400" b="1" dirty="0" smtClean="0"/>
              <a:t>(</a:t>
            </a:r>
            <a:r>
              <a:rPr lang="en-US" altLang="zh-CN" sz="2400" b="1" i="1" dirty="0" smtClean="0"/>
              <a:t>k</a:t>
            </a:r>
            <a:r>
              <a:rPr lang="en-US" altLang="zh-CN" sz="2400" b="1" dirty="0" smtClean="0"/>
              <a:t> ); 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）</a:t>
            </a:r>
            <a:r>
              <a:rPr lang="en-US" altLang="zh-CN" sz="2400" b="1" i="1" dirty="0" smtClean="0"/>
              <a:t>N</a:t>
            </a:r>
            <a:r>
              <a:rPr lang="en-US" altLang="zh-CN" sz="2400" b="1" dirty="0" smtClean="0"/>
              <a:t>=10 </a:t>
            </a:r>
            <a:r>
              <a:rPr lang="zh-CN" altLang="en-US" sz="2400" b="1" dirty="0" smtClean="0"/>
              <a:t>的</a:t>
            </a:r>
            <a:r>
              <a:rPr lang="en-US" altLang="zh-CN" sz="2400" b="1" i="1" dirty="0" smtClean="0"/>
              <a:t>X</a:t>
            </a:r>
            <a:r>
              <a:rPr lang="en-US" altLang="zh-CN" sz="2400" b="1" dirty="0" smtClean="0"/>
              <a:t>(</a:t>
            </a:r>
            <a:r>
              <a:rPr lang="en-US" altLang="zh-CN" sz="2400" b="1" i="1" dirty="0" smtClean="0"/>
              <a:t>k</a:t>
            </a:r>
            <a:r>
              <a:rPr lang="en-US" altLang="zh-CN" sz="2400" b="1" dirty="0" smtClean="0"/>
              <a:t> ) </a:t>
            </a:r>
            <a:r>
              <a:rPr lang="zh-CN" altLang="en-US" sz="2400" b="1" dirty="0" smtClean="0"/>
              <a:t>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8662" y="3567132"/>
            <a:ext cx="878767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例</a:t>
            </a:r>
            <a:r>
              <a:rPr lang="en-US" altLang="zh-CN" sz="2400" b="1" dirty="0" smtClean="0"/>
              <a:t>3.5</a:t>
            </a:r>
            <a:endParaRPr lang="zh-CN" altLang="en-US" sz="2400" b="1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428604"/>
            <a:ext cx="62584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二、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时域、频域都抽样后，</a:t>
            </a:r>
            <a:r>
              <a:rPr lang="en-US" altLang="zh-CN" sz="2400" b="1" i="1" dirty="0" err="1" smtClean="0"/>
              <a:t>f</a:t>
            </a:r>
            <a:r>
              <a:rPr lang="en-US" altLang="zh-CN" sz="2400" b="1" i="1" baseline="-25000" dirty="0" err="1" smtClean="0"/>
              <a:t>k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、</a:t>
            </a:r>
            <a:r>
              <a:rPr lang="en-US" altLang="zh-CN" sz="2400" b="1" i="1" dirty="0" err="1" smtClean="0"/>
              <a:t>f</a:t>
            </a:r>
            <a:r>
              <a:rPr lang="en-US" altLang="zh-CN" sz="2400" b="1" i="1" baseline="-25000" dirty="0" err="1" smtClean="0"/>
              <a:t>s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、</a:t>
            </a:r>
            <a:r>
              <a:rPr lang="en-US" sz="2400" b="1" i="1" dirty="0" smtClean="0"/>
              <a:t>N</a:t>
            </a:r>
            <a:r>
              <a:rPr lang="zh-CN" altLang="en-US" sz="2400" b="1" dirty="0" smtClean="0"/>
              <a:t>的关系</a:t>
            </a:r>
            <a:endParaRPr lang="en-US" altLang="zh-CN" sz="2400" b="1" dirty="0" smtClean="0"/>
          </a:p>
          <a:p>
            <a:pPr algn="ctr">
              <a:lnSpc>
                <a:spcPct val="150000"/>
              </a:lnSpc>
            </a:pPr>
            <a:r>
              <a:rPr lang="el-GR" altLang="zh-CN" sz="2400" b="1" i="1" dirty="0" smtClean="0"/>
              <a:t>Ω</a:t>
            </a:r>
            <a:r>
              <a:rPr lang="en-US" altLang="zh-CN" sz="2400" b="1" i="1" baseline="-25000" dirty="0" smtClean="0"/>
              <a:t>k</a:t>
            </a:r>
            <a:r>
              <a:rPr lang="en-US" altLang="zh-CN" sz="2400" b="1" dirty="0" smtClean="0"/>
              <a:t>=2</a:t>
            </a:r>
            <a:r>
              <a:rPr lang="el-GR" altLang="zh-CN" sz="2400" b="1" dirty="0" smtClean="0"/>
              <a:t>π</a:t>
            </a:r>
            <a:r>
              <a:rPr lang="en-US" altLang="zh-CN" sz="2400" b="1" i="1" dirty="0" smtClean="0"/>
              <a:t>k</a:t>
            </a:r>
            <a:r>
              <a:rPr lang="en-US" altLang="zh-CN" sz="2400" b="1" dirty="0" smtClean="0"/>
              <a:t>/</a:t>
            </a:r>
            <a:r>
              <a:rPr lang="en-US" altLang="zh-CN" sz="2400" b="1" i="1" dirty="0" smtClean="0"/>
              <a:t>N=</a:t>
            </a:r>
            <a:r>
              <a:rPr lang="el-GR" altLang="zh-CN" sz="2400" b="1" i="1" dirty="0" smtClean="0"/>
              <a:t> Ω</a:t>
            </a:r>
            <a:r>
              <a:rPr lang="en-US" altLang="zh-CN" sz="2400" b="1" i="1" baseline="-25000" dirty="0" err="1" smtClean="0"/>
              <a:t>k</a:t>
            </a:r>
            <a:r>
              <a:rPr lang="en-US" altLang="zh-CN" sz="2400" b="1" i="1" dirty="0" err="1" smtClean="0"/>
              <a:t>T</a:t>
            </a:r>
            <a:r>
              <a:rPr lang="en-US" altLang="zh-CN" sz="2400" b="1" i="1" dirty="0" smtClean="0"/>
              <a:t>=</a:t>
            </a:r>
            <a:r>
              <a:rPr lang="en-US" altLang="zh-CN" sz="2400" b="1" dirty="0" smtClean="0"/>
              <a:t>2</a:t>
            </a:r>
            <a:r>
              <a:rPr lang="el-GR" altLang="zh-CN" sz="2400" b="1" dirty="0" smtClean="0"/>
              <a:t>π</a:t>
            </a:r>
            <a:r>
              <a:rPr lang="el-GR" altLang="zh-CN" sz="2400" b="1" i="1" dirty="0" smtClean="0"/>
              <a:t> </a:t>
            </a:r>
            <a:r>
              <a:rPr lang="en-US" altLang="zh-CN" sz="2400" b="1" i="1" dirty="0" err="1" smtClean="0"/>
              <a:t>f</a:t>
            </a:r>
            <a:r>
              <a:rPr lang="en-US" altLang="zh-CN" sz="2400" b="1" i="1" baseline="-25000" dirty="0" err="1" smtClean="0"/>
              <a:t>k</a:t>
            </a:r>
            <a:r>
              <a:rPr lang="en-US" altLang="zh-CN" sz="2400" b="1" i="1" dirty="0" err="1" smtClean="0"/>
              <a:t>T</a:t>
            </a:r>
            <a:r>
              <a:rPr lang="en-US" altLang="zh-CN" sz="2400" b="1" dirty="0" smtClean="0"/>
              <a:t>=2</a:t>
            </a:r>
            <a:r>
              <a:rPr lang="el-GR" altLang="zh-CN" sz="2400" b="1" dirty="0" smtClean="0"/>
              <a:t>π</a:t>
            </a:r>
            <a:r>
              <a:rPr lang="en-US" altLang="zh-CN" sz="2400" b="1" i="1" dirty="0" err="1" smtClean="0"/>
              <a:t>f</a:t>
            </a:r>
            <a:r>
              <a:rPr lang="en-US" altLang="zh-CN" sz="2400" b="1" i="1" baseline="-25000" dirty="0" err="1" smtClean="0"/>
              <a:t>k</a:t>
            </a:r>
            <a:r>
              <a:rPr lang="en-US" altLang="zh-CN" sz="2400" b="1" dirty="0" smtClean="0"/>
              <a:t>/</a:t>
            </a:r>
            <a:r>
              <a:rPr lang="en-US" altLang="zh-CN" sz="2400" b="1" i="1" dirty="0" smtClean="0"/>
              <a:t> </a:t>
            </a:r>
            <a:r>
              <a:rPr lang="en-US" altLang="zh-CN" sz="2400" b="1" i="1" dirty="0" err="1" smtClean="0"/>
              <a:t>f</a:t>
            </a:r>
            <a:r>
              <a:rPr lang="en-US" altLang="zh-CN" sz="2400" b="1" i="1" baseline="-25000" dirty="0" err="1" smtClean="0"/>
              <a:t>s</a:t>
            </a:r>
            <a:endParaRPr lang="zh-CN" altLang="en-US" sz="2400" b="1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59632" y="1844824"/>
            <a:ext cx="31085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第</a:t>
            </a:r>
            <a:r>
              <a:rPr lang="en-US" sz="2400" b="1" i="1" dirty="0" smtClean="0"/>
              <a:t>k</a:t>
            </a:r>
            <a:r>
              <a:rPr lang="zh-CN" altLang="en-US" sz="2400" b="1" dirty="0" smtClean="0"/>
              <a:t>个抽样点的频率为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i="1" dirty="0" err="1" smtClean="0"/>
              <a:t>f</a:t>
            </a:r>
            <a:r>
              <a:rPr lang="en-US" altLang="zh-CN" sz="2400" b="1" i="1" baseline="-25000" dirty="0" err="1" smtClean="0"/>
              <a:t>k</a:t>
            </a:r>
            <a:r>
              <a:rPr lang="en-US" altLang="zh-CN" sz="2400" b="1" dirty="0" smtClean="0"/>
              <a:t>=</a:t>
            </a:r>
            <a:r>
              <a:rPr lang="en-US" altLang="zh-CN" sz="2400" b="1" i="1" dirty="0" smtClean="0"/>
              <a:t> k</a:t>
            </a:r>
            <a:r>
              <a:rPr lang="en-US" altLang="zh-CN" sz="2400" b="1" dirty="0" smtClean="0"/>
              <a:t>/</a:t>
            </a:r>
            <a:r>
              <a:rPr lang="en-US" altLang="zh-CN" sz="2400" b="1" i="1" dirty="0" smtClean="0"/>
              <a:t>NT=</a:t>
            </a:r>
            <a:r>
              <a:rPr lang="en-US" altLang="zh-CN" sz="2400" b="1" i="1" dirty="0" err="1" smtClean="0"/>
              <a:t>kf</a:t>
            </a:r>
            <a:r>
              <a:rPr lang="en-US" altLang="zh-CN" sz="2400" b="1" i="1" baseline="-25000" dirty="0" err="1" smtClean="0"/>
              <a:t>s</a:t>
            </a:r>
            <a:r>
              <a:rPr lang="en-US" altLang="zh-CN" sz="2400" b="1" dirty="0" smtClean="0"/>
              <a:t>/</a:t>
            </a:r>
            <a:r>
              <a:rPr lang="en-US" altLang="zh-CN" sz="2400" b="1" i="1" dirty="0" smtClean="0"/>
              <a:t>N=kF</a:t>
            </a:r>
            <a:r>
              <a:rPr lang="en-US" altLang="zh-CN" sz="2400" b="1" baseline="-25000" dirty="0" smtClean="0"/>
              <a:t>0</a:t>
            </a:r>
            <a:endParaRPr lang="zh-CN" altLang="en-US" sz="24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259632" y="3429000"/>
            <a:ext cx="71400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6600"/>
                </a:solidFill>
              </a:rPr>
              <a:t>由于</a:t>
            </a:r>
            <a:r>
              <a:rPr lang="en-US" sz="2400" b="1" i="1" dirty="0" smtClean="0">
                <a:solidFill>
                  <a:srgbClr val="006600"/>
                </a:solidFill>
              </a:rPr>
              <a:t>NT</a:t>
            </a:r>
            <a:r>
              <a:rPr lang="zh-CN" altLang="en-US" sz="2400" b="1" dirty="0" smtClean="0">
                <a:solidFill>
                  <a:srgbClr val="006600"/>
                </a:solidFill>
              </a:rPr>
              <a:t>表示记录的时间长度，因而称（</a:t>
            </a:r>
            <a:r>
              <a:rPr lang="en-US" sz="2400" b="1" i="1" dirty="0" smtClean="0">
                <a:solidFill>
                  <a:srgbClr val="006600"/>
                </a:solidFill>
              </a:rPr>
              <a:t> 1/NT =F</a:t>
            </a:r>
            <a:r>
              <a:rPr lang="en-US" sz="2400" b="1" baseline="-25000" dirty="0" smtClean="0">
                <a:solidFill>
                  <a:srgbClr val="006600"/>
                </a:solidFill>
              </a:rPr>
              <a:t>0</a:t>
            </a:r>
            <a:r>
              <a:rPr lang="zh-CN" altLang="en-US" sz="2400" b="1" dirty="0" smtClean="0">
                <a:solidFill>
                  <a:srgbClr val="006600"/>
                </a:solidFill>
              </a:rPr>
              <a:t>）</a:t>
            </a:r>
            <a:endParaRPr lang="en-US" altLang="zh-CN" sz="2400" b="1" dirty="0" smtClean="0">
              <a:solidFill>
                <a:srgbClr val="0066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6600"/>
                </a:solidFill>
              </a:rPr>
              <a:t>为频率分辨率。</a:t>
            </a:r>
            <a:endParaRPr lang="en-US" altLang="zh-CN" sz="2400" b="1" dirty="0" smtClean="0">
              <a:solidFill>
                <a:srgbClr val="0066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6600"/>
                </a:solidFill>
              </a:rPr>
              <a:t>增加记录时间，就能减小</a:t>
            </a:r>
            <a:r>
              <a:rPr lang="en-US" sz="2400" b="1" dirty="0" smtClean="0">
                <a:solidFill>
                  <a:srgbClr val="006600"/>
                </a:solidFill>
              </a:rPr>
              <a:t> </a:t>
            </a:r>
            <a:r>
              <a:rPr lang="en-US" sz="2400" b="1" i="1" dirty="0" smtClean="0">
                <a:solidFill>
                  <a:srgbClr val="006600"/>
                </a:solidFill>
              </a:rPr>
              <a:t>F</a:t>
            </a:r>
            <a:r>
              <a:rPr lang="en-US" sz="2400" b="1" baseline="-25000" dirty="0" smtClean="0">
                <a:solidFill>
                  <a:srgbClr val="006600"/>
                </a:solidFill>
              </a:rPr>
              <a:t>0</a:t>
            </a:r>
            <a:r>
              <a:rPr lang="en-US" sz="2400" b="1" i="1" baseline="-25000" dirty="0" smtClean="0">
                <a:solidFill>
                  <a:srgbClr val="006600"/>
                </a:solidFill>
              </a:rPr>
              <a:t> </a:t>
            </a:r>
            <a:r>
              <a:rPr lang="zh-CN" altLang="en-US" sz="2400" b="1" dirty="0" smtClean="0">
                <a:solidFill>
                  <a:srgbClr val="006600"/>
                </a:solidFill>
              </a:rPr>
              <a:t>，即提高频率分辨力。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357166"/>
            <a:ext cx="3352200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三、</a:t>
            </a:r>
            <a:r>
              <a:rPr lang="en-US" sz="2400" b="1" dirty="0" smtClean="0"/>
              <a:t> DFT</a:t>
            </a:r>
            <a:r>
              <a:rPr lang="zh-CN" altLang="en-US" sz="2400" b="1" dirty="0" smtClean="0"/>
              <a:t>隐含的周期性</a:t>
            </a:r>
          </a:p>
        </p:txBody>
      </p:sp>
      <p:pic>
        <p:nvPicPr>
          <p:cNvPr id="16386" name="Picture 2" descr="image04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1317485"/>
            <a:ext cx="1928826" cy="45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 descr="image04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1960426"/>
            <a:ext cx="5620135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85852" y="2960558"/>
            <a:ext cx="73003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2060"/>
                </a:solidFill>
              </a:rPr>
              <a:t>对离散傅里叶变换而言，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2060"/>
                </a:solidFill>
              </a:rPr>
              <a:t>有限长序列都是作为周期序列的一个周期来表示的，</a:t>
            </a:r>
            <a:endParaRPr lang="en-US" altLang="zh-CN" sz="2400" b="1" dirty="0" smtClean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2060"/>
                </a:solidFill>
              </a:rPr>
              <a:t>都隐含有周期性意义。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599107"/>
            <a:ext cx="7772400" cy="1829761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作业：</a:t>
            </a:r>
            <a:endParaRPr lang="zh-CN" altLang="en-US" sz="40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143248"/>
            <a:ext cx="7772400" cy="1199704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285728"/>
            <a:ext cx="7912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6600"/>
                </a:solidFill>
              </a:rPr>
              <a:t>离散傅里叶变换（</a:t>
            </a:r>
            <a:r>
              <a:rPr lang="en-US" sz="2400" b="1" dirty="0" smtClean="0">
                <a:solidFill>
                  <a:srgbClr val="006600"/>
                </a:solidFill>
              </a:rPr>
              <a:t>DFT</a:t>
            </a:r>
            <a:r>
              <a:rPr lang="zh-CN" altLang="en-US" sz="2400" b="1" dirty="0" smtClean="0">
                <a:solidFill>
                  <a:srgbClr val="006600"/>
                </a:solidFill>
              </a:rPr>
              <a:t>）</a:t>
            </a:r>
            <a:r>
              <a:rPr lang="en-US" sz="2400" b="1" dirty="0" smtClean="0">
                <a:solidFill>
                  <a:srgbClr val="006600"/>
                </a:solidFill>
              </a:rPr>
              <a:t>——</a:t>
            </a:r>
            <a:r>
              <a:rPr lang="zh-CN" altLang="en-US" sz="2400" b="1" dirty="0" smtClean="0">
                <a:solidFill>
                  <a:srgbClr val="006600"/>
                </a:solidFill>
              </a:rPr>
              <a:t>有限长序列的离散频域表示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472" y="1071546"/>
            <a:ext cx="7269939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一、</a:t>
            </a:r>
            <a:r>
              <a:rPr lang="en-US" sz="2400" b="1" dirty="0" smtClean="0"/>
              <a:t>DFT</a:t>
            </a:r>
            <a:r>
              <a:rPr lang="zh-CN" altLang="en-US" sz="2400" b="1" dirty="0" smtClean="0"/>
              <a:t>的定义、</a:t>
            </a:r>
            <a:r>
              <a:rPr lang="en-US" sz="2400" b="1" dirty="0" smtClean="0"/>
              <a:t>DFT</a:t>
            </a:r>
            <a:r>
              <a:rPr lang="zh-CN" altLang="en-US" sz="2400" b="1" dirty="0" smtClean="0"/>
              <a:t>与</a:t>
            </a:r>
            <a:r>
              <a:rPr lang="en-US" sz="2400" b="1" dirty="0" smtClean="0"/>
              <a:t>DFS</a:t>
            </a:r>
            <a:r>
              <a:rPr lang="zh-CN" altLang="en-US" sz="2400" b="1" dirty="0" smtClean="0"/>
              <a:t>、</a:t>
            </a:r>
            <a:r>
              <a:rPr lang="en-US" sz="2400" b="1" dirty="0" smtClean="0"/>
              <a:t>DTFT</a:t>
            </a:r>
            <a:r>
              <a:rPr lang="zh-CN" altLang="en-US" sz="2400" b="1" dirty="0" smtClean="0"/>
              <a:t>及</a:t>
            </a:r>
            <a:r>
              <a:rPr lang="en-US" sz="2400" b="1" i="1" dirty="0" smtClean="0"/>
              <a:t>z</a:t>
            </a:r>
            <a:r>
              <a:rPr lang="zh-CN" altLang="en-US" sz="2400" b="1" dirty="0" smtClean="0"/>
              <a:t>变换的关系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7224" y="1785926"/>
            <a:ext cx="3276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1. </a:t>
            </a:r>
            <a:r>
              <a:rPr lang="zh-CN" altLang="en-US" sz="2400" b="1" dirty="0" smtClean="0">
                <a:solidFill>
                  <a:srgbClr val="002060"/>
                </a:solidFill>
              </a:rPr>
              <a:t>主值区间、主值序列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8878" y="2571744"/>
            <a:ext cx="669927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设</a:t>
            </a:r>
            <a:r>
              <a:rPr lang="en-US" sz="2400" b="1" i="1" dirty="0" smtClean="0"/>
              <a:t>x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</a:t>
            </a:r>
            <a:r>
              <a:rPr lang="zh-CN" altLang="en-US" sz="2400" b="1" dirty="0" smtClean="0"/>
              <a:t>为有限长序列，只在</a:t>
            </a:r>
            <a:r>
              <a:rPr lang="en-US" sz="2400" b="1" dirty="0" smtClean="0"/>
              <a:t>0≤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≤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-1</a:t>
            </a:r>
            <a:r>
              <a:rPr lang="zh-CN" altLang="en-US" sz="2400" b="1" dirty="0" smtClean="0"/>
              <a:t>处有值，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可以把它看成是以</a:t>
            </a:r>
            <a:r>
              <a:rPr lang="en-US" sz="2400" b="1" i="1" dirty="0" smtClean="0"/>
              <a:t>N</a:t>
            </a:r>
            <a:r>
              <a:rPr lang="zh-CN" altLang="en-US" sz="2400" b="1" dirty="0" smtClean="0"/>
              <a:t>为周期的周期性序列         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的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第一个周期（</a:t>
            </a:r>
            <a:r>
              <a:rPr lang="en-US" sz="2400" b="1" dirty="0" smtClean="0"/>
              <a:t>0≤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≤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-1</a:t>
            </a:r>
            <a:r>
              <a:rPr lang="zh-CN" altLang="en-US" sz="2400" b="1" dirty="0" smtClean="0"/>
              <a:t>），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这第一个周期［</a:t>
            </a:r>
            <a:r>
              <a:rPr lang="en-US" sz="2400" b="1" dirty="0" smtClean="0"/>
              <a:t>0</a:t>
            </a:r>
            <a:r>
              <a:rPr lang="zh-CN" altLang="en-US" sz="2400" b="1" dirty="0" smtClean="0"/>
              <a:t>，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-1</a:t>
            </a:r>
            <a:r>
              <a:rPr lang="zh-CN" altLang="en-US" sz="2400" b="1" dirty="0" smtClean="0"/>
              <a:t>］就称为主值区间，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主值区间的序列</a:t>
            </a:r>
            <a:r>
              <a:rPr lang="en-US" sz="2400" b="1" i="1" dirty="0" smtClean="0"/>
              <a:t>x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</a:t>
            </a:r>
            <a:r>
              <a:rPr lang="zh-CN" altLang="en-US" sz="2400" b="1" dirty="0" smtClean="0"/>
              <a:t>就称为主值序列，则有</a:t>
            </a:r>
          </a:p>
        </p:txBody>
      </p:sp>
      <p:pic>
        <p:nvPicPr>
          <p:cNvPr id="8194" name="Picture 2" descr="image0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1042" y="3286124"/>
            <a:ext cx="67355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 descr="image0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74949" y="5597219"/>
            <a:ext cx="3754571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 descr="image00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32271" y="6168723"/>
            <a:ext cx="1785950" cy="47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285728"/>
            <a:ext cx="2113079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C00000"/>
                </a:solidFill>
              </a:rPr>
              <a:t>2.  DFT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的定义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7224" y="1000108"/>
            <a:ext cx="8268610" cy="1684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设</a:t>
            </a:r>
            <a:r>
              <a:rPr lang="en-US" sz="2400" b="1" i="1" dirty="0" smtClean="0"/>
              <a:t>x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</a:t>
            </a:r>
            <a:r>
              <a:rPr lang="zh-CN" altLang="en-US" sz="2400" b="1" dirty="0" smtClean="0"/>
              <a:t>为</a:t>
            </a:r>
            <a:r>
              <a:rPr lang="en-US" sz="2400" b="1" i="1" dirty="0" smtClean="0"/>
              <a:t>M</a:t>
            </a:r>
            <a:r>
              <a:rPr lang="zh-CN" altLang="en-US" sz="2400" b="1" dirty="0" smtClean="0"/>
              <a:t>点有限长序列，即在</a:t>
            </a:r>
            <a:r>
              <a:rPr lang="en-US" sz="2400" b="1" dirty="0" smtClean="0"/>
              <a:t>0≤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≤</a:t>
            </a:r>
            <a:r>
              <a:rPr lang="en-US" sz="2400" b="1" i="1" dirty="0" smtClean="0"/>
              <a:t>M</a:t>
            </a:r>
            <a:r>
              <a:rPr lang="en-US" sz="2400" b="1" dirty="0" smtClean="0"/>
              <a:t>-1</a:t>
            </a:r>
            <a:r>
              <a:rPr lang="zh-CN" altLang="en-US" sz="2400" b="1" dirty="0" smtClean="0"/>
              <a:t>内有值，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则可定义</a:t>
            </a:r>
            <a:r>
              <a:rPr lang="en-US" sz="2400" b="1" i="1" dirty="0" smtClean="0"/>
              <a:t>x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)</a:t>
            </a:r>
            <a:r>
              <a:rPr lang="zh-CN" altLang="en-US" sz="2400" b="1" dirty="0" smtClean="0"/>
              <a:t>的</a:t>
            </a:r>
            <a:r>
              <a:rPr lang="en-US" sz="2400" b="1" i="1" dirty="0" smtClean="0"/>
              <a:t>N</a:t>
            </a:r>
            <a:r>
              <a:rPr lang="zh-CN" altLang="en-US" sz="2400" b="1" dirty="0" smtClean="0"/>
              <a:t>点（</a:t>
            </a:r>
            <a:r>
              <a:rPr lang="en-US" sz="2400" b="1" i="1" dirty="0" smtClean="0"/>
              <a:t>N</a:t>
            </a:r>
            <a:r>
              <a:rPr lang="en-US" sz="2400" b="1" dirty="0" smtClean="0"/>
              <a:t>≥</a:t>
            </a:r>
            <a:r>
              <a:rPr lang="en-US" sz="2400" b="1" i="1" dirty="0" smtClean="0"/>
              <a:t>M</a:t>
            </a:r>
            <a:r>
              <a:rPr lang="zh-CN" altLang="en-US" sz="2400" b="1" dirty="0" smtClean="0"/>
              <a:t>。当</a:t>
            </a:r>
            <a:r>
              <a:rPr lang="en-US" sz="2400" b="1" i="1" dirty="0" smtClean="0"/>
              <a:t>N</a:t>
            </a:r>
            <a:r>
              <a:rPr lang="zh-CN" altLang="en-US" sz="2400" b="1" dirty="0" smtClean="0"/>
              <a:t>＞</a:t>
            </a:r>
            <a:r>
              <a:rPr lang="en-US" sz="2400" b="1" i="1" dirty="0" smtClean="0"/>
              <a:t>M</a:t>
            </a:r>
            <a:r>
              <a:rPr lang="zh-CN" altLang="en-US" sz="2400" b="1" dirty="0" smtClean="0"/>
              <a:t>时，补</a:t>
            </a:r>
            <a:r>
              <a:rPr lang="en-US" sz="2400" b="1" i="1" dirty="0" smtClean="0"/>
              <a:t>N-M</a:t>
            </a:r>
            <a:r>
              <a:rPr lang="zh-CN" altLang="en-US" sz="2400" b="1" dirty="0" smtClean="0"/>
              <a:t>个零值点）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离散傅里叶变换定义为</a:t>
            </a:r>
          </a:p>
        </p:txBody>
      </p:sp>
      <p:pic>
        <p:nvPicPr>
          <p:cNvPr id="9218" name="Picture 2" descr="image0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2928934"/>
            <a:ext cx="7857960" cy="85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28662" y="3786190"/>
            <a:ext cx="1107996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反变换</a:t>
            </a:r>
          </a:p>
        </p:txBody>
      </p:sp>
      <p:pic>
        <p:nvPicPr>
          <p:cNvPr id="9219" name="Picture 3" descr="image0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4500570"/>
            <a:ext cx="5736860" cy="85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 descr="image00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644" y="4714884"/>
            <a:ext cx="1597848" cy="35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285728"/>
            <a:ext cx="2731838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033CC"/>
                </a:solidFill>
              </a:rPr>
              <a:t>3.  DFT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用矩阵表示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7224" y="928670"/>
            <a:ext cx="2305439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DFT</a:t>
            </a:r>
            <a:r>
              <a:rPr lang="zh-CN" altLang="en-US" sz="2400" dirty="0" smtClean="0"/>
              <a:t>用矩阵表示</a:t>
            </a:r>
          </a:p>
        </p:txBody>
      </p:sp>
      <p:pic>
        <p:nvPicPr>
          <p:cNvPr id="10242" name="Picture 2" descr="image0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1714488"/>
            <a:ext cx="928662" cy="414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786182" y="1428736"/>
            <a:ext cx="364202" cy="661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i="1" dirty="0" smtClean="0"/>
              <a:t>x</a:t>
            </a:r>
            <a:endParaRPr lang="zh-CN" altLang="en-US" sz="2800" b="1" dirty="0" smtClean="0"/>
          </a:p>
        </p:txBody>
      </p:sp>
      <p:pic>
        <p:nvPicPr>
          <p:cNvPr id="10243" name="Picture 3" descr="image00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56" y="2357430"/>
            <a:ext cx="4474626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 descr="image00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200" y="3143248"/>
            <a:ext cx="3857436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921782" y="2928934"/>
            <a:ext cx="364202" cy="661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i="1" dirty="0" smtClean="0"/>
              <a:t>x</a:t>
            </a:r>
            <a:endParaRPr lang="zh-CN" altLang="en-US" sz="2800" b="1" dirty="0" smtClean="0"/>
          </a:p>
        </p:txBody>
      </p:sp>
      <p:pic>
        <p:nvPicPr>
          <p:cNvPr id="10245" name="Picture 5" descr="image0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28794" y="4000504"/>
            <a:ext cx="4406450" cy="1928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357166"/>
            <a:ext cx="3086101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IDFT</a:t>
            </a:r>
            <a:r>
              <a:rPr lang="zh-CN" altLang="en-US" sz="2400" b="1" dirty="0" smtClean="0"/>
              <a:t>也可用矩阵表示</a:t>
            </a:r>
          </a:p>
        </p:txBody>
      </p:sp>
      <p:pic>
        <p:nvPicPr>
          <p:cNvPr id="11266" name="Picture 2" descr="image0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06" y="1214422"/>
            <a:ext cx="928662" cy="446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357554" y="981843"/>
            <a:ext cx="364202" cy="661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i="1" dirty="0" smtClean="0"/>
              <a:t>x</a:t>
            </a:r>
            <a:endParaRPr lang="zh-CN" altLang="en-US" sz="2800" b="1" dirty="0" smtClean="0"/>
          </a:p>
        </p:txBody>
      </p:sp>
      <p:pic>
        <p:nvPicPr>
          <p:cNvPr id="11267" name="Picture 3" descr="image0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70" y="2143116"/>
            <a:ext cx="5317711" cy="200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 descr="image0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5984" y="5000636"/>
            <a:ext cx="1571604" cy="706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404883"/>
            <a:ext cx="3004349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4.  DFT</a:t>
            </a:r>
            <a:r>
              <a:rPr lang="zh-CN" altLang="en-US" sz="2400" b="1" dirty="0" smtClean="0"/>
              <a:t>与</a:t>
            </a:r>
            <a:r>
              <a:rPr lang="en-US" sz="2400" b="1" dirty="0" smtClean="0"/>
              <a:t>DFS</a:t>
            </a:r>
            <a:r>
              <a:rPr lang="zh-CN" altLang="en-US" sz="2400" b="1" dirty="0" smtClean="0"/>
              <a:t>的关系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4348" y="1190701"/>
            <a:ext cx="82153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33CC"/>
                </a:solidFill>
              </a:rPr>
              <a:t>定义于第一个周期（</a:t>
            </a:r>
            <a:r>
              <a:rPr lang="en-US" sz="2400" b="1" dirty="0" smtClean="0">
                <a:solidFill>
                  <a:srgbClr val="0033CC"/>
                </a:solidFill>
              </a:rPr>
              <a:t>0≤</a:t>
            </a:r>
            <a:r>
              <a:rPr lang="en-US" sz="2400" b="1" i="1" dirty="0" smtClean="0">
                <a:solidFill>
                  <a:srgbClr val="0033CC"/>
                </a:solidFill>
              </a:rPr>
              <a:t>n</a:t>
            </a:r>
            <a:r>
              <a:rPr lang="en-US" sz="2400" b="1" dirty="0" smtClean="0">
                <a:solidFill>
                  <a:srgbClr val="0033CC"/>
                </a:solidFill>
              </a:rPr>
              <a:t>≤</a:t>
            </a:r>
            <a:r>
              <a:rPr lang="en-US" sz="2400" b="1" i="1" dirty="0" smtClean="0">
                <a:solidFill>
                  <a:srgbClr val="0033CC"/>
                </a:solidFill>
              </a:rPr>
              <a:t>N</a:t>
            </a:r>
            <a:r>
              <a:rPr lang="en-US" sz="2400" b="1" dirty="0" smtClean="0">
                <a:solidFill>
                  <a:srgbClr val="0033CC"/>
                </a:solidFill>
              </a:rPr>
              <a:t>-1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）中的</a:t>
            </a:r>
            <a:r>
              <a:rPr lang="en-US" sz="2400" b="1" dirty="0" smtClean="0">
                <a:solidFill>
                  <a:srgbClr val="0033CC"/>
                </a:solidFill>
              </a:rPr>
              <a:t>DFS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对，就得到</a:t>
            </a:r>
            <a:r>
              <a:rPr lang="en-US" sz="2400" b="1" dirty="0" smtClean="0">
                <a:solidFill>
                  <a:srgbClr val="0033CC"/>
                </a:solidFill>
              </a:rPr>
              <a:t>DFT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对。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也就是说，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对</a:t>
            </a:r>
            <a:r>
              <a:rPr lang="en-US" sz="2400" b="1" dirty="0" smtClean="0">
                <a:solidFill>
                  <a:srgbClr val="C00000"/>
                </a:solidFill>
              </a:rPr>
              <a:t>DFT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来说</a:t>
            </a:r>
            <a:r>
              <a:rPr lang="zh-CN" altLang="en-US" sz="2400" b="1" dirty="0" smtClean="0"/>
              <a:t>，人们感兴趣的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定义范围</a:t>
            </a:r>
            <a:r>
              <a:rPr lang="zh-CN" altLang="en-US" sz="2400" b="1" dirty="0" smtClean="0"/>
              <a:t>，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</a:rPr>
              <a:t>在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i="1" dirty="0" smtClean="0">
                <a:solidFill>
                  <a:srgbClr val="C00000"/>
                </a:solidFill>
              </a:rPr>
              <a:t>x</a:t>
            </a:r>
            <a:r>
              <a:rPr lang="en-US" sz="2400" b="1" dirty="0" smtClean="0">
                <a:solidFill>
                  <a:srgbClr val="C00000"/>
                </a:solidFill>
              </a:rPr>
              <a:t>(</a:t>
            </a:r>
            <a:r>
              <a:rPr lang="en-US" sz="2400" b="1" i="1" dirty="0" smtClean="0">
                <a:solidFill>
                  <a:srgbClr val="C00000"/>
                </a:solidFill>
              </a:rPr>
              <a:t>n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为</a:t>
            </a:r>
            <a:r>
              <a:rPr lang="en-US" sz="2400" b="1" dirty="0" smtClean="0">
                <a:solidFill>
                  <a:srgbClr val="C00000"/>
                </a:solidFill>
              </a:rPr>
              <a:t>0≤</a:t>
            </a:r>
            <a:r>
              <a:rPr lang="en-US" sz="2400" b="1" i="1" dirty="0" smtClean="0">
                <a:solidFill>
                  <a:srgbClr val="C00000"/>
                </a:solidFill>
              </a:rPr>
              <a:t>n</a:t>
            </a:r>
            <a:r>
              <a:rPr lang="en-US" sz="2400" b="1" dirty="0" smtClean="0">
                <a:solidFill>
                  <a:srgbClr val="C00000"/>
                </a:solidFill>
              </a:rPr>
              <a:t>≤</a:t>
            </a:r>
            <a:r>
              <a:rPr lang="en-US" sz="2400" b="1" i="1" dirty="0" smtClean="0">
                <a:solidFill>
                  <a:srgbClr val="C00000"/>
                </a:solidFill>
              </a:rPr>
              <a:t>N</a:t>
            </a:r>
            <a:r>
              <a:rPr lang="en-US" sz="2400" b="1" dirty="0" smtClean="0">
                <a:solidFill>
                  <a:srgbClr val="C00000"/>
                </a:solidFill>
              </a:rPr>
              <a:t>-1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，在</a:t>
            </a:r>
            <a:r>
              <a:rPr lang="en-US" sz="2400" b="1" i="1" dirty="0" smtClean="0">
                <a:solidFill>
                  <a:srgbClr val="C00000"/>
                </a:solidFill>
              </a:rPr>
              <a:t>X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（</a:t>
            </a:r>
            <a:r>
              <a:rPr lang="en-US" sz="2400" b="1" i="1" dirty="0" smtClean="0">
                <a:solidFill>
                  <a:srgbClr val="C00000"/>
                </a:solidFill>
              </a:rPr>
              <a:t>k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）则为</a:t>
            </a:r>
            <a:r>
              <a:rPr lang="en-US" sz="2400" b="1" dirty="0" smtClean="0">
                <a:solidFill>
                  <a:srgbClr val="C00000"/>
                </a:solidFill>
              </a:rPr>
              <a:t>0≤</a:t>
            </a:r>
            <a:r>
              <a:rPr lang="en-US" sz="2400" b="1" i="1" dirty="0" smtClean="0">
                <a:solidFill>
                  <a:srgbClr val="C00000"/>
                </a:solidFill>
              </a:rPr>
              <a:t>k</a:t>
            </a:r>
            <a:r>
              <a:rPr lang="en-US" sz="2400" b="1" dirty="0" smtClean="0">
                <a:solidFill>
                  <a:srgbClr val="C00000"/>
                </a:solidFill>
              </a:rPr>
              <a:t>≤</a:t>
            </a:r>
            <a:r>
              <a:rPr lang="en-US" sz="2400" b="1" i="1" dirty="0" smtClean="0">
                <a:solidFill>
                  <a:srgbClr val="C00000"/>
                </a:solidFill>
              </a:rPr>
              <a:t>N</a:t>
            </a:r>
            <a:r>
              <a:rPr lang="en-US" sz="2400" b="1" dirty="0" smtClean="0">
                <a:solidFill>
                  <a:srgbClr val="C00000"/>
                </a:solidFill>
              </a:rPr>
              <a:t>-1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但是， 它们本质上都是离散且周期的序列：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在</a:t>
            </a:r>
            <a:r>
              <a:rPr lang="en-US" sz="2400" b="1" dirty="0" smtClean="0"/>
              <a:t>DFT</a:t>
            </a:r>
            <a:r>
              <a:rPr lang="zh-CN" altLang="en-US" sz="2400" b="1" dirty="0" smtClean="0"/>
              <a:t>讨论中，有限长序列都是作为周期序列的一个周期来表示的，也就是说，</a:t>
            </a:r>
            <a:r>
              <a:rPr lang="zh-CN" altLang="en-US" sz="2400" b="1" dirty="0" smtClean="0">
                <a:solidFill>
                  <a:srgbClr val="006600"/>
                </a:solidFill>
              </a:rPr>
              <a:t>对</a:t>
            </a:r>
            <a:r>
              <a:rPr lang="en-US" sz="2400" b="1" dirty="0" smtClean="0">
                <a:solidFill>
                  <a:srgbClr val="006600"/>
                </a:solidFill>
              </a:rPr>
              <a:t>DFT</a:t>
            </a:r>
            <a:r>
              <a:rPr lang="zh-CN" altLang="en-US" sz="2400" b="1" dirty="0" smtClean="0">
                <a:solidFill>
                  <a:srgbClr val="006600"/>
                </a:solidFill>
              </a:rPr>
              <a:t>的任何处理，都是看成先把序列值周期延拓后，再作相应的处理，然后取主值序列后，就是处理的结果。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image0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2450" y="571504"/>
            <a:ext cx="4071966" cy="803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 descr="image0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3176" y="785818"/>
            <a:ext cx="1597848" cy="35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 descr="image0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4849" y="1571636"/>
            <a:ext cx="5692641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 descr="image01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8662" y="4000528"/>
            <a:ext cx="4043899" cy="85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 descr="image0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9322" y="4143404"/>
            <a:ext cx="1597848" cy="35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5" name="Picture 7" descr="image02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00100" y="5072098"/>
            <a:ext cx="5395785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左大括号 7"/>
          <p:cNvSpPr/>
          <p:nvPr/>
        </p:nvSpPr>
        <p:spPr>
          <a:xfrm>
            <a:off x="545260" y="928670"/>
            <a:ext cx="285752" cy="107157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大括号 8"/>
          <p:cNvSpPr/>
          <p:nvPr/>
        </p:nvSpPr>
        <p:spPr>
          <a:xfrm>
            <a:off x="642910" y="4429132"/>
            <a:ext cx="285752" cy="107157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85786" y="2643182"/>
            <a:ext cx="7386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 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n</a:t>
            </a:r>
            <a:r>
              <a:rPr lang="en-US" altLang="zh-CN" sz="2400" b="1" dirty="0" smtClean="0"/>
              <a:t>)</a:t>
            </a:r>
            <a:r>
              <a:rPr lang="en-US" sz="2400" b="1" dirty="0" smtClean="0"/>
              <a:t>是         的主值序列，         是</a:t>
            </a:r>
            <a:r>
              <a:rPr lang="en-US" altLang="zh-CN" sz="2400" b="1" i="1" dirty="0"/>
              <a:t> x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) </a:t>
            </a:r>
            <a:r>
              <a:rPr lang="en-US" sz="2400" b="1" dirty="0" err="1" smtClean="0"/>
              <a:t>的以</a:t>
            </a:r>
            <a:r>
              <a:rPr lang="en-US" sz="2400" b="1" i="1" dirty="0" err="1" smtClean="0"/>
              <a:t>N</a:t>
            </a:r>
            <a:r>
              <a:rPr lang="en-US" sz="2400" b="1" dirty="0" err="1" smtClean="0"/>
              <a:t>为周期的</a:t>
            </a:r>
            <a:endParaRPr lang="en-US" sz="2400" b="1" dirty="0" smtClean="0"/>
          </a:p>
          <a:p>
            <a:pPr>
              <a:lnSpc>
                <a:spcPct val="150000"/>
              </a:lnSpc>
            </a:pPr>
            <a:r>
              <a:rPr lang="en-US" sz="2400" b="1" dirty="0" err="1" smtClean="0"/>
              <a:t>周期延拓序列</a:t>
            </a:r>
            <a:r>
              <a:rPr lang="zh-CN" altLang="en-US" sz="2400" b="1" dirty="0" smtClean="0"/>
              <a:t>。</a:t>
            </a:r>
            <a:r>
              <a:rPr lang="en-US" sz="2400" b="1" dirty="0" err="1" smtClean="0"/>
              <a:t>同样</a:t>
            </a:r>
            <a:r>
              <a:rPr lang="zh-CN" altLang="en-US" sz="2400" b="1" dirty="0" smtClean="0"/>
              <a:t>，</a:t>
            </a:r>
            <a:endParaRPr lang="en-US" sz="2400" b="1" dirty="0" smtClean="0"/>
          </a:p>
        </p:txBody>
      </p:sp>
      <p:pic>
        <p:nvPicPr>
          <p:cNvPr id="12297" name="Picture 9" descr="image00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35696" y="2740119"/>
            <a:ext cx="714348" cy="454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9" descr="image00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14842" y="2786058"/>
            <a:ext cx="714348" cy="454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2818" y="500042"/>
            <a:ext cx="5939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5.  DFT</a:t>
            </a:r>
            <a:r>
              <a:rPr lang="zh-CN" altLang="en-US" sz="2400" b="1" dirty="0" smtClean="0"/>
              <a:t>和</a:t>
            </a:r>
            <a:r>
              <a:rPr lang="en-US" sz="2400" b="1" dirty="0" smtClean="0"/>
              <a:t>DTFT</a:t>
            </a:r>
            <a:r>
              <a:rPr lang="zh-CN" altLang="en-US" sz="2400" b="1" dirty="0" smtClean="0"/>
              <a:t>、</a:t>
            </a:r>
            <a:r>
              <a:rPr lang="en-US" sz="2400" b="1" i="1" dirty="0" smtClean="0"/>
              <a:t>z</a:t>
            </a:r>
            <a:r>
              <a:rPr lang="zh-CN" altLang="en-US" sz="2400" b="1" dirty="0" smtClean="0"/>
              <a:t>变换的关系</a:t>
            </a:r>
            <a:r>
              <a:rPr lang="en-US" sz="2400" b="1" dirty="0" smtClean="0"/>
              <a:t>----</a:t>
            </a:r>
            <a:r>
              <a:rPr lang="zh-CN" altLang="en-US" sz="2400" b="1" dirty="0" smtClean="0"/>
              <a:t>频域抽样</a:t>
            </a:r>
          </a:p>
        </p:txBody>
      </p:sp>
      <p:pic>
        <p:nvPicPr>
          <p:cNvPr id="13314" name="Picture 2" descr="image0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357298"/>
            <a:ext cx="2645148" cy="642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 descr="image0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4811" y="1500174"/>
            <a:ext cx="1785950" cy="390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 descr="image02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0100" y="2357430"/>
            <a:ext cx="2796531" cy="500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 descr="image0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49" y="2428868"/>
            <a:ext cx="1857388" cy="40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428604"/>
            <a:ext cx="7000634" cy="11339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 startAt="6"/>
            </a:pPr>
            <a:r>
              <a:rPr lang="zh-CN" altLang="en-US" sz="2400" b="1" dirty="0"/>
              <a:t>离散傅里叶变换对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与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k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中各参量间的关系</a:t>
            </a:r>
            <a:endParaRPr lang="en-US" altLang="zh-CN" sz="2400" b="1" dirty="0"/>
          </a:p>
          <a:p>
            <a:pPr algn="ctr">
              <a:lnSpc>
                <a:spcPct val="150000"/>
              </a:lnSpc>
            </a:pPr>
            <a:r>
              <a:rPr lang="en-US" altLang="zh-CN" sz="2400" b="1" i="1" dirty="0"/>
              <a:t>T</a:t>
            </a:r>
            <a:r>
              <a:rPr lang="en-US" altLang="zh-CN" sz="2400" b="1" baseline="-25000" dirty="0"/>
              <a:t>0</a:t>
            </a:r>
            <a:r>
              <a:rPr lang="en-US" altLang="zh-CN" sz="2400" b="1" dirty="0"/>
              <a:t>=</a:t>
            </a:r>
            <a:r>
              <a:rPr lang="en-US" altLang="zh-CN" sz="2400" b="1" i="1" dirty="0"/>
              <a:t>NT</a:t>
            </a:r>
            <a:r>
              <a:rPr lang="en-US" altLang="zh-CN" sz="2400" b="1" dirty="0"/>
              <a:t>=</a:t>
            </a:r>
            <a:r>
              <a:rPr lang="en-US" altLang="zh-CN" sz="2400" b="1" i="1" dirty="0"/>
              <a:t> N</a:t>
            </a:r>
            <a:r>
              <a:rPr lang="en-US" altLang="zh-CN" sz="2400" b="1" dirty="0"/>
              <a:t>/</a:t>
            </a:r>
            <a:r>
              <a:rPr lang="en-US" altLang="zh-CN" sz="2400" b="1" i="1" dirty="0"/>
              <a:t> </a:t>
            </a:r>
            <a:r>
              <a:rPr lang="en-US" altLang="zh-CN" sz="2400" b="1" i="1" dirty="0" err="1"/>
              <a:t>f</a:t>
            </a:r>
            <a:r>
              <a:rPr lang="en-US" altLang="zh-CN" sz="2400" b="1" i="1" baseline="-25000" dirty="0" err="1"/>
              <a:t>s</a:t>
            </a:r>
            <a:r>
              <a:rPr lang="en-US" altLang="zh-CN" sz="2400" b="1" dirty="0"/>
              <a:t> =1/</a:t>
            </a:r>
            <a:r>
              <a:rPr lang="en-US" altLang="zh-CN" sz="2400" b="1" i="1" dirty="0"/>
              <a:t>F</a:t>
            </a:r>
            <a:r>
              <a:rPr lang="en-US" altLang="zh-CN" sz="2400" b="1" baseline="-25000" dirty="0"/>
              <a:t>0</a:t>
            </a:r>
            <a:r>
              <a:rPr lang="en-US" altLang="zh-CN" sz="2400" b="1" dirty="0"/>
              <a:t> ,</a:t>
            </a:r>
            <a:r>
              <a:rPr lang="en-US" altLang="zh-CN" sz="2400" b="1" i="1" dirty="0"/>
              <a:t> F</a:t>
            </a:r>
            <a:r>
              <a:rPr lang="en-US" altLang="zh-CN" sz="2400" b="1" baseline="-25000" dirty="0"/>
              <a:t>0</a:t>
            </a:r>
            <a:r>
              <a:rPr lang="en-US" altLang="zh-CN" sz="2400" b="1" dirty="0"/>
              <a:t> ==</a:t>
            </a:r>
            <a:r>
              <a:rPr lang="en-US" altLang="zh-CN" sz="2400" b="1" i="1" dirty="0"/>
              <a:t> </a:t>
            </a:r>
            <a:r>
              <a:rPr lang="en-US" altLang="zh-CN" sz="2400" b="1" i="1" dirty="0" err="1"/>
              <a:t>f</a:t>
            </a:r>
            <a:r>
              <a:rPr lang="en-US" altLang="zh-CN" sz="2400" b="1" i="1" baseline="-25000" dirty="0" err="1"/>
              <a:t>s</a:t>
            </a:r>
            <a:r>
              <a:rPr lang="en-US" altLang="zh-CN" sz="2400" b="1"/>
              <a:t> /</a:t>
            </a:r>
            <a:r>
              <a:rPr lang="en-US" altLang="zh-CN" sz="2400" b="1" i="1"/>
              <a:t>N=</a:t>
            </a:r>
            <a:r>
              <a:rPr lang="en-US" altLang="zh-CN" sz="2400" b="1"/>
              <a:t>1/</a:t>
            </a:r>
            <a:r>
              <a:rPr lang="en-US" altLang="zh-CN" sz="2400" b="1" i="1"/>
              <a:t>NT=</a:t>
            </a:r>
            <a:r>
              <a:rPr lang="en-US" altLang="zh-CN" sz="2400" b="1"/>
              <a:t>1/</a:t>
            </a:r>
            <a:r>
              <a:rPr lang="en-US" altLang="zh-CN" sz="2400" b="1" i="1"/>
              <a:t>T</a:t>
            </a:r>
            <a:r>
              <a:rPr lang="en-US" altLang="zh-CN" sz="2400" b="1" baseline="-25000"/>
              <a:t>0</a:t>
            </a:r>
            <a:endParaRPr lang="zh-CN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2911" y="2143116"/>
            <a:ext cx="8501090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（</a:t>
            </a:r>
            <a:r>
              <a:rPr lang="en-US" sz="2400" b="1" dirty="0" smtClean="0"/>
              <a:t>1</a:t>
            </a:r>
            <a:r>
              <a:rPr lang="zh-CN" altLang="en-US" sz="2400" b="1" dirty="0" smtClean="0"/>
              <a:t>） 时域相邻两抽样点的时间间距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等于抽样频率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的倒数。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910" y="2928934"/>
            <a:ext cx="85363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（</a:t>
            </a:r>
            <a:r>
              <a:rPr lang="en-US" sz="2400" b="1" dirty="0" smtClean="0"/>
              <a:t>2</a:t>
            </a:r>
            <a:r>
              <a:rPr lang="zh-CN" altLang="en-US" sz="2400" b="1" dirty="0" smtClean="0"/>
              <a:t>） 频域相邻两抽样点的频率间距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等于时域序列的时间长度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sz="2400" b="1" dirty="0" smtClean="0"/>
              <a:t>           </a:t>
            </a:r>
            <a:r>
              <a:rPr lang="zh-CN" altLang="en-US" sz="2400" b="1" dirty="0" smtClean="0"/>
              <a:t>的倒数。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4348" y="4357694"/>
            <a:ext cx="64027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（</a:t>
            </a:r>
            <a:r>
              <a:rPr lang="en-US" altLang="zh-CN" sz="2400" b="1" dirty="0" smtClean="0"/>
              <a:t>3</a:t>
            </a:r>
            <a:r>
              <a:rPr lang="zh-CN" altLang="en-US" sz="2400" b="1" dirty="0" smtClean="0"/>
              <a:t>）频域相邻两抽样点的频率间距也等于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          </a:t>
            </a:r>
            <a:r>
              <a:rPr lang="zh-CN" altLang="en-US" sz="2400" b="1" dirty="0" smtClean="0"/>
              <a:t>抽样频率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与抽样点数</a:t>
            </a:r>
            <a:r>
              <a:rPr lang="en-US" sz="2400" b="1" i="1" dirty="0" smtClean="0"/>
              <a:t>N</a:t>
            </a:r>
            <a:r>
              <a:rPr lang="zh-CN" altLang="en-US" sz="2400" b="1" dirty="0" smtClean="0"/>
              <a:t>之比值：</a:t>
            </a:r>
            <a:r>
              <a:rPr lang="en-US" altLang="zh-CN" sz="2400" b="1" i="1" dirty="0" smtClean="0"/>
              <a:t>F</a:t>
            </a:r>
            <a:r>
              <a:rPr lang="en-US" altLang="zh-CN" sz="2400" b="1" baseline="-25000" dirty="0" smtClean="0"/>
              <a:t>0</a:t>
            </a:r>
            <a:r>
              <a:rPr lang="en-US" altLang="zh-CN" sz="2400" b="1" dirty="0" smtClean="0"/>
              <a:t>=</a:t>
            </a:r>
            <a:r>
              <a:rPr lang="en-US" altLang="zh-CN" sz="2400" b="1" i="1" dirty="0"/>
              <a:t> </a:t>
            </a:r>
            <a:r>
              <a:rPr lang="en-US" altLang="zh-CN" sz="2400" b="1" i="1" dirty="0" err="1" smtClean="0"/>
              <a:t>f</a:t>
            </a:r>
            <a:r>
              <a:rPr lang="en-US" altLang="zh-CN" sz="2400" b="1" i="1" baseline="-25000" dirty="0" err="1" smtClean="0"/>
              <a:t>s</a:t>
            </a:r>
            <a:r>
              <a:rPr lang="en-US" altLang="zh-CN" sz="2400" b="1" dirty="0"/>
              <a:t> </a:t>
            </a:r>
            <a:r>
              <a:rPr lang="en-US" altLang="zh-CN" sz="2400" b="1" dirty="0" smtClean="0"/>
              <a:t>/</a:t>
            </a:r>
            <a:r>
              <a:rPr lang="en-US" altLang="zh-CN" sz="2400" b="1" i="1" dirty="0" smtClean="0"/>
              <a:t>N</a:t>
            </a:r>
            <a:endParaRPr lang="zh-CN" altLang="en-US" sz="2400" b="1" i="1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定义 2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1905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50000"/>
          </a:lnSpc>
          <a:defRPr sz="2400" b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771</TotalTime>
  <Words>572</Words>
  <Application>Microsoft Office PowerPoint</Application>
  <PresentationFormat>全屏显示(4:3)</PresentationFormat>
  <Paragraphs>54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Concourse</vt:lpstr>
      <vt:lpstr>3.3  离散傅里叶变换（DFT）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作业：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雨林木风</dc:creator>
  <cp:lastModifiedBy>E34Wen</cp:lastModifiedBy>
  <cp:revision>101</cp:revision>
  <dcterms:created xsi:type="dcterms:W3CDTF">2017-07-17T10:44:10Z</dcterms:created>
  <dcterms:modified xsi:type="dcterms:W3CDTF">2017-09-05T08:20:22Z</dcterms:modified>
</cp:coreProperties>
</file>