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93" r:id="rId2"/>
    <p:sldId id="294" r:id="rId3"/>
    <p:sldId id="295" r:id="rId4"/>
    <p:sldId id="323" r:id="rId5"/>
    <p:sldId id="322" r:id="rId6"/>
    <p:sldId id="296" r:id="rId7"/>
    <p:sldId id="297" r:id="rId8"/>
    <p:sldId id="325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26" r:id="rId23"/>
    <p:sldId id="311" r:id="rId24"/>
    <p:sldId id="312" r:id="rId25"/>
    <p:sldId id="313" r:id="rId26"/>
    <p:sldId id="314" r:id="rId27"/>
    <p:sldId id="327" r:id="rId28"/>
    <p:sldId id="328" r:id="rId29"/>
    <p:sldId id="315" r:id="rId30"/>
    <p:sldId id="316" r:id="rId31"/>
    <p:sldId id="329" r:id="rId32"/>
    <p:sldId id="317" r:id="rId33"/>
    <p:sldId id="318" r:id="rId34"/>
    <p:sldId id="319" r:id="rId35"/>
    <p:sldId id="320" r:id="rId36"/>
    <p:sldId id="321" r:id="rId37"/>
    <p:sldId id="33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C3EA2-5D2F-4FB2-851B-B67B21B40AF1}" type="datetimeFigureOut">
              <a:rPr lang="zh-CN" altLang="en-US" smtClean="0"/>
              <a:pPr/>
              <a:t>2017-9-27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2ACE1-A22D-4284-BADC-718B8782AB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8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jpe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tif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tif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tif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8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7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tif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886728" cy="1829761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     3.4  DFT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的主要性质</a:t>
            </a: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</a:b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0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928826"/>
            <a:ext cx="2321605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28596" y="428604"/>
            <a:ext cx="8725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任一周期序列都可以表示成周期性的共轭对称序列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                                                          </a:t>
            </a:r>
            <a:r>
              <a:rPr lang="zh-CN" altLang="en-US" sz="2400" b="1" dirty="0" smtClean="0"/>
              <a:t>及周期性共轭反对称序列之和</a:t>
            </a:r>
          </a:p>
        </p:txBody>
      </p:sp>
      <p:pic>
        <p:nvPicPr>
          <p:cNvPr id="22530" name="Picture 2" descr="image03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2643182"/>
            <a:ext cx="2989850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 descr="image0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3714752"/>
            <a:ext cx="2805154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8604"/>
            <a:ext cx="8533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2</a:t>
            </a:r>
            <a:r>
              <a:rPr lang="zh-CN" altLang="en-US" sz="2400" b="1" dirty="0" smtClean="0"/>
              <a:t>） 由于有限长序列被看成是周期性序列的主值序列，故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有限长序列的圆周共轭对称序列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、圆周共轭反对称序列</a:t>
            </a:r>
            <a:r>
              <a:rPr lang="en-US" sz="2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分别被看成为</a:t>
            </a:r>
            <a:r>
              <a:rPr lang="en-US" sz="2400" b="1" dirty="0" smtClean="0"/>
              <a:t>            </a:t>
            </a:r>
            <a:r>
              <a:rPr lang="zh-CN" altLang="en-US" sz="2400" b="1" dirty="0" smtClean="0"/>
              <a:t>及           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的主值序列。</a:t>
            </a:r>
          </a:p>
        </p:txBody>
      </p:sp>
      <p:pic>
        <p:nvPicPr>
          <p:cNvPr id="23554" name="Picture 2" descr="image0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588097"/>
            <a:ext cx="785818" cy="483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 descr="image0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934" y="1643050"/>
            <a:ext cx="714348" cy="43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 descr="image0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0364" y="2357430"/>
            <a:ext cx="2280173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 descr="image04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00364" y="3071810"/>
            <a:ext cx="2500330" cy="4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00100" y="3714752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圆周共轭对称序列满足圆周共轭对称关系：</a:t>
            </a:r>
          </a:p>
        </p:txBody>
      </p:sp>
      <p:pic>
        <p:nvPicPr>
          <p:cNvPr id="23558" name="Picture 6" descr="image04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2976" y="4572008"/>
            <a:ext cx="4592978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 descr="image04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14414" y="5429264"/>
            <a:ext cx="4963380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72198" y="4429132"/>
            <a:ext cx="294022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，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sz="2400" b="1" dirty="0" smtClean="0"/>
              <a:t>…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-1</a:t>
            </a:r>
            <a:endParaRPr lang="zh-CN" altLang="en-US" sz="24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215074" y="5357826"/>
            <a:ext cx="294022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，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=0</a:t>
            </a:r>
            <a:r>
              <a:rPr lang="zh-CN" altLang="en-US" sz="2400" b="1" dirty="0" smtClean="0"/>
              <a:t>，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sz="2400" b="1" dirty="0" smtClean="0"/>
              <a:t>…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-1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8436925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任一有限长序列</a:t>
            </a:r>
            <a:r>
              <a:rPr lang="en-US" sz="2400" b="1" i="1" dirty="0" smtClean="0">
                <a:solidFill>
                  <a:srgbClr val="002060"/>
                </a:solidFill>
              </a:rPr>
              <a:t>x</a:t>
            </a:r>
            <a:r>
              <a:rPr lang="en-US" sz="2400" b="1" dirty="0" smtClean="0">
                <a:solidFill>
                  <a:srgbClr val="002060"/>
                </a:solidFill>
              </a:rPr>
              <a:t>(</a:t>
            </a:r>
            <a:r>
              <a:rPr lang="en-US" sz="2400" b="1" i="1" dirty="0" smtClean="0">
                <a:solidFill>
                  <a:srgbClr val="002060"/>
                </a:solidFill>
              </a:rPr>
              <a:t>n</a:t>
            </a:r>
            <a:r>
              <a:rPr lang="en-US" sz="2400" b="1" dirty="0" smtClean="0">
                <a:solidFill>
                  <a:srgbClr val="002060"/>
                </a:solidFill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一定可以表示成圆周共轭对称分量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2060"/>
                </a:solidFill>
              </a:rPr>
              <a:t>                                                         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和圆周共轭反对称分量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之和</a:t>
            </a:r>
          </a:p>
        </p:txBody>
      </p:sp>
      <p:pic>
        <p:nvPicPr>
          <p:cNvPr id="24578" name="Picture 2" descr="image0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000240"/>
            <a:ext cx="239029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 descr="image0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14620"/>
            <a:ext cx="5045139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 descr="image04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670" y="3500438"/>
            <a:ext cx="3183228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5" descr="image0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4357694"/>
            <a:ext cx="5226995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04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8604"/>
            <a:ext cx="5811601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 descr="image0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1571612"/>
            <a:ext cx="3183228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 descr="image04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2500306"/>
            <a:ext cx="5209572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397095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四、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圆周翻褶序列及其</a:t>
            </a:r>
            <a:r>
              <a:rPr lang="en-US" sz="2400" b="1" dirty="0" smtClean="0"/>
              <a:t>DFT</a:t>
            </a:r>
            <a:endParaRPr lang="zh-CN" alt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28662" y="1000108"/>
            <a:ext cx="233910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1. </a:t>
            </a:r>
            <a:r>
              <a:rPr lang="zh-CN" altLang="en-US" sz="2400" b="1" dirty="0" smtClean="0"/>
              <a:t>圆周翻褶序列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1643050"/>
            <a:ext cx="172354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有限长序列</a:t>
            </a:r>
          </a:p>
        </p:txBody>
      </p:sp>
      <p:pic>
        <p:nvPicPr>
          <p:cNvPr id="26626" name="Picture 2" descr="image0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1" y="2428868"/>
            <a:ext cx="5929354" cy="4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 descr="image0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000372"/>
            <a:ext cx="3143272" cy="479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65946"/>
              </p:ext>
            </p:extLst>
          </p:nvPr>
        </p:nvGraphicFramePr>
        <p:xfrm>
          <a:off x="1357289" y="3717032"/>
          <a:ext cx="6599086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2864"/>
                <a:gridCol w="623605"/>
                <a:gridCol w="857457"/>
                <a:gridCol w="779506"/>
                <a:gridCol w="660200"/>
                <a:gridCol w="942727"/>
                <a:gridCol w="942727"/>
              </a:tblGrid>
              <a:tr h="478282"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n</a:t>
                      </a:r>
                      <a:endParaRPr lang="zh-CN" alt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0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1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…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N </a:t>
                      </a:r>
                      <a:r>
                        <a:rPr lang="en-US" altLang="zh-CN" b="0" dirty="0" smtClean="0"/>
                        <a:t>- 2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i="1" dirty="0" smtClean="0"/>
                        <a:t>N </a:t>
                      </a:r>
                      <a:r>
                        <a:rPr lang="en-US" altLang="zh-CN" b="0" dirty="0" smtClean="0"/>
                        <a:t>- 1</a:t>
                      </a:r>
                      <a:endParaRPr lang="zh-CN" altLang="en-US" b="0" dirty="0"/>
                    </a:p>
                  </a:txBody>
                  <a:tcPr/>
                </a:tc>
              </a:tr>
              <a:tr h="484925">
                <a:tc>
                  <a:txBody>
                    <a:bodyPr/>
                    <a:lstStyle/>
                    <a:p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1" dirty="0" smtClean="0"/>
                        <a:t>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0" dirty="0" smtClean="0"/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1" dirty="0" smtClean="0"/>
                        <a:t>N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en-US" altLang="zh-CN" i="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1" dirty="0" smtClean="0"/>
                        <a:t>N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en-US" altLang="zh-CN" i="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836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i="0" dirty="0" smtClean="0"/>
                        <a:t>((</a:t>
                      </a:r>
                      <a:r>
                        <a:rPr lang="en-US" altLang="zh-CN" i="1" dirty="0" smtClean="0"/>
                        <a:t>-n</a:t>
                      </a:r>
                      <a:r>
                        <a:rPr lang="en-US" altLang="zh-CN" i="0" dirty="0" smtClean="0"/>
                        <a:t>))</a:t>
                      </a:r>
                      <a:r>
                        <a:rPr lang="en-US" altLang="zh-CN" i="1" baseline="-25000" dirty="0" smtClean="0"/>
                        <a:t>N</a:t>
                      </a:r>
                      <a:r>
                        <a:rPr lang="en-US" altLang="zh-CN" i="1" dirty="0" smtClean="0"/>
                        <a:t>R</a:t>
                      </a:r>
                      <a:r>
                        <a:rPr lang="en-US" altLang="zh-CN" i="1" baseline="-25000" dirty="0" smtClean="0"/>
                        <a:t>N</a:t>
                      </a:r>
                      <a:r>
                        <a:rPr lang="en-US" altLang="zh-CN" i="0" dirty="0" smtClean="0"/>
                        <a:t>(</a:t>
                      </a:r>
                      <a:r>
                        <a:rPr lang="en-US" altLang="zh-CN" i="1" dirty="0" smtClean="0"/>
                        <a:t>n</a:t>
                      </a:r>
                      <a:r>
                        <a:rPr lang="en-US" altLang="zh-CN" i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i="0" dirty="0" smtClean="0"/>
                        <a:t>或</a:t>
                      </a: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1" dirty="0" smtClean="0"/>
                        <a:t>N </a:t>
                      </a:r>
                      <a:r>
                        <a:rPr lang="en-US" altLang="zh-CN" dirty="0" smtClean="0"/>
                        <a:t>- </a:t>
                      </a:r>
                      <a:r>
                        <a:rPr lang="en-US" altLang="zh-CN" i="1" dirty="0" smtClean="0"/>
                        <a:t>n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0" dirty="0" smtClean="0"/>
                        <a:t>0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1" dirty="0" smtClean="0"/>
                        <a:t>N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en-US" altLang="zh-CN" i="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1" dirty="0" smtClean="0"/>
                        <a:t>N</a:t>
                      </a:r>
                      <a:r>
                        <a:rPr lang="en-US" altLang="zh-CN" dirty="0" smtClean="0"/>
                        <a:t>-</a:t>
                      </a:r>
                      <a:r>
                        <a:rPr lang="en-US" altLang="zh-CN" i="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0" dirty="0" smtClean="0"/>
                        <a:t>2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 smtClean="0"/>
                        <a:t>x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i="0" dirty="0" smtClean="0"/>
                        <a:t>1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3350597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2.  </a:t>
            </a:r>
            <a:r>
              <a:rPr lang="zh-CN" altLang="en-US" sz="2400" b="1" dirty="0" smtClean="0"/>
              <a:t>圆周翻褶序列的</a:t>
            </a:r>
            <a:r>
              <a:rPr lang="en-US" sz="2400" b="1" dirty="0" smtClean="0"/>
              <a:t>DFT</a:t>
            </a:r>
            <a:endParaRPr lang="zh-CN" altLang="en-US" sz="2400" b="1" dirty="0" smtClean="0"/>
          </a:p>
        </p:txBody>
      </p:sp>
      <p:pic>
        <p:nvPicPr>
          <p:cNvPr id="27650" name="Picture 2" descr="image0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012" y="1785926"/>
            <a:ext cx="2108980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 descr="image0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071834"/>
            <a:ext cx="4661069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1071546"/>
            <a:ext cx="49404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2285992"/>
            <a:ext cx="49404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则</a:t>
            </a:r>
          </a:p>
        </p:txBody>
      </p:sp>
      <p:pic>
        <p:nvPicPr>
          <p:cNvPr id="27652" name="Picture 4" descr="image06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4000504"/>
            <a:ext cx="3061423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180850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五、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对偶性</a:t>
            </a:r>
          </a:p>
        </p:txBody>
      </p:sp>
      <p:pic>
        <p:nvPicPr>
          <p:cNvPr id="28674" name="Picture 2" descr="image0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285860"/>
            <a:ext cx="2108980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image06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000240"/>
            <a:ext cx="7337700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489909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六、</a:t>
            </a:r>
            <a:r>
              <a:rPr lang="en-US" sz="2400" b="1" dirty="0" smtClean="0"/>
              <a:t> DFT</a:t>
            </a:r>
            <a:r>
              <a:rPr lang="zh-CN" altLang="en-US" sz="2400" b="1" dirty="0" smtClean="0"/>
              <a:t>运算中的圆周共轭对称性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1142984"/>
            <a:ext cx="349005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为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点有限长序列</a:t>
            </a:r>
            <a:r>
              <a:rPr lang="en-US" sz="2400" b="1" dirty="0" smtClean="0"/>
              <a:t> </a:t>
            </a:r>
            <a:endParaRPr lang="zh-CN" altLang="en-US" sz="2400" b="1" dirty="0" smtClean="0"/>
          </a:p>
        </p:txBody>
      </p:sp>
      <p:pic>
        <p:nvPicPr>
          <p:cNvPr id="29698" name="图片 51" descr="IMG_2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214554"/>
            <a:ext cx="5007759" cy="28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2786058"/>
            <a:ext cx="265489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1. </a:t>
            </a:r>
            <a:r>
              <a:rPr lang="zh-CN" altLang="en-US" sz="2400" b="1" dirty="0" smtClean="0"/>
              <a:t>共轭序列的</a:t>
            </a:r>
            <a:r>
              <a:rPr lang="en-US" sz="2400" b="1" dirty="0" smtClean="0"/>
              <a:t>DFT</a:t>
            </a:r>
            <a:endParaRPr lang="zh-CN" altLang="en-US" sz="2400" b="1" dirty="0" smtClean="0"/>
          </a:p>
        </p:txBody>
      </p:sp>
      <p:pic>
        <p:nvPicPr>
          <p:cNvPr id="29699" name="图片 53" descr="IMG_25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714752"/>
            <a:ext cx="6858048" cy="33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71538" y="4357694"/>
            <a:ext cx="39693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2.  </a:t>
            </a:r>
            <a:r>
              <a:rPr lang="zh-CN" altLang="en-US" sz="2400" b="1" dirty="0" smtClean="0"/>
              <a:t>圆周共轭翻褶序列的</a:t>
            </a:r>
            <a:r>
              <a:rPr lang="en-US" sz="2400" b="1" dirty="0" smtClean="0"/>
              <a:t>DFT</a:t>
            </a:r>
            <a:endParaRPr lang="zh-CN" altLang="en-US" sz="2400" b="1" dirty="0" smtClean="0"/>
          </a:p>
        </p:txBody>
      </p:sp>
      <p:pic>
        <p:nvPicPr>
          <p:cNvPr id="29700" name="Picture 4" descr="image0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5286388"/>
            <a:ext cx="5812196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442553"/>
            <a:ext cx="415498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3.</a:t>
            </a:r>
            <a:endParaRPr lang="zh-CN" altLang="en-US" sz="2400" b="1" dirty="0" smtClean="0"/>
          </a:p>
        </p:txBody>
      </p:sp>
      <p:pic>
        <p:nvPicPr>
          <p:cNvPr id="30722" name="Picture 2" descr="image0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9854" y="1098257"/>
            <a:ext cx="3429024" cy="133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 descr="image07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986" y="3027084"/>
            <a:ext cx="3214710" cy="493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 descr="image07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424" y="3955777"/>
            <a:ext cx="3286148" cy="48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4870522"/>
            <a:ext cx="7229864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即序列的实部的</a:t>
            </a:r>
            <a:r>
              <a:rPr lang="en-US" sz="2400" b="1" dirty="0" smtClean="0">
                <a:solidFill>
                  <a:srgbClr val="006600"/>
                </a:solidFill>
              </a:rPr>
              <a:t>DFT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等于频域的圆周共轭对称分量，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虚部乘</a:t>
            </a:r>
            <a:r>
              <a:rPr lang="en-US" sz="2400" b="1" dirty="0" smtClean="0">
                <a:solidFill>
                  <a:srgbClr val="006600"/>
                </a:solidFill>
              </a:rPr>
              <a:t>j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的</a:t>
            </a:r>
            <a:r>
              <a:rPr lang="en-US" sz="2400" b="1" dirty="0" smtClean="0">
                <a:solidFill>
                  <a:srgbClr val="006600"/>
                </a:solidFill>
              </a:rPr>
              <a:t>DFT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等于频域</a:t>
            </a:r>
            <a:r>
              <a:rPr lang="en-US" sz="2400" b="1" dirty="0" smtClean="0">
                <a:solidFill>
                  <a:srgbClr val="0066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的圆周共轭反对称分量。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8767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zh-CN" altLang="en-US" sz="2400" b="1" dirty="0" smtClean="0"/>
              <a:t>如果将序列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分成圆周共轭对称分量与圆周共轭反对称分量，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/>
              <a:t>       </a:t>
            </a:r>
            <a:r>
              <a:rPr lang="zh-CN" altLang="en-US" sz="2400" b="1" dirty="0" smtClean="0"/>
              <a:t>将相应的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分成实部和虚部，则</a:t>
            </a:r>
          </a:p>
        </p:txBody>
      </p:sp>
      <p:pic>
        <p:nvPicPr>
          <p:cNvPr id="31746" name="Picture 2" descr="image0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714488"/>
            <a:ext cx="3293976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 descr="image08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3429000"/>
            <a:ext cx="279449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image08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4071942"/>
            <a:ext cx="2786082" cy="4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4714884"/>
            <a:ext cx="7863050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序列的圆周共轭对称分量的</a:t>
            </a:r>
            <a:r>
              <a:rPr lang="en-US" sz="2400" b="1" dirty="0" smtClean="0">
                <a:solidFill>
                  <a:srgbClr val="0033CC"/>
                </a:solidFill>
              </a:rPr>
              <a:t>DFT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等于频域</a:t>
            </a:r>
            <a:r>
              <a:rPr lang="en-US" sz="2400" b="1" dirty="0" smtClean="0">
                <a:solidFill>
                  <a:srgbClr val="0033CC"/>
                </a:solidFill>
              </a:rPr>
              <a:t> 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的实部，</a:t>
            </a:r>
            <a:endParaRPr lang="en-US" altLang="zh-CN" sz="2400" b="1" dirty="0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序列的圆周共轭反对称分量的</a:t>
            </a:r>
            <a:r>
              <a:rPr lang="en-US" sz="2400" b="1" dirty="0" smtClean="0">
                <a:solidFill>
                  <a:srgbClr val="0033CC"/>
                </a:solidFill>
              </a:rPr>
              <a:t>DFT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等于频域</a:t>
            </a:r>
            <a:r>
              <a:rPr lang="en-US" sz="2400" b="1" dirty="0" smtClean="0">
                <a:solidFill>
                  <a:srgbClr val="0033CC"/>
                </a:solidFill>
              </a:rPr>
              <a:t> 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的虚部乘</a:t>
            </a:r>
            <a:r>
              <a:rPr lang="en-US" sz="2400" b="1" dirty="0" smtClean="0">
                <a:solidFill>
                  <a:srgbClr val="0033CC"/>
                </a:solidFill>
              </a:rPr>
              <a:t>j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一、线性</a:t>
            </a:r>
          </a:p>
        </p:txBody>
      </p:sp>
      <p:pic>
        <p:nvPicPr>
          <p:cNvPr id="17410" name="Picture 2" descr="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1862" y="1071546"/>
            <a:ext cx="2000263" cy="38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03299" y="1714487"/>
            <a:ext cx="1942983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 descr="image0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1861" y="2428867"/>
            <a:ext cx="4440337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7582" y="3071810"/>
            <a:ext cx="487825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① </a:t>
            </a:r>
            <a:r>
              <a:rPr lang="en-US" sz="2400" b="1" i="1" dirty="0" smtClean="0"/>
              <a:t>a</a:t>
            </a:r>
            <a:r>
              <a:rPr lang="zh-CN" altLang="en-US" sz="2400" b="1" i="1" dirty="0" smtClean="0"/>
              <a:t>，</a:t>
            </a:r>
            <a:r>
              <a:rPr lang="en-US" sz="2400" b="1" i="1" dirty="0" smtClean="0"/>
              <a:t>b</a:t>
            </a:r>
            <a:r>
              <a:rPr lang="zh-CN" altLang="en-US" sz="2400" b="1" dirty="0" smtClean="0"/>
              <a:t>为任意常数，包括复常数。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538" y="3857628"/>
            <a:ext cx="78582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circleNumDbPlain" startAt="2"/>
            </a:pPr>
            <a:r>
              <a:rPr lang="en-US" sz="2400" b="1" i="1" dirty="0" smtClean="0"/>
              <a:t>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),</a:t>
            </a:r>
            <a:r>
              <a:rPr lang="en-US" altLang="zh-CN" sz="2400" b="1" i="1" dirty="0"/>
              <a:t> </a:t>
            </a:r>
            <a:r>
              <a:rPr lang="en-US" altLang="zh-CN" sz="2400" b="1" i="1" dirty="0" smtClean="0"/>
              <a:t>x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必须同为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点序列，如果两序列长度不等，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/>
              <a:t>    </a:t>
            </a:r>
            <a:r>
              <a:rPr lang="zh-CN" altLang="en-US" sz="2400" b="1" dirty="0" smtClean="0"/>
              <a:t>分别为点 </a:t>
            </a:r>
            <a:r>
              <a:rPr lang="en-US" altLang="zh-CN" sz="2400" b="1" i="1" dirty="0" smtClean="0"/>
              <a:t>N</a:t>
            </a:r>
            <a:r>
              <a:rPr lang="en-US" altLang="zh-CN" sz="2400" b="1" baseline="-25000" dirty="0" smtClean="0"/>
              <a:t>1</a:t>
            </a:r>
            <a:r>
              <a:rPr lang="zh-CN" altLang="en-US" sz="2400" b="1" dirty="0" smtClean="0"/>
              <a:t>与点</a:t>
            </a:r>
            <a:r>
              <a:rPr lang="en-US" altLang="zh-CN" sz="2400" b="1" i="1" dirty="0" smtClean="0"/>
              <a:t>N</a:t>
            </a:r>
            <a:r>
              <a:rPr lang="en-US" altLang="zh-CN" sz="2400" b="1" baseline="-25000" dirty="0" smtClean="0"/>
              <a:t>2</a:t>
            </a:r>
            <a:r>
              <a:rPr lang="zh-CN" altLang="en-US" sz="2400" b="1" dirty="0" smtClean="0"/>
              <a:t>，则必须补零值，补到</a:t>
            </a:r>
            <a:r>
              <a:rPr lang="en-US" sz="2400" b="1" dirty="0" smtClean="0"/>
              <a:t> 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b="1" i="1" dirty="0" smtClean="0"/>
              <a:t>     N</a:t>
            </a:r>
            <a:r>
              <a:rPr lang="en-US" sz="2400" b="1" dirty="0" smtClean="0"/>
              <a:t> ≥max[</a:t>
            </a:r>
            <a:r>
              <a:rPr lang="en-US" altLang="zh-CN" sz="2400" b="1" i="1" dirty="0" smtClean="0"/>
              <a:t>N</a:t>
            </a:r>
            <a:r>
              <a:rPr lang="en-US" altLang="zh-CN" sz="2400" b="1" baseline="-25000" dirty="0" smtClean="0"/>
              <a:t>1,</a:t>
            </a:r>
            <a:r>
              <a:rPr lang="en-US" altLang="zh-CN" sz="2400" b="1" i="1" dirty="0"/>
              <a:t> N</a:t>
            </a:r>
            <a:r>
              <a:rPr lang="en-US" altLang="zh-CN" sz="2400" b="1" baseline="-25000" dirty="0"/>
              <a:t>2</a:t>
            </a:r>
            <a:r>
              <a:rPr lang="en-US" sz="2400" b="1" dirty="0" smtClean="0"/>
              <a:t>]</a:t>
            </a:r>
            <a:r>
              <a:rPr lang="zh-CN" altLang="en-US" sz="2400" b="1" dirty="0" smtClean="0"/>
              <a:t>，这是由隐含周期性决定的，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dirty="0" smtClean="0"/>
              <a:t>     即讨论相同周期的序列的线性才有意义。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257955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5.   </a:t>
            </a:r>
            <a:r>
              <a:rPr lang="zh-CN" altLang="en-US" sz="2400" b="1" dirty="0" smtClean="0"/>
              <a:t>序列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是实序列</a:t>
            </a:r>
          </a:p>
        </p:txBody>
      </p:sp>
      <p:pic>
        <p:nvPicPr>
          <p:cNvPr id="32770" name="Picture 2" descr="image0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214422"/>
            <a:ext cx="2286016" cy="381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 descr="image0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1" y="2071702"/>
            <a:ext cx="2428892" cy="39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 descr="image08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2714644"/>
            <a:ext cx="3163470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image08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3643338"/>
            <a:ext cx="2908352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 descr="image08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6050" y="4286256"/>
            <a:ext cx="3095439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云形标注 7"/>
          <p:cNvSpPr/>
          <p:nvPr/>
        </p:nvSpPr>
        <p:spPr>
          <a:xfrm>
            <a:off x="5286380" y="5072074"/>
            <a:ext cx="3571868" cy="1285884"/>
          </a:xfrm>
          <a:prstGeom prst="cloudCallout">
            <a:avLst>
              <a:gd name="adj1" fmla="val -18092"/>
              <a:gd name="adj2" fmla="val -119520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46435" y="5286388"/>
            <a:ext cx="295465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对称中心为折叠频率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642918"/>
            <a:ext cx="8683787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6"/>
            </a:pPr>
            <a:r>
              <a:rPr lang="zh-CN" altLang="en-US" sz="2400" b="1" dirty="0" smtClean="0"/>
              <a:t>利用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的共轭对称性，可以减少实序列的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的计算量，</a:t>
            </a:r>
            <a:endParaRPr lang="en-US" altLang="zh-CN" sz="2400" b="1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zh-CN" sz="2400" b="1" dirty="0" smtClean="0"/>
              <a:t>       </a:t>
            </a:r>
            <a:r>
              <a:rPr lang="zh-CN" altLang="en-US" sz="2400" b="1" dirty="0" smtClean="0"/>
              <a:t>只要知道一半数目的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就可以了。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244" y="1857364"/>
            <a:ext cx="333937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7.  </a:t>
            </a:r>
            <a:r>
              <a:rPr lang="zh-CN" altLang="en-US" sz="2400" b="1" dirty="0" smtClean="0"/>
              <a:t>圆周共轭反对称关系</a:t>
            </a:r>
          </a:p>
        </p:txBody>
      </p:sp>
      <p:pic>
        <p:nvPicPr>
          <p:cNvPr id="33794" name="Picture 2" descr="image0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794" y="2643182"/>
            <a:ext cx="241089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 descr="image09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3357586"/>
            <a:ext cx="3357586" cy="38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4" descr="image09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35218" y="4000528"/>
            <a:ext cx="2908352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2910" y="4643446"/>
            <a:ext cx="8824852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8. </a:t>
            </a:r>
            <a:r>
              <a:rPr lang="zh-CN" altLang="en-US" sz="2400" b="1" dirty="0" smtClean="0"/>
              <a:t>利用一个复序列的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点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，可以求得两个实序列的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    N</a:t>
            </a:r>
            <a:r>
              <a:rPr lang="zh-CN" altLang="en-US" sz="2400" b="1" dirty="0" smtClean="0"/>
              <a:t>点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，或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</a:t>
            </a:r>
            <a:r>
              <a:rPr lang="zh-CN" altLang="en-US" sz="2400" b="1" dirty="0" smtClean="0"/>
              <a:t>利用一个复序列的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，求得一个</a:t>
            </a:r>
            <a:r>
              <a:rPr lang="en-US" sz="2400" b="1" dirty="0" smtClean="0"/>
              <a:t>2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点实序列的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1262" y="709612"/>
            <a:ext cx="69717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3.6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                用共轭对称性，可以用一次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点</a:t>
            </a:r>
            <a:r>
              <a:rPr lang="en-US" altLang="zh-CN" sz="2400" b="1" dirty="0" smtClean="0"/>
              <a:t>DFT</a:t>
            </a:r>
            <a:r>
              <a:rPr lang="zh-CN" altLang="en-US" sz="2400" b="1" dirty="0" smtClean="0"/>
              <a:t>运算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  </a:t>
            </a:r>
            <a:r>
              <a:rPr lang="zh-CN" altLang="en-US" sz="2400" b="1" dirty="0" smtClean="0"/>
              <a:t>来计算两个</a:t>
            </a:r>
            <a:r>
              <a:rPr lang="en-US" altLang="zh-CN" sz="2400" b="1" i="1" dirty="0" smtClean="0"/>
              <a:t>N</a:t>
            </a:r>
            <a:r>
              <a:rPr lang="zh-CN" altLang="en-US" sz="2400" b="1" dirty="0" smtClean="0"/>
              <a:t>点实数序列的</a:t>
            </a:r>
            <a:r>
              <a:rPr lang="en-US" altLang="zh-CN" sz="2400" b="1" dirty="0" smtClean="0"/>
              <a:t>DFT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   </a:t>
            </a:r>
            <a:r>
              <a:rPr lang="zh-CN" altLang="en-US" sz="2400" b="1" dirty="0" smtClean="0"/>
              <a:t>因而可以减少计算量。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420339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七、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形式下的帕塞瓦定理</a:t>
            </a:r>
          </a:p>
        </p:txBody>
      </p:sp>
      <p:pic>
        <p:nvPicPr>
          <p:cNvPr id="34818" name="图片 48" descr="IMG_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285860"/>
            <a:ext cx="4214842" cy="38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图片 49" descr="IMG_2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071677"/>
            <a:ext cx="3214710" cy="66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 descr="image1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3000372"/>
            <a:ext cx="157154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 descr="image10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4414" y="3786190"/>
            <a:ext cx="2986017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571736" y="4857760"/>
            <a:ext cx="204094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对于实序列：</a:t>
            </a:r>
          </a:p>
        </p:txBody>
      </p:sp>
      <p:pic>
        <p:nvPicPr>
          <p:cNvPr id="34822" name="Picture 6" descr="image10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6248" y="5643578"/>
            <a:ext cx="2846320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490230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八、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圆周卷积和与圆周卷积和定理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071546"/>
            <a:ext cx="272382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1.  </a:t>
            </a:r>
            <a:r>
              <a:rPr lang="zh-CN" altLang="en-US" sz="2400" b="1" dirty="0" smtClean="0"/>
              <a:t>圆周卷积和定义</a:t>
            </a:r>
          </a:p>
        </p:txBody>
      </p:sp>
      <p:pic>
        <p:nvPicPr>
          <p:cNvPr id="35842" name="Picture 2" descr="image1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928802"/>
            <a:ext cx="4033743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Picture 3" descr="image1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2857496"/>
            <a:ext cx="649609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 descr="image1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929066"/>
            <a:ext cx="857256" cy="43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图片 1" descr="image1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4000504"/>
            <a:ext cx="285720" cy="32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6" descr="image1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3929066"/>
            <a:ext cx="685766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1" descr="image1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44" y="4676820"/>
            <a:ext cx="285720" cy="32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image10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00232" y="4643470"/>
            <a:ext cx="685766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714480" y="4500570"/>
            <a:ext cx="359394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=</a:t>
            </a:r>
            <a:endParaRPr lang="zh-CN" altLang="en-US" sz="2400" b="1" dirty="0" smtClean="0"/>
          </a:p>
        </p:txBody>
      </p:sp>
      <p:pic>
        <p:nvPicPr>
          <p:cNvPr id="35847" name="Picture 7" descr="image10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71802" y="4637653"/>
            <a:ext cx="642942" cy="43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云形标注 13"/>
          <p:cNvSpPr/>
          <p:nvPr/>
        </p:nvSpPr>
        <p:spPr>
          <a:xfrm>
            <a:off x="3071802" y="5357826"/>
            <a:ext cx="3857652" cy="1143008"/>
          </a:xfrm>
          <a:prstGeom prst="cloudCallout">
            <a:avLst>
              <a:gd name="adj1" fmla="val -53608"/>
              <a:gd name="adj2" fmla="val -76539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714744" y="5572140"/>
            <a:ext cx="222849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>
                <a:solidFill>
                  <a:srgbClr val="0033CC"/>
                </a:solidFill>
              </a:rPr>
              <a:t>L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点圆周卷积和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423860"/>
            <a:ext cx="4049507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2.   </a:t>
            </a:r>
            <a:r>
              <a:rPr lang="zh-CN" altLang="en-US" sz="2400" b="1" dirty="0" smtClean="0"/>
              <a:t>用矩阵法表示圆周卷积和</a:t>
            </a:r>
          </a:p>
        </p:txBody>
      </p:sp>
      <p:pic>
        <p:nvPicPr>
          <p:cNvPr id="36866" name="Picture 2" descr="image1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285860"/>
            <a:ext cx="1214414" cy="219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00232" y="2000240"/>
            <a:ext cx="359394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=</a:t>
            </a:r>
            <a:endParaRPr lang="zh-CN" altLang="en-US" sz="2400" b="1" dirty="0" smtClean="0"/>
          </a:p>
        </p:txBody>
      </p:sp>
      <p:pic>
        <p:nvPicPr>
          <p:cNvPr id="36867" name="Picture 3" descr="image1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357298"/>
            <a:ext cx="514005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 descr="image1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5272" y="1357298"/>
            <a:ext cx="123709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303159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3.  </a:t>
            </a:r>
            <a:r>
              <a:rPr lang="zh-CN" altLang="en-US" sz="2400" b="1" dirty="0" smtClean="0"/>
              <a:t>圆周卷积实现步骤</a:t>
            </a:r>
          </a:p>
        </p:txBody>
      </p:sp>
      <p:pic>
        <p:nvPicPr>
          <p:cNvPr id="37890" name="图片 2" descr="image1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214290"/>
            <a:ext cx="3143272" cy="636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DSP程佩青课件\064937-01 数字信号处理教程（第四版）(经典版) 40571-9\CTP\TU\3t7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214290"/>
            <a:ext cx="2643206" cy="636772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000100" y="1071546"/>
            <a:ext cx="23503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两个有限长序列</a:t>
            </a:r>
            <a:endParaRPr lang="en-US" altLang="zh-CN" sz="2400" b="1" dirty="0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（</a:t>
            </a:r>
            <a:r>
              <a:rPr lang="en-US" altLang="zh-CN" sz="2400" b="1" i="1" dirty="0" smtClean="0">
                <a:solidFill>
                  <a:srgbClr val="0033CC"/>
                </a:solidFill>
              </a:rPr>
              <a:t>N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=7)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的圆周卷积和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14356"/>
            <a:ext cx="36711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3.7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设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x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)=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［</a:t>
            </a:r>
            <a:r>
              <a:rPr lang="en-US" altLang="zh-CN" sz="2400" b="1" u="sng" dirty="0" smtClean="0">
                <a:solidFill>
                  <a:srgbClr val="002060"/>
                </a:solidFill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4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］，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smtClean="0">
                <a:solidFill>
                  <a:srgbClr val="002060"/>
                </a:solidFill>
              </a:rPr>
              <a:t>h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)=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［</a:t>
            </a:r>
            <a:r>
              <a:rPr lang="en-US" altLang="zh-CN" sz="2400" b="1" u="sng" dirty="0" smtClean="0">
                <a:solidFill>
                  <a:srgbClr val="002060"/>
                </a:solidFill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］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求圆周卷积和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smtClean="0">
                <a:solidFill>
                  <a:srgbClr val="002060"/>
                </a:solidFill>
              </a:rPr>
              <a:t>y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)=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x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④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h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smtClean="0">
                <a:solidFill>
                  <a:srgbClr val="002060"/>
                </a:solidFill>
              </a:rPr>
              <a:t>L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=4</a:t>
            </a:r>
            <a:endParaRPr lang="zh-CN" alt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5122" name="Picture 2" descr="E:\DSP程佩青课件\064937-01 数字信号处理教程（第四版）(经典版) 40571-9\CTP\TU\3t8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2" y="357166"/>
            <a:ext cx="4000528" cy="5971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272382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4.  </a:t>
            </a:r>
            <a:r>
              <a:rPr lang="zh-CN" altLang="en-US" sz="2400" b="1" dirty="0" smtClean="0"/>
              <a:t>圆周卷积和定理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3244" y="928670"/>
            <a:ext cx="49404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若</a:t>
            </a:r>
          </a:p>
        </p:txBody>
      </p:sp>
      <p:pic>
        <p:nvPicPr>
          <p:cNvPr id="38914" name="Picture 2" descr="image1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071546"/>
            <a:ext cx="928694" cy="41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3" descr="image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1" y="1000108"/>
            <a:ext cx="642943" cy="43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图片 5" descr="image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1802" y="1071546"/>
            <a:ext cx="31516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image12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8993" y="1000108"/>
            <a:ext cx="714380" cy="44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63244" y="1571612"/>
            <a:ext cx="49404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则</a:t>
            </a:r>
          </a:p>
        </p:txBody>
      </p:sp>
      <p:pic>
        <p:nvPicPr>
          <p:cNvPr id="38918" name="Picture 6" descr="image1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28728" y="2071678"/>
            <a:ext cx="635639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500430" y="3143248"/>
            <a:ext cx="359394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=</a:t>
            </a:r>
            <a:endParaRPr lang="zh-CN" altLang="en-US" sz="2400" b="1" dirty="0" smtClean="0"/>
          </a:p>
        </p:txBody>
      </p:sp>
      <p:pic>
        <p:nvPicPr>
          <p:cNvPr id="38919" name="Picture 7" descr="image12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57620" y="3214686"/>
            <a:ext cx="1500166" cy="46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横卷形 11"/>
          <p:cNvSpPr/>
          <p:nvPr/>
        </p:nvSpPr>
        <p:spPr>
          <a:xfrm>
            <a:off x="2786050" y="4000504"/>
            <a:ext cx="5072098" cy="2143140"/>
          </a:xfrm>
          <a:prstGeom prst="horizontalScroll">
            <a:avLst/>
          </a:prstGeom>
          <a:noFill/>
          <a:ln w="1905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428992" y="4429132"/>
            <a:ext cx="4206601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时域序列作圆周卷积和，则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在离散频域中是作相乘运算。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二、圆周移位性质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584" y="1268760"/>
            <a:ext cx="73388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圆周移位序列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en-US" altLang="zh-CN" sz="2400" b="1" i="1" dirty="0" err="1"/>
              <a:t>x</a:t>
            </a:r>
            <a:r>
              <a:rPr lang="en-US" altLang="zh-CN" sz="2400" b="1" i="1" baseline="-25000" dirty="0" err="1"/>
              <a:t>m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 =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((</a:t>
            </a:r>
            <a:r>
              <a:rPr lang="en-US" altLang="zh-CN" sz="2400" b="1" i="1" dirty="0" err="1"/>
              <a:t>n+m</a:t>
            </a:r>
            <a:r>
              <a:rPr lang="en-US" altLang="zh-CN" sz="2400" b="1" dirty="0"/>
              <a:t>))</a:t>
            </a:r>
            <a:r>
              <a:rPr lang="en-US" altLang="zh-CN" sz="2400" b="1" i="1" baseline="-25000" dirty="0"/>
              <a:t>N</a:t>
            </a:r>
            <a:r>
              <a:rPr lang="en-US" altLang="zh-CN" sz="2400" b="1" i="1" dirty="0"/>
              <a:t> R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 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在作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运算时，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点有限长序列的</a:t>
            </a:r>
            <a:r>
              <a:rPr lang="en-US" sz="2400" b="1" i="1" dirty="0" smtClean="0"/>
              <a:t>m</a:t>
            </a:r>
            <a:r>
              <a:rPr lang="zh-CN" altLang="en-US" sz="2400" b="1" dirty="0" smtClean="0"/>
              <a:t>点移位，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可以看成将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 smtClean="0"/>
              <a:t>以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为周期，延拓成周期序列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将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))</a:t>
            </a:r>
            <a:r>
              <a:rPr lang="en-US" sz="2400" b="1" i="1" baseline="-25000" dirty="0" smtClean="0"/>
              <a:t>N</a:t>
            </a:r>
            <a:r>
              <a:rPr lang="zh-CN" altLang="en-US" sz="2400" b="1" dirty="0" smtClean="0"/>
              <a:t>作</a:t>
            </a:r>
            <a:r>
              <a:rPr lang="en-US" sz="2400" b="1" i="1" dirty="0" smtClean="0"/>
              <a:t>m</a:t>
            </a:r>
            <a:r>
              <a:rPr lang="zh-CN" altLang="en-US" sz="2400" b="1" dirty="0" smtClean="0"/>
              <a:t>点线性移位后</a:t>
            </a:r>
            <a:r>
              <a:rPr lang="en-US" sz="2400" b="1" dirty="0" smtClean="0"/>
              <a:t>,</a:t>
            </a:r>
            <a:r>
              <a:rPr lang="zh-CN" altLang="en-US" sz="2400" b="1" dirty="0" smtClean="0"/>
              <a:t>再取主值区间中的序列，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即得到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的</a:t>
            </a:r>
            <a:r>
              <a:rPr lang="en-US" sz="2400" b="1" i="1" dirty="0" smtClean="0"/>
              <a:t>m</a:t>
            </a:r>
            <a:r>
              <a:rPr lang="zh-CN" altLang="en-US" sz="2400" b="1" dirty="0" smtClean="0"/>
              <a:t>点圆周移位序列</a:t>
            </a:r>
            <a:r>
              <a:rPr lang="en-US" sz="2400" b="1" dirty="0" smtClean="0"/>
              <a:t> </a:t>
            </a:r>
            <a:r>
              <a:rPr lang="en-US" altLang="zh-CN" sz="2400" b="1" i="1" dirty="0" err="1" smtClean="0"/>
              <a:t>x</a:t>
            </a:r>
            <a:r>
              <a:rPr lang="en-US" altLang="zh-CN" sz="2400" b="1" i="1" baseline="-25000" dirty="0" err="1" smtClean="0"/>
              <a:t>m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。</a:t>
            </a:r>
          </a:p>
        </p:txBody>
      </p:sp>
      <p:pic>
        <p:nvPicPr>
          <p:cNvPr id="1028" name="Picture 4" descr="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9778" y="3573016"/>
            <a:ext cx="1714480" cy="451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642918"/>
            <a:ext cx="8085868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若时域序列作</a:t>
            </a:r>
            <a:r>
              <a:rPr lang="en-US" sz="2400" b="1" i="1" dirty="0" smtClean="0">
                <a:solidFill>
                  <a:srgbClr val="0033CC"/>
                </a:solidFill>
              </a:rPr>
              <a:t>L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点长的相乘运算，则</a:t>
            </a:r>
            <a:endParaRPr lang="en-US" altLang="zh-CN" sz="2400" b="1" dirty="0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</a:rPr>
              <a:t>                    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在离散频域中作</a:t>
            </a:r>
            <a:r>
              <a:rPr lang="en-US" sz="2400" b="1" i="1" dirty="0" smtClean="0">
                <a:solidFill>
                  <a:srgbClr val="0033CC"/>
                </a:solidFill>
              </a:rPr>
              <a:t>L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点圆周卷积和运算，</a:t>
            </a:r>
            <a:endParaRPr lang="en-US" altLang="zh-CN" sz="2400" b="1" dirty="0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33CC"/>
                </a:solidFill>
              </a:rPr>
              <a:t>                                                    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但要将圆周卷积结果除以</a:t>
            </a:r>
            <a:r>
              <a:rPr lang="en-US" sz="2400" b="1" i="1" dirty="0" smtClean="0">
                <a:solidFill>
                  <a:srgbClr val="0033CC"/>
                </a:solidFill>
              </a:rPr>
              <a:t>L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。</a:t>
            </a:r>
          </a:p>
        </p:txBody>
      </p:sp>
      <p:pic>
        <p:nvPicPr>
          <p:cNvPr id="39938" name="Picture 2" descr="image1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86058"/>
            <a:ext cx="410768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图片 10" descr="image1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2066" y="3000372"/>
            <a:ext cx="285720" cy="32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 descr="image1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88" y="3000372"/>
            <a:ext cx="714348" cy="36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 descr="image1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82" y="3767739"/>
            <a:ext cx="3071802" cy="66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96653"/>
            <a:ext cx="675377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5.  </a:t>
            </a:r>
            <a:r>
              <a:rPr lang="zh-CN" altLang="en-US" sz="2400" b="1" dirty="0" smtClean="0"/>
              <a:t>利用</a:t>
            </a:r>
            <a:r>
              <a:rPr lang="en-US" altLang="zh-CN" sz="2400" b="1" dirty="0" smtClean="0"/>
              <a:t>DFT</a:t>
            </a:r>
            <a:r>
              <a:rPr lang="zh-CN" altLang="en-US" sz="2400" b="1" dirty="0" smtClean="0"/>
              <a:t>计算两个序列的圆周卷积及线性卷积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1099" y="1211033"/>
            <a:ext cx="4102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有限长</a:t>
            </a:r>
            <a:r>
              <a:rPr lang="en-US" altLang="zh-CN" sz="2400" b="1" i="1" dirty="0" smtClean="0"/>
              <a:t>L</a:t>
            </a:r>
            <a:r>
              <a:rPr lang="zh-CN" altLang="en-US" sz="2400" b="1" dirty="0" smtClean="0"/>
              <a:t>点序列的圆周卷积：</a:t>
            </a:r>
          </a:p>
        </p:txBody>
      </p:sp>
      <p:pic>
        <p:nvPicPr>
          <p:cNvPr id="6146" name="Picture 2" descr="E:\DSP程佩青课件\064937-01 数字信号处理教程（第四版）(经典版) 40571-9\CTP\TU\3t9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282603"/>
            <a:ext cx="6602071" cy="1428760"/>
          </a:xfrm>
          <a:prstGeom prst="rect">
            <a:avLst/>
          </a:prstGeom>
          <a:noFill/>
        </p:spPr>
      </p:pic>
      <p:pic>
        <p:nvPicPr>
          <p:cNvPr id="5" name="Picture 7" descr="image1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6014" y="4354329"/>
            <a:ext cx="1714416" cy="4286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4211429"/>
            <a:ext cx="7132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当                          时，也代表用</a:t>
            </a:r>
            <a:r>
              <a:rPr lang="en-US" altLang="zh-CN" sz="2400" b="1" dirty="0" smtClean="0"/>
              <a:t>DFT</a:t>
            </a:r>
            <a:r>
              <a:rPr lang="zh-CN" altLang="en-US" sz="2400" b="1" dirty="0" smtClean="0"/>
              <a:t>计算线性卷积。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九、线性卷积和与圆周卷积和的关系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2641" y="1000108"/>
            <a:ext cx="211628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1.  </a:t>
            </a:r>
            <a:r>
              <a:rPr lang="zh-CN" altLang="en-US" sz="2400" b="1" dirty="0" smtClean="0"/>
              <a:t>线性卷积和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1785926"/>
            <a:ext cx="5556329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若</a:t>
            </a:r>
            <a:r>
              <a:rPr lang="en-US" sz="2400" b="1" i="1" dirty="0" smtClean="0"/>
              <a:t>x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为</a:t>
            </a:r>
            <a:r>
              <a:rPr lang="en-US" sz="2400" b="1" i="1" dirty="0" smtClean="0"/>
              <a:t>N</a:t>
            </a:r>
            <a:r>
              <a:rPr lang="en-US" sz="2400" b="1" baseline="-25000" dirty="0" smtClean="0"/>
              <a:t>1</a:t>
            </a:r>
            <a:r>
              <a:rPr lang="zh-CN" altLang="en-US" sz="2400" b="1" dirty="0" smtClean="0"/>
              <a:t>点长序列（</a:t>
            </a:r>
            <a:r>
              <a:rPr lang="en-US" sz="2400" b="1" dirty="0" smtClean="0"/>
              <a:t>0≤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≤</a:t>
            </a:r>
            <a:r>
              <a:rPr lang="en-US" sz="2400" b="1" i="1" dirty="0" smtClean="0"/>
              <a:t>N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-1</a:t>
            </a:r>
            <a:r>
              <a:rPr lang="zh-CN" altLang="en-US" sz="2400" b="1" dirty="0" smtClean="0"/>
              <a:t>），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sz="2400" b="1" i="1" dirty="0" smtClean="0"/>
              <a:t>     x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为</a:t>
            </a:r>
            <a:r>
              <a:rPr lang="en-US" sz="2400" b="1" i="1" dirty="0" smtClean="0"/>
              <a:t>N</a:t>
            </a:r>
            <a:r>
              <a:rPr lang="en-US" sz="2400" b="1" baseline="-25000" dirty="0" smtClean="0"/>
              <a:t>2</a:t>
            </a:r>
            <a:r>
              <a:rPr lang="zh-CN" altLang="en-US" sz="2400" b="1" dirty="0" smtClean="0"/>
              <a:t>点长序列（</a:t>
            </a:r>
            <a:r>
              <a:rPr lang="en-US" sz="2400" b="1" dirty="0" smtClean="0"/>
              <a:t>0≤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≤</a:t>
            </a:r>
            <a:r>
              <a:rPr lang="en-US" sz="2400" b="1" i="1" dirty="0" smtClean="0"/>
              <a:t>N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-1</a:t>
            </a:r>
            <a:r>
              <a:rPr lang="zh-CN" altLang="en-US" sz="2400" b="1" dirty="0" smtClean="0"/>
              <a:t>），则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两序列的线性卷积和：</a:t>
            </a:r>
          </a:p>
        </p:txBody>
      </p:sp>
      <p:pic>
        <p:nvPicPr>
          <p:cNvPr id="40962" name="Picture 2" descr="image1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643314"/>
            <a:ext cx="7441503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 descr="image1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995892"/>
            <a:ext cx="65147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85918" y="4853016"/>
            <a:ext cx="141577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的长度为</a:t>
            </a:r>
          </a:p>
        </p:txBody>
      </p:sp>
      <p:pic>
        <p:nvPicPr>
          <p:cNvPr id="40964" name="Picture 4" descr="image1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5572140"/>
            <a:ext cx="1785918" cy="4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714876" y="5424520"/>
            <a:ext cx="326563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                                ）</a:t>
            </a:r>
          </a:p>
        </p:txBody>
      </p:sp>
      <p:pic>
        <p:nvPicPr>
          <p:cNvPr id="40965" name="Picture 5" descr="image13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14942" y="5554287"/>
            <a:ext cx="2214546" cy="44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 12"/>
          <p:cNvSpPr/>
          <p:nvPr/>
        </p:nvSpPr>
        <p:spPr>
          <a:xfrm>
            <a:off x="1071538" y="4857760"/>
            <a:ext cx="7072362" cy="128588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210826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2.  </a:t>
            </a:r>
            <a:r>
              <a:rPr lang="zh-CN" altLang="en-US" sz="2400" b="1" dirty="0" smtClean="0"/>
              <a:t>圆周卷积和</a:t>
            </a:r>
          </a:p>
        </p:txBody>
      </p:sp>
      <p:pic>
        <p:nvPicPr>
          <p:cNvPr id="41986" name="Picture 2" descr="image1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0759" y="2214578"/>
            <a:ext cx="4837257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85786" y="1282471"/>
            <a:ext cx="1936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补零到</a:t>
            </a:r>
            <a:r>
              <a:rPr lang="en-US" altLang="zh-CN" sz="2400" b="1" i="1" dirty="0" smtClean="0"/>
              <a:t>L</a:t>
            </a:r>
            <a:r>
              <a:rPr lang="zh-CN" altLang="en-US" sz="2400" b="1" dirty="0" smtClean="0"/>
              <a:t>点：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428604"/>
            <a:ext cx="495520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3. </a:t>
            </a:r>
            <a:r>
              <a:rPr lang="zh-CN" altLang="en-US" sz="2400" b="1" dirty="0" smtClean="0"/>
              <a:t>圆周卷积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和与线性卷积和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的关系</a:t>
            </a:r>
          </a:p>
        </p:txBody>
      </p:sp>
      <p:pic>
        <p:nvPicPr>
          <p:cNvPr id="43010" name="Picture 2" descr="image1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214422"/>
            <a:ext cx="3095066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14348" y="2285992"/>
            <a:ext cx="436048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①  由圆周卷积和求线性卷积和</a:t>
            </a:r>
          </a:p>
        </p:txBody>
      </p:sp>
      <p:pic>
        <p:nvPicPr>
          <p:cNvPr id="43011" name="Picture 3" descr="image1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286124"/>
            <a:ext cx="384029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图片 17" descr="image1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3286124"/>
            <a:ext cx="285720" cy="32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3" name="Picture 5" descr="image14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3214686"/>
            <a:ext cx="685767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4" name="Picture 6" descr="image14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3000372"/>
            <a:ext cx="2192536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5" name="Picture 7" descr="image15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85852" y="4071942"/>
            <a:ext cx="1714416" cy="42860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357166"/>
            <a:ext cx="87716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② 若</a:t>
            </a:r>
          </a:p>
        </p:txBody>
      </p:sp>
      <p:pic>
        <p:nvPicPr>
          <p:cNvPr id="3" name="Picture 8" descr="image1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500042"/>
            <a:ext cx="2280173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71736" y="1142984"/>
            <a:ext cx="578876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——</a:t>
            </a:r>
            <a:r>
              <a:rPr lang="zh-CN" altLang="en-US" sz="2400" b="1" dirty="0" smtClean="0"/>
              <a:t>圆周卷积和</a:t>
            </a:r>
            <a:r>
              <a:rPr lang="en-US" sz="2400" b="1" i="1" dirty="0" smtClean="0"/>
              <a:t>y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的长度（</a:t>
            </a:r>
            <a:r>
              <a:rPr lang="en-US" sz="2400" b="1" i="1" dirty="0" smtClean="0"/>
              <a:t>L</a:t>
            </a:r>
            <a:r>
              <a:rPr lang="zh-CN" altLang="en-US" sz="2400" b="1" dirty="0" smtClean="0"/>
              <a:t>点）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小于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线性卷积和</a:t>
            </a:r>
            <a:r>
              <a:rPr lang="en-US" sz="2400" b="1" i="1" dirty="0" smtClean="0"/>
              <a:t>y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所需的长度（</a:t>
            </a:r>
            <a:r>
              <a:rPr lang="en-US" sz="2400" b="1" i="1" dirty="0" smtClean="0"/>
              <a:t>M</a:t>
            </a:r>
            <a:r>
              <a:rPr lang="zh-CN" altLang="en-US" sz="2400" b="1" dirty="0" smtClean="0"/>
              <a:t>点）</a:t>
            </a:r>
          </a:p>
        </p:txBody>
      </p:sp>
      <p:pic>
        <p:nvPicPr>
          <p:cNvPr id="44034" name="Picture 2" descr="image1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143248"/>
            <a:ext cx="3657823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8" descr="image15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4357694"/>
            <a:ext cx="5723957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4" descr="image15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9322" y="3571876"/>
            <a:ext cx="2286016" cy="38100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0" name="直接连接符 9"/>
          <p:cNvCxnSpPr/>
          <p:nvPr/>
        </p:nvCxnSpPr>
        <p:spPr>
          <a:xfrm rot="5400000">
            <a:off x="5072066" y="4143380"/>
            <a:ext cx="1071570" cy="642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4849" y="1214422"/>
            <a:ext cx="751199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由线性卷积和求圆周卷积和更简便的方法：</a:t>
            </a:r>
            <a:endParaRPr lang="en-US" altLang="zh-CN" sz="2400" b="1" dirty="0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将线性卷积结果</a:t>
            </a:r>
            <a:r>
              <a:rPr lang="en-US" sz="2400" b="1" dirty="0" smtClean="0">
                <a:solidFill>
                  <a:srgbClr val="0033CC"/>
                </a:solidFill>
              </a:rPr>
              <a:t> 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的前</a:t>
            </a:r>
            <a:r>
              <a:rPr lang="en-US" sz="2400" b="1" i="1" dirty="0" smtClean="0">
                <a:solidFill>
                  <a:srgbClr val="0033CC"/>
                </a:solidFill>
              </a:rPr>
              <a:t>L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位之后加以截断，</a:t>
            </a:r>
            <a:endParaRPr lang="en-US" altLang="zh-CN" sz="2400" b="1" dirty="0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将截断处以后部分移至下一行与</a:t>
            </a:r>
            <a:r>
              <a:rPr lang="en-US" sz="2400" b="1" dirty="0" smtClean="0">
                <a:solidFill>
                  <a:srgbClr val="0033CC"/>
                </a:solidFill>
              </a:rPr>
              <a:t> 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的最前部对齐</a:t>
            </a:r>
            <a:r>
              <a:rPr lang="en-US" altLang="zh-CN" sz="2400" b="1" dirty="0" smtClean="0">
                <a:solidFill>
                  <a:srgbClr val="0033CC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然后对位相加（不进位），</a:t>
            </a:r>
            <a:endParaRPr lang="en-US" altLang="zh-CN" sz="2400" b="1" dirty="0" smtClean="0">
              <a:solidFill>
                <a:srgbClr val="0033CC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其相加结果得到的序列即为两序列的</a:t>
            </a:r>
            <a:r>
              <a:rPr lang="en-US" sz="2400" b="1" i="1" dirty="0" smtClean="0">
                <a:solidFill>
                  <a:srgbClr val="0033CC"/>
                </a:solidFill>
              </a:rPr>
              <a:t>L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点圆周卷积和</a:t>
            </a:r>
            <a:r>
              <a:rPr lang="en-US" sz="2400" b="1" dirty="0" smtClean="0">
                <a:solidFill>
                  <a:srgbClr val="0033CC"/>
                </a:solidFill>
              </a:rPr>
              <a:t> 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b="1" dirty="0" smtClean="0">
              <a:solidFill>
                <a:srgbClr val="0033CC"/>
              </a:solidFill>
            </a:endParaRPr>
          </a:p>
        </p:txBody>
      </p:sp>
      <p:sp>
        <p:nvSpPr>
          <p:cNvPr id="4" name="横卷形 3"/>
          <p:cNvSpPr/>
          <p:nvPr/>
        </p:nvSpPr>
        <p:spPr>
          <a:xfrm>
            <a:off x="214282" y="214290"/>
            <a:ext cx="8715436" cy="5072098"/>
          </a:xfrm>
          <a:prstGeom prst="horizontalScroll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35028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3.8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仍采用例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3.7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中的两序列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smtClean="0">
                <a:solidFill>
                  <a:srgbClr val="002060"/>
                </a:solidFill>
              </a:rPr>
              <a:t>x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=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［</a:t>
            </a:r>
            <a:r>
              <a:rPr lang="en-US" altLang="zh-CN" sz="2400" b="1" u="sng" dirty="0" smtClean="0">
                <a:solidFill>
                  <a:srgbClr val="002060"/>
                </a:solidFill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4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］，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smtClean="0">
                <a:solidFill>
                  <a:srgbClr val="002060"/>
                </a:solidFill>
              </a:rPr>
              <a:t>h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=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［</a:t>
            </a:r>
            <a:r>
              <a:rPr lang="en-US" altLang="zh-CN" sz="2400" b="1" u="sng" dirty="0" smtClean="0">
                <a:solidFill>
                  <a:srgbClr val="002060"/>
                </a:solidFill>
              </a:rPr>
              <a:t>2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3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］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求</a:t>
            </a:r>
            <a:r>
              <a:rPr lang="en-US" altLang="zh-CN" sz="2400" b="1" i="1" dirty="0" err="1" smtClean="0">
                <a:solidFill>
                  <a:srgbClr val="002060"/>
                </a:solidFill>
              </a:rPr>
              <a:t>y</a:t>
            </a:r>
            <a:r>
              <a:rPr lang="en-US" altLang="zh-CN" sz="2400" b="1" i="1" baseline="-25000" dirty="0" err="1" smtClean="0">
                <a:solidFill>
                  <a:srgbClr val="002060"/>
                </a:solidFill>
              </a:rPr>
              <a:t>l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)=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*</a:t>
            </a:r>
            <a:r>
              <a:rPr lang="en-US" altLang="zh-CN" sz="2400" b="1" i="1" dirty="0">
                <a:solidFill>
                  <a:srgbClr val="002060"/>
                </a:solidFill>
              </a:rPr>
              <a:t> h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n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并利用此线性卷积和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导出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L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=4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点的圆周卷积和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1" dirty="0" smtClean="0">
                <a:solidFill>
                  <a:srgbClr val="002060"/>
                </a:solidFill>
              </a:rPr>
              <a:t>y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(</a:t>
            </a:r>
            <a:r>
              <a:rPr lang="en-US" altLang="zh-CN" sz="2400" b="1" i="1" dirty="0" smtClean="0">
                <a:solidFill>
                  <a:srgbClr val="002060"/>
                </a:solidFill>
              </a:rPr>
              <a:t>n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)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。</a:t>
            </a:r>
          </a:p>
        </p:txBody>
      </p:sp>
      <p:pic>
        <p:nvPicPr>
          <p:cNvPr id="7170" name="Picture 2" descr="E:\DSP程佩青课件\064937-01 数字信号处理教程（第四版）(经典版) 40571-9\CTP\TU\3t1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6603" y="285728"/>
            <a:ext cx="2804354" cy="64306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DSP程佩青课件\064937-01 数字信号处理教程（第四版）(经典版) 40571-9\CTP\TU\3t4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501959"/>
            <a:ext cx="6445281" cy="585599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143768" y="5572140"/>
            <a:ext cx="736099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 smtClean="0">
                <a:solidFill>
                  <a:srgbClr val="FF0000"/>
                </a:solidFill>
              </a:rPr>
              <a:t>N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=6</a:t>
            </a:r>
            <a:endParaRPr lang="zh-CN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44" y="142852"/>
            <a:ext cx="265970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序列的圆周移位：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00042"/>
            <a:ext cx="289053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） 圆周移位性质</a:t>
            </a:r>
          </a:p>
        </p:txBody>
      </p:sp>
      <p:pic>
        <p:nvPicPr>
          <p:cNvPr id="3" name="图片 36" descr="IMG_2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115" y="1428736"/>
            <a:ext cx="1924904" cy="28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5" descr="IMG_2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115" y="2071678"/>
            <a:ext cx="4099645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37" descr="IMG_2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7725" y="3000372"/>
            <a:ext cx="2214546" cy="27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image0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7693" y="3350678"/>
            <a:ext cx="498457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 6"/>
          <p:cNvSpPr/>
          <p:nvPr/>
        </p:nvSpPr>
        <p:spPr>
          <a:xfrm>
            <a:off x="4000496" y="4572008"/>
            <a:ext cx="3357586" cy="171451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4071934" y="4643446"/>
            <a:ext cx="3281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调制特性</a:t>
            </a:r>
            <a:r>
              <a:rPr lang="en-US" altLang="zh-CN" sz="2000" b="1" dirty="0" smtClean="0"/>
              <a:t>——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离散时域的调制（相乘）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/>
              <a:t>等效于离散频域的圆周移位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0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500042"/>
            <a:ext cx="2123597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 descr="image0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500174"/>
            <a:ext cx="209450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image0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786058"/>
            <a:ext cx="5958752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image0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3786190"/>
            <a:ext cx="6218144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334258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三、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圆周共轭对称性质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000108"/>
            <a:ext cx="242566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1.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圆周对称中心</a:t>
            </a:r>
          </a:p>
        </p:txBody>
      </p:sp>
      <p:pic>
        <p:nvPicPr>
          <p:cNvPr id="2050" name="Picture 2" descr="E:\DSP程佩青课件\064937-01 数字信号处理教程（第四版）(经典版) 40571-9\CTP\TU\3t5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2285992"/>
            <a:ext cx="8016409" cy="3071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714356"/>
            <a:ext cx="6372257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考察序列是否是圆周偶（奇）对称序列的方法</a:t>
            </a:r>
          </a:p>
        </p:txBody>
      </p:sp>
      <p:pic>
        <p:nvPicPr>
          <p:cNvPr id="2050" name="Picture 2" descr="E:\DSP程佩青课件\039836-01 数字信号处理教程（第四版）\TU\3t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857364"/>
            <a:ext cx="8189836" cy="271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6817892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2.  </a:t>
            </a:r>
            <a:r>
              <a:rPr lang="zh-CN" altLang="en-US" sz="2400" b="1" dirty="0" smtClean="0"/>
              <a:t>在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应用下，有限长的圆周共轭对称序列</a:t>
            </a:r>
            <a:r>
              <a:rPr lang="en-US" sz="2400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                               </a:t>
            </a:r>
            <a:r>
              <a:rPr lang="zh-CN" altLang="en-US" sz="2400" b="1" dirty="0" smtClean="0"/>
              <a:t>及圆周共轭反对称序列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785926"/>
            <a:ext cx="36471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周期性共轭对称序列</a:t>
            </a:r>
          </a:p>
        </p:txBody>
      </p:sp>
      <p:pic>
        <p:nvPicPr>
          <p:cNvPr id="21506" name="Picture 2" descr="image0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071810"/>
            <a:ext cx="168012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35859" y="3638570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周期性共轭反对称序列</a:t>
            </a:r>
          </a:p>
        </p:txBody>
      </p:sp>
      <p:pic>
        <p:nvPicPr>
          <p:cNvPr id="21507" name="Picture 3" descr="image0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49" y="4500570"/>
            <a:ext cx="196025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956</TotalTime>
  <Words>1113</Words>
  <Application>Microsoft Office PowerPoint</Application>
  <PresentationFormat>全屏显示(4:3)</PresentationFormat>
  <Paragraphs>150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Concourse</vt:lpstr>
      <vt:lpstr>             3.4  DFT的主要性质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133</cp:revision>
  <dcterms:created xsi:type="dcterms:W3CDTF">2017-07-17T10:44:10Z</dcterms:created>
  <dcterms:modified xsi:type="dcterms:W3CDTF">2017-09-27T06:32:09Z</dcterms:modified>
</cp:coreProperties>
</file>