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93" r:id="rId2"/>
    <p:sldId id="294" r:id="rId3"/>
    <p:sldId id="298" r:id="rId4"/>
    <p:sldId id="301" r:id="rId5"/>
    <p:sldId id="295" r:id="rId6"/>
    <p:sldId id="296" r:id="rId7"/>
    <p:sldId id="299" r:id="rId8"/>
    <p:sldId id="300" r:id="rId9"/>
    <p:sldId id="297" r:id="rId10"/>
    <p:sldId id="29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C3EA2-5D2F-4FB2-851B-B67B21B40AF1}" type="datetimeFigureOut">
              <a:rPr lang="zh-CN" altLang="en-US" smtClean="0"/>
              <a:pPr/>
              <a:t>2017-9-27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2ACE1-A22D-4284-BADC-718B8782AB5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349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9/27/2017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9/27/2017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9/27/2017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9/27/2017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886728" cy="1829761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            3.5   </a:t>
            </a:r>
            <a:r>
              <a:rPr lang="zh-CN" altLang="en-US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频域抽样理论</a:t>
            </a:r>
            <a:r>
              <a:rPr lang="zh-CN" altLang="en-US" sz="3200" dirty="0" smtClean="0"/>
              <a:t/>
            </a:r>
            <a:br>
              <a:rPr lang="zh-CN" altLang="en-US" sz="3200" dirty="0" smtClean="0"/>
            </a:br>
            <a:r>
              <a:rPr lang="zh-CN" altLang="en-US" sz="3200" dirty="0" smtClean="0">
                <a:latin typeface="Times New Roman" pitchFamily="18" charset="0"/>
                <a:ea typeface="楷体_GB2312" pitchFamily="49" charset="-122"/>
              </a:rPr>
              <a:t/>
            </a:r>
            <a:br>
              <a:rPr lang="zh-CN" altLang="en-US" sz="3200" dirty="0" smtClean="0">
                <a:latin typeface="Times New Roman" pitchFamily="18" charset="0"/>
                <a:ea typeface="楷体_GB2312" pitchFamily="49" charset="-122"/>
              </a:rPr>
            </a:br>
            <a:endParaRPr lang="zh-CN" alt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599107"/>
            <a:ext cx="7772400" cy="1829761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作业：</a:t>
            </a:r>
            <a:endParaRPr lang="zh-CN" altLang="en-US" sz="40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143248"/>
            <a:ext cx="7772400" cy="1199704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495298"/>
            <a:ext cx="4265911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</a:rPr>
              <a:t>一、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频域抽样与频域抽样定理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0858" y="1428736"/>
            <a:ext cx="676980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频域抽样，时域会产生周期延拓，延拓周期</a:t>
            </a:r>
            <a:r>
              <a:rPr lang="en-US" sz="2400" b="1" i="1" dirty="0" smtClean="0"/>
              <a:t>N</a:t>
            </a:r>
            <a:r>
              <a:rPr lang="zh-CN" altLang="en-US" sz="2400" b="1" dirty="0" smtClean="0"/>
              <a:t>为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频域一个周期的抽样点数。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如果时域长为</a:t>
            </a:r>
            <a:r>
              <a:rPr lang="en-US" sz="2400" b="1" i="1" dirty="0" smtClean="0"/>
              <a:t>M</a:t>
            </a:r>
            <a:r>
              <a:rPr lang="zh-CN" altLang="en-US" sz="2400" b="1" dirty="0" smtClean="0"/>
              <a:t>，当 </a:t>
            </a:r>
            <a:r>
              <a:rPr lang="en-US" altLang="zh-CN" sz="2400" b="1" i="1" dirty="0" smtClean="0"/>
              <a:t>N≥M</a:t>
            </a:r>
            <a:r>
              <a:rPr lang="zh-CN" altLang="en-US" sz="2400" b="1" dirty="0" smtClean="0"/>
              <a:t>时，时域周期延拓后，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主值区间的序列等于原序列，无失真。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当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N&lt;M</a:t>
            </a:r>
            <a:r>
              <a:rPr lang="zh-CN" altLang="en-US" sz="2400" b="1" dirty="0" smtClean="0"/>
              <a:t>时，时域会有混叠失真，这时，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只在</a:t>
            </a:r>
            <a:r>
              <a:rPr lang="en-US" sz="2400" b="1" i="1" dirty="0" err="1" smtClean="0"/>
              <a:t>M-N≤n</a:t>
            </a:r>
            <a:r>
              <a:rPr lang="en-US" altLang="zh-CN" sz="2400" b="1" i="1" dirty="0"/>
              <a:t> ≤ </a:t>
            </a:r>
            <a:r>
              <a:rPr lang="en-US" sz="2400" b="1" i="1" dirty="0" smtClean="0"/>
              <a:t>N-1</a:t>
            </a:r>
            <a:r>
              <a:rPr lang="zh-CN" altLang="en-US" sz="2400" b="1" dirty="0" smtClean="0"/>
              <a:t>范围内，没有混叠失真。</a:t>
            </a:r>
            <a:endParaRPr lang="en-US" altLang="zh-CN" sz="2400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357166"/>
            <a:ext cx="832631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例</a:t>
            </a:r>
            <a:r>
              <a:rPr lang="en-US" altLang="zh-CN" sz="2400" b="1" dirty="0" smtClean="0"/>
              <a:t>3.10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设</a:t>
            </a:r>
            <a:r>
              <a:rPr lang="en-US" altLang="zh-CN" sz="2400" b="1" i="1" dirty="0" smtClean="0"/>
              <a:t>x</a:t>
            </a:r>
            <a:r>
              <a:rPr lang="en-US" altLang="zh-CN" sz="2400" b="1" dirty="0" smtClean="0"/>
              <a:t>(</a:t>
            </a:r>
            <a:r>
              <a:rPr lang="en-US" altLang="zh-CN" sz="2400" b="1" i="1" dirty="0" smtClean="0"/>
              <a:t>n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为</a:t>
            </a:r>
            <a:r>
              <a:rPr lang="en-US" altLang="zh-CN" sz="2400" b="1" i="1" dirty="0" smtClean="0"/>
              <a:t>M</a:t>
            </a:r>
            <a:r>
              <a:rPr lang="en-US" altLang="zh-CN" sz="2400" b="1" dirty="0" smtClean="0"/>
              <a:t>=12</a:t>
            </a:r>
            <a:r>
              <a:rPr lang="zh-CN" altLang="en-US" sz="2400" b="1" dirty="0" smtClean="0"/>
              <a:t>点序列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i="1" dirty="0"/>
              <a:t>x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) </a:t>
            </a:r>
            <a:r>
              <a:rPr lang="zh-CN" altLang="en-US" sz="2400" b="1" dirty="0" smtClean="0"/>
              <a:t>［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6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8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10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12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14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16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18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20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22</a:t>
            </a:r>
            <a:r>
              <a:rPr lang="zh-CN" altLang="en-US" sz="2400" b="1" dirty="0" smtClean="0"/>
              <a:t>，</a:t>
            </a:r>
            <a:r>
              <a:rPr lang="en-US" altLang="zh-CN" sz="2400" b="1" dirty="0" smtClean="0"/>
              <a:t>24</a:t>
            </a:r>
            <a:r>
              <a:rPr lang="zh-CN" altLang="en-US" sz="2400" b="1" dirty="0" smtClean="0"/>
              <a:t>］，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若对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)</a:t>
            </a:r>
            <a:r>
              <a:rPr lang="zh-CN" altLang="en-US" sz="2400" b="1" dirty="0" smtClean="0"/>
              <a:t>的傅里叶变换</a:t>
            </a:r>
            <a:r>
              <a:rPr lang="en-US" altLang="zh-CN" sz="2400" b="1" dirty="0" smtClean="0"/>
              <a:t>DTFT[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)]</a:t>
            </a:r>
            <a:r>
              <a:rPr lang="zh-CN" altLang="en-US" sz="2400" b="1" dirty="0" smtClean="0"/>
              <a:t>在</a:t>
            </a:r>
            <a:r>
              <a:rPr lang="en-US" altLang="zh-CN" sz="2400" b="1" dirty="0" smtClean="0"/>
              <a:t>0≤</a:t>
            </a:r>
            <a:r>
              <a:rPr lang="en-US" altLang="zh-CN" sz="2400" b="1" i="1" dirty="0" smtClean="0"/>
              <a:t>ω</a:t>
            </a:r>
            <a:r>
              <a:rPr lang="zh-CN" altLang="en-US" sz="2400" b="1" dirty="0" smtClean="0"/>
              <a:t>＜</a:t>
            </a:r>
            <a:r>
              <a:rPr lang="en-US" altLang="zh-CN" sz="2400" b="1" dirty="0" smtClean="0"/>
              <a:t>2π</a:t>
            </a:r>
            <a:r>
              <a:rPr lang="zh-CN" altLang="en-US" sz="2400" b="1" dirty="0" smtClean="0"/>
              <a:t>的一个周期内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作</a:t>
            </a:r>
            <a:r>
              <a:rPr lang="en-US" altLang="zh-CN" sz="2400" b="1" i="1" dirty="0" smtClean="0"/>
              <a:t>N</a:t>
            </a:r>
            <a:r>
              <a:rPr lang="en-US" altLang="zh-CN" sz="2400" b="1" dirty="0" smtClean="0"/>
              <a:t>=8</a:t>
            </a:r>
            <a:r>
              <a:rPr lang="zh-CN" altLang="en-US" sz="2400" b="1" dirty="0" smtClean="0"/>
              <a:t>点的等间隔抽样，得到</a:t>
            </a:r>
            <a:r>
              <a:rPr lang="en-US" altLang="zh-CN" sz="2400" b="1" i="1" dirty="0" smtClean="0"/>
              <a:t>X</a:t>
            </a:r>
            <a:r>
              <a:rPr lang="en-US" altLang="zh-CN" sz="2400" b="1" baseline="-25000" dirty="0" smtClean="0"/>
              <a:t>8</a:t>
            </a:r>
            <a:r>
              <a:rPr lang="en-US" altLang="zh-CN" sz="2400" b="1" dirty="0" smtClean="0"/>
              <a:t>(</a:t>
            </a:r>
            <a:r>
              <a:rPr lang="en-US" altLang="zh-CN" sz="2400" b="1" i="1" dirty="0" smtClean="0"/>
              <a:t>k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，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试研究</a:t>
            </a:r>
            <a:r>
              <a:rPr lang="en-US" altLang="zh-CN" sz="2400" b="1" dirty="0" smtClean="0"/>
              <a:t>IDFT[ </a:t>
            </a:r>
            <a:r>
              <a:rPr lang="en-US" altLang="zh-CN" sz="2400" b="1" i="1" dirty="0" smtClean="0"/>
              <a:t>X</a:t>
            </a:r>
            <a:r>
              <a:rPr lang="en-US" altLang="zh-CN" sz="2400" b="1" baseline="-25000" dirty="0" smtClean="0"/>
              <a:t>8</a:t>
            </a:r>
            <a:r>
              <a:rPr lang="en-US" altLang="zh-CN" sz="2400" b="1" dirty="0" smtClean="0"/>
              <a:t>(</a:t>
            </a:r>
            <a:r>
              <a:rPr lang="en-US" altLang="zh-CN" sz="2400" b="1" i="1" dirty="0" smtClean="0"/>
              <a:t>k</a:t>
            </a:r>
            <a:r>
              <a:rPr lang="en-US" altLang="zh-CN" sz="2400" b="1" dirty="0" smtClean="0"/>
              <a:t>)]=</a:t>
            </a:r>
            <a:r>
              <a:rPr lang="en-US" altLang="zh-CN" sz="2400" b="1" i="1" dirty="0" smtClean="0"/>
              <a:t>x</a:t>
            </a:r>
            <a:r>
              <a:rPr lang="en-US" altLang="zh-CN" sz="2400" b="1" baseline="-25000" dirty="0" smtClean="0"/>
              <a:t>8</a:t>
            </a:r>
            <a:r>
              <a:rPr lang="en-US" altLang="zh-CN" sz="2400" b="1" dirty="0" smtClean="0"/>
              <a:t>(</a:t>
            </a:r>
            <a:r>
              <a:rPr lang="en-US" altLang="zh-CN" sz="2400" b="1" i="1" dirty="0" smtClean="0"/>
              <a:t>n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和原序列</a:t>
            </a:r>
            <a:r>
              <a:rPr lang="en-US" altLang="zh-CN" sz="2400" b="1" i="1" dirty="0" smtClean="0"/>
              <a:t>x</a:t>
            </a:r>
            <a:r>
              <a:rPr lang="en-US" altLang="zh-CN" sz="2400" b="1" dirty="0" smtClean="0"/>
              <a:t>(</a:t>
            </a:r>
            <a:r>
              <a:rPr lang="en-US" altLang="zh-CN" sz="2400" b="1" i="1" dirty="0" smtClean="0"/>
              <a:t>n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的关系。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1071546"/>
            <a:ext cx="1015663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例</a:t>
            </a:r>
            <a:r>
              <a:rPr lang="en-US" altLang="zh-CN" sz="2400" b="1" dirty="0" smtClean="0"/>
              <a:t>3.11</a:t>
            </a:r>
            <a:endParaRPr lang="zh-CN" altLang="en-US" sz="2400" b="1" dirty="0" smtClean="0"/>
          </a:p>
        </p:txBody>
      </p:sp>
      <p:pic>
        <p:nvPicPr>
          <p:cNvPr id="3" name="Picture 2" descr="E:\DSP程佩青课件\064937-01 数字信号处理教程（第四版）(经典版) 40571-9\CTP\TU\3t12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2143116"/>
            <a:ext cx="5538045" cy="2000264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586760" y="4643446"/>
            <a:ext cx="1032655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例</a:t>
            </a:r>
            <a:r>
              <a:rPr lang="en-US" altLang="zh-CN" sz="2400" b="1" dirty="0" smtClean="0"/>
              <a:t>3.12</a:t>
            </a:r>
            <a:endParaRPr lang="zh-CN" altLang="en-US" sz="2400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489051"/>
            <a:ext cx="3031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二、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频域的插值重构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5852" y="1203431"/>
            <a:ext cx="7332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在满足频域抽样定理的情况下，可由        </a:t>
            </a:r>
            <a:r>
              <a:rPr lang="en-US" sz="2400" b="1" dirty="0" smtClean="0"/>
              <a:t>  </a:t>
            </a:r>
            <a:r>
              <a:rPr lang="zh-CN" altLang="en-US" sz="2400" b="1" dirty="0" smtClean="0"/>
              <a:t>重构</a:t>
            </a:r>
            <a:r>
              <a:rPr lang="en-US" sz="2400" b="1" i="1" dirty="0" smtClean="0"/>
              <a:t>x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</a:t>
            </a:r>
            <a:r>
              <a:rPr lang="zh-CN" altLang="en-US" sz="2400" b="1" dirty="0" smtClean="0"/>
              <a:t>。</a:t>
            </a:r>
          </a:p>
          <a:p>
            <a:pPr>
              <a:lnSpc>
                <a:spcPct val="150000"/>
              </a:lnSpc>
            </a:pPr>
            <a:endParaRPr lang="zh-CN" altLang="en-US" sz="2400" b="1" dirty="0" smtClean="0"/>
          </a:p>
        </p:txBody>
      </p:sp>
      <p:pic>
        <p:nvPicPr>
          <p:cNvPr id="4" name="Picture 3" descr="image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1274869"/>
            <a:ext cx="785786" cy="483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357422" y="2132125"/>
            <a:ext cx="3460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 smtClean="0"/>
              <a:t>x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)=IDFT [         </a:t>
            </a:r>
            <a:r>
              <a:rPr lang="en-US" sz="2400" b="1" i="1" dirty="0" smtClean="0"/>
              <a:t>R</a:t>
            </a:r>
            <a:r>
              <a:rPr lang="en-US" sz="2400" b="1" i="1" baseline="-25000" dirty="0" smtClean="0"/>
              <a:t>N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k</a:t>
            </a:r>
            <a:r>
              <a:rPr lang="en-US" sz="2400" b="1" dirty="0" smtClean="0"/>
              <a:t>) ]</a:t>
            </a:r>
            <a:endParaRPr lang="zh-CN" altLang="en-US" sz="2400" b="1" dirty="0" smtClean="0"/>
          </a:p>
        </p:txBody>
      </p:sp>
      <p:pic>
        <p:nvPicPr>
          <p:cNvPr id="6" name="Picture 4" descr="image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496" y="2275001"/>
            <a:ext cx="714380" cy="439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357290" y="3143248"/>
            <a:ext cx="70134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频域的插值重构：由频域抽样</a:t>
            </a:r>
            <a:r>
              <a:rPr lang="en-US" sz="2400" b="1" dirty="0" smtClean="0"/>
              <a:t> </a:t>
            </a:r>
            <a:r>
              <a:rPr lang="en-US" sz="2400" b="1" i="1" dirty="0" smtClean="0"/>
              <a:t>X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k</a:t>
            </a:r>
            <a:r>
              <a:rPr lang="en-US" sz="2400" b="1" dirty="0" smtClean="0"/>
              <a:t>)</a:t>
            </a:r>
            <a:r>
              <a:rPr lang="zh-CN" altLang="en-US" sz="2400" b="1" dirty="0" smtClean="0"/>
              <a:t>经过插值来重构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i="1" dirty="0" smtClean="0"/>
              <a:t>X</a:t>
            </a:r>
            <a:r>
              <a:rPr lang="en-US" altLang="zh-CN" sz="2400" b="1" dirty="0" smtClean="0"/>
              <a:t>(</a:t>
            </a:r>
            <a:r>
              <a:rPr lang="en-US" altLang="zh-CN" sz="2400" b="1" i="1" dirty="0" smtClean="0"/>
              <a:t>z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或</a:t>
            </a:r>
            <a:r>
              <a:rPr lang="en-US" altLang="zh-CN" sz="2400" b="1" i="1" dirty="0" smtClean="0"/>
              <a:t>X</a:t>
            </a:r>
            <a:r>
              <a:rPr lang="en-US" altLang="zh-CN" sz="2400" b="1" dirty="0" smtClean="0"/>
              <a:t>(e</a:t>
            </a:r>
            <a:r>
              <a:rPr lang="en-US" altLang="zh-CN" sz="2400" b="1" baseline="30000" dirty="0" smtClean="0"/>
              <a:t>j</a:t>
            </a:r>
            <a:r>
              <a:rPr lang="el-GR" altLang="zh-CN" sz="2400" b="1" i="1" baseline="30000" dirty="0" smtClean="0"/>
              <a:t>ω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 。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28728" y="4643446"/>
            <a:ext cx="6593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2060"/>
                </a:solidFill>
              </a:rPr>
              <a:t>频域插值公式是</a:t>
            </a:r>
            <a:r>
              <a:rPr lang="en-US" sz="2400" b="1" dirty="0" smtClean="0">
                <a:solidFill>
                  <a:srgbClr val="002060"/>
                </a:solidFill>
              </a:rPr>
              <a:t>FIR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数字滤波器频率抽样结构和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2060"/>
                </a:solidFill>
              </a:rPr>
              <a:t>频率抽样设计方法的理论依据。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285728"/>
            <a:ext cx="3288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1.  </a:t>
            </a:r>
            <a:r>
              <a:rPr lang="zh-CN" altLang="en-US" sz="2400" b="1" dirty="0" smtClean="0"/>
              <a:t>由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k</a:t>
            </a:r>
            <a:r>
              <a:rPr lang="en-US" altLang="zh-CN" sz="2400" b="1" dirty="0"/>
              <a:t>)</a:t>
            </a:r>
            <a:r>
              <a:rPr lang="zh-CN" altLang="en-US" sz="2400" b="1" dirty="0" smtClean="0"/>
              <a:t>插值重构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z</a:t>
            </a:r>
            <a:r>
              <a:rPr lang="en-US" altLang="zh-CN" sz="2400" b="1" dirty="0"/>
              <a:t>)</a:t>
            </a:r>
            <a:r>
              <a:rPr lang="en-US" sz="2400" b="1" dirty="0" smtClean="0"/>
              <a:t> </a:t>
            </a:r>
            <a:endParaRPr lang="zh-CN" altLang="en-US" sz="2400" b="1" dirty="0" smtClean="0"/>
          </a:p>
        </p:txBody>
      </p:sp>
      <p:pic>
        <p:nvPicPr>
          <p:cNvPr id="47106" name="Picture 2" descr="image0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071546"/>
            <a:ext cx="2666944" cy="85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7" name="Picture 3" descr="image0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4678" y="1857364"/>
            <a:ext cx="4814047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E:\DSP程佩青课件\064937-01 数字信号处理教程（第四版）(经典版) 40571-9\CTP\TU\3t13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6597" y="3143248"/>
            <a:ext cx="4210179" cy="3500462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071538" y="3714752"/>
            <a:ext cx="2969083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2060"/>
                </a:solidFill>
              </a:rPr>
              <a:t>插值函数的零极点：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00042"/>
            <a:ext cx="4073106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2. </a:t>
            </a:r>
            <a:r>
              <a:rPr lang="zh-CN" altLang="en-US" sz="2400" b="1" dirty="0" smtClean="0"/>
              <a:t>由</a:t>
            </a:r>
            <a:r>
              <a:rPr lang="en-US" sz="2400" b="1" dirty="0" smtClean="0"/>
              <a:t> </a:t>
            </a:r>
            <a:r>
              <a:rPr lang="en-US" altLang="zh-CN" sz="2400" b="1" i="1" dirty="0" smtClean="0"/>
              <a:t>X</a:t>
            </a:r>
            <a:r>
              <a:rPr lang="en-US" altLang="zh-CN" sz="2400" b="1" dirty="0" smtClean="0"/>
              <a:t>(</a:t>
            </a:r>
            <a:r>
              <a:rPr lang="en-US" altLang="zh-CN" sz="2400" b="1" i="1" dirty="0" smtClean="0"/>
              <a:t>k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插值重构 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(e</a:t>
            </a:r>
            <a:r>
              <a:rPr lang="en-US" altLang="zh-CN" sz="2400" b="1" baseline="30000" dirty="0"/>
              <a:t>j</a:t>
            </a:r>
            <a:r>
              <a:rPr lang="el-GR" altLang="zh-CN" sz="2400" b="1" i="1" baseline="30000" dirty="0"/>
              <a:t>ω</a:t>
            </a:r>
            <a:r>
              <a:rPr lang="en-US" altLang="zh-CN" sz="2400" b="1" dirty="0" smtClean="0"/>
              <a:t>)</a:t>
            </a:r>
            <a:endParaRPr lang="zh-CN" altLang="en-US" sz="2400" b="1" dirty="0" smtClean="0"/>
          </a:p>
        </p:txBody>
      </p:sp>
      <p:pic>
        <p:nvPicPr>
          <p:cNvPr id="7" name="Picture 6" descr="image0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42" y="3929066"/>
            <a:ext cx="3857544" cy="85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784870"/>
              </p:ext>
            </p:extLst>
          </p:nvPr>
        </p:nvGraphicFramePr>
        <p:xfrm>
          <a:off x="1609239" y="1556791"/>
          <a:ext cx="3891347" cy="1066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4" imgW="1574640" imgH="431640" progId="Equation.DSMT4">
                  <p:embed/>
                </p:oleObj>
              </mc:Choice>
              <mc:Fallback>
                <p:oleObj name="Equation" r:id="rId4" imgW="15746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9239" y="1556791"/>
                        <a:ext cx="3891347" cy="10669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852680"/>
              </p:ext>
            </p:extLst>
          </p:nvPr>
        </p:nvGraphicFramePr>
        <p:xfrm>
          <a:off x="1609725" y="2708275"/>
          <a:ext cx="4138613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6" imgW="1587240" imgH="241200" progId="Equation.DSMT4">
                  <p:embed/>
                </p:oleObj>
              </mc:Choice>
              <mc:Fallback>
                <p:oleObj name="Equation" r:id="rId6" imgW="1587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09725" y="2708275"/>
                        <a:ext cx="4138613" cy="630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DSP程佩青课件\064937-01 数字信号处理教程（第四版）(经典版) 40571-9\CTP\TU\3t14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9508" y="571480"/>
            <a:ext cx="5940012" cy="5019817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4429166" y="5786454"/>
            <a:ext cx="4515980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</a:rPr>
              <a:t>插值函数的幅频</a:t>
            </a:r>
            <a:r>
              <a:rPr lang="zh-CN" altLang="en-US" sz="2400" b="1" dirty="0">
                <a:solidFill>
                  <a:srgbClr val="C00000"/>
                </a:solidFill>
              </a:rPr>
              <a:t>特性</a:t>
            </a:r>
            <a:r>
              <a:rPr lang="zh-CN" altLang="en-US" sz="2400" b="1" smtClean="0">
                <a:solidFill>
                  <a:srgbClr val="C00000"/>
                </a:solidFill>
              </a:rPr>
              <a:t>和</a:t>
            </a:r>
            <a:r>
              <a:rPr lang="zh-CN" altLang="en-US" sz="2400" b="1" smtClean="0">
                <a:solidFill>
                  <a:srgbClr val="C00000"/>
                </a:solidFill>
              </a:rPr>
              <a:t>相频</a:t>
            </a:r>
            <a:r>
              <a:rPr lang="zh-CN" altLang="en-US" sz="2400" b="1">
                <a:solidFill>
                  <a:srgbClr val="C00000"/>
                </a:solidFill>
              </a:rPr>
              <a:t>特性</a:t>
            </a:r>
            <a:endParaRPr lang="zh-CN" altLang="en-US" sz="24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image0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428604"/>
            <a:ext cx="2035915" cy="71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3" descr="image0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1285860"/>
            <a:ext cx="4057565" cy="85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E:\DSP程佩青课件\039836-01 数字信号处理教程（第四版）\TU\3t15.T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2571744"/>
            <a:ext cx="6500858" cy="35465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2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1905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50000"/>
          </a:lnSpc>
          <a:defRPr sz="2400"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1030</TotalTime>
  <Words>269</Words>
  <Application>Microsoft Office PowerPoint</Application>
  <PresentationFormat>全屏显示(4:3)</PresentationFormat>
  <Paragraphs>28</Paragraphs>
  <Slides>10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Concourse</vt:lpstr>
      <vt:lpstr>Equation</vt:lpstr>
      <vt:lpstr>             3.5   频域抽样理论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作业：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雨林木风</dc:creator>
  <cp:lastModifiedBy>E34Wen</cp:lastModifiedBy>
  <cp:revision>133</cp:revision>
  <dcterms:created xsi:type="dcterms:W3CDTF">2017-07-17T10:44:10Z</dcterms:created>
  <dcterms:modified xsi:type="dcterms:W3CDTF">2017-09-27T06:32:36Z</dcterms:modified>
</cp:coreProperties>
</file>