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94" r:id="rId3"/>
    <p:sldId id="295" r:id="rId4"/>
    <p:sldId id="296" r:id="rId5"/>
    <p:sldId id="29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8/22/2017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3214686"/>
            <a:ext cx="7886728" cy="2071701"/>
          </a:xfrm>
        </p:spPr>
        <p:txBody>
          <a:bodyPr>
            <a:noAutofit/>
          </a:bodyPr>
          <a:lstStyle/>
          <a:p>
            <a:pPr algn="ctr"/>
            <a:r>
              <a:rPr lang="en-US" altLang="en-US" sz="2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en-US" altLang="en-US" sz="2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</a:br>
            <a:r>
              <a:rPr lang="en-US" altLang="en-US" sz="2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en-US" altLang="en-US" sz="2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</a:br>
            <a:r>
              <a:rPr lang="en-US" altLang="en-US" sz="2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en-US" altLang="en-US" sz="2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</a:br>
            <a:r>
              <a:rPr lang="en-US" altLang="zh-CN" sz="2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sz="2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</a:br>
            <a:r>
              <a:rPr lang="en-US" altLang="en-US" sz="2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4.10   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利用</a:t>
            </a:r>
            <a:r>
              <a:rPr lang="en-US" altLang="en-US" sz="2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FFT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算法计算线性相关</a:t>
            </a: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r>
              <a:rPr lang="zh-CN" altLang="en-US" sz="2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zh-CN" altLang="en-US" sz="2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2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zh-CN" altLang="en-US" sz="2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r>
              <a:rPr lang="zh-CN" altLang="en-US" sz="2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zh-CN" altLang="en-US" sz="2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</a:b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423860"/>
            <a:ext cx="4185761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利用圆周相关来代替线性相关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7554" y="1000108"/>
            <a:ext cx="2965877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——</a:t>
            </a:r>
            <a:r>
              <a:rPr lang="zh-CN" altLang="en-US" sz="2400" b="1" dirty="0" smtClean="0"/>
              <a:t>称之为快速相关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1857364"/>
            <a:ext cx="5109091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33CC"/>
                </a:solidFill>
              </a:rPr>
              <a:t>利用补零值点的办法来避免混叠失真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48" y="2714620"/>
            <a:ext cx="71785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利用</a:t>
            </a:r>
            <a:r>
              <a:rPr lang="en-US" sz="2400" dirty="0" smtClean="0"/>
              <a:t>FFT</a:t>
            </a:r>
            <a:r>
              <a:rPr lang="zh-CN" altLang="en-US" sz="2400" dirty="0" smtClean="0"/>
              <a:t>法求线性相关是用圆周相关代替线性相关，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选择</a:t>
            </a:r>
            <a:r>
              <a:rPr lang="en-US" sz="2400" i="1" dirty="0" smtClean="0"/>
              <a:t>N</a:t>
            </a:r>
            <a:r>
              <a:rPr lang="en-US" sz="2400" dirty="0" smtClean="0"/>
              <a:t>≥</a:t>
            </a:r>
            <a:r>
              <a:rPr lang="en-US" sz="2400" i="1" dirty="0" smtClean="0"/>
              <a:t>L</a:t>
            </a:r>
            <a:r>
              <a:rPr lang="en-US" sz="2400" dirty="0" smtClean="0"/>
              <a:t>+</a:t>
            </a:r>
            <a:r>
              <a:rPr lang="en-US" sz="2400" i="1" dirty="0" smtClean="0"/>
              <a:t>M</a:t>
            </a:r>
            <a:r>
              <a:rPr lang="en-US" sz="2400" dirty="0" smtClean="0"/>
              <a:t>-1</a:t>
            </a:r>
            <a:r>
              <a:rPr lang="zh-CN" altLang="en-US" sz="2400" dirty="0" smtClean="0"/>
              <a:t>，</a:t>
            </a:r>
            <a:r>
              <a:rPr lang="zh-CN" altLang="en-US" sz="2400" dirty="0" smtClean="0"/>
              <a:t>且</a:t>
            </a:r>
            <a:r>
              <a:rPr lang="en-US" altLang="zh-CN" sz="2400" i="1" dirty="0" smtClean="0"/>
              <a:t>N</a:t>
            </a:r>
            <a:r>
              <a:rPr lang="en-US" altLang="zh-CN" sz="2400" dirty="0" smtClean="0"/>
              <a:t>=2</a:t>
            </a:r>
            <a:r>
              <a:rPr lang="en-US" altLang="zh-CN" sz="2400" i="1" baseline="30000" dirty="0" smtClean="0"/>
              <a:t>y</a:t>
            </a:r>
            <a:endParaRPr lang="zh-CN" altLang="en-US" sz="2400" b="1" i="1" baseline="30000" dirty="0" smtClean="0"/>
          </a:p>
        </p:txBody>
      </p:sp>
      <p:pic>
        <p:nvPicPr>
          <p:cNvPr id="32771" name="Picture 3" descr="image0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6843" y="4357718"/>
            <a:ext cx="673521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926722" y="4214818"/>
            <a:ext cx="359394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=</a:t>
            </a:r>
            <a:endParaRPr lang="zh-CN" altLang="en-US" sz="2400" b="1" dirty="0" smtClean="0"/>
          </a:p>
        </p:txBody>
      </p:sp>
      <p:pic>
        <p:nvPicPr>
          <p:cNvPr id="32772" name="Picture 4" descr="image0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4143380"/>
            <a:ext cx="3196761" cy="85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 descr="image00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5429264"/>
            <a:ext cx="3028581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6" descr="image00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27041" y="5643602"/>
            <a:ext cx="673521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500562" y="5500702"/>
            <a:ext cx="359394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=</a:t>
            </a:r>
            <a:endParaRPr lang="zh-CN" altLang="en-US" sz="2400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357166"/>
            <a:ext cx="1723549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计算步骤：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5572" y="1071546"/>
            <a:ext cx="5234125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（</a:t>
            </a:r>
            <a:r>
              <a:rPr lang="en-US" sz="2400" b="1" dirty="0" smtClean="0"/>
              <a:t>1</a:t>
            </a:r>
            <a:r>
              <a:rPr lang="zh-CN" altLang="en-US" sz="2400" b="1" dirty="0" smtClean="0"/>
              <a:t>） 求</a:t>
            </a:r>
            <a:r>
              <a:rPr lang="en-US" sz="2400" b="1" i="1" dirty="0" smtClean="0"/>
              <a:t>N</a:t>
            </a:r>
            <a:r>
              <a:rPr lang="zh-CN" altLang="en-US" sz="2400" b="1" dirty="0" smtClean="0"/>
              <a:t>点</a:t>
            </a:r>
            <a:r>
              <a:rPr lang="en-US" sz="2400" b="1" dirty="0" smtClean="0"/>
              <a:t>FFT</a:t>
            </a:r>
            <a:r>
              <a:rPr lang="zh-CN" altLang="en-US" sz="2400" b="1" dirty="0" smtClean="0"/>
              <a:t>，</a:t>
            </a:r>
            <a:r>
              <a:rPr lang="en-US" sz="2400" b="1" i="1" dirty="0" smtClean="0"/>
              <a:t>X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k</a:t>
            </a:r>
            <a:r>
              <a:rPr lang="en-US" sz="2400" b="1" dirty="0" smtClean="0"/>
              <a:t>)=FFT</a:t>
            </a:r>
            <a:r>
              <a:rPr lang="zh-CN" altLang="en-US" sz="2400" b="1" dirty="0" smtClean="0"/>
              <a:t>［</a:t>
            </a:r>
            <a:r>
              <a:rPr lang="en-US" sz="2400" b="1" i="1" dirty="0" smtClean="0"/>
              <a:t>x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1602" y="1928802"/>
            <a:ext cx="5198859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（</a:t>
            </a:r>
            <a:r>
              <a:rPr lang="en-US" sz="2400" b="1" dirty="0" smtClean="0"/>
              <a:t>2</a:t>
            </a:r>
            <a:r>
              <a:rPr lang="zh-CN" altLang="en-US" sz="2400" b="1" dirty="0" smtClean="0"/>
              <a:t>） 求</a:t>
            </a:r>
            <a:r>
              <a:rPr lang="en-US" sz="2400" b="1" i="1" dirty="0" smtClean="0"/>
              <a:t>N</a:t>
            </a:r>
            <a:r>
              <a:rPr lang="zh-CN" altLang="en-US" sz="2400" b="1" dirty="0" smtClean="0"/>
              <a:t>点</a:t>
            </a:r>
            <a:r>
              <a:rPr lang="en-US" sz="2400" b="1" dirty="0" smtClean="0"/>
              <a:t>FFT</a:t>
            </a:r>
            <a:r>
              <a:rPr lang="zh-CN" altLang="en-US" sz="2400" b="1" dirty="0" smtClean="0"/>
              <a:t>，</a:t>
            </a:r>
            <a:r>
              <a:rPr lang="en-US" sz="2400" b="1" i="1" dirty="0" smtClean="0"/>
              <a:t>Y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k</a:t>
            </a:r>
            <a:r>
              <a:rPr lang="en-US" sz="2400" b="1" dirty="0" smtClean="0"/>
              <a:t>)=FFT</a:t>
            </a:r>
            <a:r>
              <a:rPr lang="zh-CN" altLang="en-US" sz="2400" b="1" dirty="0" smtClean="0"/>
              <a:t>［</a:t>
            </a:r>
            <a:r>
              <a:rPr lang="en-US" sz="2400" b="1" i="1" dirty="0" smtClean="0"/>
              <a:t>y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8662" y="2777595"/>
            <a:ext cx="1962397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（</a:t>
            </a:r>
            <a:r>
              <a:rPr lang="en-US" sz="2400" b="1" dirty="0" smtClean="0"/>
              <a:t>3</a:t>
            </a:r>
            <a:r>
              <a:rPr lang="zh-CN" altLang="en-US" sz="2400" b="1" dirty="0" smtClean="0"/>
              <a:t>） 求乘积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1868" y="2777595"/>
            <a:ext cx="233108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 smtClean="0"/>
              <a:t>R</a:t>
            </a:r>
            <a:r>
              <a:rPr lang="en-US" sz="2400" b="1" i="1" baseline="-25000" dirty="0" smtClean="0"/>
              <a:t>xy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k</a:t>
            </a:r>
            <a:r>
              <a:rPr lang="en-US" sz="2400" b="1" dirty="0" smtClean="0"/>
              <a:t>)=</a:t>
            </a:r>
            <a:r>
              <a:rPr lang="en-US" sz="2400" b="1" i="1" dirty="0" smtClean="0"/>
              <a:t>X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k</a:t>
            </a:r>
            <a:r>
              <a:rPr lang="en-US" sz="2400" b="1" dirty="0" smtClean="0"/>
              <a:t>)</a:t>
            </a:r>
            <a:r>
              <a:rPr lang="en-US" sz="2400" b="1" i="1" dirty="0" smtClean="0"/>
              <a:t>Y</a:t>
            </a:r>
            <a:r>
              <a:rPr lang="en-US" sz="2400" b="1" i="1" baseline="30000" dirty="0" smtClean="0"/>
              <a:t>*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k</a:t>
            </a:r>
            <a:r>
              <a:rPr lang="en-US" sz="2400" b="1" dirty="0" smtClean="0"/>
              <a:t>)</a:t>
            </a:r>
            <a:endParaRPr lang="zh-CN" altLang="en-US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28662" y="3638570"/>
            <a:ext cx="257634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（</a:t>
            </a:r>
            <a:r>
              <a:rPr lang="en-US" sz="2400" b="1" dirty="0" smtClean="0"/>
              <a:t>4</a:t>
            </a:r>
            <a:r>
              <a:rPr lang="zh-CN" altLang="en-US" sz="2400" b="1" dirty="0" smtClean="0"/>
              <a:t>） 求</a:t>
            </a:r>
            <a:r>
              <a:rPr lang="en-US" sz="2400" b="1" i="1" dirty="0" smtClean="0"/>
              <a:t>N</a:t>
            </a:r>
            <a:r>
              <a:rPr lang="zh-CN" altLang="en-US" sz="2400" b="1" dirty="0" smtClean="0"/>
              <a:t>点</a:t>
            </a:r>
            <a:r>
              <a:rPr lang="en-US" sz="2400" b="1" dirty="0" smtClean="0"/>
              <a:t>IFFT</a:t>
            </a:r>
            <a:endParaRPr lang="zh-CN" altLang="en-US" sz="24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571868" y="3567132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 smtClean="0"/>
              <a:t>R</a:t>
            </a:r>
            <a:r>
              <a:rPr lang="en-US" sz="2400" b="1" i="1" baseline="-25000" dirty="0" smtClean="0"/>
              <a:t>xy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m</a:t>
            </a:r>
            <a:r>
              <a:rPr lang="en-US" sz="2400" b="1" dirty="0" smtClean="0"/>
              <a:t>)= IFFT[ </a:t>
            </a:r>
            <a:r>
              <a:rPr lang="en-US" sz="2400" b="1" i="1" dirty="0" smtClean="0"/>
              <a:t>R</a:t>
            </a:r>
            <a:r>
              <a:rPr lang="en-US" sz="2400" b="1" i="1" baseline="-25000" dirty="0" smtClean="0"/>
              <a:t>xy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k</a:t>
            </a:r>
            <a:r>
              <a:rPr lang="en-US" sz="2400" b="1" dirty="0" smtClean="0"/>
              <a:t>) ]</a:t>
            </a:r>
            <a:endParaRPr lang="zh-CN" altLang="en-US" sz="2400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571480"/>
            <a:ext cx="5796780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可以只利用已有的</a:t>
            </a:r>
            <a:r>
              <a:rPr lang="en-US" sz="2400" b="1" dirty="0" smtClean="0"/>
              <a:t>FFT</a:t>
            </a:r>
            <a:r>
              <a:rPr lang="zh-CN" altLang="en-US" sz="2400" b="1" dirty="0" smtClean="0"/>
              <a:t>程序计算</a:t>
            </a:r>
            <a:r>
              <a:rPr lang="en-US" sz="2400" b="1" dirty="0" smtClean="0"/>
              <a:t>IFFT</a:t>
            </a:r>
            <a:r>
              <a:rPr lang="zh-CN" altLang="en-US" sz="2400" b="1" dirty="0" smtClean="0"/>
              <a:t>，求</a:t>
            </a:r>
          </a:p>
        </p:txBody>
      </p:sp>
      <p:pic>
        <p:nvPicPr>
          <p:cNvPr id="34818" name="Picture 2" descr="image00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40" y="1602429"/>
            <a:ext cx="5072066" cy="826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14348" y="3000372"/>
            <a:ext cx="81628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zh-CN" altLang="en-US" sz="2400" b="1" dirty="0" smtClean="0"/>
              <a:t>先</a:t>
            </a:r>
            <a:r>
              <a:rPr lang="zh-CN" altLang="en-US" sz="2400" b="1" dirty="0" smtClean="0"/>
              <a:t>求</a:t>
            </a:r>
            <a:r>
              <a:rPr lang="en-US" sz="2400" b="1" dirty="0" smtClean="0"/>
              <a:t> </a:t>
            </a:r>
            <a:r>
              <a:rPr lang="en-US" altLang="zh-CN" sz="2400" b="1" i="1" dirty="0" smtClean="0"/>
              <a:t>R</a:t>
            </a:r>
            <a:r>
              <a:rPr lang="en-US" altLang="zh-CN" sz="2400" b="1" i="1" baseline="30000" dirty="0" smtClean="0"/>
              <a:t>*</a:t>
            </a:r>
            <a:r>
              <a:rPr lang="en-US" altLang="zh-CN" sz="2400" b="1" i="1" baseline="-25000" dirty="0" smtClean="0"/>
              <a:t>xy</a:t>
            </a:r>
            <a:r>
              <a:rPr lang="en-US" altLang="zh-CN" sz="2400" b="1" dirty="0" smtClean="0"/>
              <a:t>(</a:t>
            </a:r>
            <a:r>
              <a:rPr lang="en-US" altLang="zh-CN" sz="2400" b="1" i="1" dirty="0" smtClean="0"/>
              <a:t>k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 </a:t>
            </a:r>
            <a:r>
              <a:rPr lang="zh-CN" altLang="en-US" sz="2400" b="1" dirty="0" smtClean="0"/>
              <a:t>的</a:t>
            </a:r>
            <a:r>
              <a:rPr lang="en-US" sz="2400" b="1" dirty="0" smtClean="0"/>
              <a:t>FFT</a:t>
            </a:r>
            <a:r>
              <a:rPr lang="zh-CN" altLang="en-US" sz="2400" b="1" dirty="0" smtClean="0"/>
              <a:t>，再取共轭并乘</a:t>
            </a:r>
            <a:r>
              <a:rPr lang="en-US" sz="2400" b="1" dirty="0" smtClean="0"/>
              <a:t>1/</a:t>
            </a:r>
            <a:r>
              <a:rPr lang="en-US" sz="2400" b="1" i="1" dirty="0" smtClean="0"/>
              <a:t>N</a:t>
            </a:r>
            <a:r>
              <a:rPr lang="zh-CN" altLang="en-US" sz="2400" b="1" dirty="0" smtClean="0"/>
              <a:t>即可</a:t>
            </a:r>
            <a:r>
              <a:rPr lang="zh-CN" altLang="en-US" sz="2400" b="1" dirty="0" smtClean="0"/>
              <a:t>得到</a:t>
            </a:r>
            <a:r>
              <a:rPr lang="en-US" sz="2400" b="1" dirty="0" smtClean="0"/>
              <a:t>         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>
              <a:lnSpc>
                <a:spcPct val="300000"/>
              </a:lnSpc>
            </a:pPr>
            <a:r>
              <a:rPr lang="zh-CN" altLang="en-US" sz="2400" b="1" dirty="0" smtClean="0"/>
              <a:t>将</a:t>
            </a:r>
            <a:r>
              <a:rPr lang="en-US" sz="2400" b="1" dirty="0" smtClean="0"/>
              <a:t>                 </a:t>
            </a:r>
            <a:r>
              <a:rPr lang="zh-CN" altLang="en-US" sz="2400" b="1" dirty="0" smtClean="0"/>
              <a:t>经过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r</a:t>
            </a:r>
            <a:r>
              <a:rPr lang="en-US" sz="2400" b="1" i="1" baseline="-25000" dirty="0" smtClean="0"/>
              <a:t>xy</a:t>
            </a:r>
            <a:r>
              <a:rPr lang="en-US" sz="2400" b="1" dirty="0" smtClean="0"/>
              <a:t>(0)</a:t>
            </a:r>
            <a:r>
              <a:rPr lang="zh-CN" altLang="en-US" sz="2400" b="1" dirty="0" smtClean="0"/>
              <a:t>定位后可转换成</a:t>
            </a:r>
            <a:r>
              <a:rPr lang="zh-CN" altLang="en-US" sz="2400" b="1" dirty="0" smtClean="0"/>
              <a:t>线性相关</a:t>
            </a:r>
            <a:r>
              <a:rPr lang="en-US" sz="2400" b="1" i="1" dirty="0" smtClean="0"/>
              <a:t>r</a:t>
            </a:r>
            <a:r>
              <a:rPr lang="en-US" sz="2400" b="1" i="1" baseline="-25000" dirty="0" smtClean="0"/>
              <a:t>xy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m</a:t>
            </a:r>
            <a:r>
              <a:rPr lang="en-US" sz="2400" b="1" dirty="0" smtClean="0"/>
              <a:t>)   </a:t>
            </a:r>
            <a:r>
              <a:rPr lang="zh-CN" altLang="en-US" sz="2400" b="1" dirty="0" smtClean="0"/>
              <a:t>。</a:t>
            </a:r>
          </a:p>
          <a:p>
            <a:pPr>
              <a:lnSpc>
                <a:spcPct val="300000"/>
              </a:lnSpc>
            </a:pPr>
            <a:endParaRPr lang="zh-CN" altLang="en-US" sz="2400" b="1" dirty="0" smtClean="0"/>
          </a:p>
        </p:txBody>
      </p:sp>
      <p:pic>
        <p:nvPicPr>
          <p:cNvPr id="34820" name="Picture 4" descr="image0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3480408"/>
            <a:ext cx="880074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image0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4643446"/>
            <a:ext cx="880074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99107"/>
            <a:ext cx="7772400" cy="1829761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作业：</a:t>
            </a:r>
            <a:endParaRPr lang="zh-CN" altLang="en-US" sz="40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143248"/>
            <a:ext cx="7772400" cy="1199704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2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1905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50000"/>
          </a:lnSpc>
          <a:defRPr sz="2400" b="1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1228</TotalTime>
  <Words>143</Words>
  <Application>Microsoft Office PowerPoint</Application>
  <PresentationFormat>全屏显示(4:3)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Concourse</vt:lpstr>
      <vt:lpstr>    4.10   利用FFT算法计算线性相关     </vt:lpstr>
      <vt:lpstr>PowerPoint 演示文稿</vt:lpstr>
      <vt:lpstr>PowerPoint 演示文稿</vt:lpstr>
      <vt:lpstr>PowerPoint 演示文稿</vt:lpstr>
      <vt:lpstr>作业：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雨林木风</dc:creator>
  <cp:lastModifiedBy>E34Wen</cp:lastModifiedBy>
  <cp:revision>155</cp:revision>
  <dcterms:created xsi:type="dcterms:W3CDTF">2017-07-17T10:44:10Z</dcterms:created>
  <dcterms:modified xsi:type="dcterms:W3CDTF">2017-08-22T02:30:46Z</dcterms:modified>
</cp:coreProperties>
</file>