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5" r:id="rId3"/>
    <p:sldId id="293" r:id="rId4"/>
    <p:sldId id="296" r:id="rId5"/>
    <p:sldId id="297" r:id="rId6"/>
    <p:sldId id="298" r:id="rId7"/>
    <p:sldId id="29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33CC"/>
    <a:srgbClr val="6600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4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8/23/2017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8/23/2017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8/23/2017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8/23/2017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2714620"/>
            <a:ext cx="8643998" cy="2143140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        第</a:t>
            </a:r>
            <a:r>
              <a:rPr lang="en-US" altLang="zh-CN" sz="32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8</a:t>
            </a:r>
            <a:r>
              <a:rPr lang="zh-CN" altLang="en-US" sz="32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章    序列的抽取与插值</a:t>
            </a:r>
            <a:r>
              <a:rPr lang="en-US" altLang="zh-CN" sz="32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/>
            </a:r>
            <a:br>
              <a:rPr lang="en-US" altLang="zh-CN" sz="32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</a:br>
            <a:r>
              <a:rPr lang="en-US" altLang="zh-CN" sz="32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            ——</a:t>
            </a:r>
            <a:r>
              <a:rPr lang="zh-CN" altLang="en-US" sz="32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多抽样率数字信号处理基础 </a:t>
            </a:r>
            <a:r>
              <a:rPr lang="zh-CN" altLang="en-US" sz="3200" dirty="0" smtClean="0"/>
              <a:t/>
            </a:r>
            <a:br>
              <a:rPr lang="zh-CN" altLang="en-US" sz="3200" dirty="0" smtClean="0"/>
            </a:br>
            <a:r>
              <a:rPr lang="zh-CN" altLang="en-US" sz="3200" dirty="0" smtClean="0"/>
              <a:t/>
            </a:r>
            <a:br>
              <a:rPr lang="zh-CN" altLang="en-US" sz="3200" dirty="0" smtClean="0"/>
            </a:br>
            <a:endParaRPr lang="zh-CN" altLang="en-US" sz="3200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314325" y="857232"/>
            <a:ext cx="4257675" cy="508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j-cs"/>
              </a:rPr>
              <a:t>  本章内容：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  <p:sp>
        <p:nvSpPr>
          <p:cNvPr id="4" name="Text Box 0"/>
          <p:cNvSpPr txBox="1">
            <a:spLocks noChangeArrowheads="1"/>
          </p:cNvSpPr>
          <p:nvPr/>
        </p:nvSpPr>
        <p:spPr bwMode="auto">
          <a:xfrm>
            <a:off x="1475926" y="1511523"/>
            <a:ext cx="5827236" cy="34163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/>
              <a:t>8.1    </a:t>
            </a:r>
            <a:r>
              <a:rPr lang="zh-CN" altLang="en-US" sz="2400" b="1" dirty="0" smtClean="0"/>
              <a:t>概述</a:t>
            </a:r>
            <a:endParaRPr lang="zh-CN" altLang="en-US" sz="2400" b="1" dirty="0"/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8.2    </a:t>
            </a:r>
            <a:r>
              <a:rPr lang="zh-CN" altLang="en-US" sz="2400" b="1" dirty="0" smtClean="0"/>
              <a:t>用</a:t>
            </a:r>
            <a:r>
              <a:rPr lang="zh-CN" altLang="en-US" sz="2400" b="1" dirty="0"/>
              <a:t>正整数</a:t>
            </a:r>
            <a:r>
              <a:rPr lang="en-US" altLang="zh-CN" sz="2400" b="1" i="1" dirty="0"/>
              <a:t>D</a:t>
            </a:r>
            <a:r>
              <a:rPr lang="zh-CN" altLang="en-US" sz="2400" b="1" dirty="0"/>
              <a:t>的抽取</a:t>
            </a:r>
            <a:r>
              <a:rPr lang="en-US" altLang="zh-CN" sz="2400" b="1" dirty="0"/>
              <a:t>——</a:t>
            </a:r>
            <a:r>
              <a:rPr lang="zh-CN" altLang="en-US" sz="2400" b="1" dirty="0"/>
              <a:t>降低抽样率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8.3    </a:t>
            </a:r>
            <a:r>
              <a:rPr lang="zh-CN" altLang="en-US" sz="2400" b="1" dirty="0" smtClean="0"/>
              <a:t>用</a:t>
            </a:r>
            <a:r>
              <a:rPr lang="zh-CN" altLang="en-US" sz="2400" b="1" dirty="0"/>
              <a:t>正整数</a:t>
            </a:r>
            <a:r>
              <a:rPr lang="en-US" altLang="zh-CN" sz="2400" b="1" i="1" dirty="0"/>
              <a:t>I</a:t>
            </a:r>
            <a:r>
              <a:rPr lang="zh-CN" altLang="en-US" sz="2400" b="1" dirty="0"/>
              <a:t>的插值</a:t>
            </a:r>
            <a:r>
              <a:rPr lang="en-US" altLang="zh-CN" sz="2400" b="1" dirty="0"/>
              <a:t>——</a:t>
            </a:r>
            <a:r>
              <a:rPr lang="zh-CN" altLang="en-US" sz="2400" b="1" dirty="0"/>
              <a:t>提高抽样率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8.4    </a:t>
            </a:r>
            <a:r>
              <a:rPr lang="zh-CN" altLang="en-US" sz="2400" b="1" dirty="0" smtClean="0"/>
              <a:t>用</a:t>
            </a:r>
            <a:r>
              <a:rPr lang="zh-CN" altLang="en-US" sz="2400" b="1" dirty="0"/>
              <a:t>正有理数</a:t>
            </a:r>
            <a:r>
              <a:rPr lang="en-US" altLang="zh-CN" sz="2400" b="1" i="1" dirty="0"/>
              <a:t>I</a:t>
            </a:r>
            <a:r>
              <a:rPr lang="en-US" altLang="zh-CN" sz="2400" b="1" dirty="0"/>
              <a:t>/</a:t>
            </a:r>
            <a:r>
              <a:rPr lang="en-US" altLang="zh-CN" sz="2400" b="1" i="1" dirty="0"/>
              <a:t>D</a:t>
            </a:r>
            <a:r>
              <a:rPr lang="zh-CN" altLang="en-US" sz="2400" b="1" dirty="0"/>
              <a:t>做抽样率转换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8.5    </a:t>
            </a:r>
            <a:r>
              <a:rPr lang="zh-CN" altLang="en-US" sz="2400" b="1" dirty="0" smtClean="0"/>
              <a:t>抽取</a:t>
            </a:r>
            <a:r>
              <a:rPr lang="zh-CN" altLang="en-US" sz="2400" b="1" dirty="0"/>
              <a:t>、插值以及两者结合的流图结构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8.6    </a:t>
            </a:r>
            <a:r>
              <a:rPr lang="zh-CN" altLang="en-US" sz="2400" b="1" dirty="0" smtClean="0"/>
              <a:t>变换</a:t>
            </a:r>
            <a:r>
              <a:rPr lang="zh-CN" altLang="en-US" sz="2400" b="1" dirty="0"/>
              <a:t>抽样率的多级实现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844" y="3242313"/>
            <a:ext cx="7886728" cy="1829761"/>
          </a:xfrm>
        </p:spPr>
        <p:txBody>
          <a:bodyPr>
            <a:noAutofit/>
          </a:bodyPr>
          <a:lstStyle/>
          <a:p>
            <a:pPr algn="l"/>
            <a:r>
              <a:rPr lang="zh-CN" altLang="en-US" sz="3600" dirty="0" smtClean="0">
                <a:latin typeface="Times New Roman" pitchFamily="18" charset="0"/>
                <a:ea typeface="楷体_GB2312" pitchFamily="49" charset="-122"/>
              </a:rPr>
              <a:t/>
            </a:r>
            <a:br>
              <a:rPr lang="zh-CN" altLang="en-US" sz="3600" dirty="0" smtClean="0">
                <a:latin typeface="Times New Roman" pitchFamily="18" charset="0"/>
                <a:ea typeface="楷体_GB2312" pitchFamily="49" charset="-122"/>
              </a:rPr>
            </a:br>
            <a:r>
              <a:rPr lang="zh-CN" altLang="en-US" sz="3600" dirty="0" smtClean="0">
                <a:latin typeface="Times New Roman" pitchFamily="18" charset="0"/>
                <a:ea typeface="楷体_GB2312" pitchFamily="49" charset="-122"/>
              </a:rPr>
              <a:t>                                     </a:t>
            </a:r>
            <a:r>
              <a:rPr lang="en-US" altLang="zh-CN" sz="36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8.1   </a:t>
            </a:r>
            <a:r>
              <a:rPr lang="zh-CN" altLang="en-US" sz="36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概述</a:t>
            </a:r>
            <a:br>
              <a:rPr lang="zh-CN" altLang="en-US" sz="36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sz="3600" dirty="0" smtClean="0">
                <a:latin typeface="Times New Roman" pitchFamily="18" charset="0"/>
                <a:ea typeface="楷体_GB2312" pitchFamily="49" charset="-122"/>
              </a:rPr>
              <a:t/>
            </a:r>
            <a:br>
              <a:rPr lang="zh-CN" altLang="en-US" sz="3600" dirty="0" smtClean="0">
                <a:latin typeface="Times New Roman" pitchFamily="18" charset="0"/>
                <a:ea typeface="楷体_GB2312" pitchFamily="49" charset="-122"/>
              </a:rPr>
            </a:br>
            <a:r>
              <a:rPr lang="zh-CN" altLang="en-US" sz="3600" dirty="0" smtClean="0"/>
              <a:t/>
            </a:r>
            <a:br>
              <a:rPr lang="zh-CN" altLang="en-US" sz="3600" dirty="0" smtClean="0"/>
            </a:br>
            <a:endParaRPr lang="zh-CN" alt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24"/>
          <p:cNvSpPr txBox="1">
            <a:spLocks noChangeArrowheads="1"/>
          </p:cNvSpPr>
          <p:nvPr/>
        </p:nvSpPr>
        <p:spPr bwMode="auto">
          <a:xfrm>
            <a:off x="585815" y="479428"/>
            <a:ext cx="8225329" cy="34163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在前面的讨论中，都是把抽样频率看作是固定值，即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6600"/>
                </a:solidFill>
              </a:rPr>
              <a:t>系统</a:t>
            </a:r>
            <a:r>
              <a:rPr lang="zh-CN" altLang="en-US" sz="2400" b="1" dirty="0">
                <a:solidFill>
                  <a:srgbClr val="006600"/>
                </a:solidFill>
              </a:rPr>
              <a:t>采用一个固定的抽样频率。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但是，有时会遇到抽样频率的变换问题，使系统工作在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“多抽样率”情况下。例如多种媒体</a:t>
            </a:r>
            <a:r>
              <a:rPr lang="en-US" altLang="zh-CN" sz="2400" b="1" dirty="0"/>
              <a:t>——</a:t>
            </a:r>
            <a:r>
              <a:rPr lang="zh-CN" altLang="en-US" sz="2400" b="1" dirty="0"/>
              <a:t>语言、视频、数据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的传输，它们的频率很不相同，抽样频率自然不同，必须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要做抽样率的转换。或者要求系统工作在</a:t>
            </a:r>
            <a:r>
              <a:rPr lang="zh-CN" altLang="en-US" sz="2400" b="1" dirty="0">
                <a:solidFill>
                  <a:srgbClr val="C00000"/>
                </a:solidFill>
              </a:rPr>
              <a:t>多抽样率</a:t>
            </a:r>
            <a:r>
              <a:rPr lang="zh-CN" altLang="en-US" sz="2400" b="1" dirty="0"/>
              <a:t>状态。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54054" y="582829"/>
            <a:ext cx="8228535" cy="32316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实现抽样率转换的</a:t>
            </a:r>
            <a:r>
              <a:rPr lang="zh-CN" altLang="en-US" sz="2400" b="1" dirty="0">
                <a:solidFill>
                  <a:srgbClr val="C00000"/>
                </a:solidFill>
              </a:rPr>
              <a:t>一种方法</a:t>
            </a:r>
            <a:r>
              <a:rPr lang="zh-CN" altLang="en-US" sz="2400" b="1" dirty="0"/>
              <a:t>，是先把离散时间信号（序列）</a:t>
            </a:r>
          </a:p>
          <a:p>
            <a:pPr>
              <a:lnSpc>
                <a:spcPct val="150000"/>
              </a:lnSpc>
            </a:pPr>
            <a:r>
              <a:rPr lang="en-US" altLang="zh-CN" sz="2400" b="1" i="1" dirty="0"/>
              <a:t>x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n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经过</a:t>
            </a:r>
            <a:r>
              <a:rPr lang="en-US" altLang="zh-CN" sz="2400" b="1" i="1" dirty="0">
                <a:solidFill>
                  <a:srgbClr val="C00000"/>
                </a:solidFill>
              </a:rPr>
              <a:t>D</a:t>
            </a:r>
            <a:r>
              <a:rPr lang="en-US" altLang="zh-CN" sz="2400" b="1" dirty="0">
                <a:solidFill>
                  <a:srgbClr val="C00000"/>
                </a:solidFill>
              </a:rPr>
              <a:t>/A</a:t>
            </a:r>
            <a:r>
              <a:rPr lang="zh-CN" altLang="en-US" sz="2400" b="1" dirty="0"/>
              <a:t>变换器转换成</a:t>
            </a:r>
            <a:r>
              <a:rPr lang="zh-CN" altLang="en-US" sz="2400" b="1" dirty="0" smtClean="0"/>
              <a:t>模拟信号</a:t>
            </a:r>
            <a:r>
              <a:rPr lang="en-US" altLang="zh-CN" sz="2400" b="1" i="1" dirty="0" smtClean="0"/>
              <a:t>x</a:t>
            </a:r>
            <a:r>
              <a:rPr lang="zh-CN" altLang="en-US" sz="2400" b="1" dirty="0" smtClean="0"/>
              <a:t> </a:t>
            </a:r>
            <a:r>
              <a:rPr lang="en-US" altLang="zh-CN" sz="2400" b="1" i="1" baseline="-25000" dirty="0" smtClean="0"/>
              <a:t>a</a:t>
            </a:r>
            <a:r>
              <a:rPr lang="en-US" altLang="zh-CN" sz="2400" b="1" dirty="0" smtClean="0"/>
              <a:t>(</a:t>
            </a:r>
            <a:r>
              <a:rPr lang="en-US" altLang="zh-CN" sz="2400" b="1" i="1" dirty="0" smtClean="0"/>
              <a:t>t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/>
              <a:t> ，</a:t>
            </a:r>
            <a:r>
              <a:rPr lang="zh-CN" altLang="en-US" sz="2400" b="1" dirty="0"/>
              <a:t>再经</a:t>
            </a:r>
            <a:r>
              <a:rPr lang="en-US" altLang="zh-CN" sz="2400" b="1" dirty="0">
                <a:solidFill>
                  <a:srgbClr val="C00000"/>
                </a:solidFill>
              </a:rPr>
              <a:t>A/</a:t>
            </a:r>
            <a:r>
              <a:rPr lang="en-US" altLang="zh-CN" sz="2400" b="1" i="1" dirty="0">
                <a:solidFill>
                  <a:srgbClr val="C00000"/>
                </a:solidFill>
              </a:rPr>
              <a:t>D</a:t>
            </a:r>
            <a:r>
              <a:rPr lang="zh-CN" altLang="en-US" sz="2400" b="1" dirty="0"/>
              <a:t>变换器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 smtClean="0"/>
              <a:t>对</a:t>
            </a:r>
            <a:r>
              <a:rPr lang="en-US" altLang="zh-CN" sz="2400" b="1" i="1" dirty="0"/>
              <a:t>x</a:t>
            </a:r>
            <a:r>
              <a:rPr lang="zh-CN" altLang="en-US" sz="2400" b="1" dirty="0"/>
              <a:t> </a:t>
            </a:r>
            <a:r>
              <a:rPr lang="en-US" altLang="zh-CN" sz="2400" b="1" i="1" baseline="-25000" dirty="0"/>
              <a:t>a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t</a:t>
            </a:r>
            <a:r>
              <a:rPr lang="en-US" altLang="zh-CN" sz="2400" b="1" dirty="0"/>
              <a:t>)</a:t>
            </a:r>
            <a:r>
              <a:rPr lang="zh-CN" altLang="en-US" sz="2400" b="1" dirty="0" smtClean="0"/>
              <a:t>以</a:t>
            </a:r>
            <a:r>
              <a:rPr lang="zh-CN" altLang="en-US" sz="2400" b="1" dirty="0">
                <a:solidFill>
                  <a:srgbClr val="C00000"/>
                </a:solidFill>
              </a:rPr>
              <a:t>另一个抽样率抽样</a:t>
            </a:r>
            <a:r>
              <a:rPr lang="zh-CN" altLang="en-US" sz="2400" b="1" dirty="0" smtClean="0"/>
              <a:t>。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endParaRPr lang="zh-CN" altLang="en-US" sz="1600" b="1" dirty="0"/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33CC"/>
                </a:solidFill>
              </a:rPr>
              <a:t>另一种方法</a:t>
            </a:r>
            <a:r>
              <a:rPr lang="zh-CN" altLang="en-US" sz="2400" b="1" dirty="0"/>
              <a:t>，是</a:t>
            </a:r>
            <a:r>
              <a:rPr lang="zh-CN" altLang="en-US" sz="2400" b="1" dirty="0">
                <a:solidFill>
                  <a:srgbClr val="0033CC"/>
                </a:solidFill>
              </a:rPr>
              <a:t>直接在数字域对已抽样信号（序列）</a:t>
            </a:r>
            <a:r>
              <a:rPr lang="en-US" altLang="zh-CN" sz="2400" b="1" i="1" dirty="0">
                <a:solidFill>
                  <a:srgbClr val="0033CC"/>
                </a:solidFill>
              </a:rPr>
              <a:t>x</a:t>
            </a:r>
            <a:r>
              <a:rPr lang="en-US" altLang="zh-CN" sz="2400" b="1" dirty="0">
                <a:solidFill>
                  <a:srgbClr val="0033CC"/>
                </a:solidFill>
              </a:rPr>
              <a:t>(</a:t>
            </a:r>
            <a:r>
              <a:rPr lang="en-US" altLang="zh-CN" sz="2400" b="1" i="1" dirty="0">
                <a:solidFill>
                  <a:srgbClr val="0033CC"/>
                </a:solidFill>
              </a:rPr>
              <a:t>n</a:t>
            </a:r>
            <a:r>
              <a:rPr lang="en-US" altLang="zh-CN" sz="2400" b="1" dirty="0">
                <a:solidFill>
                  <a:srgbClr val="0033CC"/>
                </a:solidFill>
              </a:rPr>
              <a:t>)</a:t>
            </a:r>
            <a:r>
              <a:rPr lang="zh-CN" altLang="en-US" sz="2400" b="1" dirty="0">
                <a:solidFill>
                  <a:srgbClr val="0033CC"/>
                </a:solidFill>
              </a:rPr>
              <a:t>作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33CC"/>
                </a:solidFill>
              </a:rPr>
              <a:t>抽样频率的变换</a:t>
            </a:r>
            <a:r>
              <a:rPr lang="zh-CN" altLang="en-US" sz="2400" b="1" dirty="0"/>
              <a:t>，以得到新的抽样信号。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611188" y="493713"/>
            <a:ext cx="7919156" cy="34163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减小抽样率的过程称为信号的“抽取”，也</a:t>
            </a:r>
            <a:r>
              <a:rPr lang="zh-CN" altLang="en-US" sz="2400" b="1" dirty="0" smtClean="0"/>
              <a:t>称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</a:rPr>
              <a:t>“抽样率压缩”</a:t>
            </a:r>
            <a:r>
              <a:rPr lang="zh-CN" altLang="en-US" sz="2400" b="1" dirty="0"/>
              <a:t>；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增加抽样率的过程称为信号的“插值”，也</a:t>
            </a:r>
            <a:r>
              <a:rPr lang="zh-CN" altLang="en-US" sz="2400" b="1" dirty="0" smtClean="0"/>
              <a:t>称</a:t>
            </a:r>
            <a:endParaRPr lang="en-US" altLang="zh-CN" sz="2400" b="1" dirty="0" smtClean="0"/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33CC"/>
                </a:solidFill>
              </a:rPr>
              <a:t>“抽样率扩展”</a:t>
            </a:r>
            <a:r>
              <a:rPr lang="zh-CN" altLang="en-US" sz="2400" b="1" dirty="0"/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抽取和插值都是</a:t>
            </a:r>
            <a:r>
              <a:rPr lang="zh-CN" altLang="en-US" sz="2400" b="1" dirty="0">
                <a:solidFill>
                  <a:srgbClr val="006600"/>
                </a:solidFill>
              </a:rPr>
              <a:t>整数倍</a:t>
            </a:r>
            <a:r>
              <a:rPr lang="zh-CN" altLang="en-US" sz="2400" b="1" dirty="0"/>
              <a:t>的，它们二者结合起来，可以使抽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样率作有理数的变换。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599107"/>
            <a:ext cx="7772400" cy="1829761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作业：</a:t>
            </a:r>
            <a:endParaRPr lang="zh-CN" altLang="en-US" sz="40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3143248"/>
            <a:ext cx="7772400" cy="1199704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自定义 2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1905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none" rtlCol="0">
        <a:spAutoFit/>
      </a:bodyPr>
      <a:lstStyle>
        <a:defPPr>
          <a:lnSpc>
            <a:spcPct val="150000"/>
          </a:lnSpc>
          <a:defRPr sz="2400" b="1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606</TotalTime>
  <Words>279</Words>
  <Application>Microsoft Office PowerPoint</Application>
  <PresentationFormat>全屏显示(4:3)</PresentationFormat>
  <Paragraphs>28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Concourse</vt:lpstr>
      <vt:lpstr>        第8章    序列的抽取与插值             ——多抽样率数字信号处理基础   </vt:lpstr>
      <vt:lpstr>PowerPoint 演示文稿</vt:lpstr>
      <vt:lpstr>                                      8.1   概述   </vt:lpstr>
      <vt:lpstr>PowerPoint 演示文稿</vt:lpstr>
      <vt:lpstr>PowerPoint 演示文稿</vt:lpstr>
      <vt:lpstr>PowerPoint 演示文稿</vt:lpstr>
      <vt:lpstr>作业：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雨林木风</dc:creator>
  <cp:lastModifiedBy>E34Wen</cp:lastModifiedBy>
  <cp:revision>81</cp:revision>
  <dcterms:created xsi:type="dcterms:W3CDTF">2017-07-17T10:44:10Z</dcterms:created>
  <dcterms:modified xsi:type="dcterms:W3CDTF">2017-08-23T02:01:52Z</dcterms:modified>
</cp:coreProperties>
</file>