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3" r:id="rId2"/>
    <p:sldId id="294" r:id="rId3"/>
    <p:sldId id="295" r:id="rId4"/>
    <p:sldId id="296" r:id="rId5"/>
    <p:sldId id="29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6600CC"/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8/23/2017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8/23/2017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8/23/2017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44" y="5242577"/>
            <a:ext cx="8786874" cy="1829761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3600" dirty="0" smtClean="0">
                <a:latin typeface="Times New Roman" pitchFamily="18" charset="0"/>
                <a:ea typeface="楷体_GB2312" pitchFamily="49" charset="-122"/>
              </a:rPr>
              <a:t/>
            </a:r>
            <a:br>
              <a:rPr lang="zh-CN" altLang="en-US" sz="3600" dirty="0" smtClean="0">
                <a:latin typeface="Times New Roman" pitchFamily="18" charset="0"/>
                <a:ea typeface="楷体_GB2312" pitchFamily="49" charset="-122"/>
              </a:rPr>
            </a:br>
            <a:r>
              <a:rPr lang="zh-CN" altLang="en-US" sz="3600" dirty="0" smtClean="0">
                <a:latin typeface="Times New Roman" pitchFamily="18" charset="0"/>
                <a:ea typeface="楷体_GB2312" pitchFamily="49" charset="-122"/>
              </a:rPr>
              <a:t>        </a:t>
            </a:r>
            <a:r>
              <a:rPr lang="en-US" altLang="zh-CN" sz="3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9.4 </a:t>
            </a:r>
            <a:r>
              <a:rPr lang="zh-CN" altLang="en-US" sz="3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白噪声</a:t>
            </a:r>
            <a:r>
              <a:rPr lang="en-US" altLang="zh-CN" sz="3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(AD</a:t>
            </a:r>
            <a:r>
              <a:rPr lang="zh-CN" altLang="en-US" sz="3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变换的量化噪声</a:t>
            </a:r>
            <a:r>
              <a:rPr lang="en-US" altLang="zh-CN" sz="3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)</a:t>
            </a:r>
            <a:br>
              <a:rPr lang="en-US" altLang="zh-CN" sz="3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</a:br>
            <a:r>
              <a:rPr lang="en-US" altLang="zh-CN" sz="3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                      </a:t>
            </a:r>
            <a:r>
              <a:rPr lang="zh-CN" altLang="en-US" sz="3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通过线性系统</a:t>
            </a:r>
            <a:r>
              <a:rPr lang="zh-CN" altLang="en-US" sz="3600" dirty="0" smtClean="0"/>
              <a:t/>
            </a:r>
            <a:br>
              <a:rPr lang="zh-CN" altLang="en-US" sz="3600" dirty="0" smtClean="0"/>
            </a:br>
            <a:r>
              <a:rPr lang="zh-CN" altLang="en-US" sz="3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lang="zh-CN" altLang="en-US" sz="3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3600" dirty="0" smtClean="0">
                <a:latin typeface="Times New Roman" pitchFamily="18" charset="0"/>
                <a:ea typeface="楷体_GB2312" pitchFamily="49" charset="-122"/>
              </a:rPr>
              <a:t/>
            </a:r>
            <a:br>
              <a:rPr lang="zh-CN" altLang="en-US" sz="3600" dirty="0" smtClean="0">
                <a:latin typeface="Times New Roman" pitchFamily="18" charset="0"/>
                <a:ea typeface="楷体_GB2312" pitchFamily="49" charset="-122"/>
              </a:rPr>
            </a:br>
            <a:r>
              <a:rPr lang="zh-CN" altLang="en-US" sz="3600" dirty="0" smtClean="0"/>
              <a:t/>
            </a:r>
            <a:br>
              <a:rPr lang="zh-CN" altLang="en-US" sz="3600" dirty="0" smtClean="0"/>
            </a:br>
            <a:endParaRPr lang="zh-CN" alt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19113" y="277813"/>
            <a:ext cx="8448147" cy="279223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下面讨论量化的序列                               通过线性移不变系统，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 而且</a:t>
            </a:r>
            <a:r>
              <a:rPr lang="zh-CN" altLang="en-US" sz="2400" b="1" dirty="0"/>
              <a:t>假定系统是完全理想的，即是无限精度的，也就是说，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 系统</a:t>
            </a:r>
            <a:r>
              <a:rPr lang="zh-CN" altLang="en-US" sz="2400" b="1" dirty="0"/>
              <a:t>实现时带来的误差以及运算带来的误差暂都不考虑，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 把</a:t>
            </a:r>
            <a:r>
              <a:rPr lang="zh-CN" altLang="en-US" sz="2400" b="1" dirty="0"/>
              <a:t>它们看成是独立于量化噪声而引起的误差，可单独计算，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 然后</a:t>
            </a:r>
            <a:r>
              <a:rPr lang="zh-CN" altLang="en-US" sz="2400" b="1" dirty="0"/>
              <a:t>将结果叠加。</a:t>
            </a:r>
          </a:p>
        </p:txBody>
      </p:sp>
      <p:pic>
        <p:nvPicPr>
          <p:cNvPr id="3" name="Picture 5" descr="image0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19475" y="260350"/>
            <a:ext cx="2168525" cy="59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627524" y="3198813"/>
            <a:ext cx="4515980" cy="576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2060"/>
                </a:solidFill>
              </a:rPr>
              <a:t>量化噪声通过线性系统的框图：</a:t>
            </a:r>
          </a:p>
        </p:txBody>
      </p:sp>
      <p:pic>
        <p:nvPicPr>
          <p:cNvPr id="1026" name="Picture 2" descr="E:\DSP程佩青课件\064937-01 数字信号处理教程（第四版）(经典版) 40571-9\CTP\TU\10t9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4071942"/>
            <a:ext cx="6557717" cy="150019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19113" y="247650"/>
            <a:ext cx="2350323" cy="576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33CC"/>
                </a:solidFill>
              </a:rPr>
              <a:t>定点补码舍入：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116013" y="874713"/>
            <a:ext cx="6470041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舍入</a:t>
            </a:r>
            <a:r>
              <a:rPr lang="zh-CN" altLang="en-US" sz="2400" b="1" dirty="0" smtClean="0"/>
              <a:t>噪声</a:t>
            </a:r>
            <a:r>
              <a:rPr lang="en-US" altLang="zh-CN" sz="2400" b="1" i="1" dirty="0" smtClean="0"/>
              <a:t>e</a:t>
            </a:r>
            <a:r>
              <a:rPr lang="en-US" altLang="zh-CN" sz="2400" b="1" dirty="0" smtClean="0"/>
              <a:t>(</a:t>
            </a:r>
            <a:r>
              <a:rPr lang="en-US" altLang="zh-CN" sz="2400" b="1" i="1" dirty="0" smtClean="0"/>
              <a:t>n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通过</a:t>
            </a:r>
            <a:r>
              <a:rPr lang="zh-CN" altLang="en-US" sz="2400" b="1" dirty="0"/>
              <a:t>线性系统造成的输出</a:t>
            </a:r>
            <a:r>
              <a:rPr lang="zh-CN" altLang="en-US" sz="2400" b="1" dirty="0" smtClean="0"/>
              <a:t>噪声</a:t>
            </a:r>
            <a:r>
              <a:rPr lang="en-US" altLang="zh-CN" sz="2400" b="1" i="1" dirty="0" smtClean="0"/>
              <a:t>f</a:t>
            </a:r>
            <a:r>
              <a:rPr lang="en-US" altLang="zh-CN" sz="2400" b="1" dirty="0" smtClean="0"/>
              <a:t>(</a:t>
            </a:r>
            <a:r>
              <a:rPr lang="en-US" altLang="zh-CN" sz="2400" b="1" i="1" dirty="0" smtClean="0"/>
              <a:t>n</a:t>
            </a:r>
            <a:r>
              <a:rPr lang="en-US" altLang="zh-CN" sz="2400" b="1" dirty="0"/>
              <a:t>)</a:t>
            </a:r>
            <a:endParaRPr lang="zh-CN" altLang="en-US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的</a:t>
            </a:r>
            <a:r>
              <a:rPr lang="zh-CN" altLang="en-US" sz="2400" b="1" dirty="0" smtClean="0"/>
              <a:t>均值</a:t>
            </a:r>
            <a:r>
              <a:rPr lang="en-US" altLang="zh-CN" sz="2400" b="1" i="1" dirty="0" smtClean="0"/>
              <a:t>m</a:t>
            </a:r>
            <a:r>
              <a:rPr lang="en-US" altLang="zh-CN" sz="2400" b="1" i="1" baseline="-25000" dirty="0" smtClean="0"/>
              <a:t>f</a:t>
            </a:r>
            <a:r>
              <a:rPr lang="zh-CN" altLang="en-US" sz="2400" b="1" dirty="0" smtClean="0"/>
              <a:t>，方差</a:t>
            </a:r>
            <a:r>
              <a:rPr lang="el-GR" altLang="zh-CN" sz="2400" b="1" i="1" dirty="0" smtClean="0"/>
              <a:t>σ</a:t>
            </a:r>
            <a:r>
              <a:rPr lang="en-US" altLang="zh-CN" sz="2400" b="1" i="1" baseline="-25000" dirty="0" smtClean="0"/>
              <a:t>f</a:t>
            </a:r>
            <a:r>
              <a:rPr lang="en-US" altLang="zh-CN" sz="2400" b="1" baseline="30000" dirty="0" smtClean="0"/>
              <a:t>2</a:t>
            </a:r>
            <a:r>
              <a:rPr lang="zh-CN" altLang="en-US" sz="2400" b="1" dirty="0" smtClean="0"/>
              <a:t>分别</a:t>
            </a:r>
            <a:r>
              <a:rPr lang="zh-CN" altLang="en-US" sz="2400" b="1" dirty="0"/>
              <a:t>为</a:t>
            </a:r>
          </a:p>
        </p:txBody>
      </p:sp>
      <p:pic>
        <p:nvPicPr>
          <p:cNvPr id="8" name="Picture 10" descr="image00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8888" y="2276475"/>
            <a:ext cx="43211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1" descr="image00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7450" y="3860800"/>
            <a:ext cx="6769100" cy="213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19113" y="204788"/>
            <a:ext cx="8225329" cy="576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考虑</a:t>
            </a:r>
            <a:r>
              <a:rPr lang="zh-CN" altLang="en-US" sz="2400" b="1" dirty="0" smtClean="0"/>
              <a:t>到</a:t>
            </a:r>
            <a:r>
              <a:rPr lang="en-US" altLang="zh-CN" sz="2400" b="1" i="1" dirty="0"/>
              <a:t>e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)</a:t>
            </a:r>
            <a:r>
              <a:rPr lang="zh-CN" altLang="en-US" sz="2400" b="1" dirty="0" smtClean="0"/>
              <a:t>是</a:t>
            </a:r>
            <a:r>
              <a:rPr lang="zh-CN" altLang="en-US" sz="2400" b="1" dirty="0"/>
              <a:t>白色的，它的各序列值之间互不相关，因而有</a:t>
            </a:r>
          </a:p>
        </p:txBody>
      </p:sp>
      <p:pic>
        <p:nvPicPr>
          <p:cNvPr id="4" name="Picture 6" descr="image00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5513" y="928688"/>
            <a:ext cx="3890962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63575" y="1573213"/>
            <a:ext cx="6522940" cy="576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按照帕塞瓦定理，考虑到 </a:t>
            </a:r>
            <a:r>
              <a:rPr lang="en-US" altLang="zh-CN" sz="2400" b="1" i="1" dirty="0" smtClean="0"/>
              <a:t>h</a:t>
            </a:r>
            <a:r>
              <a:rPr lang="en-US" altLang="zh-CN" sz="2400" b="1" dirty="0" smtClean="0"/>
              <a:t>(</a:t>
            </a:r>
            <a:r>
              <a:rPr lang="en-US" altLang="zh-CN" sz="2400" b="1" i="1" dirty="0" smtClean="0"/>
              <a:t>n</a:t>
            </a:r>
            <a:r>
              <a:rPr lang="en-US" altLang="zh-CN" sz="2400" b="1" dirty="0"/>
              <a:t>)</a:t>
            </a:r>
            <a:r>
              <a:rPr lang="zh-CN" altLang="en-US" sz="2400" b="1" dirty="0" smtClean="0"/>
              <a:t>是</a:t>
            </a:r>
            <a:r>
              <a:rPr lang="zh-CN" altLang="en-US" sz="2400" b="1" dirty="0"/>
              <a:t>实序列，则有</a:t>
            </a:r>
          </a:p>
        </p:txBody>
      </p:sp>
      <p:pic>
        <p:nvPicPr>
          <p:cNvPr id="7" name="Picture 9" descr="image0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2420938"/>
            <a:ext cx="4167188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684213" y="3509963"/>
            <a:ext cx="3278462" cy="576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/>
              <a:t>在单位圆上计算，可得</a:t>
            </a:r>
          </a:p>
        </p:txBody>
      </p:sp>
      <p:pic>
        <p:nvPicPr>
          <p:cNvPr id="9" name="Picture 11" descr="image0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24075" y="4437063"/>
            <a:ext cx="5761038" cy="109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965535" y="5381625"/>
            <a:ext cx="6678431" cy="576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33CC"/>
                </a:solidFill>
              </a:rPr>
              <a:t>——</a:t>
            </a:r>
            <a:r>
              <a:rPr lang="zh-CN" altLang="en-US" sz="2400" b="1" dirty="0">
                <a:solidFill>
                  <a:srgbClr val="0033CC"/>
                </a:solidFill>
              </a:rPr>
              <a:t>补码舍入噪声通过线性系统后的噪声方差。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99107"/>
            <a:ext cx="7772400" cy="1829761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作业：</a:t>
            </a:r>
            <a:endParaRPr lang="zh-CN" altLang="en-US" sz="40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143248"/>
            <a:ext cx="7772400" cy="1199704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2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1905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none" rtlCol="0">
        <a:spAutoFit/>
      </a:bodyPr>
      <a:lstStyle>
        <a:defPPr>
          <a:lnSpc>
            <a:spcPct val="150000"/>
          </a:lnSpc>
          <a:defRPr sz="2400" b="1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629</TotalTime>
  <Words>152</Words>
  <Application>Microsoft Office PowerPoint</Application>
  <PresentationFormat>全屏显示(4:3)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Concourse</vt:lpstr>
      <vt:lpstr>         9.4 白噪声(AD变换的量化噪声)                        通过线性系统    </vt:lpstr>
      <vt:lpstr>PowerPoint 演示文稿</vt:lpstr>
      <vt:lpstr>PowerPoint 演示文稿</vt:lpstr>
      <vt:lpstr>PowerPoint 演示文稿</vt:lpstr>
      <vt:lpstr>作业：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雨林木风</dc:creator>
  <cp:lastModifiedBy>E34Wen</cp:lastModifiedBy>
  <cp:revision>92</cp:revision>
  <dcterms:created xsi:type="dcterms:W3CDTF">2017-07-17T10:44:10Z</dcterms:created>
  <dcterms:modified xsi:type="dcterms:W3CDTF">2017-08-23T06:29:47Z</dcterms:modified>
</cp:coreProperties>
</file>