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5.08100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08100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6.03762.pdf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562334" y="2016685"/>
            <a:ext cx="5840385" cy="68071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558"/>
              </a:lnSpc>
              <a:tabLst/>
            </a:pPr>
            <a:endParaRPr lang="Arial" altLang="Arial" sz="100" dirty="0"/>
          </a:p>
          <a:p>
            <a:pPr algn="ctr" rtl="0" eaLnBrk="0">
              <a:lnSpc>
                <a:spcPct val="100000"/>
              </a:lnSpc>
              <a:tabLst/>
            </a:pPr>
            <a:r>
              <a:rPr lang="en-US" sz="4300" b="1" kern="0" spc="-1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4300" b="1" kern="0" spc="-1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eep</a:t>
            </a:r>
            <a:r>
              <a:rPr sz="4300" b="1" kern="0" spc="-1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4300" b="1" kern="0" spc="-18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Learning</a:t>
            </a:r>
            <a:r>
              <a:rPr sz="4300" b="1" kern="0" spc="2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4300" b="1" kern="0" spc="-18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Exp3</a:t>
            </a:r>
            <a:endParaRPr lang="Arial" altLang="Arial" sz="4300" dirty="0"/>
          </a:p>
        </p:txBody>
      </p:sp>
      <p:sp>
        <p:nvSpPr>
          <p:cNvPr id="4" name="textbox 4"/>
          <p:cNvSpPr/>
          <p:nvPr/>
        </p:nvSpPr>
        <p:spPr>
          <a:xfrm>
            <a:off x="1562334" y="2978103"/>
            <a:ext cx="6020434" cy="5772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ctr" rtl="0" eaLnBrk="0">
              <a:lnSpc>
                <a:spcPts val="1353"/>
              </a:lnSpc>
              <a:tabLst>
                <a:tab pos="2635885" algn="l"/>
              </a:tabLst>
            </a:pPr>
            <a:r>
              <a:rPr lang="en-US"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Peng </a:t>
            </a:r>
            <a:r>
              <a:rPr lang="en-US" sz="1800" kern="0" spc="0" dirty="0" err="1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Xue</a:t>
            </a:r>
            <a:endParaRPr lang="Arial" altLang="Arial" sz="1800" dirty="0"/>
          </a:p>
        </p:txBody>
      </p:sp>
      <p:sp>
        <p:nvSpPr>
          <p:cNvPr id="6" name="path"/>
          <p:cNvSpPr/>
          <p:nvPr/>
        </p:nvSpPr>
        <p:spPr>
          <a:xfrm>
            <a:off x="7004417" y="3136678"/>
            <a:ext cx="562199" cy="75114"/>
          </a:xfrm>
          <a:custGeom>
            <a:avLst/>
            <a:gdLst/>
            <a:ahLst/>
            <a:cxnLst/>
            <a:rect l="0" t="0" r="0" b="0"/>
            <a:pathLst>
              <a:path w="885" h="118">
                <a:moveTo>
                  <a:pt x="0" y="59"/>
                </a:moveTo>
                <a:lnTo>
                  <a:pt x="885" y="59"/>
                </a:lnTo>
              </a:path>
            </a:pathLst>
          </a:custGeom>
          <a:noFill/>
          <a:ln w="75114" cap="flat">
            <a:solidFill>
              <a:srgbClr val="B3A77D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" name="path"/>
          <p:cNvSpPr/>
          <p:nvPr/>
        </p:nvSpPr>
        <p:spPr>
          <a:xfrm>
            <a:off x="1575034" y="3118308"/>
            <a:ext cx="562200" cy="75114"/>
          </a:xfrm>
          <a:custGeom>
            <a:avLst/>
            <a:gdLst/>
            <a:ahLst/>
            <a:cxnLst/>
            <a:rect l="0" t="0" r="0" b="0"/>
            <a:pathLst>
              <a:path w="885" h="118">
                <a:moveTo>
                  <a:pt x="0" y="59"/>
                </a:moveTo>
                <a:lnTo>
                  <a:pt x="885" y="59"/>
                </a:lnTo>
              </a:path>
            </a:pathLst>
          </a:custGeom>
          <a:noFill/>
          <a:ln w="75114" cap="flat">
            <a:solidFill>
              <a:srgbClr val="B3A77D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" name="path"/>
          <p:cNvSpPr/>
          <p:nvPr/>
        </p:nvSpPr>
        <p:spPr>
          <a:xfrm>
            <a:off x="1004151" y="4083399"/>
            <a:ext cx="7136667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0" y="60"/>
                </a:moveTo>
                <a:lnTo>
                  <a:pt x="11238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" name="path"/>
          <p:cNvSpPr/>
          <p:nvPr/>
        </p:nvSpPr>
        <p:spPr>
          <a:xfrm>
            <a:off x="1004144" y="983924"/>
            <a:ext cx="7136667" cy="76200"/>
          </a:xfrm>
          <a:custGeom>
            <a:avLst/>
            <a:gdLst/>
            <a:ahLst/>
            <a:cxnLst/>
            <a:rect l="0" t="0" r="0" b="0"/>
            <a:pathLst>
              <a:path w="11238" h="120">
                <a:moveTo>
                  <a:pt x="11238" y="60"/>
                </a:moveTo>
                <a:lnTo>
                  <a:pt x="0" y="60"/>
                </a:lnTo>
              </a:path>
            </a:pathLst>
          </a:custGeom>
          <a:noFill/>
          <a:ln w="76200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4" name="path"/>
          <p:cNvSpPr/>
          <p:nvPr/>
        </p:nvSpPr>
        <p:spPr>
          <a:xfrm>
            <a:off x="1004144" y="1169662"/>
            <a:ext cx="7136667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11238" y="7"/>
                </a:moveTo>
                <a:lnTo>
                  <a:pt x="0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" name="path"/>
          <p:cNvSpPr/>
          <p:nvPr/>
        </p:nvSpPr>
        <p:spPr>
          <a:xfrm>
            <a:off x="1004151" y="3964337"/>
            <a:ext cx="7136667" cy="9525"/>
          </a:xfrm>
          <a:custGeom>
            <a:avLst/>
            <a:gdLst/>
            <a:ahLst/>
            <a:cxnLst/>
            <a:rect l="0" t="0" r="0" b="0"/>
            <a:pathLst>
              <a:path w="11238" h="15">
                <a:moveTo>
                  <a:pt x="0" y="7"/>
                </a:moveTo>
                <a:lnTo>
                  <a:pt x="11238" y="7"/>
                </a:lnTo>
              </a:path>
            </a:pathLst>
          </a:custGeom>
          <a:noFill/>
          <a:ln w="9525" cap="flat">
            <a:solidFill>
              <a:srgbClr val="4DB6AC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02"/>
          <p:cNvSpPr/>
          <p:nvPr/>
        </p:nvSpPr>
        <p:spPr>
          <a:xfrm>
            <a:off x="392543" y="614748"/>
            <a:ext cx="6383654" cy="245872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9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2600" b="1" kern="0" spc="-12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Sample Code</a:t>
            </a:r>
            <a:endParaRPr lang="Arial" altLang="Arial" sz="2600" dirty="0"/>
          </a:p>
          <a:p>
            <a:pPr algn="l" rtl="0" eaLnBrk="0">
              <a:lnSpc>
                <a:spcPct val="106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7000"/>
              </a:lnSpc>
              <a:tabLst/>
            </a:pPr>
            <a:endParaRPr lang="Arial" altLang="Arial" sz="1000" dirty="0"/>
          </a:p>
          <a:p>
            <a:pPr marL="114935" algn="l" rtl="0" eaLnBrk="0">
              <a:lnSpc>
                <a:spcPts val="2392"/>
              </a:lnSpc>
              <a:spcBef>
                <a:spcPts val="979"/>
              </a:spcBef>
              <a:tabLst/>
            </a:pP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Baselines:</a:t>
            </a:r>
            <a:endParaRPr lang="Arial" altLang="Arial" sz="1800" dirty="0"/>
          </a:p>
          <a:p>
            <a:pPr marL="585469" algn="l" rtl="0" eaLnBrk="0">
              <a:lnSpc>
                <a:spcPts val="2126"/>
              </a:lnSpc>
              <a:spcBef>
                <a:spcPts val="101"/>
              </a:spcBef>
              <a:tabLst/>
            </a:pP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Simple:</a:t>
            </a:r>
            <a:r>
              <a:rPr sz="16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Run sample code and knowhow to</a:t>
            </a:r>
            <a:r>
              <a:rPr sz="1600" kern="0" spc="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use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</a:t>
            </a:r>
            <a:r>
              <a:rPr sz="16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rmer.</a:t>
            </a:r>
            <a:endParaRPr lang="Arial" altLang="Arial" sz="1600" dirty="0"/>
          </a:p>
          <a:p>
            <a:pPr marL="585469" algn="l" rtl="0" eaLnBrk="0">
              <a:lnSpc>
                <a:spcPts val="2126"/>
              </a:lnSpc>
              <a:spcBef>
                <a:spcPts val="82"/>
              </a:spcBef>
              <a:tabLst/>
            </a:pPr>
            <a:r>
              <a:rPr sz="16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Medium:</a:t>
            </a:r>
            <a:r>
              <a:rPr sz="16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Know how to adjust</a:t>
            </a:r>
            <a:r>
              <a:rPr sz="16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parameters</a:t>
            </a:r>
            <a:r>
              <a:rPr sz="16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of transformer.</a:t>
            </a:r>
            <a:endParaRPr lang="Arial" altLang="Arial" sz="1600" dirty="0"/>
          </a:p>
          <a:p>
            <a:pPr algn="r" rtl="0" eaLnBrk="0">
              <a:lnSpc>
                <a:spcPct val="117000"/>
              </a:lnSpc>
              <a:spcBef>
                <a:spcPts val="9"/>
              </a:spcBef>
              <a:tabLst/>
            </a:pP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Hard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Construct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conformer</a:t>
            </a:r>
            <a:r>
              <a:rPr sz="1600" kern="0" spc="2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which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is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variety</a:t>
            </a:r>
            <a:r>
              <a:rPr sz="16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6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transformer</a:t>
            </a:r>
            <a:r>
              <a:rPr sz="16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600" dirty="0"/>
          </a:p>
        </p:txBody>
      </p:sp>
      <p:sp>
        <p:nvSpPr>
          <p:cNvPr id="20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6"/>
          <p:cNvSpPr/>
          <p:nvPr/>
        </p:nvSpPr>
        <p:spPr>
          <a:xfrm>
            <a:off x="403241" y="614748"/>
            <a:ext cx="7778115" cy="167449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9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100000"/>
              </a:lnSpc>
              <a:tabLst/>
            </a:pPr>
            <a:r>
              <a:rPr sz="26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Requirements-</a:t>
            </a:r>
            <a:r>
              <a:rPr sz="2600" b="1" kern="0" spc="-21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6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imple</a:t>
            </a:r>
            <a:endParaRPr lang="Arial" altLang="Arial" sz="26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marL="463550" indent="-359409" algn="l" rtl="0" eaLnBrk="0">
              <a:lnSpc>
                <a:spcPct val="115000"/>
              </a:lnSpc>
              <a:spcBef>
                <a:spcPts val="549"/>
              </a:spcBef>
              <a:tabLst/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Build a self-attention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n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etwork to classify the speaker with the sample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code.</a:t>
            </a:r>
            <a:endParaRPr lang="Arial" altLang="Arial" sz="1800" dirty="0"/>
          </a:p>
          <a:p>
            <a:pPr marL="104139" algn="l" rtl="0" eaLnBrk="0">
              <a:lnSpc>
                <a:spcPts val="2467"/>
              </a:lnSpc>
              <a:tabLst/>
            </a:pP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Simple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public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baseline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0.8</a:t>
            </a:r>
            <a:r>
              <a:rPr lang="en-US" altLang="zh-CN"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0455</a:t>
            </a:r>
            <a:endParaRPr lang="Arial" altLang="Arial" sz="1800" dirty="0"/>
          </a:p>
        </p:txBody>
      </p:sp>
      <p:sp>
        <p:nvSpPr>
          <p:cNvPr id="20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87649" y="1989024"/>
            <a:ext cx="5450625" cy="3051649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403241" y="616393"/>
            <a:ext cx="8059419" cy="135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168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6000"/>
              </a:lnSpc>
              <a:tabLst/>
            </a:pPr>
            <a:r>
              <a:rPr sz="2700" b="1" kern="0" spc="-13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</a:t>
            </a:r>
            <a:r>
              <a:rPr sz="2700" b="1" kern="0" spc="-14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ts- Medium</a:t>
            </a:r>
            <a:endParaRPr lang="Arial" altLang="Arial" sz="27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ts val="2467"/>
              </a:lnSpc>
              <a:spcBef>
                <a:spcPts val="544"/>
              </a:spcBef>
              <a:tabLst/>
            </a:pP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Modify the parameters of</a:t>
            </a:r>
            <a:r>
              <a:rPr sz="1800" kern="0" spc="-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 tr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ansformer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modules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 the sample code.</a:t>
            </a:r>
            <a:endParaRPr lang="Arial" altLang="Arial" sz="1800" dirty="0"/>
          </a:p>
        </p:txBody>
      </p:sp>
      <p:sp>
        <p:nvSpPr>
          <p:cNvPr id="214" name="path"/>
          <p:cNvSpPr/>
          <p:nvPr/>
        </p:nvSpPr>
        <p:spPr>
          <a:xfrm>
            <a:off x="1287712" y="4393187"/>
            <a:ext cx="1982325" cy="513825"/>
          </a:xfrm>
          <a:custGeom>
            <a:avLst/>
            <a:gdLst/>
            <a:ahLst/>
            <a:cxnLst/>
            <a:rect l="0" t="0" r="0" b="0"/>
            <a:pathLst>
              <a:path w="3121" h="809">
                <a:moveTo>
                  <a:pt x="7" y="7"/>
                </a:moveTo>
                <a:lnTo>
                  <a:pt x="3114" y="7"/>
                </a:lnTo>
                <a:lnTo>
                  <a:pt x="3114" y="801"/>
                </a:lnTo>
                <a:lnTo>
                  <a:pt x="7" y="801"/>
                </a:lnTo>
                <a:lnTo>
                  <a:pt x="7" y="7"/>
                </a:lnTo>
                <a:close/>
              </a:path>
            </a:pathLst>
          </a:custGeom>
          <a:noFill/>
          <a:ln w="952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8" name="path"/>
          <p:cNvSpPr/>
          <p:nvPr/>
        </p:nvSpPr>
        <p:spPr>
          <a:xfrm>
            <a:off x="1181862" y="3722687"/>
            <a:ext cx="5117025" cy="164324"/>
          </a:xfrm>
          <a:custGeom>
            <a:avLst/>
            <a:gdLst/>
            <a:ahLst/>
            <a:cxnLst/>
            <a:rect l="0" t="0" r="0" b="0"/>
            <a:pathLst>
              <a:path w="8058" h="258">
                <a:moveTo>
                  <a:pt x="7" y="7"/>
                </a:moveTo>
                <a:lnTo>
                  <a:pt x="8050" y="7"/>
                </a:lnTo>
                <a:lnTo>
                  <a:pt x="8050" y="251"/>
                </a:lnTo>
                <a:lnTo>
                  <a:pt x="7" y="251"/>
                </a:lnTo>
                <a:lnTo>
                  <a:pt x="7" y="7"/>
                </a:lnTo>
                <a:close/>
              </a:path>
            </a:pathLst>
          </a:custGeom>
          <a:noFill/>
          <a:ln w="952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path"/>
          <p:cNvSpPr/>
          <p:nvPr/>
        </p:nvSpPr>
        <p:spPr>
          <a:xfrm>
            <a:off x="2364812" y="2104637"/>
            <a:ext cx="758625" cy="213224"/>
          </a:xfrm>
          <a:custGeom>
            <a:avLst/>
            <a:gdLst/>
            <a:ahLst/>
            <a:cxnLst/>
            <a:rect l="0" t="0" r="0" b="0"/>
            <a:pathLst>
              <a:path w="1194" h="335">
                <a:moveTo>
                  <a:pt x="7" y="7"/>
                </a:moveTo>
                <a:lnTo>
                  <a:pt x="1187" y="7"/>
                </a:lnTo>
                <a:lnTo>
                  <a:pt x="1187" y="328"/>
                </a:lnTo>
                <a:lnTo>
                  <a:pt x="7" y="328"/>
                </a:lnTo>
                <a:lnTo>
                  <a:pt x="7" y="7"/>
                </a:lnTo>
                <a:close/>
              </a:path>
            </a:pathLst>
          </a:custGeom>
          <a:noFill/>
          <a:ln w="952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2" name="path"/>
          <p:cNvSpPr/>
          <p:nvPr/>
        </p:nvSpPr>
        <p:spPr>
          <a:xfrm>
            <a:off x="4025887" y="3407437"/>
            <a:ext cx="551024" cy="164324"/>
          </a:xfrm>
          <a:custGeom>
            <a:avLst/>
            <a:gdLst/>
            <a:ahLst/>
            <a:cxnLst/>
            <a:rect l="0" t="0" r="0" b="0"/>
            <a:pathLst>
              <a:path w="867" h="258">
                <a:moveTo>
                  <a:pt x="7" y="7"/>
                </a:moveTo>
                <a:lnTo>
                  <a:pt x="860" y="7"/>
                </a:lnTo>
                <a:lnTo>
                  <a:pt x="860" y="251"/>
                </a:lnTo>
                <a:lnTo>
                  <a:pt x="7" y="251"/>
                </a:lnTo>
                <a:lnTo>
                  <a:pt x="7" y="7"/>
                </a:lnTo>
                <a:close/>
              </a:path>
            </a:pathLst>
          </a:custGeom>
          <a:noFill/>
          <a:ln w="952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87649" y="1989024"/>
            <a:ext cx="5450625" cy="3051649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403241" y="616393"/>
            <a:ext cx="6720840" cy="135763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128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Requirements- Hard</a:t>
            </a:r>
            <a:endParaRPr lang="Arial" altLang="Arial" sz="2600" dirty="0"/>
          </a:p>
          <a:p>
            <a:pPr algn="l" rtl="0" eaLnBrk="0">
              <a:lnSpc>
                <a:spcPct val="158000"/>
              </a:lnSpc>
              <a:tabLst/>
            </a:pPr>
            <a:endParaRPr lang="Arial" altLang="Arial" sz="1000" dirty="0"/>
          </a:p>
          <a:p>
            <a:pPr algn="r" rtl="0" eaLnBrk="0">
              <a:lnSpc>
                <a:spcPct val="115000"/>
              </a:lnSpc>
              <a:spcBef>
                <a:spcPts val="549"/>
              </a:spcBef>
              <a:tabLst/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Improve the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performance by </a:t>
            </a:r>
            <a:r>
              <a:rPr sz="16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constructing the </a:t>
            </a:r>
            <a:r>
              <a:rPr sz="1600" u="sng" kern="0" spc="3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3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conformer</a:t>
            </a:r>
            <a:r>
              <a:rPr sz="1600" kern="0" spc="19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layer.</a:t>
            </a:r>
            <a:endParaRPr lang="Arial" altLang="Arial" sz="1800" dirty="0"/>
          </a:p>
        </p:txBody>
      </p:sp>
      <p:sp>
        <p:nvSpPr>
          <p:cNvPr id="228" name="path"/>
          <p:cNvSpPr/>
          <p:nvPr/>
        </p:nvSpPr>
        <p:spPr>
          <a:xfrm>
            <a:off x="1151587" y="2788612"/>
            <a:ext cx="3535124" cy="962324"/>
          </a:xfrm>
          <a:custGeom>
            <a:avLst/>
            <a:gdLst/>
            <a:ahLst/>
            <a:cxnLst/>
            <a:rect l="0" t="0" r="0" b="0"/>
            <a:pathLst>
              <a:path w="5567" h="1515">
                <a:moveTo>
                  <a:pt x="7" y="7"/>
                </a:moveTo>
                <a:lnTo>
                  <a:pt x="5559" y="7"/>
                </a:lnTo>
                <a:lnTo>
                  <a:pt x="5559" y="1507"/>
                </a:lnTo>
                <a:lnTo>
                  <a:pt x="7" y="1507"/>
                </a:lnTo>
                <a:lnTo>
                  <a:pt x="7" y="7"/>
                </a:lnTo>
                <a:close/>
              </a:path>
            </a:pathLst>
          </a:custGeom>
          <a:noFill/>
          <a:ln w="9525" cap="flat">
            <a:solidFill>
              <a:srgbClr val="FF0000">
                <a:alpha val="100000"/>
              </a:srgbClr>
            </a:solidFill>
            <a:prstDash val="solid"/>
            <a:round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4849" y="2205075"/>
            <a:ext cx="8594300" cy="2032674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392543" y="614748"/>
            <a:ext cx="7046594" cy="13239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4679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9000"/>
              </a:lnSpc>
              <a:tabLst/>
            </a:pPr>
            <a:r>
              <a:rPr sz="2500" b="1" kern="0" spc="-7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Submission Fo</a:t>
            </a:r>
            <a:r>
              <a:rPr sz="2500" b="1" kern="0" spc="-8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rmat</a:t>
            </a:r>
            <a:endParaRPr lang="Arial" altLang="Arial" sz="2500" dirty="0"/>
          </a:p>
          <a:p>
            <a:pPr algn="l" rtl="0" eaLnBrk="0">
              <a:lnSpc>
                <a:spcPct val="147000"/>
              </a:lnSpc>
              <a:tabLst/>
            </a:pPr>
            <a:endParaRPr lang="Arial" altLang="Arial" sz="1000" dirty="0"/>
          </a:p>
          <a:p>
            <a:pPr marL="114935" algn="l" rtl="0" eaLnBrk="0">
              <a:lnSpc>
                <a:spcPts val="2467"/>
              </a:lnSpc>
              <a:spcBef>
                <a:spcPts val="545"/>
              </a:spcBef>
              <a:tabLst/>
            </a:pP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Id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Category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split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','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kern="0" spc="1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rst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row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。</a:t>
            </a:r>
            <a:endParaRPr lang="Microsoft YaHei" altLang="Microsoft YaHei" sz="1800" dirty="0"/>
          </a:p>
          <a:p>
            <a:pPr algn="r" rtl="0" eaLnBrk="0">
              <a:lnSpc>
                <a:spcPts val="2467"/>
              </a:lnSpc>
              <a:spcBef>
                <a:spcPts val="16"/>
              </a:spcBef>
              <a:tabLst/>
            </a:pP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Followed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6000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lines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"ﬁ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lename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speaker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name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split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by</a:t>
            </a:r>
            <a:r>
              <a:rPr sz="1800" kern="0" spc="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','.</a:t>
            </a:r>
            <a:endParaRPr lang="Arial" altLang="Arial" sz="1800" dirty="0"/>
          </a:p>
        </p:txBody>
      </p:sp>
      <p:sp>
        <p:nvSpPr>
          <p:cNvPr id="24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396657" y="614748"/>
            <a:ext cx="2499360" cy="268986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644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0000"/>
              </a:lnSpc>
              <a:tabLst/>
            </a:pPr>
            <a:r>
              <a:rPr sz="2800" b="1" kern="0" spc="-12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Outline</a:t>
            </a:r>
            <a:endParaRPr lang="Arial" altLang="Arial" sz="2800" dirty="0"/>
          </a:p>
          <a:p>
            <a:pPr algn="l" rtl="0" eaLnBrk="0">
              <a:lnSpc>
                <a:spcPct val="171000"/>
              </a:lnSpc>
              <a:tabLst/>
            </a:pPr>
            <a:endParaRPr lang="Arial" altLang="Arial" sz="1000" dirty="0"/>
          </a:p>
          <a:p>
            <a:pPr marL="111125" algn="l" rtl="0" eaLnBrk="0">
              <a:lnSpc>
                <a:spcPts val="2392"/>
              </a:lnSpc>
              <a:spcBef>
                <a:spcPts val="544"/>
              </a:spcBef>
              <a:tabLst/>
            </a:pP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Description</a:t>
            </a:r>
            <a:endParaRPr lang="Arial" altLang="Arial" sz="1800" dirty="0"/>
          </a:p>
          <a:p>
            <a:pPr marL="111125" algn="l" rtl="0" eaLnBrk="0">
              <a:lnSpc>
                <a:spcPts val="2392"/>
              </a:lnSpc>
              <a:spcBef>
                <a:spcPts val="848"/>
              </a:spcBef>
              <a:tabLst/>
            </a:pP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endParaRPr lang="Arial" altLang="Arial" sz="1800" dirty="0"/>
          </a:p>
          <a:p>
            <a:pPr algn="r" rtl="0" eaLnBrk="0">
              <a:lnSpc>
                <a:spcPts val="2467"/>
              </a:lnSpc>
              <a:spcBef>
                <a:spcPts val="772"/>
              </a:spcBef>
              <a:tabLst/>
            </a:pP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segmentati</a:t>
            </a:r>
            <a:r>
              <a:rPr sz="18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on</a:t>
            </a:r>
            <a:endParaRPr lang="Arial" altLang="Arial" sz="1800" dirty="0"/>
          </a:p>
          <a:p>
            <a:pPr algn="l" rtl="0" eaLnBrk="0">
              <a:lnSpc>
                <a:spcPct val="100000"/>
              </a:lnSpc>
              <a:tabLst/>
            </a:pPr>
            <a:endParaRPr lang="Arial" altLang="Arial" sz="700" dirty="0"/>
          </a:p>
          <a:p>
            <a:pPr algn="l" rtl="0" eaLnBrk="0">
              <a:lnSpc>
                <a:spcPct val="6568"/>
              </a:lnSpc>
              <a:tabLst/>
            </a:pPr>
            <a:endParaRPr lang="Arial" altLang="Arial" sz="100" dirty="0"/>
          </a:p>
          <a:p>
            <a:pPr marL="111125" algn="l" rtl="0" eaLnBrk="0">
              <a:lnSpc>
                <a:spcPts val="2392"/>
              </a:lnSpc>
              <a:tabLst/>
            </a:pPr>
            <a:r>
              <a:rPr sz="18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Guidelines</a:t>
            </a:r>
            <a:endParaRPr lang="Arial" altLang="Arial" sz="1800" dirty="0"/>
          </a:p>
        </p:txBody>
      </p:sp>
      <p:sp>
        <p:nvSpPr>
          <p:cNvPr id="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/>
          <p:nvPr/>
        </p:nvSpPr>
        <p:spPr>
          <a:xfrm>
            <a:off x="388016" y="616393"/>
            <a:ext cx="7733030" cy="19183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236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5000"/>
              </a:lnSpc>
              <a:tabLst/>
            </a:pPr>
            <a:r>
              <a:rPr sz="26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 Intro</a:t>
            </a:r>
            <a:r>
              <a:rPr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duction</a:t>
            </a:r>
            <a:endParaRPr lang="Arial" altLang="Arial" sz="2600" dirty="0"/>
          </a:p>
          <a:p>
            <a:pPr algn="l" rtl="0" eaLnBrk="0">
              <a:lnSpc>
                <a:spcPct val="168000"/>
              </a:lnSpc>
              <a:tabLst/>
            </a:pPr>
            <a:endParaRPr lang="Arial" altLang="Arial" sz="1000" dirty="0"/>
          </a:p>
          <a:p>
            <a:pPr marL="119379" algn="l" rtl="0" eaLnBrk="0">
              <a:lnSpc>
                <a:spcPts val="2467"/>
              </a:lnSpc>
              <a:spcBef>
                <a:spcPts val="552"/>
              </a:spcBef>
              <a:tabLst/>
            </a:pPr>
            <a:r>
              <a:rPr sz="1800" kern="0" spc="2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Self</a:t>
            </a:r>
            <a:r>
              <a:rPr sz="1800" kern="0" spc="2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attention</a:t>
            </a:r>
            <a:endParaRPr lang="Arial" altLang="Arial" sz="1800" dirty="0"/>
          </a:p>
          <a:p>
            <a:pPr marL="933450" indent="-330200" algn="l" rtl="0" eaLnBrk="0">
              <a:lnSpc>
                <a:spcPct val="114000"/>
              </a:lnSpc>
              <a:spcBef>
                <a:spcPts val="31"/>
              </a:spcBef>
              <a:tabLst/>
            </a:pPr>
            <a:r>
              <a:rPr sz="14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Proposed</a:t>
            </a:r>
            <a:r>
              <a:rPr sz="15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GOOGLE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'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work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,  </a:t>
            </a:r>
            <a:r>
              <a:rPr sz="17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Attention</a:t>
            </a:r>
            <a:r>
              <a:rPr sz="1700" u="sng" kern="0" spc="5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7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is</a:t>
            </a:r>
            <a:r>
              <a:rPr sz="1700" u="sng" kern="0" spc="4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7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all</a:t>
            </a:r>
            <a:r>
              <a:rPr sz="1700" u="sng" kern="0" spc="5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7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you</a:t>
            </a:r>
            <a:r>
              <a:rPr sz="1700" u="sng" kern="0" spc="12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 </a:t>
            </a:r>
            <a:r>
              <a:rPr sz="1700" u="sng" kern="0" spc="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  <a:hlinkClick r:id="rId2">
                  <a:extLst>
                    <a:ext uri="{DAF060AB-1E55-43B9-8AAB-6FB025537F2F}">
                      <wpsdc:hlinkClr xmlns="" xmlns:wpsdc="http://www.wps.cn/officeDocument/2017/drawingmlCustomData" val="009668"/>
                      <wpsdc:folHlinkClr xmlns="" xmlns:wpsdc="http://www.wps.cn/officeDocument/2017/drawingmlCustomData" val="009668"/>
                      <wpsdc:hlinkUnderline xmlns="" xmlns:wpsdc="http://www.wps.cn/officeDocument/2017/drawingmlCustomData" val="0"/>
                    </a:ext>
                  </a:extLst>
                </a:hlinkClick>
              </a:rPr>
              <a:t>need</a:t>
            </a:r>
            <a:r>
              <a:rPr sz="1700" kern="0" spc="50" dirty="0">
                <a:solidFill>
                  <a:srgbClr val="009668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5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It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combines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5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strengths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of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RNN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(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consider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whole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sequence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)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CNN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(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processing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parallelly</a:t>
            </a:r>
            <a:r>
              <a:rPr sz="1500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).</a:t>
            </a:r>
            <a:endParaRPr lang="Arial" altLang="Arial" sz="1500" dirty="0"/>
          </a:p>
          <a:p>
            <a:pPr marL="119379" algn="l" rtl="0" eaLnBrk="0">
              <a:lnSpc>
                <a:spcPts val="2467"/>
              </a:lnSpc>
              <a:spcBef>
                <a:spcPts val="24"/>
              </a:spcBef>
              <a:tabLst/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4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Main goal: Learn how to use transf</a:t>
            </a:r>
            <a:r>
              <a:rPr sz="1800" kern="0" spc="30" dirty="0">
                <a:solidFill>
                  <a:srgbClr val="666666">
                    <a:alpha val="100000"/>
                  </a:srgbClr>
                </a:solidFill>
                <a:latin typeface="Arial"/>
                <a:ea typeface="Arial"/>
                <a:cs typeface="Arial"/>
              </a:rPr>
              <a:t>ormer.</a:t>
            </a:r>
            <a:endParaRPr lang="Arial" altLang="Arial" sz="1800" dirty="0"/>
          </a:p>
        </p:txBody>
      </p:sp>
      <p:sp>
        <p:nvSpPr>
          <p:cNvPr id="2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2"/>
          <p:cNvSpPr/>
          <p:nvPr/>
        </p:nvSpPr>
        <p:spPr>
          <a:xfrm>
            <a:off x="390313" y="497887"/>
            <a:ext cx="4236720" cy="165481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25400" algn="l" rtl="0" eaLnBrk="0">
              <a:lnSpc>
                <a:spcPts val="4153"/>
              </a:lnSpc>
              <a:tabLst/>
            </a:pPr>
            <a:r>
              <a:rPr lang="en-US"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xp3</a:t>
            </a:r>
            <a:r>
              <a:rPr sz="2600" b="1" kern="0" spc="-10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: Speaker classi</a:t>
            </a:r>
            <a:r>
              <a:rPr sz="2600" b="1" kern="0" spc="-11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ﬁcation</a:t>
            </a:r>
            <a:endParaRPr lang="Arial" altLang="Arial" sz="2600" dirty="0"/>
          </a:p>
          <a:p>
            <a:pPr algn="l" rtl="0" eaLnBrk="0">
              <a:lnSpc>
                <a:spcPct val="183000"/>
              </a:lnSpc>
              <a:tabLst/>
            </a:pPr>
            <a:endParaRPr lang="Arial" altLang="Arial" sz="1000" dirty="0"/>
          </a:p>
          <a:p>
            <a:pPr marL="12700" algn="l" rtl="0" eaLnBrk="0">
              <a:lnSpc>
                <a:spcPct val="85000"/>
              </a:lnSpc>
              <a:spcBef>
                <a:spcPts val="672"/>
              </a:spcBef>
              <a:tabLst/>
            </a:pPr>
            <a:r>
              <a:rPr sz="2200" b="1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Task</a:t>
            </a:r>
            <a:r>
              <a:rPr sz="2200" b="1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  </a:t>
            </a:r>
            <a:r>
              <a:rPr sz="2200" b="1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Multiclass</a:t>
            </a:r>
            <a:r>
              <a:rPr sz="2200" b="1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200" b="1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Classi</a:t>
            </a:r>
            <a:r>
              <a:rPr sz="2200" b="1" kern="0" spc="10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ﬁ</a:t>
            </a:r>
            <a:r>
              <a:rPr sz="2200" b="1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cation</a:t>
            </a:r>
            <a:endParaRPr lang="Arial" altLang="Arial" sz="2200" dirty="0"/>
          </a:p>
          <a:p>
            <a:pPr algn="l" rtl="0" eaLnBrk="0">
              <a:lnSpc>
                <a:spcPct val="101000"/>
              </a:lnSpc>
              <a:tabLst/>
            </a:pPr>
            <a:endParaRPr lang="Arial" altLang="Arial" sz="1200" dirty="0"/>
          </a:p>
          <a:p>
            <a:pPr marL="26669" algn="l" rtl="0" eaLnBrk="0">
              <a:lnSpc>
                <a:spcPts val="2107"/>
              </a:lnSpc>
              <a:spcBef>
                <a:spcPts val="3"/>
              </a:spcBef>
              <a:tabLst/>
            </a:pPr>
            <a:r>
              <a:rPr sz="1600" kern="0" spc="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Predict speaker class from given speech.</a:t>
            </a:r>
            <a:endParaRPr lang="Arial" altLang="Arial" sz="1600" dirty="0"/>
          </a:p>
        </p:txBody>
      </p:sp>
      <p:pic>
        <p:nvPicPr>
          <p:cNvPr id="74" name="picture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735658" y="2938243"/>
            <a:ext cx="2263251" cy="980979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145098" y="3209345"/>
            <a:ext cx="2268012" cy="756250"/>
          </a:xfrm>
          <a:prstGeom prst="rect">
            <a:avLst/>
          </a:prstGeom>
        </p:spPr>
      </p:pic>
      <p:sp>
        <p:nvSpPr>
          <p:cNvPr id="7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0" name="picture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79999" y="2201899"/>
            <a:ext cx="887548" cy="643724"/>
          </a:xfrm>
          <a:prstGeom prst="rect">
            <a:avLst/>
          </a:prstGeom>
        </p:spPr>
      </p:pic>
      <p:pic>
        <p:nvPicPr>
          <p:cNvPr id="82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2874399" y="2201899"/>
            <a:ext cx="887548" cy="643724"/>
          </a:xfrm>
          <a:prstGeom prst="rect">
            <a:avLst/>
          </a:prstGeom>
        </p:spPr>
      </p:pic>
      <p:pic>
        <p:nvPicPr>
          <p:cNvPr id="84" name="picture 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548474" y="4305471"/>
            <a:ext cx="637547" cy="534128"/>
          </a:xfrm>
          <a:prstGeom prst="rect">
            <a:avLst/>
          </a:prstGeom>
        </p:spPr>
      </p:pic>
      <p:pic>
        <p:nvPicPr>
          <p:cNvPr id="86" name="picture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2976297" y="4305471"/>
            <a:ext cx="637083" cy="534128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2662920" y="3984235"/>
            <a:ext cx="760730" cy="186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15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8000"/>
              </a:lnSpc>
              <a:tabLst/>
            </a:pPr>
            <a:r>
              <a:rPr sz="1200" b="1" kern="0" spc="0" dirty="0">
                <a:solidFill>
                  <a:srgbClr val="4A86E8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Speaker</a:t>
            </a:r>
            <a:r>
              <a:rPr sz="1200" b="1" kern="0" spc="80" dirty="0">
                <a:solidFill>
                  <a:srgbClr val="4A86E8">
                    <a:alpha val="100000"/>
                  </a:srgbClr>
                </a:solidFill>
                <a:latin typeface="Arial"/>
                <a:ea typeface="Arial"/>
                <a:cs typeface="Arial"/>
              </a:rPr>
              <a:t> 1</a:t>
            </a:r>
            <a:endParaRPr lang="Arial" altLang="Arial" sz="1200" dirty="0"/>
          </a:p>
        </p:txBody>
      </p:sp>
      <p:sp>
        <p:nvSpPr>
          <p:cNvPr id="90" name="textbox 90"/>
          <p:cNvSpPr/>
          <p:nvPr/>
        </p:nvSpPr>
        <p:spPr>
          <a:xfrm>
            <a:off x="5253462" y="3982681"/>
            <a:ext cx="760730" cy="1860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153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88000"/>
              </a:lnSpc>
              <a:tabLst/>
            </a:pPr>
            <a:r>
              <a:rPr sz="1200" b="1" kern="0" spc="0" dirty="0">
                <a:solidFill>
                  <a:srgbClr val="FF99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Speaker</a:t>
            </a:r>
            <a:r>
              <a:rPr sz="1200" b="1" kern="0" spc="70" dirty="0">
                <a:solidFill>
                  <a:srgbClr val="FF99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2</a:t>
            </a:r>
            <a:endParaRPr lang="Arial" altLang="Arial" sz="1200" dirty="0"/>
          </a:p>
        </p:txBody>
      </p:sp>
      <p:sp>
        <p:nvSpPr>
          <p:cNvPr id="92" name="path"/>
          <p:cNvSpPr/>
          <p:nvPr/>
        </p:nvSpPr>
        <p:spPr>
          <a:xfrm>
            <a:off x="3207228" y="2906720"/>
            <a:ext cx="136436" cy="266737"/>
          </a:xfrm>
          <a:custGeom>
            <a:avLst/>
            <a:gdLst/>
            <a:ahLst/>
            <a:cxnLst/>
            <a:rect l="0" t="0" r="0" b="0"/>
            <a:pathLst>
              <a:path w="214" h="420">
                <a:moveTo>
                  <a:pt x="0" y="312"/>
                </a:moveTo>
                <a:lnTo>
                  <a:pt x="53" y="312"/>
                </a:lnTo>
                <a:lnTo>
                  <a:pt x="53" y="0"/>
                </a:lnTo>
                <a:lnTo>
                  <a:pt x="161" y="0"/>
                </a:lnTo>
                <a:lnTo>
                  <a:pt x="161" y="312"/>
                </a:lnTo>
                <a:lnTo>
                  <a:pt x="214" y="312"/>
                </a:lnTo>
                <a:lnTo>
                  <a:pt x="107" y="420"/>
                </a:lnTo>
                <a:lnTo>
                  <a:pt x="0" y="312"/>
                </a:lnTo>
                <a:close/>
              </a:path>
            </a:pathLst>
          </a:custGeom>
          <a:solidFill>
            <a:srgbClr val="4A86E8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73686" y="2422275"/>
            <a:ext cx="6396626" cy="2612025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403241" y="616393"/>
            <a:ext cx="6707505" cy="16732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260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ct val="92000"/>
              </a:lnSpc>
              <a:tabLst/>
            </a:pPr>
            <a:r>
              <a:rPr sz="2700" b="1" kern="0" spc="-12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Dataset</a:t>
            </a:r>
            <a:endParaRPr lang="Arial" altLang="Arial" sz="2700" dirty="0"/>
          </a:p>
          <a:p>
            <a:pPr algn="l" rtl="0" eaLnBrk="0">
              <a:lnSpc>
                <a:spcPct val="167000"/>
              </a:lnSpc>
              <a:tabLst/>
            </a:pPr>
            <a:endParaRPr lang="Arial" altLang="Arial" sz="1000" dirty="0"/>
          </a:p>
          <a:p>
            <a:pPr marL="104139" algn="l" rtl="0" eaLnBrk="0">
              <a:lnSpc>
                <a:spcPts val="2467"/>
              </a:lnSpc>
              <a:spcBef>
                <a:spcPts val="541"/>
              </a:spcBef>
              <a:tabLst/>
            </a:pP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Training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 6</a:t>
            </a:r>
            <a:r>
              <a:rPr lang="en-US" altLang="zh-CN"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3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438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processed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audio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labels</a:t>
            </a:r>
            <a:r>
              <a:rPr sz="1800" kern="0" spc="1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  <a:p>
            <a:pPr marL="104139" algn="l" rtl="0" eaLnBrk="0">
              <a:lnSpc>
                <a:spcPts val="2467"/>
              </a:lnSpc>
              <a:spcBef>
                <a:spcPts val="16"/>
              </a:spcBef>
              <a:tabLst/>
            </a:pP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Testing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 600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0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processed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audio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features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without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labels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  <a:p>
            <a:pPr algn="r" rtl="0" eaLnBrk="0">
              <a:lnSpc>
                <a:spcPts val="2467"/>
              </a:lnSpc>
              <a:spcBef>
                <a:spcPts val="16"/>
              </a:spcBef>
              <a:tabLst/>
            </a:pP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Label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 600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classes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total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,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each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class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represents</a:t>
            </a:r>
            <a:r>
              <a:rPr sz="18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</a:t>
            </a:r>
            <a:r>
              <a:rPr sz="18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speaker</a:t>
            </a:r>
            <a:r>
              <a:rPr sz="1800" kern="0" spc="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800" dirty="0"/>
          </a:p>
        </p:txBody>
      </p:sp>
      <p:sp>
        <p:nvSpPr>
          <p:cNvPr id="98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049496" y="1152437"/>
            <a:ext cx="5111577" cy="3531713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403241" y="616393"/>
            <a:ext cx="2805429" cy="40894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3019"/>
              </a:lnSpc>
              <a:tabLst/>
            </a:pPr>
            <a:r>
              <a:rPr sz="25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Preprocessing</a:t>
            </a:r>
            <a:endParaRPr lang="Arial" altLang="Arial" sz="2500" dirty="0"/>
          </a:p>
        </p:txBody>
      </p:sp>
      <p:sp>
        <p:nvSpPr>
          <p:cNvPr id="10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8"/>
          <p:cNvSpPr/>
          <p:nvPr/>
        </p:nvSpPr>
        <p:spPr>
          <a:xfrm>
            <a:off x="403241" y="497887"/>
            <a:ext cx="4471034" cy="361822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4153"/>
              </a:lnSpc>
              <a:tabLst/>
            </a:pPr>
            <a:r>
              <a:rPr sz="2700" b="1" kern="0" spc="-12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formats</a:t>
            </a:r>
            <a:endParaRPr lang="Arial" altLang="Arial" sz="2700" dirty="0"/>
          </a:p>
          <a:p>
            <a:pPr algn="l" rtl="0" eaLnBrk="0">
              <a:lnSpc>
                <a:spcPct val="154000"/>
              </a:lnSpc>
              <a:tabLst/>
            </a:pPr>
            <a:endParaRPr lang="Arial" altLang="Arial" sz="1000" dirty="0"/>
          </a:p>
          <a:p>
            <a:pPr marL="104139" algn="l" rtl="0" eaLnBrk="0">
              <a:lnSpc>
                <a:spcPts val="2392"/>
              </a:lnSpc>
              <a:spcBef>
                <a:spcPts val="543"/>
              </a:spcBef>
              <a:tabLst/>
            </a:pPr>
            <a:r>
              <a:rPr sz="1800" kern="0" spc="1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</a:t>
            </a:r>
            <a:r>
              <a:rPr sz="1800" kern="0" spc="1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Directory</a:t>
            </a:r>
            <a:endParaRPr lang="Arial" altLang="Arial" sz="1800" dirty="0"/>
          </a:p>
          <a:p>
            <a:pPr marL="574675" algn="l" rtl="0" eaLnBrk="0">
              <a:lnSpc>
                <a:spcPts val="2193"/>
              </a:lnSpc>
              <a:spcBef>
                <a:spcPts val="34"/>
              </a:spcBef>
              <a:tabLst/>
            </a:pPr>
            <a:r>
              <a:rPr sz="16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metadata</a:t>
            </a:r>
            <a:r>
              <a:rPr sz="16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json</a:t>
            </a:r>
            <a:endParaRPr lang="Arial" altLang="Arial" sz="1600" dirty="0"/>
          </a:p>
          <a:p>
            <a:pPr marL="574675" algn="l" rtl="0" eaLnBrk="0">
              <a:lnSpc>
                <a:spcPts val="2193"/>
              </a:lnSpc>
              <a:spcBef>
                <a:spcPts val="14"/>
              </a:spcBef>
              <a:tabLst/>
            </a:pPr>
            <a:r>
              <a:rPr sz="1600" kern="0" spc="1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testdata</a:t>
            </a:r>
            <a:r>
              <a:rPr sz="1600" kern="0" spc="1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json</a:t>
            </a:r>
            <a:endParaRPr lang="Arial" altLang="Arial" sz="1600" dirty="0"/>
          </a:p>
          <a:p>
            <a:pPr marL="574675" algn="l" rtl="0" eaLnBrk="0">
              <a:lnSpc>
                <a:spcPts val="2193"/>
              </a:lnSpc>
              <a:spcBef>
                <a:spcPts val="14"/>
              </a:spcBef>
              <a:tabLst/>
            </a:pPr>
            <a:r>
              <a:rPr sz="16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    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mapping</a:t>
            </a:r>
            <a:r>
              <a:rPr sz="16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r>
              <a:rPr sz="16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json</a:t>
            </a:r>
            <a:endParaRPr lang="Arial" altLang="Arial" sz="1600" dirty="0"/>
          </a:p>
          <a:p>
            <a:pPr marL="574675" algn="l" rtl="0" eaLnBrk="0">
              <a:lnSpc>
                <a:spcPts val="2193"/>
              </a:lnSpc>
              <a:spcBef>
                <a:spcPts val="14"/>
              </a:spcBef>
              <a:tabLst/>
            </a:pPr>
            <a:r>
              <a:rPr sz="16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</a:t>
            </a:r>
            <a:r>
              <a:rPr sz="1600" kern="0" spc="4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kern="0" spc="5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uttr-{random string}.pt</a:t>
            </a:r>
            <a:endParaRPr lang="Arial" altLang="Arial" sz="1600" dirty="0"/>
          </a:p>
          <a:p>
            <a:pPr marL="104139" algn="l" rtl="0" eaLnBrk="0">
              <a:lnSpc>
                <a:spcPts val="2392"/>
              </a:lnSpc>
              <a:spcBef>
                <a:spcPts val="73"/>
              </a:spcBef>
              <a:tabLst/>
            </a:pP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●</a:t>
            </a:r>
            <a:r>
              <a:rPr sz="1800" kern="0" spc="1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The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information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in</a:t>
            </a:r>
            <a:r>
              <a:rPr sz="1800" kern="0" spc="1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8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met</a:t>
            </a:r>
            <a:r>
              <a:rPr sz="1800" kern="0" spc="-3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adata</a:t>
            </a:r>
            <a:endParaRPr lang="Arial" altLang="Arial" sz="1800" dirty="0"/>
          </a:p>
          <a:p>
            <a:pPr algn="r" rtl="0" eaLnBrk="0">
              <a:lnSpc>
                <a:spcPts val="1860"/>
              </a:lnSpc>
              <a:spcBef>
                <a:spcPts val="110"/>
              </a:spcBef>
              <a:tabLst/>
            </a:pPr>
            <a:r>
              <a:rPr sz="14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</a:t>
            </a:r>
            <a:r>
              <a:rPr sz="14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"n_mels": The d</a:t>
            </a:r>
            <a:r>
              <a:rPr sz="14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imention of mel-spectrogram.</a:t>
            </a:r>
            <a:endParaRPr lang="Arial" altLang="Arial" sz="1400" dirty="0"/>
          </a:p>
          <a:p>
            <a:pPr marL="588009" algn="l" rtl="0" eaLnBrk="0">
              <a:lnSpc>
                <a:spcPts val="1860"/>
              </a:lnSpc>
              <a:spcBef>
                <a:spcPts val="71"/>
              </a:spcBef>
              <a:tabLst/>
            </a:pPr>
            <a:r>
              <a:rPr sz="14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○</a:t>
            </a:r>
            <a:r>
              <a:rPr sz="1400" kern="0" spc="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</a:t>
            </a:r>
            <a:r>
              <a:rPr sz="14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speakers</a:t>
            </a:r>
            <a:r>
              <a:rPr sz="14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":</a:t>
            </a:r>
            <a:r>
              <a:rPr sz="1400" kern="0" spc="-8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Adictionary</a:t>
            </a:r>
            <a:r>
              <a:rPr sz="1400" kern="0" spc="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.</a:t>
            </a:r>
            <a:endParaRPr lang="Arial" altLang="Arial" sz="1400" dirty="0"/>
          </a:p>
          <a:p>
            <a:pPr marL="1035050" algn="l" rtl="0" eaLnBrk="0">
              <a:lnSpc>
                <a:spcPts val="1993"/>
              </a:lnSpc>
              <a:spcBef>
                <a:spcPts val="67"/>
              </a:spcBef>
              <a:tabLst/>
            </a:pPr>
            <a:r>
              <a:rPr sz="15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■</a:t>
            </a:r>
            <a:r>
              <a:rPr sz="15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Key: speaker</a:t>
            </a:r>
            <a:r>
              <a:rPr sz="1500" kern="0" spc="9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2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ids.</a:t>
            </a:r>
            <a:endParaRPr lang="Arial" altLang="Arial" sz="1500" dirty="0"/>
          </a:p>
          <a:p>
            <a:pPr marL="1035050" algn="l" rtl="0" eaLnBrk="0">
              <a:lnSpc>
                <a:spcPts val="1993"/>
              </a:lnSpc>
              <a:spcBef>
                <a:spcPts val="77"/>
              </a:spcBef>
              <a:tabLst/>
            </a:pPr>
            <a:r>
              <a:rPr sz="1500" kern="0" spc="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■    value</a:t>
            </a:r>
            <a:r>
              <a:rPr sz="15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:</a:t>
            </a:r>
            <a:r>
              <a:rPr sz="15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"feature_path"</a:t>
            </a:r>
            <a:r>
              <a:rPr sz="1500" kern="0" spc="6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and</a:t>
            </a:r>
            <a:r>
              <a:rPr sz="1500" kern="0" spc="7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500" kern="0" spc="-10" dirty="0">
                <a:solidFill>
                  <a:srgbClr val="695D46">
                    <a:alpha val="100000"/>
                  </a:srgbClr>
                </a:solidFill>
                <a:latin typeface="Arial"/>
                <a:ea typeface="Arial"/>
                <a:cs typeface="Arial"/>
              </a:rPr>
              <a:t>"mel_len"</a:t>
            </a:r>
            <a:endParaRPr lang="Arial" altLang="Arial" sz="1500" dirty="0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974249" y="2656575"/>
            <a:ext cx="3635474" cy="2089949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877462" y="1266325"/>
            <a:ext cx="3829049" cy="1276350"/>
          </a:xfrm>
          <a:prstGeom prst="rect">
            <a:avLst/>
          </a:prstGeom>
        </p:spPr>
      </p:pic>
      <p:sp>
        <p:nvSpPr>
          <p:cNvPr id="114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82112" y="1139271"/>
            <a:ext cx="2592228" cy="1632500"/>
          </a:xfrm>
          <a:prstGeom prst="rect">
            <a:avLst/>
          </a:prstGeom>
        </p:spPr>
      </p:pic>
      <p:sp>
        <p:nvSpPr>
          <p:cNvPr id="118" name="textbox 118"/>
          <p:cNvSpPr/>
          <p:nvPr/>
        </p:nvSpPr>
        <p:spPr>
          <a:xfrm>
            <a:off x="403241" y="497887"/>
            <a:ext cx="5039995" cy="553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4153"/>
              </a:lnSpc>
              <a:tabLst/>
            </a:pPr>
            <a:r>
              <a:rPr sz="26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segmentation during training</a:t>
            </a:r>
            <a:endParaRPr lang="Arial" altLang="Arial" sz="2600" dirty="0"/>
          </a:p>
        </p:txBody>
      </p:sp>
      <p:sp>
        <p:nvSpPr>
          <p:cNvPr id="120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2" name="textbox 122"/>
          <p:cNvSpPr/>
          <p:nvPr/>
        </p:nvSpPr>
        <p:spPr>
          <a:xfrm>
            <a:off x="402149" y="1794506"/>
            <a:ext cx="1315719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43"/>
              </a:lnSpc>
              <a:tabLst/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Diﬀerent length</a:t>
            </a:r>
            <a:endParaRPr lang="Arial" altLang="Arial" sz="1400" dirty="0"/>
          </a:p>
        </p:txBody>
      </p:sp>
      <p:pic>
        <p:nvPicPr>
          <p:cNvPr id="124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85487" y="2015520"/>
            <a:ext cx="320330" cy="756250"/>
          </a:xfrm>
          <a:prstGeom prst="rect">
            <a:avLst/>
          </a:prstGeom>
        </p:spPr>
      </p:pic>
      <p:pic>
        <p:nvPicPr>
          <p:cNvPr id="126" name="picture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362656" y="2015520"/>
            <a:ext cx="320330" cy="756250"/>
          </a:xfrm>
          <a:prstGeom prst="rect">
            <a:avLst/>
          </a:prstGeom>
        </p:spPr>
      </p:pic>
      <p:pic>
        <p:nvPicPr>
          <p:cNvPr id="128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031178" y="2015520"/>
            <a:ext cx="320330" cy="756250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031166" y="1139271"/>
            <a:ext cx="320330" cy="756250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19750" y="1139271"/>
            <a:ext cx="320330" cy="756250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42595" y="2015520"/>
            <a:ext cx="320330" cy="756250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419763" y="2015520"/>
            <a:ext cx="320330" cy="756250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08347" y="2015520"/>
            <a:ext cx="320330" cy="756250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96931" y="2015520"/>
            <a:ext cx="320330" cy="756250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642582" y="1139271"/>
            <a:ext cx="320330" cy="756250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08334" y="1139271"/>
            <a:ext cx="320330" cy="756250"/>
          </a:xfrm>
          <a:prstGeom prst="rect">
            <a:avLst/>
          </a:prstGeom>
        </p:spPr>
      </p:pic>
      <p:pic>
        <p:nvPicPr>
          <p:cNvPr id="146" name="picture 1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196918" y="1139271"/>
            <a:ext cx="320330" cy="756250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974072" y="2015520"/>
            <a:ext cx="320329" cy="75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1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982112" y="1139271"/>
            <a:ext cx="2980812" cy="3754350"/>
          </a:xfrm>
          <a:prstGeom prst="rect">
            <a:avLst/>
          </a:prstGeom>
        </p:spPr>
      </p:pic>
      <p:sp>
        <p:nvSpPr>
          <p:cNvPr id="152" name="textbox 152"/>
          <p:cNvSpPr/>
          <p:nvPr/>
        </p:nvSpPr>
        <p:spPr>
          <a:xfrm>
            <a:off x="403241" y="497887"/>
            <a:ext cx="5039995" cy="5530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algn="r" rtl="0" eaLnBrk="0">
              <a:lnSpc>
                <a:spcPts val="4153"/>
              </a:lnSpc>
              <a:tabLst/>
            </a:pPr>
            <a:r>
              <a:rPr sz="2600" b="1" kern="0" spc="-90" dirty="0">
                <a:solidFill>
                  <a:srgbClr val="EF6C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Data segmentation during training</a:t>
            </a:r>
            <a:endParaRPr lang="Arial" altLang="Arial" sz="2600" dirty="0"/>
          </a:p>
        </p:txBody>
      </p:sp>
      <p:sp>
        <p:nvSpPr>
          <p:cNvPr id="154" name="textbox 154"/>
          <p:cNvSpPr/>
          <p:nvPr/>
        </p:nvSpPr>
        <p:spPr>
          <a:xfrm>
            <a:off x="532803" y="3971830"/>
            <a:ext cx="1242060" cy="7740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611"/>
              </a:lnSpc>
              <a:tabLst/>
            </a:pPr>
            <a:endParaRPr lang="Arial" altLang="Arial" sz="100" dirty="0"/>
          </a:p>
          <a:p>
            <a:pPr marL="259715" algn="l" rtl="0" eaLnBrk="0">
              <a:lnSpc>
                <a:spcPct val="78000"/>
              </a:lnSpc>
              <a:tabLst/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Segment</a:t>
            </a:r>
            <a:endParaRPr lang="Arial" altLang="Arial" sz="1400" dirty="0"/>
          </a:p>
          <a:p>
            <a:pPr marL="12700" algn="l" rtl="0" eaLnBrk="0">
              <a:lnSpc>
                <a:spcPts val="1783"/>
              </a:lnSpc>
              <a:tabLst/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during training</a:t>
            </a:r>
            <a:endParaRPr lang="Arial" altLang="Arial" sz="14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1000" dirty="0"/>
          </a:p>
          <a:p>
            <a:pPr algn="l" rtl="0" eaLnBrk="0">
              <a:lnSpc>
                <a:spcPct val="102000"/>
              </a:lnSpc>
              <a:tabLst/>
            </a:pPr>
            <a:endParaRPr lang="Arial" altLang="Arial" sz="300" dirty="0"/>
          </a:p>
          <a:p>
            <a:pPr marL="238125" algn="l" rtl="0" eaLnBrk="0">
              <a:lnSpc>
                <a:spcPct val="84000"/>
              </a:lnSpc>
              <a:spcBef>
                <a:spcPts val="3"/>
              </a:spcBef>
              <a:tabLst/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Segment =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2</a:t>
            </a:r>
            <a:endParaRPr lang="Arial" altLang="Arial" sz="1200" dirty="0"/>
          </a:p>
        </p:txBody>
      </p:sp>
      <p:sp>
        <p:nvSpPr>
          <p:cNvPr id="156" name="rect"/>
          <p:cNvSpPr/>
          <p:nvPr/>
        </p:nvSpPr>
        <p:spPr>
          <a:xfrm>
            <a:off x="0" y="5045700"/>
            <a:ext cx="9143924" cy="97800"/>
          </a:xfrm>
          <a:prstGeom prst="rect">
            <a:avLst/>
          </a:prstGeom>
          <a:solidFill>
            <a:srgbClr val="4DB6AC">
              <a:alpha val="100000"/>
            </a:srgbClr>
          </a:solidFill>
          <a:ln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8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808347" y="4112049"/>
            <a:ext cx="708913" cy="781571"/>
          </a:xfrm>
          <a:prstGeom prst="rect">
            <a:avLst/>
          </a:prstGeom>
        </p:spPr>
      </p:pic>
      <p:sp>
        <p:nvSpPr>
          <p:cNvPr id="160" name="textbox 160"/>
          <p:cNvSpPr/>
          <p:nvPr/>
        </p:nvSpPr>
        <p:spPr>
          <a:xfrm>
            <a:off x="402149" y="1794506"/>
            <a:ext cx="1315719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lang="Arial" altLang="Arial" sz="100" dirty="0"/>
          </a:p>
          <a:p>
            <a:pPr marL="12700" algn="l" rtl="0" eaLnBrk="0">
              <a:lnSpc>
                <a:spcPts val="1843"/>
              </a:lnSpc>
              <a:tabLst/>
            </a:pPr>
            <a:r>
              <a:rPr sz="1400" kern="0" spc="4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Diﬀerent length</a:t>
            </a:r>
            <a:endParaRPr lang="Arial" altLang="Arial" sz="1400" dirty="0"/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585487" y="2015520"/>
            <a:ext cx="320330" cy="756250"/>
          </a:xfrm>
          <a:prstGeom prst="rect">
            <a:avLst/>
          </a:prstGeom>
        </p:spPr>
      </p:pic>
      <p:pic>
        <p:nvPicPr>
          <p:cNvPr id="164" name="picture 1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585487" y="4137371"/>
            <a:ext cx="320330" cy="756250"/>
          </a:xfrm>
          <a:prstGeom prst="rect">
            <a:avLst/>
          </a:prstGeom>
        </p:spPr>
      </p:pic>
      <p:pic>
        <p:nvPicPr>
          <p:cNvPr id="166" name="picture 1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62656" y="2015520"/>
            <a:ext cx="320330" cy="756250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362656" y="4137371"/>
            <a:ext cx="320330" cy="756250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31166" y="3261121"/>
            <a:ext cx="320330" cy="756250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19750" y="3261121"/>
            <a:ext cx="320330" cy="756250"/>
          </a:xfrm>
          <a:prstGeom prst="rect">
            <a:avLst/>
          </a:prstGeom>
        </p:spPr>
      </p:pic>
      <p:pic>
        <p:nvPicPr>
          <p:cNvPr id="174" name="picture 1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31178" y="2015520"/>
            <a:ext cx="320330" cy="756250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31178" y="4137371"/>
            <a:ext cx="320330" cy="756250"/>
          </a:xfrm>
          <a:prstGeom prst="rect">
            <a:avLst/>
          </a:prstGeom>
        </p:spPr>
      </p:pic>
      <p:pic>
        <p:nvPicPr>
          <p:cNvPr id="178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031166" y="1139271"/>
            <a:ext cx="320330" cy="756250"/>
          </a:xfrm>
          <a:prstGeom prst="rect">
            <a:avLst/>
          </a:prstGeom>
        </p:spPr>
      </p:pic>
      <p:pic>
        <p:nvPicPr>
          <p:cNvPr id="180" name="picture 1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19750" y="1139271"/>
            <a:ext cx="320330" cy="756250"/>
          </a:xfrm>
          <a:prstGeom prst="rect">
            <a:avLst/>
          </a:prstGeom>
        </p:spPr>
      </p:pic>
      <p:pic>
        <p:nvPicPr>
          <p:cNvPr id="182" name="picture 1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08334" y="3261121"/>
            <a:ext cx="320330" cy="756250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6918" y="3261121"/>
            <a:ext cx="320330" cy="756250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19763" y="2015520"/>
            <a:ext cx="320330" cy="756250"/>
          </a:xfrm>
          <a:prstGeom prst="rect">
            <a:avLst/>
          </a:prstGeom>
        </p:spPr>
      </p:pic>
      <p:pic>
        <p:nvPicPr>
          <p:cNvPr id="188" name="picture 1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419763" y="4137371"/>
            <a:ext cx="320330" cy="756250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08347" y="2015520"/>
            <a:ext cx="320330" cy="756250"/>
          </a:xfrm>
          <a:prstGeom prst="rect">
            <a:avLst/>
          </a:prstGeom>
        </p:spPr>
      </p:pic>
      <p:pic>
        <p:nvPicPr>
          <p:cNvPr id="192" name="picture 1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6931" y="2015520"/>
            <a:ext cx="320330" cy="756250"/>
          </a:xfrm>
          <a:prstGeom prst="rect">
            <a:avLst/>
          </a:prstGeom>
        </p:spPr>
      </p:pic>
      <p:pic>
        <p:nvPicPr>
          <p:cNvPr id="194" name="picture 1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808334" y="1139271"/>
            <a:ext cx="320330" cy="756250"/>
          </a:xfrm>
          <a:prstGeom prst="rect">
            <a:avLst/>
          </a:prstGeom>
        </p:spPr>
      </p:pic>
      <p:pic>
        <p:nvPicPr>
          <p:cNvPr id="196" name="picture 1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196918" y="1139271"/>
            <a:ext cx="320330" cy="756250"/>
          </a:xfrm>
          <a:prstGeom prst="rect">
            <a:avLst/>
          </a:prstGeom>
        </p:spPr>
      </p:pic>
      <p:pic>
        <p:nvPicPr>
          <p:cNvPr id="198" name="picture 1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974072" y="2015520"/>
            <a:ext cx="320329" cy="756250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974072" y="4137371"/>
            <a:ext cx="320329" cy="75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322</Words>
  <Application>Microsoft Office PowerPoint</Application>
  <PresentationFormat>全屏显示(16:9)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7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stu</cp:lastModifiedBy>
  <cp:revision>16</cp:revision>
  <dcterms:modified xsi:type="dcterms:W3CDTF">2023-12-17T00:53:03Z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2023-12-14T21:53:27Z</vt:filetime>
  </property>
</Properties>
</file>