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5" r:id="rId17"/>
    <p:sldId id="276" r:id="rId18"/>
    <p:sldId id="281" r:id="rId19"/>
    <p:sldId id="285" r:id="rId20"/>
  </p:sldIdLst>
  <p:sldSz cx="9144000" cy="5143500" type="screen16x9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642381/ML2021-Spring/blob/main/HW01/HW01.ipynb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/>
          <p:nvPr/>
        </p:nvSpPr>
        <p:spPr>
          <a:xfrm>
            <a:off x="1149985" y="1540510"/>
            <a:ext cx="6680835" cy="12179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indent="0" algn="ctr" rtl="0" eaLnBrk="0" fontAlgn="auto">
              <a:lnSpc>
                <a:spcPct val="100000"/>
              </a:lnSpc>
            </a:pPr>
            <a:r>
              <a:rPr lang="en-US" sz="3200" b="1" kern="0" spc="-12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Deep</a:t>
            </a:r>
            <a:r>
              <a:rPr sz="3200" b="1" kern="0" spc="-12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Learning</a:t>
            </a:r>
            <a:r>
              <a:rPr sz="3200" b="1" kern="0" spc="17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sz="3200" b="1" kern="0" spc="17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Experiment</a:t>
            </a:r>
            <a:r>
              <a:rPr sz="3200" b="1" kern="0" spc="-12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</a:p>
          <a:p>
            <a:pPr indent="0" algn="ctr" rtl="0" eaLnBrk="0" fontAlgn="auto">
              <a:lnSpc>
                <a:spcPct val="100000"/>
              </a:lnSpc>
            </a:pPr>
            <a:r>
              <a:rPr sz="3800" b="1" kern="0" spc="-16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COVID-19 Cases P</a:t>
            </a:r>
            <a:r>
              <a:rPr sz="3800" b="1" kern="0" spc="-17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rediction</a:t>
            </a:r>
            <a:endParaRPr lang="en-US" altLang="en-US" sz="3800" dirty="0"/>
          </a:p>
        </p:txBody>
      </p:sp>
      <p:sp>
        <p:nvSpPr>
          <p:cNvPr id="4" name="textbox 4"/>
          <p:cNvSpPr/>
          <p:nvPr/>
        </p:nvSpPr>
        <p:spPr>
          <a:xfrm>
            <a:off x="1562334" y="2976114"/>
            <a:ext cx="6020434" cy="5886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ctr" rtl="0" eaLnBrk="0">
              <a:lnSpc>
                <a:spcPct val="90000"/>
              </a:lnSpc>
            </a:pPr>
            <a:r>
              <a:rPr lang="en-US" altLang="en-US" sz="1800" dirty="0"/>
              <a:t>Xue Peng</a:t>
            </a:r>
          </a:p>
        </p:txBody>
      </p:sp>
      <p:sp>
        <p:nvSpPr>
          <p:cNvPr id="6" name="path"/>
          <p:cNvSpPr/>
          <p:nvPr/>
        </p:nvSpPr>
        <p:spPr>
          <a:xfrm>
            <a:off x="6999830" y="3138787"/>
            <a:ext cx="562199" cy="76200"/>
          </a:xfrm>
          <a:custGeom>
            <a:avLst/>
            <a:gdLst/>
            <a:ahLst/>
            <a:cxnLst/>
            <a:rect l="0" t="0" r="0" b="0"/>
            <a:pathLst>
              <a:path w="885" h="120">
                <a:moveTo>
                  <a:pt x="0" y="60"/>
                </a:moveTo>
                <a:lnTo>
                  <a:pt x="885" y="60"/>
                </a:lnTo>
              </a:path>
            </a:pathLst>
          </a:custGeom>
          <a:noFill/>
          <a:ln w="76200" cap="flat">
            <a:solidFill>
              <a:srgbClr val="B3A77D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" name="path"/>
          <p:cNvSpPr/>
          <p:nvPr/>
        </p:nvSpPr>
        <p:spPr>
          <a:xfrm>
            <a:off x="1575034" y="3120151"/>
            <a:ext cx="562200" cy="76200"/>
          </a:xfrm>
          <a:custGeom>
            <a:avLst/>
            <a:gdLst/>
            <a:ahLst/>
            <a:cxnLst/>
            <a:rect l="0" t="0" r="0" b="0"/>
            <a:pathLst>
              <a:path w="885" h="120">
                <a:moveTo>
                  <a:pt x="0" y="60"/>
                </a:moveTo>
                <a:lnTo>
                  <a:pt x="885" y="60"/>
                </a:lnTo>
              </a:path>
            </a:pathLst>
          </a:custGeom>
          <a:noFill/>
          <a:ln w="76200" cap="flat">
            <a:solidFill>
              <a:srgbClr val="B3A77D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" name="path"/>
          <p:cNvSpPr/>
          <p:nvPr/>
        </p:nvSpPr>
        <p:spPr>
          <a:xfrm>
            <a:off x="1004151" y="4083399"/>
            <a:ext cx="7136667" cy="76200"/>
          </a:xfrm>
          <a:custGeom>
            <a:avLst/>
            <a:gdLst/>
            <a:ahLst/>
            <a:cxnLst/>
            <a:rect l="0" t="0" r="0" b="0"/>
            <a:pathLst>
              <a:path w="11238" h="120">
                <a:moveTo>
                  <a:pt x="0" y="60"/>
                </a:moveTo>
                <a:lnTo>
                  <a:pt x="11238" y="60"/>
                </a:lnTo>
              </a:path>
            </a:pathLst>
          </a:custGeom>
          <a:noFill/>
          <a:ln w="76200" cap="flat">
            <a:solidFill>
              <a:srgbClr val="4DB6AC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" name="path"/>
          <p:cNvSpPr/>
          <p:nvPr/>
        </p:nvSpPr>
        <p:spPr>
          <a:xfrm>
            <a:off x="1004144" y="983924"/>
            <a:ext cx="7136667" cy="76200"/>
          </a:xfrm>
          <a:custGeom>
            <a:avLst/>
            <a:gdLst/>
            <a:ahLst/>
            <a:cxnLst/>
            <a:rect l="0" t="0" r="0" b="0"/>
            <a:pathLst>
              <a:path w="11238" h="120">
                <a:moveTo>
                  <a:pt x="11238" y="60"/>
                </a:moveTo>
                <a:lnTo>
                  <a:pt x="0" y="60"/>
                </a:lnTo>
              </a:path>
            </a:pathLst>
          </a:custGeom>
          <a:noFill/>
          <a:ln w="76200" cap="flat">
            <a:solidFill>
              <a:srgbClr val="4DB6AC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" name="path"/>
          <p:cNvSpPr/>
          <p:nvPr/>
        </p:nvSpPr>
        <p:spPr>
          <a:xfrm>
            <a:off x="1004144" y="1169662"/>
            <a:ext cx="7136667" cy="9525"/>
          </a:xfrm>
          <a:custGeom>
            <a:avLst/>
            <a:gdLst/>
            <a:ahLst/>
            <a:cxnLst/>
            <a:rect l="0" t="0" r="0" b="0"/>
            <a:pathLst>
              <a:path w="11238" h="15">
                <a:moveTo>
                  <a:pt x="11238" y="7"/>
                </a:moveTo>
                <a:lnTo>
                  <a:pt x="0" y="7"/>
                </a:lnTo>
              </a:path>
            </a:pathLst>
          </a:custGeom>
          <a:noFill/>
          <a:ln w="9525" cap="flat">
            <a:solidFill>
              <a:srgbClr val="4DB6AC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" name="path"/>
          <p:cNvSpPr/>
          <p:nvPr/>
        </p:nvSpPr>
        <p:spPr>
          <a:xfrm>
            <a:off x="1004151" y="3964337"/>
            <a:ext cx="7136667" cy="9525"/>
          </a:xfrm>
          <a:custGeom>
            <a:avLst/>
            <a:gdLst/>
            <a:ahLst/>
            <a:cxnLst/>
            <a:rect l="0" t="0" r="0" b="0"/>
            <a:pathLst>
              <a:path w="11238" h="15">
                <a:moveTo>
                  <a:pt x="0" y="7"/>
                </a:moveTo>
                <a:lnTo>
                  <a:pt x="11238" y="7"/>
                </a:lnTo>
              </a:path>
            </a:pathLst>
          </a:custGeom>
          <a:noFill/>
          <a:ln w="9525" cap="flat">
            <a:solidFill>
              <a:srgbClr val="4DB6AC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7799" y="2302174"/>
            <a:ext cx="8928401" cy="1797143"/>
          </a:xfrm>
          <a:prstGeom prst="rect">
            <a:avLst/>
          </a:prstGeom>
        </p:spPr>
      </p:pic>
      <p:graphicFrame>
        <p:nvGraphicFramePr>
          <p:cNvPr id="126" name="table 126"/>
          <p:cNvGraphicFramePr>
            <a:graphicFrameLocks noGrp="1"/>
          </p:cNvGraphicFramePr>
          <p:nvPr/>
        </p:nvGraphicFramePr>
        <p:xfrm>
          <a:off x="1862112" y="2287887"/>
          <a:ext cx="7207885" cy="1825625"/>
        </p:xfrm>
        <a:graphic>
          <a:graphicData uri="http://schemas.openxmlformats.org/drawingml/2006/table">
            <a:tbl>
              <a:tblPr/>
              <a:tblGrid>
                <a:gridCol w="238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6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56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8" name="textbox 128"/>
          <p:cNvSpPr/>
          <p:nvPr/>
        </p:nvSpPr>
        <p:spPr>
          <a:xfrm>
            <a:off x="3728978" y="4212272"/>
            <a:ext cx="5223509" cy="6845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algn="r" rtl="0" eaLnBrk="0">
              <a:lnSpc>
                <a:spcPts val="1905"/>
              </a:lnSpc>
            </a:pPr>
            <a:r>
              <a:rPr sz="1400" b="1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tested</a:t>
            </a:r>
            <a:endParaRPr lang="en-US" altLang="en-US" sz="1400" dirty="0"/>
          </a:p>
          <a:p>
            <a:pPr algn="l" rtl="0" eaLnBrk="0">
              <a:lnSpc>
                <a:spcPct val="102000"/>
              </a:lnSpc>
            </a:pPr>
            <a:endParaRPr lang="en-US" altLang="en-US" sz="900" dirty="0"/>
          </a:p>
          <a:p>
            <a:pPr marL="12700" algn="l" rtl="0" eaLnBrk="0">
              <a:lnSpc>
                <a:spcPts val="2175"/>
              </a:lnSpc>
              <a:spcBef>
                <a:spcPts val="5"/>
              </a:spcBef>
            </a:pPr>
            <a:r>
              <a:rPr sz="1600" b="1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 </a:t>
            </a:r>
            <a:r>
              <a:rPr sz="16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row</a:t>
            </a:r>
            <a:r>
              <a:rPr sz="1600" b="1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b="1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1600" b="1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b="1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1600" b="1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sample</a:t>
            </a:r>
            <a:endParaRPr lang="en-US" altLang="en-US" sz="1600" dirty="0"/>
          </a:p>
        </p:txBody>
      </p:sp>
      <p:sp>
        <p:nvSpPr>
          <p:cNvPr id="130" name="path"/>
          <p:cNvSpPr/>
          <p:nvPr/>
        </p:nvSpPr>
        <p:spPr>
          <a:xfrm>
            <a:off x="90312" y="2287887"/>
            <a:ext cx="1751775" cy="1825874"/>
          </a:xfrm>
          <a:custGeom>
            <a:avLst/>
            <a:gdLst/>
            <a:ahLst/>
            <a:cxnLst/>
            <a:rect l="0" t="0" r="0" b="0"/>
            <a:pathLst>
              <a:path w="2758" h="2875">
                <a:moveTo>
                  <a:pt x="22" y="22"/>
                </a:moveTo>
                <a:lnTo>
                  <a:pt x="2736" y="22"/>
                </a:lnTo>
                <a:lnTo>
                  <a:pt x="2736" y="2852"/>
                </a:lnTo>
                <a:lnTo>
                  <a:pt x="22" y="2852"/>
                </a:lnTo>
                <a:lnTo>
                  <a:pt x="22" y="22"/>
                </a:lnTo>
                <a:close/>
              </a:path>
            </a:pathLst>
          </a:custGeom>
          <a:noFill/>
          <a:ln w="28575" cap="flat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2" name="textbox 132"/>
          <p:cNvSpPr/>
          <p:nvPr/>
        </p:nvSpPr>
        <p:spPr>
          <a:xfrm>
            <a:off x="395926" y="627321"/>
            <a:ext cx="4653746" cy="9429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000"/>
              </a:lnSpc>
            </a:pPr>
            <a:endParaRPr lang="en-US" altLang="en-US" sz="100" dirty="0"/>
          </a:p>
          <a:p>
            <a:pPr marL="21590" algn="l" rtl="0" eaLnBrk="0">
              <a:lnSpc>
                <a:spcPct val="96000"/>
              </a:lnSpc>
            </a:pPr>
            <a:r>
              <a:rPr sz="3000" b="1" kern="0" spc="-13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Data --</a:t>
            </a:r>
            <a:r>
              <a:rPr sz="3000" b="1" kern="0" spc="-38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3000" b="1" kern="0" spc="-13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Training</a:t>
            </a:r>
            <a:endParaRPr lang="en-US" altLang="en-US" sz="3000" dirty="0"/>
          </a:p>
          <a:p>
            <a:pPr algn="l" rtl="0" eaLnBrk="0">
              <a:lnSpc>
                <a:spcPct val="106000"/>
              </a:lnSpc>
            </a:pPr>
            <a:endParaRPr lang="en-US" altLang="en-US" sz="1100" dirty="0"/>
          </a:p>
          <a:p>
            <a:pPr marL="12700" algn="l" rtl="0" eaLnBrk="0">
              <a:lnSpc>
                <a:spcPts val="2370"/>
              </a:lnSpc>
              <a:spcBef>
                <a:spcPts val="5"/>
              </a:spcBef>
            </a:pPr>
            <a:r>
              <a:rPr lang="en-US" sz="1700" kern="0" spc="-4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C</a:t>
            </a:r>
            <a:r>
              <a:rPr sz="1700" kern="0" spc="-4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ovid</a:t>
            </a:r>
            <a:r>
              <a:rPr lang="en-US" altLang="zh-CN" sz="1700" kern="0" spc="-4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_Autum_</a:t>
            </a:r>
            <a:r>
              <a:rPr sz="1700" kern="0" spc="-4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train.csv </a:t>
            </a:r>
            <a:r>
              <a:rPr sz="1700" kern="0" spc="-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(2</a:t>
            </a:r>
            <a:r>
              <a:rPr lang="en-US" sz="1700" kern="0" spc="-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000</a:t>
            </a:r>
            <a:r>
              <a:rPr sz="1700" kern="0" spc="-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sa</a:t>
            </a:r>
            <a:r>
              <a:rPr sz="1700" kern="0" spc="-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mples)</a:t>
            </a:r>
            <a:endParaRPr lang="en-US" altLang="en-US" sz="1700" dirty="0"/>
          </a:p>
        </p:txBody>
      </p:sp>
      <p:sp>
        <p:nvSpPr>
          <p:cNvPr id="134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6" name="textbox 136"/>
          <p:cNvSpPr/>
          <p:nvPr/>
        </p:nvSpPr>
        <p:spPr>
          <a:xfrm>
            <a:off x="2425863" y="1685972"/>
            <a:ext cx="1292225" cy="4622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905"/>
              </a:lnSpc>
            </a:pPr>
            <a:r>
              <a:rPr sz="14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Day</a:t>
            </a:r>
            <a:r>
              <a:rPr sz="1400" b="1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1 </a:t>
            </a:r>
            <a:r>
              <a:rPr sz="14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features</a:t>
            </a:r>
            <a:endParaRPr lang="en-US" altLang="en-US" sz="1400" dirty="0"/>
          </a:p>
          <a:p>
            <a:pPr marL="483235" algn="l" rtl="0" eaLnBrk="0">
              <a:lnSpc>
                <a:spcPct val="77000"/>
              </a:lnSpc>
              <a:spcBef>
                <a:spcPts val="240"/>
              </a:spcBef>
            </a:pPr>
            <a:r>
              <a:rPr sz="1400" b="1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(18)</a:t>
            </a:r>
            <a:endParaRPr lang="en-US" altLang="en-US" sz="1400" dirty="0"/>
          </a:p>
        </p:txBody>
      </p:sp>
      <p:sp>
        <p:nvSpPr>
          <p:cNvPr id="138" name="textbox 138"/>
          <p:cNvSpPr/>
          <p:nvPr/>
        </p:nvSpPr>
        <p:spPr>
          <a:xfrm>
            <a:off x="4800963" y="1685972"/>
            <a:ext cx="1292225" cy="4622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905"/>
              </a:lnSpc>
            </a:pPr>
            <a:r>
              <a:rPr sz="14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Day</a:t>
            </a:r>
            <a:r>
              <a:rPr sz="1400" b="1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2 </a:t>
            </a:r>
            <a:r>
              <a:rPr sz="14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features</a:t>
            </a:r>
            <a:endParaRPr lang="en-US" altLang="en-US" sz="1400" dirty="0"/>
          </a:p>
          <a:p>
            <a:pPr marL="483235" algn="l" rtl="0" eaLnBrk="0">
              <a:lnSpc>
                <a:spcPct val="77000"/>
              </a:lnSpc>
              <a:spcBef>
                <a:spcPts val="240"/>
              </a:spcBef>
            </a:pPr>
            <a:r>
              <a:rPr sz="1400" b="1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(18)</a:t>
            </a:r>
            <a:endParaRPr lang="en-US" altLang="en-US" sz="1400" dirty="0"/>
          </a:p>
        </p:txBody>
      </p:sp>
      <p:sp>
        <p:nvSpPr>
          <p:cNvPr id="140" name="textbox 140"/>
          <p:cNvSpPr/>
          <p:nvPr/>
        </p:nvSpPr>
        <p:spPr>
          <a:xfrm>
            <a:off x="7128663" y="1681272"/>
            <a:ext cx="1292225" cy="4622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905"/>
              </a:lnSpc>
            </a:pPr>
            <a:r>
              <a:rPr sz="14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Day</a:t>
            </a:r>
            <a:r>
              <a:rPr sz="1400" b="1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3 </a:t>
            </a:r>
            <a:r>
              <a:rPr sz="14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features</a:t>
            </a:r>
            <a:endParaRPr lang="en-US" altLang="en-US" sz="1400" dirty="0"/>
          </a:p>
          <a:p>
            <a:pPr marL="483235" algn="l" rtl="0" eaLnBrk="0">
              <a:lnSpc>
                <a:spcPct val="77000"/>
              </a:lnSpc>
              <a:spcBef>
                <a:spcPts val="240"/>
              </a:spcBef>
            </a:pPr>
            <a:r>
              <a:rPr sz="1400" b="1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(18)</a:t>
            </a:r>
            <a:endParaRPr lang="en-US" altLang="en-US" sz="1400" dirty="0"/>
          </a:p>
        </p:txBody>
      </p:sp>
      <p:sp>
        <p:nvSpPr>
          <p:cNvPr id="142" name="textbox 142"/>
          <p:cNvSpPr/>
          <p:nvPr/>
        </p:nvSpPr>
        <p:spPr>
          <a:xfrm>
            <a:off x="385944" y="1685972"/>
            <a:ext cx="1211580" cy="4864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20320" indent="-8255" algn="l" rtl="0" eaLnBrk="0">
              <a:lnSpc>
                <a:spcPct val="108000"/>
              </a:lnSpc>
            </a:pPr>
            <a:r>
              <a:rPr sz="1400" b="1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 one-hot</a:t>
            </a:r>
            <a:r>
              <a:rPr sz="1400" b="1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encoding</a:t>
            </a:r>
            <a:r>
              <a:rPr sz="1400" b="1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(40)</a:t>
            </a:r>
            <a:endParaRPr lang="en-US" altLang="en-US" sz="1400" dirty="0"/>
          </a:p>
        </p:txBody>
      </p:sp>
      <p:sp>
        <p:nvSpPr>
          <p:cNvPr id="144" name="textbox 144"/>
          <p:cNvSpPr/>
          <p:nvPr/>
        </p:nvSpPr>
        <p:spPr>
          <a:xfrm>
            <a:off x="8307031" y="4425632"/>
            <a:ext cx="714375" cy="2673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905"/>
              </a:lnSpc>
            </a:pPr>
            <a:r>
              <a:rPr sz="1400" b="1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positive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7799" y="2302174"/>
            <a:ext cx="8799100" cy="1797149"/>
          </a:xfrm>
          <a:prstGeom prst="rect">
            <a:avLst/>
          </a:prstGeom>
        </p:spPr>
      </p:pic>
      <p:graphicFrame>
        <p:nvGraphicFramePr>
          <p:cNvPr id="148" name="table 148"/>
          <p:cNvGraphicFramePr>
            <a:graphicFrameLocks noGrp="1"/>
          </p:cNvGraphicFramePr>
          <p:nvPr/>
        </p:nvGraphicFramePr>
        <p:xfrm>
          <a:off x="1862112" y="2287887"/>
          <a:ext cx="7058659" cy="1825625"/>
        </p:xfrm>
        <a:graphic>
          <a:graphicData uri="http://schemas.openxmlformats.org/drawingml/2006/table">
            <a:tbl>
              <a:tblPr/>
              <a:tblGrid>
                <a:gridCol w="238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4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56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lang="en-US" altLang="en-US" sz="10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0" name="path"/>
          <p:cNvSpPr/>
          <p:nvPr/>
        </p:nvSpPr>
        <p:spPr>
          <a:xfrm>
            <a:off x="90312" y="2287887"/>
            <a:ext cx="1751775" cy="1825874"/>
          </a:xfrm>
          <a:custGeom>
            <a:avLst/>
            <a:gdLst/>
            <a:ahLst/>
            <a:cxnLst/>
            <a:rect l="0" t="0" r="0" b="0"/>
            <a:pathLst>
              <a:path w="2758" h="2875">
                <a:moveTo>
                  <a:pt x="22" y="22"/>
                </a:moveTo>
                <a:lnTo>
                  <a:pt x="2736" y="22"/>
                </a:lnTo>
                <a:lnTo>
                  <a:pt x="2736" y="2852"/>
                </a:lnTo>
                <a:lnTo>
                  <a:pt x="22" y="2852"/>
                </a:lnTo>
                <a:lnTo>
                  <a:pt x="22" y="22"/>
                </a:lnTo>
                <a:close/>
              </a:path>
            </a:pathLst>
          </a:custGeom>
          <a:noFill/>
          <a:ln w="28575" cap="flat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2" name="textbox 152"/>
          <p:cNvSpPr/>
          <p:nvPr/>
        </p:nvSpPr>
        <p:spPr>
          <a:xfrm>
            <a:off x="395926" y="627321"/>
            <a:ext cx="4405037" cy="9505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21590" algn="l" rtl="0" eaLnBrk="0">
              <a:lnSpc>
                <a:spcPct val="99000"/>
              </a:lnSpc>
            </a:pPr>
            <a:r>
              <a:rPr sz="2900" b="1" kern="0" spc="-9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Data --</a:t>
            </a:r>
            <a:r>
              <a:rPr sz="2900" b="1" kern="0" spc="-34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900" b="1" kern="0" spc="-9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Testing</a:t>
            </a:r>
            <a:endParaRPr lang="en-US" altLang="en-US" sz="2900" dirty="0"/>
          </a:p>
          <a:p>
            <a:pPr algn="l" rtl="0" eaLnBrk="0">
              <a:lnSpc>
                <a:spcPct val="102000"/>
              </a:lnSpc>
            </a:pPr>
            <a:endParaRPr lang="en-US" altLang="en-US" sz="1200" dirty="0"/>
          </a:p>
          <a:p>
            <a:pPr marL="12700" algn="l" rtl="0" eaLnBrk="0">
              <a:lnSpc>
                <a:spcPts val="2370"/>
              </a:lnSpc>
              <a:spcBef>
                <a:spcPts val="0"/>
              </a:spcBef>
            </a:pPr>
            <a:r>
              <a:rPr lang="en-US" sz="1700" kern="0" spc="-4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C</a:t>
            </a:r>
            <a:r>
              <a:rPr sz="1700" kern="0" spc="-4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ovid</a:t>
            </a:r>
            <a:r>
              <a:rPr lang="en-US" altLang="zh-CN" sz="1700" kern="0" spc="-4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_Autum_test</a:t>
            </a:r>
            <a:r>
              <a:rPr sz="1700" kern="0" spc="-4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.csv </a:t>
            </a:r>
            <a:r>
              <a:rPr sz="1700" kern="0" spc="-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lang="en-US" sz="1700" kern="0" spc="-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700</a:t>
            </a:r>
            <a:r>
              <a:rPr sz="1700" kern="0" spc="-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samples)</a:t>
            </a:r>
            <a:endParaRPr lang="en-US" altLang="en-US" sz="1700" dirty="0"/>
          </a:p>
        </p:txBody>
      </p:sp>
      <p:sp>
        <p:nvSpPr>
          <p:cNvPr id="154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6" name="textbox 156"/>
          <p:cNvSpPr/>
          <p:nvPr/>
        </p:nvSpPr>
        <p:spPr>
          <a:xfrm>
            <a:off x="2425863" y="1685972"/>
            <a:ext cx="1292225" cy="4622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905"/>
              </a:lnSpc>
            </a:pPr>
            <a:r>
              <a:rPr sz="14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Day</a:t>
            </a:r>
            <a:r>
              <a:rPr sz="1400" b="1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1 </a:t>
            </a:r>
            <a:r>
              <a:rPr sz="14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features</a:t>
            </a:r>
            <a:endParaRPr lang="en-US" altLang="en-US" sz="1400" dirty="0"/>
          </a:p>
          <a:p>
            <a:pPr marL="483235" algn="l" rtl="0" eaLnBrk="0">
              <a:lnSpc>
                <a:spcPct val="77000"/>
              </a:lnSpc>
              <a:spcBef>
                <a:spcPts val="240"/>
              </a:spcBef>
            </a:pPr>
            <a:r>
              <a:rPr sz="1400" b="1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(18)</a:t>
            </a:r>
            <a:endParaRPr lang="en-US" altLang="en-US" sz="1400" dirty="0"/>
          </a:p>
        </p:txBody>
      </p:sp>
      <p:sp>
        <p:nvSpPr>
          <p:cNvPr id="158" name="textbox 158"/>
          <p:cNvSpPr/>
          <p:nvPr/>
        </p:nvSpPr>
        <p:spPr>
          <a:xfrm>
            <a:off x="4800963" y="1685972"/>
            <a:ext cx="1292225" cy="4622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905"/>
              </a:lnSpc>
            </a:pPr>
            <a:r>
              <a:rPr sz="14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Day</a:t>
            </a:r>
            <a:r>
              <a:rPr sz="1400" b="1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2 </a:t>
            </a:r>
            <a:r>
              <a:rPr sz="14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features</a:t>
            </a:r>
            <a:endParaRPr lang="en-US" altLang="en-US" sz="1400" dirty="0"/>
          </a:p>
          <a:p>
            <a:pPr marL="483235" algn="l" rtl="0" eaLnBrk="0">
              <a:lnSpc>
                <a:spcPct val="77000"/>
              </a:lnSpc>
              <a:spcBef>
                <a:spcPts val="240"/>
              </a:spcBef>
            </a:pPr>
            <a:r>
              <a:rPr sz="1400" b="1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(18)</a:t>
            </a:r>
            <a:endParaRPr lang="en-US" altLang="en-US" sz="1400" dirty="0"/>
          </a:p>
        </p:txBody>
      </p:sp>
      <p:sp>
        <p:nvSpPr>
          <p:cNvPr id="160" name="textbox 160"/>
          <p:cNvSpPr/>
          <p:nvPr/>
        </p:nvSpPr>
        <p:spPr>
          <a:xfrm>
            <a:off x="7128663" y="1681272"/>
            <a:ext cx="1292225" cy="4622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905"/>
              </a:lnSpc>
            </a:pPr>
            <a:r>
              <a:rPr sz="14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Day</a:t>
            </a:r>
            <a:r>
              <a:rPr sz="1400" b="1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3 </a:t>
            </a:r>
            <a:r>
              <a:rPr sz="14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features</a:t>
            </a:r>
            <a:endParaRPr lang="en-US" altLang="en-US" sz="1400" dirty="0"/>
          </a:p>
          <a:p>
            <a:pPr marL="483235" algn="l" rtl="0" eaLnBrk="0">
              <a:lnSpc>
                <a:spcPct val="76000"/>
              </a:lnSpc>
              <a:spcBef>
                <a:spcPts val="255"/>
              </a:spcBef>
            </a:pPr>
            <a:r>
              <a:rPr sz="1400" b="1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400" b="1" kern="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17</a:t>
            </a:r>
            <a:r>
              <a:rPr sz="1400" b="1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1400" dirty="0"/>
          </a:p>
        </p:txBody>
      </p:sp>
      <p:sp>
        <p:nvSpPr>
          <p:cNvPr id="162" name="textbox 162"/>
          <p:cNvSpPr/>
          <p:nvPr/>
        </p:nvSpPr>
        <p:spPr>
          <a:xfrm>
            <a:off x="385944" y="1685972"/>
            <a:ext cx="1211580" cy="4864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20320" indent="-8255" algn="l" rtl="0" eaLnBrk="0">
              <a:lnSpc>
                <a:spcPct val="108000"/>
              </a:lnSpc>
            </a:pPr>
            <a:r>
              <a:rPr sz="1400" b="1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 one-hot</a:t>
            </a:r>
            <a:r>
              <a:rPr sz="1400" b="1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encoding</a:t>
            </a:r>
            <a:r>
              <a:rPr sz="1400" b="1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(40)</a:t>
            </a:r>
            <a:endParaRPr lang="en-US" altLang="en-US" sz="1400" dirty="0"/>
          </a:p>
        </p:txBody>
      </p:sp>
      <p:sp>
        <p:nvSpPr>
          <p:cNvPr id="164" name="textbox 164"/>
          <p:cNvSpPr/>
          <p:nvPr/>
        </p:nvSpPr>
        <p:spPr>
          <a:xfrm>
            <a:off x="3728978" y="4594654"/>
            <a:ext cx="1696720" cy="3022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175"/>
              </a:lnSpc>
            </a:pPr>
            <a:r>
              <a:rPr sz="1600" b="1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 </a:t>
            </a:r>
            <a:r>
              <a:rPr sz="16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row</a:t>
            </a:r>
            <a:r>
              <a:rPr sz="1600" b="1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b="1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1600" b="1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b="1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sz="1600" b="1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sample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66"/>
          <p:cNvSpPr/>
          <p:nvPr/>
        </p:nvSpPr>
        <p:spPr>
          <a:xfrm>
            <a:off x="405299" y="627321"/>
            <a:ext cx="4167504" cy="10185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2900" b="1" kern="0" spc="-8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Evaluation Metric</a:t>
            </a:r>
            <a:endParaRPr lang="en-US" altLang="en-US" sz="2900" dirty="0"/>
          </a:p>
          <a:p>
            <a:pPr algn="l" rtl="0" eaLnBrk="0">
              <a:lnSpc>
                <a:spcPct val="174000"/>
              </a:lnSpc>
            </a:pPr>
            <a:endParaRPr lang="en-US" altLang="en-US" sz="1000" dirty="0"/>
          </a:p>
          <a:p>
            <a:pPr algn="l" rtl="0" eaLnBrk="0">
              <a:lnSpc>
                <a:spcPct val="114000"/>
              </a:lnSpc>
            </a:pPr>
            <a:endParaRPr lang="en-US" altLang="en-US" sz="400" dirty="0"/>
          </a:p>
          <a:p>
            <a:pPr algn="r" rtl="0" eaLnBrk="0">
              <a:lnSpc>
                <a:spcPct val="87000"/>
              </a:lnSpc>
              <a:spcBef>
                <a:spcPts val="5"/>
              </a:spcBef>
            </a:pP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b="1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Root</a:t>
            </a:r>
            <a:r>
              <a:rPr sz="1800" b="1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Mean Squared</a:t>
            </a:r>
            <a:r>
              <a:rPr sz="1800" b="1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Error (</a:t>
            </a:r>
            <a:r>
              <a:rPr sz="1800" b="1" kern="0" spc="-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RMSE)</a:t>
            </a:r>
            <a:endParaRPr lang="en-US" altLang="en-US" sz="1800" dirty="0"/>
          </a:p>
        </p:txBody>
      </p:sp>
      <p:pic>
        <p:nvPicPr>
          <p:cNvPr id="168" name="picture 1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009112" y="2362212"/>
            <a:ext cx="5125766" cy="623859"/>
          </a:xfrm>
          <a:prstGeom prst="rect">
            <a:avLst/>
          </a:prstGeom>
        </p:spPr>
      </p:pic>
      <p:sp>
        <p:nvSpPr>
          <p:cNvPr id="170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2" name="textbox 172"/>
          <p:cNvSpPr/>
          <p:nvPr/>
        </p:nvSpPr>
        <p:spPr>
          <a:xfrm>
            <a:off x="6555944" y="3371321"/>
            <a:ext cx="1746885" cy="542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14935" indent="-102235" algn="l" rtl="0" eaLnBrk="0">
              <a:lnSpc>
                <a:spcPct val="106000"/>
              </a:lnSpc>
            </a:pPr>
            <a:r>
              <a:rPr sz="1600" kern="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ground truth la</a:t>
            </a:r>
            <a:r>
              <a:rPr sz="16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bel</a:t>
            </a:r>
            <a:r>
              <a:rPr sz="16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6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correct</a:t>
            </a:r>
            <a:r>
              <a:rPr sz="1600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answer</a:t>
            </a:r>
            <a:r>
              <a:rPr sz="1600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1600" dirty="0"/>
          </a:p>
        </p:txBody>
      </p:sp>
      <p:sp>
        <p:nvSpPr>
          <p:cNvPr id="174" name="textbox 174"/>
          <p:cNvSpPr/>
          <p:nvPr/>
        </p:nvSpPr>
        <p:spPr>
          <a:xfrm>
            <a:off x="5055275" y="4047796"/>
            <a:ext cx="1344294" cy="542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53975" indent="-41275" algn="l" rtl="0" eaLnBrk="0">
              <a:lnSpc>
                <a:spcPct val="106000"/>
              </a:lnSpc>
            </a:pPr>
            <a:r>
              <a:rPr sz="16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input fea</a:t>
            </a:r>
            <a:r>
              <a:rPr sz="16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tures</a:t>
            </a:r>
            <a:r>
              <a:rPr sz="16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kern="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6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testing</a:t>
            </a:r>
            <a:r>
              <a:rPr sz="1600" kern="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data</a:t>
            </a:r>
            <a:r>
              <a:rPr sz="1600" kern="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1600" dirty="0"/>
          </a:p>
        </p:txBody>
      </p:sp>
      <p:sp>
        <p:nvSpPr>
          <p:cNvPr id="176" name="textbox 176"/>
          <p:cNvSpPr/>
          <p:nvPr/>
        </p:nvSpPr>
        <p:spPr>
          <a:xfrm>
            <a:off x="3957216" y="3371321"/>
            <a:ext cx="1111885" cy="2933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105"/>
              </a:lnSpc>
            </a:pPr>
            <a:r>
              <a:rPr sz="1600" kern="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your model</a:t>
            </a:r>
            <a:endParaRPr lang="en-US" altLang="en-US" sz="1600" dirty="0"/>
          </a:p>
        </p:txBody>
      </p:sp>
      <p:grpSp>
        <p:nvGrpSpPr>
          <p:cNvPr id="2" name="group 2"/>
          <p:cNvGrpSpPr/>
          <p:nvPr/>
        </p:nvGrpSpPr>
        <p:grpSpPr>
          <a:xfrm rot="21600000">
            <a:off x="6706661" y="2960731"/>
            <a:ext cx="725412" cy="363817"/>
            <a:chOff x="0" y="0"/>
            <a:chExt cx="725412" cy="363817"/>
          </a:xfrm>
        </p:grpSpPr>
        <p:sp>
          <p:nvSpPr>
            <p:cNvPr id="178" name="path"/>
            <p:cNvSpPr/>
            <p:nvPr/>
          </p:nvSpPr>
          <p:spPr>
            <a:xfrm>
              <a:off x="80497" y="38563"/>
              <a:ext cx="644914" cy="325253"/>
            </a:xfrm>
            <a:custGeom>
              <a:avLst/>
              <a:gdLst/>
              <a:ahLst/>
              <a:cxnLst/>
              <a:rect l="0" t="0" r="0" b="0"/>
              <a:pathLst>
                <a:path w="1015" h="512">
                  <a:moveTo>
                    <a:pt x="1009" y="498"/>
                  </a:moveTo>
                  <a:lnTo>
                    <a:pt x="6" y="13"/>
                  </a:lnTo>
                </a:path>
              </a:pathLst>
            </a:custGeom>
            <a:noFill/>
            <a:ln w="190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0" name="path"/>
            <p:cNvSpPr/>
            <p:nvPr/>
          </p:nvSpPr>
          <p:spPr>
            <a:xfrm>
              <a:off x="0" y="0"/>
              <a:ext cx="106927" cy="82096"/>
            </a:xfrm>
            <a:custGeom>
              <a:avLst/>
              <a:gdLst/>
              <a:ahLst/>
              <a:cxnLst/>
              <a:rect l="0" t="0" r="0" b="0"/>
              <a:pathLst>
                <a:path w="168" h="129">
                  <a:moveTo>
                    <a:pt x="154" y="29"/>
                  </a:moveTo>
                  <a:lnTo>
                    <a:pt x="10" y="14"/>
                  </a:lnTo>
                  <a:lnTo>
                    <a:pt x="111" y="118"/>
                  </a:lnTo>
                  <a:lnTo>
                    <a:pt x="154" y="29"/>
                  </a:lnTo>
                </a:path>
              </a:pathLst>
            </a:custGeom>
            <a:noFill/>
            <a:ln w="19050" cap="flat">
              <a:solidFill>
                <a:srgbClr val="FF000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82" name="path"/>
          <p:cNvSpPr/>
          <p:nvPr/>
        </p:nvSpPr>
        <p:spPr>
          <a:xfrm>
            <a:off x="4508936" y="2962920"/>
            <a:ext cx="696817" cy="361571"/>
          </a:xfrm>
          <a:custGeom>
            <a:avLst/>
            <a:gdLst/>
            <a:ahLst/>
            <a:cxnLst/>
            <a:rect l="0" t="0" r="0" b="0"/>
            <a:pathLst>
              <a:path w="1097" h="569">
                <a:moveTo>
                  <a:pt x="6" y="555"/>
                </a:moveTo>
                <a:lnTo>
                  <a:pt x="1090" y="13"/>
                </a:lnTo>
              </a:path>
            </a:pathLst>
          </a:custGeom>
          <a:noFill/>
          <a:ln w="19050" cap="flat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4" name="group 4"/>
          <p:cNvGrpSpPr/>
          <p:nvPr/>
        </p:nvGrpSpPr>
        <p:grpSpPr>
          <a:xfrm rot="21600000">
            <a:off x="5688334" y="3062825"/>
            <a:ext cx="62931" cy="929624"/>
            <a:chOff x="0" y="0"/>
            <a:chExt cx="62931" cy="929624"/>
          </a:xfrm>
        </p:grpSpPr>
        <p:sp>
          <p:nvSpPr>
            <p:cNvPr id="184" name="path"/>
            <p:cNvSpPr/>
            <p:nvPr/>
          </p:nvSpPr>
          <p:spPr>
            <a:xfrm>
              <a:off x="21940" y="9525"/>
              <a:ext cx="19050" cy="920099"/>
            </a:xfrm>
            <a:custGeom>
              <a:avLst/>
              <a:gdLst/>
              <a:ahLst/>
              <a:cxnLst/>
              <a:rect l="0" t="0" r="0" b="0"/>
              <a:pathLst>
                <a:path w="30" h="1448">
                  <a:moveTo>
                    <a:pt x="15" y="1448"/>
                  </a:moveTo>
                  <a:lnTo>
                    <a:pt x="15" y="0"/>
                  </a:lnTo>
                </a:path>
              </a:pathLst>
            </a:custGeom>
            <a:noFill/>
            <a:ln w="190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86" name="path"/>
            <p:cNvSpPr/>
            <p:nvPr/>
          </p:nvSpPr>
          <p:spPr>
            <a:xfrm>
              <a:off x="0" y="0"/>
              <a:ext cx="62931" cy="19050"/>
            </a:xfrm>
            <a:custGeom>
              <a:avLst/>
              <a:gdLst/>
              <a:ahLst/>
              <a:cxnLst/>
              <a:rect l="0" t="0" r="0" b="0"/>
              <a:pathLst>
                <a:path w="99" h="30">
                  <a:moveTo>
                    <a:pt x="0" y="15"/>
                  </a:moveTo>
                  <a:lnTo>
                    <a:pt x="99" y="15"/>
                  </a:lnTo>
                </a:path>
              </a:pathLst>
            </a:custGeom>
            <a:noFill/>
            <a:ln w="19050" cap="flat">
              <a:solidFill>
                <a:srgbClr val="FF0000">
                  <a:alpha val="100000"/>
                </a:srgbClr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88" name="path"/>
          <p:cNvSpPr/>
          <p:nvPr/>
        </p:nvSpPr>
        <p:spPr>
          <a:xfrm>
            <a:off x="5679383" y="2982641"/>
            <a:ext cx="80831" cy="92966"/>
          </a:xfrm>
          <a:custGeom>
            <a:avLst/>
            <a:gdLst/>
            <a:ahLst/>
            <a:cxnLst/>
            <a:rect l="0" t="0" r="0" b="0"/>
            <a:pathLst>
              <a:path w="127" h="146">
                <a:moveTo>
                  <a:pt x="113" y="141"/>
                </a:moveTo>
                <a:lnTo>
                  <a:pt x="63" y="5"/>
                </a:lnTo>
                <a:lnTo>
                  <a:pt x="14" y="141"/>
                </a:lnTo>
              </a:path>
            </a:pathLst>
          </a:custGeom>
          <a:noFill/>
          <a:ln w="19050" cap="flat">
            <a:solidFill>
              <a:srgbClr val="FF0000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box 190"/>
          <p:cNvSpPr/>
          <p:nvPr/>
        </p:nvSpPr>
        <p:spPr>
          <a:xfrm>
            <a:off x="495137" y="2071251"/>
            <a:ext cx="6950709" cy="9194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275"/>
              </a:lnSpc>
            </a:pPr>
            <a:r>
              <a:rPr sz="1700" kern="0" spc="-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    Displayed</a:t>
            </a:r>
            <a:r>
              <a:rPr sz="17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700" kern="0" spc="-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name: </a:t>
            </a:r>
            <a:r>
              <a:rPr sz="1700" b="1" kern="0" spc="-4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&lt;student ID&gt;_&lt;</a:t>
            </a:r>
            <a:r>
              <a:rPr sz="1700" b="1" kern="0" spc="-50" dirty="0">
                <a:solidFill>
                  <a:srgbClr val="00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anything&gt;</a:t>
            </a:r>
            <a:endParaRPr lang="en-US" altLang="en-US" sz="1700" dirty="0"/>
          </a:p>
          <a:p>
            <a:pPr marL="469900" algn="l" rtl="0" eaLnBrk="0">
              <a:lnSpc>
                <a:spcPts val="2275"/>
              </a:lnSpc>
            </a:pPr>
            <a:r>
              <a:rPr sz="1600" kern="0" spc="-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○    e.g.</a:t>
            </a:r>
            <a:r>
              <a:rPr sz="1600" kern="0" spc="1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kern="0" spc="-3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b06901020_puipui</a:t>
            </a:r>
            <a:endParaRPr lang="en-US" altLang="en-US" sz="1600" dirty="0"/>
          </a:p>
          <a:p>
            <a:pPr algn="r" rtl="0" eaLnBrk="0">
              <a:lnSpc>
                <a:spcPts val="2465"/>
              </a:lnSpc>
              <a:spcBef>
                <a:spcPts val="15"/>
              </a:spcBef>
            </a:pP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○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For auditing, don’t put studen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 ID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 your displayed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name.</a:t>
            </a:r>
            <a:endParaRPr lang="en-US" altLang="en-US" sz="1800" dirty="0"/>
          </a:p>
        </p:txBody>
      </p:sp>
      <p:sp>
        <p:nvSpPr>
          <p:cNvPr id="192" name="textbox 192"/>
          <p:cNvSpPr/>
          <p:nvPr/>
        </p:nvSpPr>
        <p:spPr>
          <a:xfrm>
            <a:off x="405298" y="632350"/>
            <a:ext cx="6589179" cy="10458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5000"/>
              </a:lnSpc>
            </a:pPr>
            <a:r>
              <a:rPr sz="3000" b="1" kern="0" spc="-15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Kaggle</a:t>
            </a:r>
            <a:endParaRPr lang="en-US" altLang="en-US" sz="3000" dirty="0"/>
          </a:p>
          <a:p>
            <a:pPr algn="l" rtl="0" eaLnBrk="0">
              <a:lnSpc>
                <a:spcPct val="121000"/>
              </a:lnSpc>
            </a:pPr>
            <a:endParaRPr lang="en-US" altLang="en-US" sz="1000" dirty="0"/>
          </a:p>
          <a:p>
            <a:pPr algn="l" rtl="0" eaLnBrk="0">
              <a:lnSpc>
                <a:spcPct val="114000"/>
              </a:lnSpc>
            </a:pPr>
            <a:endParaRPr lang="en-US" altLang="en-US" sz="400" dirty="0"/>
          </a:p>
          <a:p>
            <a:pPr algn="r" eaLnBrk="0">
              <a:lnSpc>
                <a:spcPct val="117000"/>
              </a:lnSpc>
            </a:pP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Link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lang="en-US" altLang="zh-CN"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altLang="zh-CN" dirty="0"/>
              <a:t>https://www.kaggle.com/competitions/dl2023autum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endParaRPr lang="en-US" altLang="zh-CN" sz="1800" u="sng" kern="0" spc="0" dirty="0">
              <a:solidFill>
                <a:srgbClr val="009668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eaLnBrk="0">
              <a:lnSpc>
                <a:spcPct val="117000"/>
              </a:lnSpc>
            </a:pPr>
            <a:endParaRPr lang="en-US" altLang="en-US" sz="1800" dirty="0"/>
          </a:p>
        </p:txBody>
      </p:sp>
      <p:pic>
        <p:nvPicPr>
          <p:cNvPr id="194" name="picture 1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184449" y="3503000"/>
            <a:ext cx="2267899" cy="1119424"/>
          </a:xfrm>
          <a:prstGeom prst="rect">
            <a:avLst/>
          </a:prstGeom>
        </p:spPr>
      </p:pic>
      <p:sp>
        <p:nvSpPr>
          <p:cNvPr id="196" name="textbox 196"/>
          <p:cNvSpPr/>
          <p:nvPr/>
        </p:nvSpPr>
        <p:spPr>
          <a:xfrm>
            <a:off x="495137" y="3393625"/>
            <a:ext cx="3349625" cy="6546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65"/>
              </a:lnSpc>
            </a:pP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Submission for</a:t>
            </a:r>
            <a:r>
              <a:rPr sz="1800" kern="0" spc="-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mat:</a:t>
            </a:r>
            <a:r>
              <a:rPr sz="1800" kern="0" spc="2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-1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.csv</a:t>
            </a:r>
            <a:r>
              <a:rPr sz="1800" b="1" kern="0" spc="-59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800" kern="0" spc="-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ﬁle</a:t>
            </a:r>
            <a:endParaRPr lang="en-US" altLang="en-US" sz="1800" dirty="0"/>
          </a:p>
          <a:p>
            <a:pPr marL="469900" algn="l" rtl="0" eaLnBrk="0">
              <a:lnSpc>
                <a:spcPts val="2465"/>
              </a:lnSpc>
              <a:spcBef>
                <a:spcPts val="15"/>
              </a:spcBef>
            </a:pPr>
            <a:r>
              <a:rPr sz="1800" kern="0" spc="-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○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-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See sample</a:t>
            </a:r>
            <a:r>
              <a:rPr sz="1800" kern="0" spc="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-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code</a:t>
            </a:r>
            <a:endParaRPr lang="en-US" altLang="en-US" sz="1800" dirty="0"/>
          </a:p>
        </p:txBody>
      </p:sp>
      <p:sp>
        <p:nvSpPr>
          <p:cNvPr id="198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2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37312" y="2165325"/>
            <a:ext cx="6133164" cy="2174674"/>
          </a:xfrm>
          <a:prstGeom prst="rect">
            <a:avLst/>
          </a:prstGeom>
        </p:spPr>
      </p:pic>
      <p:sp>
        <p:nvSpPr>
          <p:cNvPr id="202" name="textbox 202"/>
          <p:cNvSpPr/>
          <p:nvPr/>
        </p:nvSpPr>
        <p:spPr>
          <a:xfrm>
            <a:off x="405299" y="625492"/>
            <a:ext cx="7606665" cy="13487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2900" b="1" kern="0" spc="-13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Kaggle --</a:t>
            </a:r>
            <a:r>
              <a:rPr sz="2900" b="1" kern="0" spc="-24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900" b="1" kern="0" spc="-13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Submissi</a:t>
            </a:r>
            <a:r>
              <a:rPr sz="2900" b="1" kern="0" spc="-14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endParaRPr lang="en-US" altLang="en-US" sz="2900" dirty="0"/>
          </a:p>
          <a:p>
            <a:pPr algn="l" rtl="0" eaLnBrk="0">
              <a:lnSpc>
                <a:spcPct val="122000"/>
              </a:lnSpc>
            </a:pPr>
            <a:endParaRPr lang="en-US" altLang="en-US" sz="1000" dirty="0"/>
          </a:p>
          <a:p>
            <a:pPr marL="102235" algn="l" rtl="0" eaLnBrk="0">
              <a:lnSpc>
                <a:spcPts val="2465"/>
              </a:lnSpc>
              <a:spcBef>
                <a:spcPts val="545"/>
              </a:spcBef>
            </a:pP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You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may</a:t>
            </a:r>
            <a:r>
              <a:rPr sz="1800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submit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up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1800" kern="0" spc="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5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</a:t>
            </a:r>
            <a:r>
              <a:rPr sz="1800" b="1" kern="0" spc="12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results</a:t>
            </a: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each</a:t>
            </a:r>
            <a:r>
              <a:rPr sz="1800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day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(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UTC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).</a:t>
            </a:r>
            <a:endParaRPr lang="en-US" altLang="en-US" sz="1800" dirty="0"/>
          </a:p>
          <a:p>
            <a:pPr algn="r" rtl="0" eaLnBrk="0">
              <a:lnSpc>
                <a:spcPts val="2465"/>
              </a:lnSpc>
              <a:spcBef>
                <a:spcPts val="15"/>
              </a:spcBef>
            </a:pP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   Up to </a:t>
            </a:r>
            <a:r>
              <a:rPr sz="1800" b="1" kern="0" spc="5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 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submissions w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ill be</a:t>
            </a: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considered for the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private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leaderboard.</a:t>
            </a:r>
            <a:endParaRPr lang="en-US" altLang="en-US" sz="1800" dirty="0"/>
          </a:p>
        </p:txBody>
      </p:sp>
      <p:sp>
        <p:nvSpPr>
          <p:cNvPr id="204" name="textbox 204"/>
          <p:cNvSpPr/>
          <p:nvPr/>
        </p:nvSpPr>
        <p:spPr>
          <a:xfrm>
            <a:off x="6541866" y="2723146"/>
            <a:ext cx="2038350" cy="10248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66000"/>
              </a:lnSpc>
            </a:pPr>
            <a:endParaRPr lang="en-US" altLang="en-US" sz="100" dirty="0"/>
          </a:p>
          <a:p>
            <a:pPr marL="12700" indent="6350" algn="l" rtl="0" eaLnBrk="0">
              <a:lnSpc>
                <a:spcPct val="102000"/>
              </a:lnSpc>
            </a:pPr>
            <a:r>
              <a:rPr sz="16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remember t</a:t>
            </a:r>
            <a:r>
              <a:rPr sz="16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 select </a:t>
            </a:r>
            <a:r>
              <a:rPr sz="1600" b="1" kern="0" spc="3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1600" b="1" kern="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results for your</a:t>
            </a:r>
            <a:r>
              <a:rPr sz="16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16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nal</a:t>
            </a:r>
            <a:r>
              <a:rPr sz="16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6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scores before the</a:t>
            </a:r>
            <a:endParaRPr lang="en-US" altLang="en-US" sz="1600" dirty="0"/>
          </a:p>
          <a:p>
            <a:pPr marL="13335" algn="l" rtl="0" eaLnBrk="0">
              <a:lnSpc>
                <a:spcPts val="2015"/>
              </a:lnSpc>
            </a:pPr>
            <a:r>
              <a:rPr sz="16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competiti</a:t>
            </a:r>
            <a:r>
              <a:rPr sz="16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 ends!</a:t>
            </a:r>
            <a:endParaRPr lang="en-US" altLang="en-US" sz="1600" dirty="0"/>
          </a:p>
        </p:txBody>
      </p:sp>
      <p:sp>
        <p:nvSpPr>
          <p:cNvPr id="206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2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52400" y="2221550"/>
            <a:ext cx="8839200" cy="1733623"/>
          </a:xfrm>
          <a:prstGeom prst="rect">
            <a:avLst/>
          </a:prstGeom>
        </p:spPr>
      </p:pic>
      <p:sp>
        <p:nvSpPr>
          <p:cNvPr id="218" name="textbox 218"/>
          <p:cNvSpPr/>
          <p:nvPr/>
        </p:nvSpPr>
        <p:spPr>
          <a:xfrm>
            <a:off x="397983" y="625492"/>
            <a:ext cx="5989954" cy="10331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2900" b="1" kern="0" spc="-13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Grading -- Kaggle</a:t>
            </a:r>
            <a:endParaRPr lang="en-US" altLang="en-US" sz="2900" dirty="0"/>
          </a:p>
          <a:p>
            <a:pPr algn="l" rtl="0" eaLnBrk="0">
              <a:lnSpc>
                <a:spcPct val="122000"/>
              </a:lnSpc>
            </a:pPr>
            <a:endParaRPr lang="en-US" altLang="en-US" sz="1000" dirty="0"/>
          </a:p>
          <a:p>
            <a:pPr algn="l" rtl="0" eaLnBrk="0">
              <a:lnSpc>
                <a:spcPct val="113000"/>
              </a:lnSpc>
            </a:pPr>
            <a:endParaRPr lang="en-US" altLang="en-US" sz="400" dirty="0"/>
          </a:p>
          <a:p>
            <a:pPr algn="r" rtl="0" eaLnBrk="0">
              <a:lnSpc>
                <a:spcPts val="2465"/>
              </a:lnSpc>
              <a:spcBef>
                <a:spcPts val="5"/>
              </a:spcBef>
            </a:pP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1800" kern="0" spc="19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might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change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strong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baseline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it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’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too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hard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1800" dirty="0"/>
          </a:p>
        </p:txBody>
      </p:sp>
      <p:sp>
        <p:nvSpPr>
          <p:cNvPr id="220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238"/>
          <p:cNvSpPr/>
          <p:nvPr/>
        </p:nvSpPr>
        <p:spPr>
          <a:xfrm>
            <a:off x="878207" y="514501"/>
            <a:ext cx="5900420" cy="22498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2800" b="1" kern="0" spc="-11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Code Submission</a:t>
            </a:r>
            <a:endParaRPr lang="en-US" altLang="en-US" sz="2800" dirty="0"/>
          </a:p>
          <a:p>
            <a:pPr algn="l" rtl="0" eaLnBrk="0">
              <a:lnSpc>
                <a:spcPct val="135000"/>
              </a:lnSpc>
            </a:pPr>
            <a:endParaRPr lang="en-US" altLang="en-US" sz="1000" dirty="0"/>
          </a:p>
          <a:p>
            <a:pPr marL="109220" algn="l" rtl="0" eaLnBrk="0">
              <a:lnSpc>
                <a:spcPts val="2465"/>
              </a:lnSpc>
              <a:spcBef>
                <a:spcPts val="550"/>
              </a:spcBef>
            </a:pP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0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Your</a:t>
            </a:r>
            <a:r>
              <a:rPr sz="1800" kern="0" spc="30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.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zip</a:t>
            </a:r>
            <a:r>
              <a:rPr sz="1800" kern="0" spc="-59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should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includeonly</a:t>
            </a:r>
            <a:endParaRPr lang="en-US" altLang="en-US" sz="1800" dirty="0"/>
          </a:p>
          <a:p>
            <a:pPr marL="566420" algn="l" rtl="0" eaLnBrk="0">
              <a:lnSpc>
                <a:spcPts val="2465"/>
              </a:lnSpc>
              <a:spcBef>
                <a:spcPts val="15"/>
              </a:spcBef>
            </a:pPr>
            <a:r>
              <a:rPr sz="1800" kern="0" spc="-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-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Code</a:t>
            </a:r>
            <a:r>
              <a:rPr sz="1800" kern="0" spc="-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 either  </a:t>
            </a:r>
            <a:r>
              <a:rPr sz="1800" kern="0" spc="-7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.py</a:t>
            </a:r>
            <a:r>
              <a:rPr sz="1800" kern="0" spc="-52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800" kern="0" spc="-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or</a:t>
            </a:r>
            <a:r>
              <a:rPr sz="1800" kern="0" spc="29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-8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.</a:t>
            </a:r>
            <a:r>
              <a:rPr sz="1800" kern="0" spc="-80" dirty="0" err="1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ipynb</a:t>
            </a:r>
            <a:endParaRPr lang="en-US" altLang="zh-CN" dirty="0"/>
          </a:p>
          <a:p>
            <a:pPr marL="566420" algn="l" rtl="0" eaLnBrk="0">
              <a:lnSpc>
                <a:spcPts val="2465"/>
              </a:lnSpc>
              <a:spcBef>
                <a:spcPts val="15"/>
              </a:spcBef>
            </a:pPr>
            <a:r>
              <a:rPr sz="1800" kern="0" spc="1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Report</a:t>
            </a: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1800" kern="0" spc="30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.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pdf</a:t>
            </a:r>
            <a:endParaRPr lang="en-US" altLang="en-US" sz="1000" dirty="0"/>
          </a:p>
          <a:p>
            <a:pPr algn="l" rtl="0" eaLnBrk="0">
              <a:lnSpc>
                <a:spcPct val="114000"/>
              </a:lnSpc>
            </a:pPr>
            <a:endParaRPr lang="en-US" altLang="en-US" sz="400" dirty="0"/>
          </a:p>
          <a:p>
            <a:pPr marL="109220" algn="l" rtl="0" eaLnBrk="0">
              <a:lnSpc>
                <a:spcPts val="2390"/>
              </a:lnSpc>
              <a:spcBef>
                <a:spcPts val="5"/>
              </a:spcBef>
            </a:pPr>
            <a:r>
              <a:rPr sz="1800" kern="0" spc="-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    Example:</a:t>
            </a:r>
            <a:endParaRPr lang="en-US" altLang="en-US" sz="1800" dirty="0"/>
          </a:p>
        </p:txBody>
      </p:sp>
      <p:pic>
        <p:nvPicPr>
          <p:cNvPr id="240" name="picture 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50286" y="2894601"/>
            <a:ext cx="3043351" cy="1497575"/>
          </a:xfrm>
          <a:prstGeom prst="rect">
            <a:avLst/>
          </a:prstGeom>
        </p:spPr>
      </p:pic>
      <p:sp>
        <p:nvSpPr>
          <p:cNvPr id="242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icture 2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940827" y="308274"/>
            <a:ext cx="2726874" cy="4526950"/>
          </a:xfrm>
          <a:prstGeom prst="rect">
            <a:avLst/>
          </a:prstGeom>
        </p:spPr>
      </p:pic>
      <p:sp>
        <p:nvSpPr>
          <p:cNvPr id="246" name="textbox 246"/>
          <p:cNvSpPr/>
          <p:nvPr/>
        </p:nvSpPr>
        <p:spPr>
          <a:xfrm>
            <a:off x="397983" y="625492"/>
            <a:ext cx="3469640" cy="13430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8000"/>
              </a:lnSpc>
            </a:pPr>
            <a:r>
              <a:rPr sz="2800" b="1" kern="0" spc="-11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Code Submission</a:t>
            </a:r>
            <a:endParaRPr lang="en-US" altLang="en-US" sz="2800" dirty="0"/>
          </a:p>
          <a:p>
            <a:pPr algn="l" rtl="0" eaLnBrk="0">
              <a:lnSpc>
                <a:spcPct val="134000"/>
              </a:lnSpc>
            </a:pPr>
            <a:endParaRPr lang="en-US" altLang="en-US" sz="1000" dirty="0"/>
          </a:p>
          <a:p>
            <a:pPr algn="l" rtl="0" eaLnBrk="0">
              <a:lnSpc>
                <a:spcPct val="113000"/>
              </a:lnSpc>
            </a:pPr>
            <a:endParaRPr lang="en-US" altLang="en-US" sz="400" dirty="0"/>
          </a:p>
          <a:p>
            <a:pPr marL="459105" indent="-349885" algn="l" rtl="0" eaLnBrk="0">
              <a:lnSpc>
                <a:spcPct val="114000"/>
              </a:lnSpc>
              <a:spcBef>
                <a:spcPts val="5"/>
              </a:spcBef>
            </a:pP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How to download your code</a:t>
            </a:r>
            <a:r>
              <a:rPr sz="1800" kern="0" spc="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from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Google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Colab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endParaRPr lang="en-US" altLang="en-US" sz="1800" dirty="0"/>
          </a:p>
        </p:txBody>
      </p:sp>
      <p:sp>
        <p:nvSpPr>
          <p:cNvPr id="248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50" name="path"/>
          <p:cNvSpPr/>
          <p:nvPr/>
        </p:nvSpPr>
        <p:spPr>
          <a:xfrm>
            <a:off x="4854362" y="290012"/>
            <a:ext cx="430874" cy="313275"/>
          </a:xfrm>
          <a:custGeom>
            <a:avLst/>
            <a:gdLst/>
            <a:ahLst/>
            <a:cxnLst/>
            <a:rect l="0" t="0" r="0" b="0"/>
            <a:pathLst>
              <a:path w="678" h="493">
                <a:moveTo>
                  <a:pt x="22" y="22"/>
                </a:moveTo>
                <a:lnTo>
                  <a:pt x="656" y="22"/>
                </a:lnTo>
                <a:lnTo>
                  <a:pt x="656" y="470"/>
                </a:lnTo>
                <a:lnTo>
                  <a:pt x="22" y="470"/>
                </a:lnTo>
                <a:lnTo>
                  <a:pt x="22" y="22"/>
                </a:lnTo>
                <a:close/>
              </a:path>
            </a:pathLst>
          </a:custGeom>
          <a:noFill/>
          <a:ln w="28575" cap="flat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box 278"/>
          <p:cNvSpPr/>
          <p:nvPr/>
        </p:nvSpPr>
        <p:spPr>
          <a:xfrm>
            <a:off x="405299" y="627321"/>
            <a:ext cx="7804150" cy="41097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0000"/>
              </a:lnSpc>
            </a:pPr>
            <a:r>
              <a:rPr sz="3100" b="1" kern="0" spc="-15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Hints</a:t>
            </a:r>
            <a:endParaRPr lang="en-US" altLang="en-US" sz="3100" dirty="0"/>
          </a:p>
          <a:p>
            <a:pPr marL="559435" indent="-457200" algn="l" rtl="0" eaLnBrk="0">
              <a:lnSpc>
                <a:spcPct val="115000"/>
              </a:lnSpc>
              <a:spcBef>
                <a:spcPts val="1560"/>
              </a:spcBef>
            </a:pP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Simple</a:t>
            </a:r>
            <a:r>
              <a:rPr sz="1800" b="1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Baseline                      </a:t>
            </a:r>
            <a:r>
              <a:rPr sz="1800" b="1" kern="0" spc="-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○</a:t>
            </a:r>
            <a:r>
              <a:rPr sz="1800" kern="0" spc="9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u="sng" kern="0" spc="0" dirty="0">
                <a:solidFill>
                  <a:srgbClr val="00966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2">
                  <a:extLst>
                    <a:ext uri="{DAF060AB-1E55-43B9-8AAB-6FB025537F2F}">
                      <wpsdc:hlinkClr xmlns="" xmlns:wpsdc="http://www.wps.cn/officeDocument/2017/drawingmlCustomData" val="009668"/>
                      <wpsdc:folHlinkClr xmlns="" xmlns:wpsdc="http://www.wps.cn/officeDocument/2017/drawingmlCustomData" val="009668"/>
                      <wpsdc:hlinkUnderline xmlns="" xmlns:wpsdc="http://www.wps.cn/officeDocument/2017/drawingmlCustomData" val="0"/>
                    </a:ext>
                  </a:extLst>
                </a:hlinkClick>
              </a:rPr>
              <a:t>Sample</a:t>
            </a:r>
            <a:r>
              <a:rPr sz="1800" u="sng" kern="0" spc="40" dirty="0">
                <a:solidFill>
                  <a:srgbClr val="00966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2">
                  <a:extLst>
                    <a:ext uri="{DAF060AB-1E55-43B9-8AAB-6FB025537F2F}">
                      <wpsdc:hlinkClr xmlns="" xmlns:wpsdc="http://www.wps.cn/officeDocument/2017/drawingmlCustomData" val="009668"/>
                      <wpsdc:folHlinkClr xmlns="" xmlns:wpsdc="http://www.wps.cn/officeDocument/2017/drawingmlCustomData" val="009668"/>
                      <wpsdc:hlinkUnderline xmlns=""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1800" u="sng" kern="0" spc="0" dirty="0">
                <a:solidFill>
                  <a:srgbClr val="00966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  <a:hlinkClick r:id="rId2">
                  <a:extLst>
                    <a:ext uri="{DAF060AB-1E55-43B9-8AAB-6FB025537F2F}">
                      <wpsdc:hlinkClr xmlns="" xmlns:wpsdc="http://www.wps.cn/officeDocument/2017/drawingmlCustomData" val="009668"/>
                      <wpsdc:folHlinkClr xmlns="" xmlns:wpsdc="http://www.wps.cn/officeDocument/2017/drawingmlCustomData" val="009668"/>
                      <wpsdc:hlinkUnderline xmlns="" xmlns:wpsdc="http://www.wps.cn/officeDocument/2017/drawingmlCustomData" val="0"/>
                    </a:ext>
                  </a:extLst>
                </a:hlinkClick>
              </a:rPr>
              <a:t>code</a:t>
            </a:r>
            <a:endParaRPr lang="en-US" altLang="en-US" sz="1800" dirty="0"/>
          </a:p>
          <a:p>
            <a:pPr marL="102235" algn="l" rtl="0" eaLnBrk="0">
              <a:lnSpc>
                <a:spcPct val="84000"/>
              </a:lnSpc>
              <a:spcBef>
                <a:spcPts val="440"/>
              </a:spcBef>
            </a:pPr>
            <a:r>
              <a:rPr sz="1800" b="1" kern="0" spc="2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b="1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Medium</a:t>
            </a:r>
            <a:r>
              <a:rPr sz="1800" b="1" kern="0" spc="2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Baseline</a:t>
            </a:r>
            <a:endParaRPr lang="en-US" altLang="en-US" sz="1800" dirty="0"/>
          </a:p>
          <a:p>
            <a:pPr marL="915035" indent="-355600" algn="l" rtl="0" eaLnBrk="0">
              <a:lnSpc>
                <a:spcPct val="114000"/>
              </a:lnSpc>
              <a:spcBef>
                <a:spcPts val="155"/>
              </a:spcBef>
            </a:pPr>
            <a:r>
              <a:rPr sz="1800" kern="0" spc="-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○    </a:t>
            </a:r>
            <a:r>
              <a:rPr sz="1800" i="1" kern="0" spc="-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Feature selection</a:t>
            </a:r>
            <a:r>
              <a:rPr sz="1800" kern="0" spc="-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 40 states +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-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1800" kern="0" spc="9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-7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tested_positi</a:t>
            </a:r>
            <a:r>
              <a:rPr sz="1800" kern="0" spc="-8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ve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              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(will be demonstrated</a:t>
            </a:r>
            <a:r>
              <a:rPr sz="1800" kern="0" spc="1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 class)</a:t>
            </a:r>
            <a:endParaRPr lang="en-US" altLang="en-US" sz="1800" dirty="0"/>
          </a:p>
          <a:p>
            <a:pPr marL="102235" algn="l" rtl="0" eaLnBrk="0">
              <a:lnSpc>
                <a:spcPct val="87000"/>
              </a:lnSpc>
              <a:spcBef>
                <a:spcPts val="550"/>
              </a:spcBef>
            </a:pPr>
            <a:r>
              <a:rPr sz="1800" b="1" kern="0" spc="-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b="1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b="1" kern="0" spc="-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Strong</a:t>
            </a:r>
            <a:r>
              <a:rPr sz="1800" b="1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-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Baseline</a:t>
            </a:r>
            <a:endParaRPr lang="en-US" altLang="en-US" sz="1800" dirty="0"/>
          </a:p>
          <a:p>
            <a:pPr marL="559435" algn="l" rtl="0" eaLnBrk="0">
              <a:lnSpc>
                <a:spcPts val="2465"/>
              </a:lnSpc>
              <a:spcBef>
                <a:spcPts val="115"/>
              </a:spcBef>
            </a:pPr>
            <a:r>
              <a:rPr sz="1800" i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Feature</a:t>
            </a:r>
            <a:r>
              <a:rPr sz="1800" i="1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i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selection</a:t>
            </a:r>
            <a:r>
              <a:rPr sz="1800" i="1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what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other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features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useful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?)</a:t>
            </a:r>
            <a:endParaRPr lang="en-US" altLang="en-US" sz="1800" dirty="0"/>
          </a:p>
          <a:p>
            <a:pPr marL="559435" algn="l" rtl="0" eaLnBrk="0">
              <a:lnSpc>
                <a:spcPts val="2465"/>
              </a:lnSpc>
              <a:spcBef>
                <a:spcPts val="15"/>
              </a:spcBef>
            </a:pPr>
            <a:r>
              <a:rPr sz="1800" i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DNN</a:t>
            </a:r>
            <a:r>
              <a:rPr sz="1800" i="1" kern="0" spc="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i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architecture</a:t>
            </a:r>
            <a:r>
              <a:rPr sz="1800" i="1" kern="0" spc="9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layers</a:t>
            </a:r>
            <a:r>
              <a:rPr sz="1800" kern="0" spc="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dimension</a:t>
            </a:r>
            <a:r>
              <a:rPr sz="1800" kern="0" spc="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activation</a:t>
            </a:r>
            <a:r>
              <a:rPr sz="1800" kern="0" spc="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function</a:t>
            </a:r>
            <a:r>
              <a:rPr sz="1800" kern="0" spc="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?)</a:t>
            </a:r>
            <a:endParaRPr lang="en-US" altLang="en-US" sz="1800" dirty="0"/>
          </a:p>
          <a:p>
            <a:pPr marL="559435" algn="l" rtl="0" eaLnBrk="0">
              <a:lnSpc>
                <a:spcPct val="115000"/>
              </a:lnSpc>
              <a:spcBef>
                <a:spcPts val="15"/>
              </a:spcBef>
            </a:pPr>
            <a:r>
              <a:rPr sz="1800" i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Training</a:t>
            </a:r>
            <a:r>
              <a:rPr sz="1800" i="1" kern="0" spc="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mini</a:t>
            </a:r>
            <a:r>
              <a:rPr sz="1800" kern="0" spc="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batch</a:t>
            </a:r>
            <a:r>
              <a:rPr sz="1800" kern="0" spc="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optimizer</a:t>
            </a:r>
            <a:r>
              <a:rPr sz="1800" kern="0" spc="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learning</a:t>
            </a:r>
            <a:r>
              <a:rPr sz="1800" kern="0" spc="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rate</a:t>
            </a:r>
            <a:r>
              <a:rPr sz="1800" kern="0" spc="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?)                         </a:t>
            </a: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</a:t>
            </a:r>
            <a:endParaRPr lang="en-US" altLang="zh-CN" sz="1800" kern="0" spc="10" dirty="0">
              <a:solidFill>
                <a:srgbClr val="695D46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559435" algn="l" rtl="0" eaLnBrk="0">
              <a:lnSpc>
                <a:spcPct val="115000"/>
              </a:lnSpc>
              <a:spcBef>
                <a:spcPts val="15"/>
              </a:spcBef>
            </a:pPr>
            <a:r>
              <a:rPr sz="1800" i="1" kern="0" spc="-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L2 </a:t>
            </a:r>
            <a:r>
              <a:rPr sz="1800" i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regularization</a:t>
            </a:r>
            <a:endParaRPr lang="en-US" altLang="en-US" sz="1800" dirty="0"/>
          </a:p>
        </p:txBody>
      </p:sp>
      <p:sp>
        <p:nvSpPr>
          <p:cNvPr id="280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picture 2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662776" y="717800"/>
            <a:ext cx="3818424" cy="4190050"/>
          </a:xfrm>
          <a:prstGeom prst="rect">
            <a:avLst/>
          </a:prstGeom>
        </p:spPr>
      </p:pic>
      <p:sp>
        <p:nvSpPr>
          <p:cNvPr id="296" name="textbox 296"/>
          <p:cNvSpPr/>
          <p:nvPr/>
        </p:nvSpPr>
        <p:spPr>
          <a:xfrm>
            <a:off x="2047352" y="178651"/>
            <a:ext cx="5073015" cy="4400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3265"/>
              </a:lnSpc>
            </a:pPr>
            <a:r>
              <a:rPr sz="2400" b="1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Have fun and wish you goodluck!</a:t>
            </a:r>
            <a:endParaRPr lang="en-US" altLang="en-US" sz="2400" dirty="0"/>
          </a:p>
        </p:txBody>
      </p:sp>
      <p:sp>
        <p:nvSpPr>
          <p:cNvPr id="298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/>
          <p:nvPr/>
        </p:nvSpPr>
        <p:spPr>
          <a:xfrm>
            <a:off x="1247613" y="558182"/>
            <a:ext cx="2350770" cy="40265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0000"/>
              </a:lnSpc>
            </a:pPr>
            <a:r>
              <a:rPr sz="3100" b="1" kern="0" spc="-12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Outline</a:t>
            </a:r>
            <a:endParaRPr lang="en-US" altLang="en-US" sz="3100" dirty="0"/>
          </a:p>
          <a:p>
            <a:pPr marL="394970" indent="-285750" algn="l" rtl="0" eaLnBrk="0">
              <a:lnSpc>
                <a:spcPct val="87000"/>
              </a:lnSpc>
              <a:spcBef>
                <a:spcPts val="1320"/>
              </a:spcBef>
              <a:buFont typeface="Wingdings" panose="05000000000000000000" charset="0"/>
              <a:buChar char="l"/>
            </a:pP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Objectives</a:t>
            </a:r>
            <a:endParaRPr lang="en-US" altLang="en-US" sz="1800" dirty="0"/>
          </a:p>
          <a:p>
            <a:pPr marL="394970" indent="-285750" algn="l" rtl="0" eaLnBrk="0">
              <a:lnSpc>
                <a:spcPts val="2390"/>
              </a:lnSpc>
              <a:spcBef>
                <a:spcPts val="190"/>
              </a:spcBef>
              <a:buFont typeface="Wingdings" panose="05000000000000000000" charset="0"/>
              <a:buChar char="l"/>
            </a:pP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Task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Description</a:t>
            </a:r>
            <a:endParaRPr lang="en-US" altLang="en-US" sz="1800" dirty="0"/>
          </a:p>
          <a:p>
            <a:pPr marL="394970" indent="-285750" algn="l" rtl="0" eaLnBrk="0">
              <a:lnSpc>
                <a:spcPts val="2390"/>
              </a:lnSpc>
              <a:spcBef>
                <a:spcPts val="90"/>
              </a:spcBef>
              <a:buFont typeface="Wingdings" panose="05000000000000000000" charset="0"/>
              <a:buChar char="l"/>
            </a:pPr>
            <a:r>
              <a:rPr sz="1800" kern="0" spc="-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Data</a:t>
            </a:r>
            <a:endParaRPr lang="en-US" altLang="en-US" sz="1800" dirty="0"/>
          </a:p>
          <a:p>
            <a:pPr marL="394970" indent="-285750" algn="l" rtl="0" eaLnBrk="0">
              <a:lnSpc>
                <a:spcPts val="2390"/>
              </a:lnSpc>
              <a:spcBef>
                <a:spcPts val="90"/>
              </a:spcBef>
              <a:buFont typeface="Wingdings" panose="05000000000000000000" charset="0"/>
              <a:buChar char="l"/>
            </a:pP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Evaluation</a:t>
            </a:r>
            <a:r>
              <a:rPr sz="1800" kern="0" spc="1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Metric</a:t>
            </a:r>
            <a:endParaRPr lang="en-US" altLang="en-US" sz="1800" dirty="0"/>
          </a:p>
          <a:p>
            <a:pPr marL="394970" indent="-285750" algn="l" rtl="0" eaLnBrk="0">
              <a:lnSpc>
                <a:spcPts val="2390"/>
              </a:lnSpc>
              <a:spcBef>
                <a:spcPts val="90"/>
              </a:spcBef>
              <a:buFont typeface="Wingdings" panose="05000000000000000000" charset="0"/>
              <a:buChar char="l"/>
            </a:pPr>
            <a:r>
              <a:rPr sz="1800" kern="0" spc="-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Kaggle</a:t>
            </a:r>
            <a:endParaRPr lang="en-US" altLang="en-US" sz="1800" dirty="0"/>
          </a:p>
          <a:p>
            <a:pPr marL="394970" indent="-285750" algn="l" rtl="0" eaLnBrk="0">
              <a:lnSpc>
                <a:spcPts val="2390"/>
              </a:lnSpc>
              <a:spcBef>
                <a:spcPts val="90"/>
              </a:spcBef>
              <a:buFont typeface="Wingdings" panose="05000000000000000000" charset="0"/>
              <a:buChar char="l"/>
            </a:pP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Grading</a:t>
            </a:r>
            <a:endParaRPr lang="en-US" altLang="en-US" sz="1800" dirty="0"/>
          </a:p>
          <a:p>
            <a:pPr marL="394970" indent="-285750" algn="l" rtl="0" eaLnBrk="0">
              <a:lnSpc>
                <a:spcPts val="2390"/>
              </a:lnSpc>
              <a:spcBef>
                <a:spcPts val="90"/>
              </a:spcBef>
              <a:buFont typeface="Wingdings" panose="05000000000000000000" charset="0"/>
              <a:buChar char="l"/>
            </a:pP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Code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Submission</a:t>
            </a:r>
            <a:endParaRPr lang="en-US" altLang="en-US" sz="1800" dirty="0"/>
          </a:p>
          <a:p>
            <a:pPr marL="394970" indent="-285750" algn="l" rtl="0" eaLnBrk="0">
              <a:lnSpc>
                <a:spcPts val="2390"/>
              </a:lnSpc>
              <a:spcBef>
                <a:spcPts val="90"/>
              </a:spcBef>
              <a:buFont typeface="Wingdings" panose="05000000000000000000" charset="0"/>
              <a:buChar char="l"/>
            </a:pPr>
            <a:r>
              <a:rPr sz="1800" kern="0" spc="-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Deadlines</a:t>
            </a:r>
            <a:endParaRPr lang="en-US" altLang="en-US" sz="1800" dirty="0"/>
          </a:p>
          <a:p>
            <a:pPr marL="394970" indent="-285750" algn="l" rtl="0" eaLnBrk="0">
              <a:lnSpc>
                <a:spcPts val="2390"/>
              </a:lnSpc>
              <a:spcBef>
                <a:spcPts val="90"/>
              </a:spcBef>
              <a:buFont typeface="Wingdings" panose="05000000000000000000" charset="0"/>
              <a:buChar char="l"/>
            </a:pPr>
            <a:r>
              <a:rPr sz="1800" kern="0" spc="-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Hints</a:t>
            </a:r>
          </a:p>
          <a:p>
            <a:pPr marL="394970" indent="-285750" algn="l" rtl="0" eaLnBrk="0">
              <a:lnSpc>
                <a:spcPts val="2390"/>
              </a:lnSpc>
              <a:spcBef>
                <a:spcPts val="90"/>
              </a:spcBef>
              <a:buFont typeface="Wingdings" panose="05000000000000000000" charset="0"/>
              <a:buChar char="l"/>
            </a:pP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Regulations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again</a:t>
            </a:r>
            <a:endParaRPr lang="en-US" altLang="en-US" sz="1800" dirty="0"/>
          </a:p>
        </p:txBody>
      </p:sp>
      <p:sp>
        <p:nvSpPr>
          <p:cNvPr id="20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2"/>
          <p:cNvSpPr/>
          <p:nvPr/>
        </p:nvSpPr>
        <p:spPr>
          <a:xfrm>
            <a:off x="397983" y="625492"/>
            <a:ext cx="7292340" cy="33724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6000"/>
              </a:lnSpc>
            </a:pPr>
            <a:r>
              <a:rPr sz="3000" b="1" kern="0" spc="-14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Objective</a:t>
            </a:r>
            <a:r>
              <a:rPr sz="3000" b="1" kern="0" spc="-15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endParaRPr lang="en-US" altLang="en-US" sz="3000" dirty="0"/>
          </a:p>
          <a:p>
            <a:pPr algn="l" rtl="0" eaLnBrk="0">
              <a:lnSpc>
                <a:spcPct val="120000"/>
              </a:lnSpc>
            </a:pPr>
            <a:endParaRPr lang="en-US" altLang="en-US" sz="1000" dirty="0"/>
          </a:p>
          <a:p>
            <a:pPr algn="r" rtl="0" eaLnBrk="0">
              <a:lnSpc>
                <a:spcPts val="2505"/>
              </a:lnSpc>
              <a:spcBef>
                <a:spcPts val="545"/>
              </a:spcBef>
            </a:pP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   Solve a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regr</a:t>
            </a:r>
            <a:r>
              <a:rPr sz="1800" b="1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ession</a:t>
            </a:r>
            <a:r>
              <a:rPr sz="1800" b="1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problem with </a:t>
            </a:r>
            <a:r>
              <a:rPr sz="1800" b="1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deep</a:t>
            </a:r>
            <a:r>
              <a:rPr sz="1800" b="1" kern="0" spc="10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neural</a:t>
            </a:r>
            <a:r>
              <a:rPr sz="1800" b="1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networks 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(DNN).</a:t>
            </a:r>
            <a:endParaRPr lang="en-US" altLang="en-US" sz="1800" dirty="0"/>
          </a:p>
          <a:p>
            <a:pPr algn="l" rtl="0" eaLnBrk="0">
              <a:lnSpc>
                <a:spcPct val="121000"/>
              </a:lnSpc>
            </a:pPr>
            <a:endParaRPr lang="en-US" altLang="en-US" sz="1000" dirty="0"/>
          </a:p>
          <a:p>
            <a:pPr algn="l" rtl="0" eaLnBrk="0">
              <a:lnSpc>
                <a:spcPct val="121000"/>
              </a:lnSpc>
            </a:pPr>
            <a:endParaRPr lang="en-US" altLang="en-US" sz="1000" dirty="0"/>
          </a:p>
          <a:p>
            <a:pPr algn="l" rtl="0" eaLnBrk="0">
              <a:lnSpc>
                <a:spcPct val="121000"/>
              </a:lnSpc>
            </a:pPr>
            <a:endParaRPr lang="en-US" altLang="en-US" sz="1000" dirty="0"/>
          </a:p>
          <a:p>
            <a:pPr marL="109220" algn="l" rtl="0" eaLnBrk="0">
              <a:lnSpc>
                <a:spcPts val="2465"/>
              </a:lnSpc>
              <a:spcBef>
                <a:spcPts val="545"/>
              </a:spcBef>
            </a:pP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Understand bas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ic DNN training tips</a:t>
            </a:r>
            <a:endParaRPr lang="en-US" altLang="en-US" sz="1800" dirty="0"/>
          </a:p>
          <a:p>
            <a:pPr marL="469265" algn="l" rtl="0" eaLnBrk="0">
              <a:lnSpc>
                <a:spcPts val="2370"/>
              </a:lnSpc>
              <a:spcBef>
                <a:spcPts val="1215"/>
              </a:spcBef>
            </a:pP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e.g. hyper-parameter tuning, featureselection, reg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ularization, ...</a:t>
            </a:r>
            <a:endParaRPr lang="en-US" altLang="en-US" sz="1800" dirty="0"/>
          </a:p>
          <a:p>
            <a:pPr algn="l" rtl="0" eaLnBrk="0">
              <a:lnSpc>
                <a:spcPct val="123000"/>
              </a:lnSpc>
            </a:pPr>
            <a:endParaRPr lang="en-US" altLang="en-US" sz="1000" dirty="0"/>
          </a:p>
          <a:p>
            <a:pPr algn="l" rtl="0" eaLnBrk="0">
              <a:lnSpc>
                <a:spcPct val="124000"/>
              </a:lnSpc>
            </a:pPr>
            <a:endParaRPr lang="en-US" altLang="en-US" sz="1000" dirty="0"/>
          </a:p>
          <a:p>
            <a:pPr algn="l" rtl="0" eaLnBrk="0">
              <a:lnSpc>
                <a:spcPct val="124000"/>
              </a:lnSpc>
            </a:pPr>
            <a:endParaRPr lang="en-US" altLang="en-US" sz="1000" dirty="0"/>
          </a:p>
          <a:p>
            <a:pPr algn="l" rtl="0" eaLnBrk="0">
              <a:lnSpc>
                <a:spcPct val="113000"/>
              </a:lnSpc>
            </a:pPr>
            <a:endParaRPr lang="en-US" altLang="en-US" sz="400" dirty="0"/>
          </a:p>
          <a:p>
            <a:pPr marL="109220" algn="l" rtl="0" eaLnBrk="0">
              <a:lnSpc>
                <a:spcPts val="2465"/>
              </a:lnSpc>
              <a:spcBef>
                <a:spcPts val="5"/>
              </a:spcBef>
            </a:pPr>
            <a:r>
              <a:rPr sz="1800" kern="0" spc="1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Get</a:t>
            </a:r>
            <a:r>
              <a:rPr sz="1800" kern="0" spc="1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familiar</a:t>
            </a:r>
            <a:r>
              <a:rPr sz="1800" kern="0" spc="1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with</a:t>
            </a:r>
            <a:r>
              <a:rPr sz="1800" kern="0" spc="1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PyTorch</a:t>
            </a:r>
            <a:r>
              <a:rPr sz="1800" kern="0" spc="1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1800" dirty="0"/>
          </a:p>
        </p:txBody>
      </p:sp>
      <p:sp>
        <p:nvSpPr>
          <p:cNvPr id="24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134674" y="667875"/>
            <a:ext cx="3886374" cy="3807762"/>
          </a:xfrm>
          <a:prstGeom prst="rect">
            <a:avLst/>
          </a:prstGeom>
        </p:spPr>
      </p:pic>
      <p:sp>
        <p:nvSpPr>
          <p:cNvPr id="28" name="textbox 28"/>
          <p:cNvSpPr/>
          <p:nvPr/>
        </p:nvSpPr>
        <p:spPr>
          <a:xfrm>
            <a:off x="388382" y="627321"/>
            <a:ext cx="4491354" cy="20173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2900" b="1" kern="0" spc="-13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Task Description</a:t>
            </a:r>
            <a:endParaRPr lang="en-US" altLang="en-US" sz="2900" dirty="0"/>
          </a:p>
          <a:p>
            <a:pPr algn="l" rtl="0" eaLnBrk="0">
              <a:lnSpc>
                <a:spcPct val="164000"/>
              </a:lnSpc>
            </a:pPr>
            <a:endParaRPr lang="en-US" altLang="en-US" sz="1000" dirty="0"/>
          </a:p>
          <a:p>
            <a:pPr marL="119380" algn="l" rtl="0" eaLnBrk="0">
              <a:lnSpc>
                <a:spcPct val="84000"/>
              </a:lnSpc>
              <a:spcBef>
                <a:spcPts val="540"/>
              </a:spcBef>
            </a:pPr>
            <a:r>
              <a:rPr sz="1800" b="1" kern="0" spc="-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b="1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b="1" kern="0" spc="-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COVID-19 Cases</a:t>
            </a:r>
            <a:r>
              <a:rPr sz="1800" b="1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-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Prediction</a:t>
            </a:r>
            <a:endParaRPr lang="en-US" altLang="en-US" sz="1800" dirty="0"/>
          </a:p>
          <a:p>
            <a:pPr marL="119380" algn="l" rtl="0" eaLnBrk="0">
              <a:lnSpc>
                <a:spcPts val="2390"/>
              </a:lnSpc>
              <a:spcBef>
                <a:spcPts val="250"/>
              </a:spcBef>
            </a:pP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Source</a:t>
            </a: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Delphi</a:t>
            </a: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group</a:t>
            </a: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@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CMU</a:t>
            </a:r>
            <a:endParaRPr lang="en-US" altLang="en-US" sz="1800" dirty="0"/>
          </a:p>
          <a:p>
            <a:pPr marL="926465" indent="-349885" algn="l" rtl="0" eaLnBrk="0">
              <a:lnSpc>
                <a:spcPct val="122000"/>
              </a:lnSpc>
              <a:spcBef>
                <a:spcPts val="10"/>
              </a:spcBef>
            </a:pP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○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daily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survey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since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April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2020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via</a:t>
            </a:r>
            <a:r>
              <a:rPr sz="18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facebook.</a:t>
            </a:r>
            <a:endParaRPr lang="en-US" altLang="en-US" sz="1800" dirty="0"/>
          </a:p>
        </p:txBody>
      </p:sp>
      <p:sp>
        <p:nvSpPr>
          <p:cNvPr id="30" name="textbox 30"/>
          <p:cNvSpPr/>
          <p:nvPr/>
        </p:nvSpPr>
        <p:spPr>
          <a:xfrm>
            <a:off x="569153" y="3476111"/>
            <a:ext cx="4260215" cy="8820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2700" indent="21590" algn="l" rtl="0" eaLnBrk="0">
              <a:lnSpc>
                <a:spcPct val="104000"/>
              </a:lnSpc>
            </a:pPr>
            <a:r>
              <a:rPr sz="1800" kern="0" spc="6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Do not atte</a:t>
            </a:r>
            <a:r>
              <a:rPr sz="1800" kern="0" spc="5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mpt to ﬁnd any related data!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5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Using additional data is prohibited and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your</a:t>
            </a:r>
            <a:r>
              <a:rPr sz="1800" kern="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ﬁ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nal</a:t>
            </a:r>
            <a:r>
              <a:rPr sz="1800" kern="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grade</a:t>
            </a:r>
            <a:r>
              <a:rPr sz="1800" kern="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800" kern="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0.9 !</a:t>
            </a:r>
            <a:endParaRPr lang="en-US" altLang="en-US" sz="1800" dirty="0"/>
          </a:p>
        </p:txBody>
      </p:sp>
      <p:sp>
        <p:nvSpPr>
          <p:cNvPr id="32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4"/>
          <p:cNvSpPr/>
          <p:nvPr/>
        </p:nvSpPr>
        <p:spPr>
          <a:xfrm>
            <a:off x="388382" y="627321"/>
            <a:ext cx="7891144" cy="13462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2900" b="1" kern="0" spc="-13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Task Description</a:t>
            </a:r>
            <a:endParaRPr lang="en-US" altLang="en-US" sz="2900" dirty="0"/>
          </a:p>
          <a:p>
            <a:pPr algn="l" rtl="0" eaLnBrk="0">
              <a:lnSpc>
                <a:spcPct val="121000"/>
              </a:lnSpc>
            </a:pPr>
            <a:endParaRPr lang="en-US" altLang="en-US" sz="1000" dirty="0"/>
          </a:p>
          <a:p>
            <a:pPr algn="l" rtl="0" eaLnBrk="0">
              <a:lnSpc>
                <a:spcPct val="112000"/>
              </a:lnSpc>
            </a:pPr>
            <a:endParaRPr lang="en-US" altLang="en-US" sz="400" dirty="0"/>
          </a:p>
          <a:p>
            <a:pPr marL="485775" indent="-366395" algn="l" rtl="0" eaLnBrk="0">
              <a:lnSpc>
                <a:spcPct val="115000"/>
              </a:lnSpc>
              <a:spcBef>
                <a:spcPts val="5"/>
              </a:spcBef>
            </a:pP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Given</a:t>
            </a: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survey</a:t>
            </a:r>
            <a:r>
              <a:rPr sz="1800" kern="0" spc="19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results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past</a:t>
            </a:r>
            <a:r>
              <a:rPr sz="1800" b="1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3</a:t>
            </a:r>
            <a:r>
              <a:rPr sz="1800" b="1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days</a:t>
            </a:r>
            <a:r>
              <a:rPr sz="1800" b="1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1800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speci</a:t>
            </a: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ﬁ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</a:t>
            </a: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</a:t>
            </a:r>
            <a:r>
              <a:rPr sz="1800" b="1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</a:t>
            </a: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.S.,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then 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predict the percentage of </a:t>
            </a:r>
            <a:r>
              <a:rPr sz="1800" b="1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new tested positive cases 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 the 3rd day.</a:t>
            </a:r>
            <a:endParaRPr lang="en-US" altLang="en-US" sz="1800" dirty="0"/>
          </a:p>
        </p:txBody>
      </p:sp>
      <p:sp>
        <p:nvSpPr>
          <p:cNvPr id="36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08999" y="2495975"/>
            <a:ext cx="900225" cy="900225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530374" y="2495975"/>
            <a:ext cx="900225" cy="900225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713401" y="2495975"/>
            <a:ext cx="900225" cy="900225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351749" y="2495975"/>
            <a:ext cx="900225" cy="900225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892026" y="2495975"/>
            <a:ext cx="900225" cy="900225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534776" y="2495975"/>
            <a:ext cx="900224" cy="900225"/>
          </a:xfrm>
          <a:prstGeom prst="rect">
            <a:avLst/>
          </a:prstGeom>
        </p:spPr>
      </p:pic>
      <p:sp>
        <p:nvSpPr>
          <p:cNvPr id="50" name="textbox 50"/>
          <p:cNvSpPr/>
          <p:nvPr/>
        </p:nvSpPr>
        <p:spPr>
          <a:xfrm>
            <a:off x="7634806" y="3450009"/>
            <a:ext cx="714375" cy="47116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905"/>
              </a:lnSpc>
            </a:pPr>
            <a:r>
              <a:rPr sz="1400" b="1" kern="0" spc="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positive</a:t>
            </a:r>
            <a:endParaRPr lang="en-US" altLang="en-US" sz="1400" dirty="0"/>
          </a:p>
          <a:p>
            <a:pPr algn="l" rtl="0" eaLnBrk="0">
              <a:lnSpc>
                <a:spcPct val="132000"/>
              </a:lnSpc>
            </a:pPr>
            <a:endParaRPr lang="en-US" altLang="en-US" sz="300" dirty="0"/>
          </a:p>
          <a:p>
            <a:pPr marL="117475" algn="l" rtl="0" eaLnBrk="0">
              <a:lnSpc>
                <a:spcPct val="67000"/>
              </a:lnSpc>
              <a:spcBef>
                <a:spcPts val="5"/>
              </a:spcBef>
            </a:pPr>
            <a:r>
              <a:rPr sz="1400" b="1" kern="0" spc="-4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cases</a:t>
            </a:r>
            <a:endParaRPr lang="en-US" altLang="en-US" sz="1400" dirty="0"/>
          </a:p>
        </p:txBody>
      </p:sp>
      <p:sp>
        <p:nvSpPr>
          <p:cNvPr id="52" name="textbox 52"/>
          <p:cNvSpPr/>
          <p:nvPr/>
        </p:nvSpPr>
        <p:spPr>
          <a:xfrm>
            <a:off x="2023544" y="3453743"/>
            <a:ext cx="652780" cy="4673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845"/>
              </a:lnSpc>
            </a:pPr>
            <a:r>
              <a:rPr sz="14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positive</a:t>
            </a:r>
            <a:endParaRPr lang="en-US" altLang="en-US" sz="1400" dirty="0"/>
          </a:p>
          <a:p>
            <a:pPr algn="l" rtl="0" eaLnBrk="0">
              <a:lnSpc>
                <a:spcPct val="109000"/>
              </a:lnSpc>
            </a:pPr>
            <a:endParaRPr lang="en-US" altLang="en-US" sz="400" dirty="0"/>
          </a:p>
          <a:p>
            <a:pPr marL="101600" algn="l" rtl="0" eaLnBrk="0">
              <a:lnSpc>
                <a:spcPct val="66000"/>
              </a:lnSpc>
              <a:spcBef>
                <a:spcPts val="0"/>
              </a:spcBef>
            </a:pPr>
            <a:r>
              <a:rPr sz="1400" kern="0" spc="-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cases</a:t>
            </a:r>
            <a:endParaRPr lang="en-US" altLang="en-US" sz="1400" dirty="0"/>
          </a:p>
        </p:txBody>
      </p:sp>
      <p:sp>
        <p:nvSpPr>
          <p:cNvPr id="54" name="textbox 54"/>
          <p:cNvSpPr/>
          <p:nvPr/>
        </p:nvSpPr>
        <p:spPr>
          <a:xfrm>
            <a:off x="4844919" y="3453743"/>
            <a:ext cx="652144" cy="4673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845"/>
              </a:lnSpc>
            </a:pPr>
            <a:r>
              <a:rPr sz="14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positive</a:t>
            </a:r>
            <a:endParaRPr lang="en-US" altLang="en-US" sz="1400" dirty="0"/>
          </a:p>
          <a:p>
            <a:pPr algn="l" rtl="0" eaLnBrk="0">
              <a:lnSpc>
                <a:spcPct val="109000"/>
              </a:lnSpc>
            </a:pPr>
            <a:endParaRPr lang="en-US" altLang="en-US" sz="400" dirty="0"/>
          </a:p>
          <a:p>
            <a:pPr marL="101600" algn="l" rtl="0" eaLnBrk="0">
              <a:lnSpc>
                <a:spcPct val="66000"/>
              </a:lnSpc>
              <a:spcBef>
                <a:spcPts val="0"/>
              </a:spcBef>
            </a:pPr>
            <a:r>
              <a:rPr sz="1400" kern="0" spc="-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cases</a:t>
            </a:r>
            <a:endParaRPr lang="en-US" altLang="en-US" sz="1400" dirty="0"/>
          </a:p>
        </p:txBody>
      </p:sp>
      <p:sp>
        <p:nvSpPr>
          <p:cNvPr id="56" name="textbox 56"/>
          <p:cNvSpPr/>
          <p:nvPr/>
        </p:nvSpPr>
        <p:spPr>
          <a:xfrm>
            <a:off x="7152902" y="4124817"/>
            <a:ext cx="497205" cy="2038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14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Day</a:t>
            </a:r>
            <a:r>
              <a:rPr sz="1400" b="1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3</a:t>
            </a:r>
            <a:endParaRPr lang="en-US" altLang="en-US" sz="1400" dirty="0"/>
          </a:p>
        </p:txBody>
      </p:sp>
      <p:sp>
        <p:nvSpPr>
          <p:cNvPr id="58" name="textbox 58"/>
          <p:cNvSpPr/>
          <p:nvPr/>
        </p:nvSpPr>
        <p:spPr>
          <a:xfrm>
            <a:off x="4331527" y="4124817"/>
            <a:ext cx="497205" cy="2038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14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Day</a:t>
            </a:r>
            <a:r>
              <a:rPr sz="1400" b="1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2</a:t>
            </a:r>
            <a:endParaRPr lang="en-US" altLang="en-US" sz="1400" dirty="0"/>
          </a:p>
        </p:txBody>
      </p:sp>
      <p:sp>
        <p:nvSpPr>
          <p:cNvPr id="60" name="textbox 60"/>
          <p:cNvSpPr/>
          <p:nvPr/>
        </p:nvSpPr>
        <p:spPr>
          <a:xfrm>
            <a:off x="1510152" y="4126595"/>
            <a:ext cx="497205" cy="2025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3000"/>
              </a:lnSpc>
            </a:pPr>
            <a:r>
              <a:rPr sz="1400" b="1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Day</a:t>
            </a:r>
            <a:r>
              <a:rPr sz="1400" b="1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b="1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1400" dirty="0"/>
          </a:p>
        </p:txBody>
      </p:sp>
      <p:sp>
        <p:nvSpPr>
          <p:cNvPr id="62" name="textbox 62"/>
          <p:cNvSpPr/>
          <p:nvPr/>
        </p:nvSpPr>
        <p:spPr>
          <a:xfrm>
            <a:off x="3704711" y="3541576"/>
            <a:ext cx="560705" cy="1720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68000"/>
              </a:lnSpc>
            </a:pP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survey</a:t>
            </a:r>
            <a:endParaRPr lang="en-US" altLang="en-US" sz="1400" dirty="0"/>
          </a:p>
        </p:txBody>
      </p:sp>
      <p:sp>
        <p:nvSpPr>
          <p:cNvPr id="64" name="textbox 64"/>
          <p:cNvSpPr/>
          <p:nvPr/>
        </p:nvSpPr>
        <p:spPr>
          <a:xfrm>
            <a:off x="883336" y="3541576"/>
            <a:ext cx="560705" cy="1720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68000"/>
              </a:lnSpc>
            </a:pP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survey</a:t>
            </a:r>
            <a:endParaRPr lang="en-US" altLang="en-US" sz="1400" dirty="0"/>
          </a:p>
        </p:txBody>
      </p:sp>
      <p:sp>
        <p:nvSpPr>
          <p:cNvPr id="66" name="textbox 66"/>
          <p:cNvSpPr/>
          <p:nvPr/>
        </p:nvSpPr>
        <p:spPr>
          <a:xfrm>
            <a:off x="6526087" y="3541576"/>
            <a:ext cx="560705" cy="1720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68000"/>
              </a:lnSpc>
            </a:pPr>
            <a:r>
              <a:rPr sz="14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survey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8"/>
          <p:cNvSpPr/>
          <p:nvPr/>
        </p:nvSpPr>
        <p:spPr>
          <a:xfrm>
            <a:off x="1303662" y="3445161"/>
            <a:ext cx="6304915" cy="116141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4605" algn="l" rtl="0" eaLnBrk="0">
              <a:lnSpc>
                <a:spcPts val="2445"/>
              </a:lnSpc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Conducted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surveys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via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facebook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(</a:t>
            </a:r>
            <a:r>
              <a:rPr sz="18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every</a:t>
            </a:r>
            <a:r>
              <a:rPr sz="1800" b="1"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day</a:t>
            </a:r>
            <a:r>
              <a:rPr sz="1800" b="1"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&amp; </a:t>
            </a:r>
            <a:r>
              <a:rPr sz="18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every</a:t>
            </a:r>
            <a:r>
              <a:rPr sz="1800" b="1"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1800" dirty="0"/>
          </a:p>
          <a:p>
            <a:pPr algn="l" rtl="0" eaLnBrk="0">
              <a:lnSpc>
                <a:spcPct val="114000"/>
              </a:lnSpc>
            </a:pPr>
            <a:endParaRPr lang="en-US" altLang="en-US" sz="1000" dirty="0"/>
          </a:p>
          <a:p>
            <a:pPr algn="l" rtl="0" eaLnBrk="0">
              <a:lnSpc>
                <a:spcPct val="113000"/>
              </a:lnSpc>
            </a:pPr>
            <a:endParaRPr lang="en-US" altLang="en-US" sz="400" dirty="0"/>
          </a:p>
          <a:p>
            <a:pPr marL="20320" indent="-7620" algn="l" rtl="0" eaLnBrk="0">
              <a:lnSpc>
                <a:spcPct val="106000"/>
              </a:lnSpc>
              <a:spcBef>
                <a:spcPts val="5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Survey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symptoms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COVID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-19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testing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social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distancing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       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mental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health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demographics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economic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ﬀ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ects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 ..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endParaRPr lang="en-US" altLang="en-US" sz="1800" dirty="0"/>
          </a:p>
        </p:txBody>
      </p:sp>
      <p:sp>
        <p:nvSpPr>
          <p:cNvPr id="70" name="textbox 70"/>
          <p:cNvSpPr/>
          <p:nvPr/>
        </p:nvSpPr>
        <p:spPr>
          <a:xfrm>
            <a:off x="405299" y="625492"/>
            <a:ext cx="5473700" cy="4610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algn="r" rtl="0" eaLnBrk="0">
              <a:lnSpc>
                <a:spcPts val="3425"/>
              </a:lnSpc>
            </a:pPr>
            <a:r>
              <a:rPr sz="2800" b="1" kern="0" spc="-8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Data -- Del</a:t>
            </a:r>
            <a:r>
              <a:rPr sz="2800" b="1" kern="0" spc="-9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phi's COVID-19 Surveys</a:t>
            </a:r>
            <a:endParaRPr lang="en-US" altLang="en-US" sz="2800" dirty="0"/>
          </a:p>
        </p:txBody>
      </p:sp>
      <p:pic>
        <p:nvPicPr>
          <p:cNvPr id="72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337715" y="1988145"/>
            <a:ext cx="1374974" cy="1147914"/>
          </a:xfrm>
          <a:prstGeom prst="rect">
            <a:avLst/>
          </a:prstGeom>
        </p:spPr>
      </p:pic>
      <p:pic>
        <p:nvPicPr>
          <p:cNvPr id="74" name="picture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632789" y="1975337"/>
            <a:ext cx="1173500" cy="1173524"/>
          </a:xfrm>
          <a:prstGeom prst="rect">
            <a:avLst/>
          </a:prstGeom>
        </p:spPr>
      </p:pic>
      <p:sp>
        <p:nvSpPr>
          <p:cNvPr id="76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8" name="picture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135921" y="1614316"/>
            <a:ext cx="791350" cy="791351"/>
          </a:xfrm>
          <a:prstGeom prst="rect">
            <a:avLst/>
          </a:prstGeom>
        </p:spPr>
      </p:pic>
      <p:sp>
        <p:nvSpPr>
          <p:cNvPr id="80" name="rect"/>
          <p:cNvSpPr/>
          <p:nvPr/>
        </p:nvSpPr>
        <p:spPr>
          <a:xfrm>
            <a:off x="3430189" y="2547811"/>
            <a:ext cx="2031150" cy="28575"/>
          </a:xfrm>
          <a:prstGeom prst="rect">
            <a:avLst/>
          </a:prstGeom>
          <a:solidFill>
            <a:srgbClr val="0000FF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87050" y="1569329"/>
            <a:ext cx="2318485" cy="1866850"/>
          </a:xfrm>
          <a:prstGeom prst="rect">
            <a:avLst/>
          </a:prstGeom>
        </p:spPr>
      </p:pic>
      <p:sp>
        <p:nvSpPr>
          <p:cNvPr id="84" name="textbox 84"/>
          <p:cNvSpPr/>
          <p:nvPr/>
        </p:nvSpPr>
        <p:spPr>
          <a:xfrm>
            <a:off x="405299" y="625492"/>
            <a:ext cx="5473700" cy="4610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algn="r" rtl="0" eaLnBrk="0">
              <a:lnSpc>
                <a:spcPts val="3425"/>
              </a:lnSpc>
            </a:pPr>
            <a:r>
              <a:rPr sz="2800" b="1" kern="0" spc="-8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Data -- Del</a:t>
            </a:r>
            <a:r>
              <a:rPr sz="2800" b="1" kern="0" spc="-9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phi's COVID-19 Surveys</a:t>
            </a:r>
            <a:endParaRPr lang="en-US" altLang="en-US" sz="2800" dirty="0"/>
          </a:p>
        </p:txBody>
      </p:sp>
      <p:sp>
        <p:nvSpPr>
          <p:cNvPr id="86" name="textbox 86"/>
          <p:cNvSpPr/>
          <p:nvPr/>
        </p:nvSpPr>
        <p:spPr>
          <a:xfrm>
            <a:off x="6781808" y="3292430"/>
            <a:ext cx="1948179" cy="103378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03505" algn="l" rtl="0" eaLnBrk="0">
              <a:lnSpc>
                <a:spcPts val="2045"/>
              </a:lnSpc>
            </a:pPr>
            <a:r>
              <a:rPr sz="1600" b="1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estimation fo</a:t>
            </a:r>
            <a:r>
              <a:rPr sz="1600" b="1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 all</a:t>
            </a:r>
            <a:endParaRPr lang="en-US" altLang="en-US" sz="1600" dirty="0"/>
          </a:p>
          <a:p>
            <a:pPr marL="64135" algn="l" rtl="0" eaLnBrk="0">
              <a:lnSpc>
                <a:spcPts val="2045"/>
              </a:lnSpc>
            </a:pPr>
            <a:r>
              <a:rPr sz="1600" b="1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population in that</a:t>
            </a:r>
            <a:endParaRPr lang="en-US" altLang="en-US" sz="1600" dirty="0"/>
          </a:p>
          <a:p>
            <a:pPr marL="719455" algn="l" rtl="0" eaLnBrk="0">
              <a:lnSpc>
                <a:spcPct val="67000"/>
              </a:lnSpc>
              <a:spcBef>
                <a:spcPts val="380"/>
              </a:spcBef>
            </a:pPr>
            <a:r>
              <a:rPr sz="1600" b="1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</a:t>
            </a:r>
            <a:endParaRPr lang="en-US" altLang="en-US" sz="1600" dirty="0"/>
          </a:p>
          <a:p>
            <a:pPr marL="12700" algn="l" rtl="0" eaLnBrk="0">
              <a:lnSpc>
                <a:spcPts val="2175"/>
              </a:lnSpc>
            </a:pPr>
            <a:r>
              <a:rPr sz="1600" b="1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6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data</a:t>
            </a:r>
            <a:r>
              <a:rPr sz="1600" b="1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we</a:t>
            </a:r>
            <a:r>
              <a:rPr sz="1600" b="1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are</a:t>
            </a:r>
            <a:r>
              <a:rPr sz="1600" b="1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b="1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using</a:t>
            </a:r>
            <a:r>
              <a:rPr sz="1600" b="1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1600" dirty="0"/>
          </a:p>
        </p:txBody>
      </p:sp>
      <p:sp>
        <p:nvSpPr>
          <p:cNvPr id="88" name="textbox 88"/>
          <p:cNvSpPr/>
          <p:nvPr/>
        </p:nvSpPr>
        <p:spPr>
          <a:xfrm>
            <a:off x="343881" y="3542996"/>
            <a:ext cx="2215514" cy="53720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247015" algn="l" rtl="0" eaLnBrk="0">
              <a:lnSpc>
                <a:spcPts val="2015"/>
              </a:lnSpc>
            </a:pPr>
            <a:r>
              <a:rPr sz="16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All population</a:t>
            </a:r>
            <a:r>
              <a:rPr sz="1600" kern="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 a</a:t>
            </a:r>
            <a:endParaRPr lang="en-US" altLang="en-US" sz="1600" dirty="0"/>
          </a:p>
          <a:p>
            <a:pPr algn="r" rtl="0" eaLnBrk="0">
              <a:lnSpc>
                <a:spcPts val="2015"/>
              </a:lnSpc>
            </a:pPr>
            <a:r>
              <a:rPr sz="16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certain</a:t>
            </a:r>
            <a:r>
              <a:rPr sz="16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</a:t>
            </a:r>
            <a:r>
              <a:rPr sz="16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of</a:t>
            </a:r>
            <a:r>
              <a:rPr sz="1600" kern="0" spc="-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the</a:t>
            </a:r>
            <a:r>
              <a:rPr sz="1600" kern="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</a:t>
            </a:r>
            <a:r>
              <a:rPr sz="16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.S.</a:t>
            </a:r>
            <a:endParaRPr lang="en-US" altLang="en-US" sz="1600" dirty="0"/>
          </a:p>
        </p:txBody>
      </p:sp>
      <p:sp>
        <p:nvSpPr>
          <p:cNvPr id="90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92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569175" y="2222874"/>
            <a:ext cx="1037075" cy="824550"/>
          </a:xfrm>
          <a:prstGeom prst="rect">
            <a:avLst/>
          </a:prstGeom>
        </p:spPr>
      </p:pic>
      <p:sp>
        <p:nvSpPr>
          <p:cNvPr id="94" name="textbox 94"/>
          <p:cNvSpPr/>
          <p:nvPr/>
        </p:nvSpPr>
        <p:spPr>
          <a:xfrm>
            <a:off x="3405118" y="3665996"/>
            <a:ext cx="2777489" cy="2933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105"/>
              </a:lnSpc>
            </a:pPr>
            <a:r>
              <a:rPr sz="16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some samples</a:t>
            </a:r>
            <a:r>
              <a:rPr sz="16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</a:t>
            </a:r>
            <a:r>
              <a:rPr sz="16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survey</a:t>
            </a:r>
            <a:endParaRPr lang="en-US" altLang="en-US" sz="1600" dirty="0"/>
          </a:p>
        </p:txBody>
      </p:sp>
      <p:pic>
        <p:nvPicPr>
          <p:cNvPr id="96" name="picture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446328" y="2222874"/>
            <a:ext cx="824520" cy="824550"/>
          </a:xfrm>
          <a:prstGeom prst="rect">
            <a:avLst/>
          </a:prstGeom>
        </p:spPr>
      </p:pic>
      <p:pic>
        <p:nvPicPr>
          <p:cNvPr id="98" name="picture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7293787" y="2222887"/>
            <a:ext cx="824524" cy="824524"/>
          </a:xfrm>
          <a:prstGeom prst="rect">
            <a:avLst/>
          </a:prstGeom>
        </p:spPr>
      </p:pic>
      <p:pic>
        <p:nvPicPr>
          <p:cNvPr id="100" name="picture 1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898132" y="2494748"/>
            <a:ext cx="378475" cy="280793"/>
          </a:xfrm>
          <a:prstGeom prst="rect">
            <a:avLst/>
          </a:prstGeom>
        </p:spPr>
      </p:pic>
      <p:pic>
        <p:nvPicPr>
          <p:cNvPr id="102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745607" y="2494748"/>
            <a:ext cx="378475" cy="280793"/>
          </a:xfrm>
          <a:prstGeom prst="rect">
            <a:avLst/>
          </a:prstGeom>
        </p:spPr>
      </p:pic>
      <p:pic>
        <p:nvPicPr>
          <p:cNvPr id="104" name="picture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6593095" y="2494748"/>
            <a:ext cx="378475" cy="2807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6"/>
          <p:cNvSpPr/>
          <p:nvPr/>
        </p:nvSpPr>
        <p:spPr>
          <a:xfrm>
            <a:off x="405299" y="625492"/>
            <a:ext cx="6061709" cy="38842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sz="2900" b="1" kern="0" spc="-11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Data -- Delphi's CO</a:t>
            </a:r>
            <a:r>
              <a:rPr sz="2900" b="1" kern="0" spc="-12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VID-19 Surveys</a:t>
            </a:r>
            <a:endParaRPr lang="en-US" altLang="en-US" sz="2900" dirty="0"/>
          </a:p>
          <a:p>
            <a:pPr algn="l" rtl="0" eaLnBrk="0">
              <a:lnSpc>
                <a:spcPct val="121000"/>
              </a:lnSpc>
            </a:pPr>
            <a:endParaRPr lang="en-US" altLang="en-US" sz="1000" dirty="0"/>
          </a:p>
          <a:p>
            <a:pPr marL="102235" algn="l" rtl="0" eaLnBrk="0">
              <a:lnSpc>
                <a:spcPts val="2505"/>
              </a:lnSpc>
              <a:spcBef>
                <a:spcPts val="545"/>
              </a:spcBef>
            </a:pPr>
            <a:r>
              <a:rPr sz="1800" kern="0" spc="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States</a:t>
            </a:r>
            <a:r>
              <a:rPr sz="1800" b="1" kern="0" spc="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(40,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encoded</a:t>
            </a:r>
            <a:r>
              <a:rPr sz="1800" kern="0" spc="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</a:t>
            </a:r>
            <a:r>
              <a:rPr sz="1800" kern="0" spc="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one</a:t>
            </a:r>
            <a:r>
              <a:rPr sz="1800" b="1" kern="0" spc="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hot</a:t>
            </a:r>
            <a:r>
              <a:rPr sz="1800" b="1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vectors</a:t>
            </a: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1800" dirty="0"/>
          </a:p>
          <a:p>
            <a:pPr marL="559435" algn="l" rtl="0" eaLnBrk="0">
              <a:lnSpc>
                <a:spcPts val="2380"/>
              </a:lnSpc>
              <a:spcBef>
                <a:spcPts val="90"/>
              </a:spcBef>
            </a:pPr>
            <a:r>
              <a:rPr sz="1700" kern="0" spc="-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○</a:t>
            </a:r>
            <a:r>
              <a:rPr sz="1700" kern="0" spc="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700" kern="0" spc="-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e.g. </a:t>
            </a:r>
            <a:r>
              <a:rPr sz="1700" kern="0" spc="-8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AL, AK, AZ,</a:t>
            </a:r>
            <a:r>
              <a:rPr sz="1700" kern="0" spc="-41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700" kern="0" spc="-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...</a:t>
            </a:r>
            <a:endParaRPr lang="en-US" altLang="en-US" sz="1700" dirty="0"/>
          </a:p>
          <a:p>
            <a:pPr marL="102235" algn="l" rtl="0" eaLnBrk="0">
              <a:lnSpc>
                <a:spcPts val="2495"/>
              </a:lnSpc>
            </a:pP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COVID-like ill</a:t>
            </a:r>
            <a:r>
              <a:rPr sz="1800" b="1" kern="0" spc="-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ness </a:t>
            </a:r>
            <a:r>
              <a:rPr sz="1800" kern="0" spc="-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(4)</a:t>
            </a:r>
            <a:endParaRPr lang="en-US" altLang="en-US" sz="1800" dirty="0"/>
          </a:p>
          <a:p>
            <a:pPr marL="559435" algn="l" rtl="0" eaLnBrk="0">
              <a:lnSpc>
                <a:spcPts val="2465"/>
              </a:lnSpc>
              <a:spcBef>
                <a:spcPts val="15"/>
              </a:spcBef>
            </a:pPr>
            <a:r>
              <a:rPr sz="1800" kern="0" spc="-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○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-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e.g. </a:t>
            </a:r>
            <a:r>
              <a:rPr sz="1800" kern="0" spc="-3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cli,ili</a:t>
            </a:r>
            <a:r>
              <a:rPr sz="1800" kern="0" spc="-53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800" kern="0" spc="-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(inﬂuenza-like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-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illness)</a:t>
            </a:r>
            <a:r>
              <a:rPr sz="1800" kern="0" spc="-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, ...</a:t>
            </a:r>
            <a:endParaRPr lang="en-US" altLang="en-US" sz="1800" dirty="0"/>
          </a:p>
          <a:p>
            <a:pPr marL="102235" algn="l" rtl="0" eaLnBrk="0">
              <a:lnSpc>
                <a:spcPts val="2390"/>
              </a:lnSpc>
              <a:spcBef>
                <a:spcPts val="90"/>
              </a:spcBef>
            </a:pPr>
            <a:r>
              <a:rPr sz="1800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Behavior</a:t>
            </a:r>
            <a:r>
              <a:rPr sz="1800" b="1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Indicators</a:t>
            </a:r>
            <a:r>
              <a:rPr sz="1800" b="1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6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(8)</a:t>
            </a:r>
            <a:endParaRPr lang="en-US" altLang="en-US" sz="1800" dirty="0"/>
          </a:p>
          <a:p>
            <a:pPr marL="559435" algn="l" rtl="0" eaLnBrk="0">
              <a:lnSpc>
                <a:spcPts val="2390"/>
              </a:lnSpc>
              <a:spcBef>
                <a:spcPts val="90"/>
              </a:spcBef>
            </a:pPr>
            <a:r>
              <a:rPr sz="1600" kern="0" spc="-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○    e.g. </a:t>
            </a:r>
            <a:r>
              <a:rPr sz="1600" kern="0" spc="-4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wearing_mask,</a:t>
            </a:r>
            <a:r>
              <a:rPr sz="1600" kern="0" spc="5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600" kern="0" spc="-4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travel_outside</a:t>
            </a:r>
            <a:r>
              <a:rPr sz="1600" kern="0" spc="-5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_state,</a:t>
            </a:r>
            <a:r>
              <a:rPr sz="1600" kern="0" spc="-36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600" kern="0" spc="-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...</a:t>
            </a:r>
            <a:endParaRPr lang="en-US" altLang="en-US" sz="1600" dirty="0"/>
          </a:p>
          <a:p>
            <a:pPr marL="102235" algn="l" rtl="0" eaLnBrk="0">
              <a:lnSpc>
                <a:spcPts val="2390"/>
              </a:lnSpc>
              <a:spcBef>
                <a:spcPts val="90"/>
              </a:spcBef>
            </a:pPr>
            <a:r>
              <a:rPr sz="1800" kern="0" spc="1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  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Mental</a:t>
            </a:r>
            <a:r>
              <a:rPr sz="1800" b="1" kern="0" spc="1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Health</a:t>
            </a:r>
            <a:r>
              <a:rPr sz="1800" b="1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Indicators</a:t>
            </a:r>
            <a:r>
              <a:rPr sz="1800" b="1" kern="0" spc="1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17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(5)</a:t>
            </a:r>
            <a:endParaRPr lang="en-US" altLang="en-US" sz="1800" dirty="0"/>
          </a:p>
          <a:p>
            <a:pPr marL="559435" algn="l" rtl="0" eaLnBrk="0">
              <a:lnSpc>
                <a:spcPts val="2390"/>
              </a:lnSpc>
              <a:spcBef>
                <a:spcPts val="90"/>
              </a:spcBef>
            </a:pPr>
            <a:r>
              <a:rPr sz="1600" kern="0" spc="-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○    e.g.</a:t>
            </a:r>
            <a:r>
              <a:rPr sz="1600" kern="0" spc="1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600" kern="0" spc="-3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anxio</a:t>
            </a:r>
            <a:r>
              <a:rPr sz="1600" kern="0" spc="-4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us,</a:t>
            </a:r>
            <a:r>
              <a:rPr sz="1600" kern="0" spc="1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600" kern="0" spc="-4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depressed,</a:t>
            </a:r>
            <a:r>
              <a:rPr sz="1600" kern="0" spc="-360" dirty="0">
                <a:solidFill>
                  <a:srgbClr val="695D46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600" kern="0" spc="-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...</a:t>
            </a:r>
            <a:endParaRPr lang="en-US" altLang="en-US" sz="1600" dirty="0"/>
          </a:p>
          <a:p>
            <a:pPr marL="102235" algn="l" rtl="0" eaLnBrk="0">
              <a:lnSpc>
                <a:spcPts val="2390"/>
              </a:lnSpc>
              <a:spcBef>
                <a:spcPts val="90"/>
              </a:spcBef>
            </a:pPr>
            <a:r>
              <a:rPr sz="1800" kern="0" spc="-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b="1" kern="0" spc="-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Tested</a:t>
            </a:r>
            <a:r>
              <a:rPr sz="1800" b="1" kern="0" spc="1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-1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Positive Ca</a:t>
            </a:r>
            <a:r>
              <a:rPr sz="1800" b="1" kern="0" spc="-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ses </a:t>
            </a:r>
            <a:r>
              <a:rPr sz="1800" kern="0" spc="-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(1)</a:t>
            </a:r>
            <a:endParaRPr lang="en-US" altLang="en-US" sz="1800" dirty="0"/>
          </a:p>
          <a:p>
            <a:pPr algn="r" rtl="0" eaLnBrk="0">
              <a:lnSpc>
                <a:spcPts val="2560"/>
              </a:lnSpc>
              <a:spcBef>
                <a:spcPts val="15"/>
              </a:spcBef>
            </a:pPr>
            <a:r>
              <a:rPr sz="1800" b="1" kern="0" spc="-3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sz="1800" b="1" kern="0" spc="45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kern="0" spc="-30" dirty="0">
                <a:solidFill>
                  <a:srgbClr val="FF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tested_positive</a:t>
            </a:r>
            <a:r>
              <a:rPr sz="1800" b="1" kern="0" spc="-540" dirty="0">
                <a:solidFill>
                  <a:srgbClr val="FF0000">
                    <a:alpha val="100000"/>
                  </a:srgbClr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</a:rPr>
              <a:t>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(this</a:t>
            </a:r>
            <a:r>
              <a:rPr sz="1800" kern="0" spc="1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 what we want to</a:t>
            </a:r>
            <a:r>
              <a:rPr sz="1800" kern="0" spc="12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predict)</a:t>
            </a:r>
            <a:endParaRPr lang="en-US" altLang="en-US" sz="1800" dirty="0"/>
          </a:p>
        </p:txBody>
      </p:sp>
      <p:sp>
        <p:nvSpPr>
          <p:cNvPr id="108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0" name="textbox 110"/>
          <p:cNvSpPr/>
          <p:nvPr/>
        </p:nvSpPr>
        <p:spPr>
          <a:xfrm>
            <a:off x="7357864" y="3101532"/>
            <a:ext cx="1069975" cy="2273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3000"/>
              </a:lnSpc>
            </a:pPr>
            <a:r>
              <a:rPr sz="16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Percentage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12"/>
          <p:cNvSpPr/>
          <p:nvPr/>
        </p:nvSpPr>
        <p:spPr>
          <a:xfrm>
            <a:off x="405299" y="495647"/>
            <a:ext cx="7778750" cy="162369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4615"/>
              </a:lnSpc>
            </a:pPr>
            <a:r>
              <a:rPr sz="2900" b="1" kern="0" spc="-10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Data --</a:t>
            </a:r>
            <a:r>
              <a:rPr sz="2900" b="1" kern="0" spc="-20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900" b="1" kern="0" spc="-10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One-hot</a:t>
            </a:r>
            <a:r>
              <a:rPr sz="2900" b="1" kern="0" spc="-19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900" b="1" kern="0" spc="-100" dirty="0">
                <a:solidFill>
                  <a:srgbClr val="EF6C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Vector</a:t>
            </a:r>
            <a:endParaRPr lang="en-US" altLang="en-US" sz="2900" dirty="0"/>
          </a:p>
          <a:p>
            <a:pPr algn="l" rtl="0" eaLnBrk="0">
              <a:lnSpc>
                <a:spcPct val="107000"/>
              </a:lnSpc>
            </a:pPr>
            <a:endParaRPr lang="en-US" altLang="en-US" sz="1000" dirty="0"/>
          </a:p>
          <a:p>
            <a:pPr marL="102235" algn="l" rtl="0" eaLnBrk="0">
              <a:lnSpc>
                <a:spcPts val="2505"/>
              </a:lnSpc>
              <a:spcBef>
                <a:spcPts val="550"/>
              </a:spcBef>
            </a:pPr>
            <a:r>
              <a:rPr sz="1800" kern="0" spc="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One</a:t>
            </a:r>
            <a:r>
              <a:rPr sz="1800" b="1" kern="0" spc="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hot</a:t>
            </a:r>
            <a:r>
              <a:rPr sz="1800" b="1" kern="0" spc="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vectors</a:t>
            </a:r>
            <a:r>
              <a:rPr sz="1800" kern="0" spc="8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</a:t>
            </a:r>
            <a:endParaRPr lang="en-US" altLang="en-US" sz="1800" dirty="0"/>
          </a:p>
          <a:p>
            <a:pPr algn="l" rtl="0" eaLnBrk="0">
              <a:lnSpc>
                <a:spcPct val="109000"/>
              </a:lnSpc>
            </a:pPr>
            <a:endParaRPr lang="en-US" altLang="en-US" sz="900" dirty="0"/>
          </a:p>
          <a:p>
            <a:pPr algn="r" rtl="0" eaLnBrk="0">
              <a:lnSpc>
                <a:spcPts val="2445"/>
              </a:lnSpc>
              <a:spcBef>
                <a:spcPts val="0"/>
              </a:spcBef>
            </a:pP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Vectors with </a:t>
            </a:r>
            <a:r>
              <a:rPr sz="1800" b="1" kern="0" spc="5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</a:t>
            </a:r>
            <a:r>
              <a:rPr sz="1800" b="1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ly one element equals to one 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while others are zero.</a:t>
            </a:r>
            <a:endParaRPr lang="en-US" altLang="en-US" sz="1800" dirty="0"/>
          </a:p>
        </p:txBody>
      </p:sp>
      <p:sp>
        <p:nvSpPr>
          <p:cNvPr id="114" name="textbox 114"/>
          <p:cNvSpPr/>
          <p:nvPr/>
        </p:nvSpPr>
        <p:spPr>
          <a:xfrm>
            <a:off x="862727" y="2255197"/>
            <a:ext cx="4613909" cy="16097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370"/>
              </a:lnSpc>
            </a:pP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Usually used to encode discrete va</a:t>
            </a:r>
            <a:r>
              <a:rPr sz="1800" kern="0" spc="20" dirty="0">
                <a:solidFill>
                  <a:srgbClr val="695D4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lues.</a:t>
            </a:r>
            <a:endParaRPr lang="en-US" altLang="en-US" sz="1800" dirty="0"/>
          </a:p>
          <a:p>
            <a:pPr algn="l" rtl="0" eaLnBrk="0">
              <a:lnSpc>
                <a:spcPct val="115000"/>
              </a:lnSpc>
            </a:pPr>
            <a:endParaRPr lang="en-US" altLang="en-US" sz="1000" dirty="0"/>
          </a:p>
          <a:p>
            <a:pPr algn="l" rtl="0" eaLnBrk="0">
              <a:lnSpc>
                <a:spcPct val="115000"/>
              </a:lnSpc>
            </a:pPr>
            <a:endParaRPr lang="en-US" altLang="en-US" sz="1000" dirty="0"/>
          </a:p>
          <a:p>
            <a:pPr algn="l" rtl="0" eaLnBrk="0">
              <a:lnSpc>
                <a:spcPct val="115000"/>
              </a:lnSpc>
            </a:pPr>
            <a:endParaRPr lang="en-US" altLang="en-US" sz="1000" dirty="0"/>
          </a:p>
          <a:p>
            <a:pPr marL="273050" algn="l" rtl="0" eaLnBrk="0">
              <a:lnSpc>
                <a:spcPct val="159000"/>
              </a:lnSpc>
              <a:spcBef>
                <a:spcPts val="530"/>
              </a:spcBef>
              <a:tabLst>
                <a:tab pos="4424045" algn="l"/>
              </a:tabLst>
            </a:pPr>
            <a:r>
              <a:rPr sz="2700" kern="0" spc="0" baseline="-2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If</a:t>
            </a:r>
            <a:r>
              <a:rPr sz="1700" kern="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700" kern="0" spc="0" baseline="-2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state</a:t>
            </a:r>
            <a:r>
              <a:rPr sz="1700" kern="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700" kern="0" spc="0" baseline="-2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code</a:t>
            </a:r>
            <a:r>
              <a:rPr sz="1700" kern="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700" kern="0" spc="110" baseline="-2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1700" kern="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700" kern="0" spc="0" baseline="-27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AZ</a:t>
            </a:r>
            <a:r>
              <a:rPr sz="1700" kern="0" spc="1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b="1" u="sng" kern="0" spc="1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2400" b="1" u="sng" kern="0" spc="0" baseline="22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one</a:t>
            </a:r>
            <a:r>
              <a:rPr sz="2400" b="1" u="sng" kern="0" spc="110" baseline="22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-</a:t>
            </a:r>
            <a:r>
              <a:rPr sz="2400" b="1" u="sng" kern="0" spc="0" baseline="22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hot</a:t>
            </a:r>
            <a:r>
              <a:rPr sz="1500" b="1" u="sng" kern="0" spc="9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b="1" u="sng" kern="0" spc="0" baseline="2200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encoding</a:t>
            </a:r>
            <a:r>
              <a:rPr sz="1500" b="1" u="sng" kern="0" spc="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endParaRPr lang="en-US" altLang="en-US" sz="1500" dirty="0"/>
          </a:p>
          <a:p>
            <a:pPr marL="701040" algn="l" rtl="0" eaLnBrk="0">
              <a:lnSpc>
                <a:spcPct val="74000"/>
              </a:lnSpc>
              <a:spcBef>
                <a:spcPts val="485"/>
              </a:spcBef>
            </a:pP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(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Arizona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)</a:t>
            </a:r>
            <a:endParaRPr lang="en-US" altLang="en-US" sz="1800" dirty="0"/>
          </a:p>
        </p:txBody>
      </p:sp>
      <p:sp>
        <p:nvSpPr>
          <p:cNvPr id="116" name="path"/>
          <p:cNvSpPr/>
          <p:nvPr/>
        </p:nvSpPr>
        <p:spPr>
          <a:xfrm>
            <a:off x="5284554" y="2500412"/>
            <a:ext cx="2977801" cy="1149528"/>
          </a:xfrm>
          <a:custGeom>
            <a:avLst/>
            <a:gdLst/>
            <a:ahLst/>
            <a:cxnLst/>
            <a:rect l="0" t="0" r="0" b="0"/>
            <a:pathLst>
              <a:path w="4689" h="1810">
                <a:moveTo>
                  <a:pt x="4462" y="1788"/>
                </a:moveTo>
                <a:lnTo>
                  <a:pt x="4666" y="1715"/>
                </a:lnTo>
                <a:lnTo>
                  <a:pt x="4462" y="1642"/>
                </a:lnTo>
                <a:lnTo>
                  <a:pt x="4462" y="178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27953" cap="flat">
            <a:solidFill>
              <a:srgbClr val="FF0000">
                <a:alpha val="10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8" name="textbox 118"/>
          <p:cNvSpPr/>
          <p:nvPr/>
        </p:nvSpPr>
        <p:spPr>
          <a:xfrm>
            <a:off x="6232924" y="2909805"/>
            <a:ext cx="1566544" cy="18903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0000"/>
              </a:lnSpc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 (Alabama)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AK (Alaska)</a:t>
            </a:r>
            <a:endParaRPr lang="en-US" altLang="en-US" sz="1800" dirty="0"/>
          </a:p>
          <a:p>
            <a:pPr marL="12700" algn="l" rtl="0" eaLnBrk="0">
              <a:lnSpc>
                <a:spcPct val="78000"/>
              </a:lnSpc>
              <a:spcBef>
                <a:spcPts val="475"/>
              </a:spcBef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AZ (Arizona)</a:t>
            </a:r>
            <a:endParaRPr lang="en-US" altLang="en-US" sz="1800" dirty="0"/>
          </a:p>
          <a:p>
            <a:pPr marL="12700" algn="l" rtl="0" eaLnBrk="0">
              <a:lnSpc>
                <a:spcPct val="80000"/>
              </a:lnSpc>
              <a:spcBef>
                <a:spcPts val="430"/>
              </a:spcBef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AR (Arkans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as)</a:t>
            </a:r>
            <a:endParaRPr lang="en-US" altLang="en-US" sz="18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algn="l" rtl="0" eaLnBrk="0">
              <a:lnSpc>
                <a:spcPct val="118000"/>
              </a:lnSpc>
            </a:pPr>
            <a:endParaRPr lang="en-US" altLang="en-US" sz="1000" dirty="0"/>
          </a:p>
          <a:p>
            <a:pPr algn="l" rtl="0" eaLnBrk="0">
              <a:lnSpc>
                <a:spcPct val="114000"/>
              </a:lnSpc>
            </a:pPr>
            <a:endParaRPr lang="en-US" altLang="en-US" sz="400" dirty="0"/>
          </a:p>
          <a:p>
            <a:pPr marL="15240" algn="l" rtl="0" eaLnBrk="0">
              <a:lnSpc>
                <a:spcPct val="78000"/>
              </a:lnSpc>
              <a:spcBef>
                <a:spcPts val="0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WI (Wisconsin)</a:t>
            </a:r>
            <a:endParaRPr lang="en-US" altLang="en-US" sz="1800" dirty="0"/>
          </a:p>
        </p:txBody>
      </p:sp>
      <p:sp>
        <p:nvSpPr>
          <p:cNvPr id="120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2" name="picture 1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746897" y="2871840"/>
            <a:ext cx="352263" cy="18797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djMGZlYmI1MDI4YzAzMjllYjQ3YjM0NDAxNDcyYTM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720</Words>
  <Application>Microsoft Office PowerPoint</Application>
  <PresentationFormat>全屏显示(16:9)</PresentationFormat>
  <Paragraphs>221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微软雅黑</vt:lpstr>
      <vt:lpstr>Arial</vt:lpstr>
      <vt:lpstr>Courier New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SDDX</dc:creator>
  <cp:lastModifiedBy>Administrator</cp:lastModifiedBy>
  <cp:revision>14</cp:revision>
  <dcterms:created xsi:type="dcterms:W3CDTF">2023-10-14T12:13:02Z</dcterms:created>
  <dcterms:modified xsi:type="dcterms:W3CDTF">2023-12-18T09:00:14Z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2023-10-14T20:10:45Z</vt:filetime>
  </property>
  <property fmtid="{D5CDD505-2E9C-101B-9397-08002B2CF9AE}" pid="4" name="ICV">
    <vt:lpwstr>C285C6CB686C49AFB58941EC60E607BE_13</vt:lpwstr>
  </property>
  <property fmtid="{D5CDD505-2E9C-101B-9397-08002B2CF9AE}" pid="5" name="KSOProductBuildVer">
    <vt:lpwstr>2052-12.1.0.15712</vt:lpwstr>
  </property>
</Properties>
</file>