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1003665" y="2088897"/>
            <a:ext cx="7136669" cy="4400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3260"/>
              </a:lnSpc>
            </a:pPr>
            <a:r>
              <a:rPr lang="en-US" sz="27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</a:t>
            </a:r>
            <a:r>
              <a:rPr lang="en-US" altLang="zh-CN" sz="27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eep</a:t>
            </a:r>
            <a:r>
              <a:rPr sz="27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Learning </a:t>
            </a:r>
            <a:r>
              <a:rPr lang="en-US" sz="27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Exp2</a:t>
            </a:r>
            <a:r>
              <a:rPr sz="27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altLang="zh-CN" sz="27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–</a:t>
            </a:r>
            <a:r>
              <a:rPr sz="27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Image</a:t>
            </a:r>
            <a:r>
              <a:rPr lang="en-US" altLang="zh-CN" sz="27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7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Classiﬁcation</a:t>
            </a:r>
            <a:endParaRPr lang="en-US" altLang="en-US" sz="2700" dirty="0"/>
          </a:p>
        </p:txBody>
      </p:sp>
      <p:sp>
        <p:nvSpPr>
          <p:cNvPr id="6" name="path"/>
          <p:cNvSpPr/>
          <p:nvPr/>
        </p:nvSpPr>
        <p:spPr>
          <a:xfrm>
            <a:off x="1004143" y="983924"/>
            <a:ext cx="7136669" cy="76200"/>
          </a:xfrm>
          <a:custGeom>
            <a:avLst/>
            <a:gdLst/>
            <a:ahLst/>
            <a:cxnLst/>
            <a:rect l="0" t="0" r="0" b="0"/>
            <a:pathLst>
              <a:path w="11238" h="120">
                <a:moveTo>
                  <a:pt x="11238" y="60"/>
                </a:moveTo>
                <a:lnTo>
                  <a:pt x="0" y="60"/>
                </a:lnTo>
              </a:path>
            </a:pathLst>
          </a:custGeom>
          <a:noFill/>
          <a:ln w="76200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path"/>
          <p:cNvSpPr/>
          <p:nvPr/>
        </p:nvSpPr>
        <p:spPr>
          <a:xfrm>
            <a:off x="1004151" y="4083399"/>
            <a:ext cx="7136668" cy="76200"/>
          </a:xfrm>
          <a:custGeom>
            <a:avLst/>
            <a:gdLst/>
            <a:ahLst/>
            <a:cxnLst/>
            <a:rect l="0" t="0" r="0" b="0"/>
            <a:pathLst>
              <a:path w="11238" h="120">
                <a:moveTo>
                  <a:pt x="0" y="60"/>
                </a:moveTo>
                <a:lnTo>
                  <a:pt x="11238" y="60"/>
                </a:lnTo>
              </a:path>
            </a:pathLst>
          </a:custGeom>
          <a:noFill/>
          <a:ln w="76200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" name="path"/>
          <p:cNvSpPr/>
          <p:nvPr/>
        </p:nvSpPr>
        <p:spPr>
          <a:xfrm>
            <a:off x="1004143" y="1169662"/>
            <a:ext cx="7136669" cy="9525"/>
          </a:xfrm>
          <a:custGeom>
            <a:avLst/>
            <a:gdLst/>
            <a:ahLst/>
            <a:cxnLst/>
            <a:rect l="0" t="0" r="0" b="0"/>
            <a:pathLst>
              <a:path w="11238" h="15">
                <a:moveTo>
                  <a:pt x="11238" y="7"/>
                </a:moveTo>
                <a:lnTo>
                  <a:pt x="0" y="7"/>
                </a:lnTo>
              </a:path>
            </a:pathLst>
          </a:custGeom>
          <a:noFill/>
          <a:ln w="9525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" name="path"/>
          <p:cNvSpPr/>
          <p:nvPr/>
        </p:nvSpPr>
        <p:spPr>
          <a:xfrm>
            <a:off x="1004151" y="3964337"/>
            <a:ext cx="7136668" cy="9525"/>
          </a:xfrm>
          <a:custGeom>
            <a:avLst/>
            <a:gdLst/>
            <a:ahLst/>
            <a:cxnLst/>
            <a:rect l="0" t="0" r="0" b="0"/>
            <a:pathLst>
              <a:path w="11238" h="15">
                <a:moveTo>
                  <a:pt x="0" y="7"/>
                </a:moveTo>
                <a:lnTo>
                  <a:pt x="11238" y="7"/>
                </a:lnTo>
              </a:path>
            </a:pathLst>
          </a:custGeom>
          <a:noFill/>
          <a:ln w="9525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rect"/>
          <p:cNvSpPr/>
          <p:nvPr/>
        </p:nvSpPr>
        <p:spPr>
          <a:xfrm>
            <a:off x="1575034" y="3120151"/>
            <a:ext cx="562200" cy="76200"/>
          </a:xfrm>
          <a:prstGeom prst="rect">
            <a:avLst/>
          </a:prstGeom>
          <a:solidFill>
            <a:srgbClr val="B3A77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rect"/>
          <p:cNvSpPr/>
          <p:nvPr/>
        </p:nvSpPr>
        <p:spPr>
          <a:xfrm>
            <a:off x="7007735" y="3138788"/>
            <a:ext cx="562199" cy="76200"/>
          </a:xfrm>
          <a:prstGeom prst="rect">
            <a:avLst/>
          </a:prstGeom>
          <a:solidFill>
            <a:srgbClr val="B3A77D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" name="textbox 4"/>
          <p:cNvSpPr/>
          <p:nvPr>
            <p:custDataLst>
              <p:tags r:id="rId1"/>
            </p:custDataLst>
          </p:nvPr>
        </p:nvSpPr>
        <p:spPr>
          <a:xfrm>
            <a:off x="1574483" y="2984818"/>
            <a:ext cx="6020434" cy="588644"/>
          </a:xfrm>
          <a:prstGeom prst="rect">
            <a:avLst/>
          </a:prstGeom>
        </p:spPr>
        <p:txBody>
          <a:bodyPr vert="horz" wrap="square" lIns="0" tIns="0" rIns="0" bIns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 eaLnBrk="0">
              <a:lnSpc>
                <a:spcPct val="90000"/>
              </a:lnSpc>
            </a:pPr>
            <a:r>
              <a:rPr lang="en-US" altLang="en-US" sz="1800" dirty="0"/>
              <a:t>Xue Peng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rot="21600000">
            <a:off x="1071112" y="2650831"/>
            <a:ext cx="7012348" cy="1672181"/>
            <a:chOff x="0" y="0"/>
            <a:chExt cx="7012348" cy="1672181"/>
          </a:xfrm>
        </p:grpSpPr>
        <p:sp>
          <p:nvSpPr>
            <p:cNvPr id="94" name="path"/>
            <p:cNvSpPr/>
            <p:nvPr/>
          </p:nvSpPr>
          <p:spPr>
            <a:xfrm>
              <a:off x="382724" y="-155593"/>
              <a:ext cx="6236324" cy="1827775"/>
            </a:xfrm>
            <a:custGeom>
              <a:avLst/>
              <a:gdLst/>
              <a:ahLst/>
              <a:cxnLst/>
              <a:rect l="0" t="0" r="0" b="0"/>
              <a:pathLst>
                <a:path w="9820" h="2878">
                  <a:moveTo>
                    <a:pt x="9813" y="1907"/>
                  </a:moveTo>
                  <a:lnTo>
                    <a:pt x="9813" y="2449"/>
                  </a:lnTo>
                  <a:lnTo>
                    <a:pt x="9813" y="2449"/>
                  </a:lnTo>
                  <a:cubicBezTo>
                    <a:pt x="9813" y="2682"/>
                    <a:pt x="9624" y="2870"/>
                    <a:pt x="9392" y="2870"/>
                  </a:cubicBezTo>
                  <a:lnTo>
                    <a:pt x="549" y="2870"/>
                  </a:lnTo>
                  <a:cubicBezTo>
                    <a:pt x="437" y="2870"/>
                    <a:pt x="330" y="2826"/>
                    <a:pt x="251" y="2747"/>
                  </a:cubicBezTo>
                  <a:cubicBezTo>
                    <a:pt x="172" y="2668"/>
                    <a:pt x="127" y="2561"/>
                    <a:pt x="127" y="2449"/>
                  </a:cubicBezTo>
                  <a:lnTo>
                    <a:pt x="127" y="2389"/>
                  </a:lnTo>
                  <a:lnTo>
                    <a:pt x="7" y="2389"/>
                  </a:lnTo>
                  <a:lnTo>
                    <a:pt x="248" y="2148"/>
                  </a:lnTo>
                  <a:lnTo>
                    <a:pt x="489" y="2389"/>
                  </a:lnTo>
                  <a:lnTo>
                    <a:pt x="368" y="2389"/>
                  </a:lnTo>
                  <a:lnTo>
                    <a:pt x="368" y="2449"/>
                  </a:lnTo>
                  <a:lnTo>
                    <a:pt x="368" y="2449"/>
                  </a:lnTo>
                  <a:cubicBezTo>
                    <a:pt x="368" y="2549"/>
                    <a:pt x="449" y="2630"/>
                    <a:pt x="549" y="2630"/>
                  </a:cubicBezTo>
                  <a:lnTo>
                    <a:pt x="9392" y="2630"/>
                  </a:lnTo>
                  <a:lnTo>
                    <a:pt x="9392" y="2630"/>
                  </a:lnTo>
                  <a:cubicBezTo>
                    <a:pt x="9491" y="2630"/>
                    <a:pt x="9572" y="2549"/>
                    <a:pt x="9572" y="2449"/>
                  </a:cubicBezTo>
                  <a:lnTo>
                    <a:pt x="9572" y="1907"/>
                  </a:lnTo>
                  <a:lnTo>
                    <a:pt x="9813" y="1907"/>
                  </a:lnTo>
                  <a:close/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grpSp>
          <p:nvGrpSpPr>
            <p:cNvPr id="8" name="group 8"/>
            <p:cNvGrpSpPr/>
            <p:nvPr/>
          </p:nvGrpSpPr>
          <p:grpSpPr>
            <a:xfrm rot="21600000">
              <a:off x="1424124" y="-155593"/>
              <a:ext cx="3588049" cy="1090812"/>
              <a:chOff x="0" y="0"/>
              <a:chExt cx="3588049" cy="1090812"/>
            </a:xfrm>
          </p:grpSpPr>
          <p:sp>
            <p:nvSpPr>
              <p:cNvPr id="96" name="path"/>
              <p:cNvSpPr/>
              <p:nvPr/>
            </p:nvSpPr>
            <p:spPr>
              <a:xfrm>
                <a:off x="2595862" y="216525"/>
                <a:ext cx="987425" cy="869524"/>
              </a:xfrm>
              <a:custGeom>
                <a:avLst/>
                <a:gdLst/>
                <a:ahLst/>
                <a:cxnLst/>
                <a:rect l="0" t="0" r="0" b="0"/>
                <a:pathLst>
                  <a:path w="1555" h="1369">
                    <a:moveTo>
                      <a:pt x="0" y="228"/>
                    </a:moveTo>
                    <a:lnTo>
                      <a:pt x="0" y="228"/>
                    </a:lnTo>
                    <a:cubicBezTo>
                      <a:pt x="0" y="102"/>
                      <a:pt x="348" y="0"/>
                      <a:pt x="777" y="0"/>
                    </a:cubicBezTo>
                    <a:cubicBezTo>
                      <a:pt x="1206" y="0"/>
                      <a:pt x="1555" y="102"/>
                      <a:pt x="1555" y="228"/>
                    </a:cubicBezTo>
                    <a:lnTo>
                      <a:pt x="1555" y="1141"/>
                    </a:lnTo>
                    <a:cubicBezTo>
                      <a:pt x="1555" y="1267"/>
                      <a:pt x="1206" y="1369"/>
                      <a:pt x="777" y="1369"/>
                    </a:cubicBezTo>
                    <a:cubicBezTo>
                      <a:pt x="348" y="1369"/>
                      <a:pt x="0" y="1267"/>
                      <a:pt x="0" y="1141"/>
                    </a:cubicBezTo>
                    <a:lnTo>
                      <a:pt x="0" y="228"/>
                    </a:lnTo>
                    <a:close/>
                  </a:path>
                </a:pathLst>
              </a:custGeom>
              <a:solidFill>
                <a:srgbClr val="FCE5CD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path"/>
              <p:cNvSpPr/>
              <p:nvPr/>
            </p:nvSpPr>
            <p:spPr>
              <a:xfrm>
                <a:off x="0" y="0"/>
                <a:ext cx="3588049" cy="1090812"/>
              </a:xfrm>
              <a:custGeom>
                <a:avLst/>
                <a:gdLst/>
                <a:ahLst/>
                <a:cxnLst/>
                <a:rect l="0" t="0" r="0" b="0"/>
                <a:pathLst>
                  <a:path w="5650" h="1717">
                    <a:moveTo>
                      <a:pt x="5642" y="569"/>
                    </a:moveTo>
                    <a:lnTo>
                      <a:pt x="5642" y="569"/>
                    </a:lnTo>
                    <a:cubicBezTo>
                      <a:pt x="5642" y="695"/>
                      <a:pt x="5294" y="797"/>
                      <a:pt x="4865" y="797"/>
                    </a:cubicBezTo>
                    <a:cubicBezTo>
                      <a:pt x="4436" y="797"/>
                      <a:pt x="4087" y="695"/>
                      <a:pt x="4087" y="569"/>
                    </a:cubicBezTo>
                    <a:moveTo>
                      <a:pt x="4087" y="569"/>
                    </a:moveTo>
                    <a:lnTo>
                      <a:pt x="4087" y="569"/>
                    </a:lnTo>
                    <a:cubicBezTo>
                      <a:pt x="4087" y="443"/>
                      <a:pt x="4436" y="340"/>
                      <a:pt x="4865" y="340"/>
                    </a:cubicBezTo>
                    <a:cubicBezTo>
                      <a:pt x="5294" y="340"/>
                      <a:pt x="5642" y="443"/>
                      <a:pt x="5642" y="569"/>
                    </a:cubicBezTo>
                    <a:lnTo>
                      <a:pt x="5642" y="1482"/>
                    </a:lnTo>
                    <a:cubicBezTo>
                      <a:pt x="5642" y="1608"/>
                      <a:pt x="5294" y="1710"/>
                      <a:pt x="4865" y="1710"/>
                    </a:cubicBezTo>
                    <a:cubicBezTo>
                      <a:pt x="4436" y="1710"/>
                      <a:pt x="4087" y="1608"/>
                      <a:pt x="4087" y="1482"/>
                    </a:cubicBezTo>
                    <a:lnTo>
                      <a:pt x="4087" y="569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695D46">
                    <a:alpha val="100000"/>
                  </a:srgbClr>
                </a:solidFill>
                <a:prstDash val="solid"/>
                <a:round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textbox 100"/>
            <p:cNvSpPr/>
            <p:nvPr/>
          </p:nvSpPr>
          <p:spPr>
            <a:xfrm>
              <a:off x="1168789" y="-12700"/>
              <a:ext cx="3716020" cy="84328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ts val="1845"/>
                </a:lnSpc>
              </a:pPr>
              <a:r>
                <a:rPr sz="1400" kern="0" spc="5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training</a:t>
              </a:r>
              <a:endParaRPr lang="en-US" altLang="en-US" sz="1400" dirty="0"/>
            </a:p>
            <a:p>
              <a:pPr algn="l" rtl="0" eaLnBrk="0">
                <a:lnSpc>
                  <a:spcPct val="105000"/>
                </a:lnSpc>
              </a:pPr>
              <a:endParaRPr lang="en-US" altLang="en-US" sz="800" dirty="0"/>
            </a:p>
            <a:p>
              <a:pPr marL="3188970" indent="-191770" algn="l" rtl="0" eaLnBrk="0">
                <a:lnSpc>
                  <a:spcPct val="115000"/>
                </a:lnSpc>
              </a:pPr>
              <a:r>
                <a:rPr sz="13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unlabeled</a:t>
              </a:r>
              <a:r>
                <a:rPr sz="1300" kern="0" spc="6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3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data</a:t>
              </a:r>
              <a:endParaRPr lang="en-US" altLang="en-US" sz="1300" dirty="0"/>
            </a:p>
          </p:txBody>
        </p:sp>
        <p:grpSp>
          <p:nvGrpSpPr>
            <p:cNvPr id="10" name="group 10"/>
            <p:cNvGrpSpPr/>
            <p:nvPr/>
          </p:nvGrpSpPr>
          <p:grpSpPr>
            <a:xfrm rot="21600000">
              <a:off x="1424124" y="-155593"/>
              <a:ext cx="5588224" cy="1090812"/>
              <a:chOff x="0" y="0"/>
              <a:chExt cx="5588224" cy="1090812"/>
            </a:xfrm>
          </p:grpSpPr>
          <p:sp>
            <p:nvSpPr>
              <p:cNvPr id="102" name="path"/>
              <p:cNvSpPr/>
              <p:nvPr/>
            </p:nvSpPr>
            <p:spPr>
              <a:xfrm>
                <a:off x="4596037" y="216525"/>
                <a:ext cx="987425" cy="869524"/>
              </a:xfrm>
              <a:custGeom>
                <a:avLst/>
                <a:gdLst/>
                <a:ahLst/>
                <a:cxnLst/>
                <a:rect l="0" t="0" r="0" b="0"/>
                <a:pathLst>
                  <a:path w="1555" h="1369">
                    <a:moveTo>
                      <a:pt x="0" y="228"/>
                    </a:moveTo>
                    <a:lnTo>
                      <a:pt x="0" y="228"/>
                    </a:lnTo>
                    <a:cubicBezTo>
                      <a:pt x="0" y="102"/>
                      <a:pt x="348" y="0"/>
                      <a:pt x="777" y="0"/>
                    </a:cubicBezTo>
                    <a:cubicBezTo>
                      <a:pt x="1206" y="0"/>
                      <a:pt x="1555" y="102"/>
                      <a:pt x="1555" y="228"/>
                    </a:cubicBezTo>
                    <a:lnTo>
                      <a:pt x="1555" y="1141"/>
                    </a:lnTo>
                    <a:cubicBezTo>
                      <a:pt x="1555" y="1267"/>
                      <a:pt x="1206" y="1369"/>
                      <a:pt x="777" y="1369"/>
                    </a:cubicBezTo>
                    <a:cubicBezTo>
                      <a:pt x="348" y="1369"/>
                      <a:pt x="0" y="1267"/>
                      <a:pt x="0" y="1141"/>
                    </a:cubicBezTo>
                    <a:lnTo>
                      <a:pt x="0" y="228"/>
                    </a:lnTo>
                    <a:close/>
                  </a:path>
                </a:pathLst>
              </a:custGeom>
              <a:solidFill>
                <a:srgbClr val="C9DAF8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path"/>
              <p:cNvSpPr/>
              <p:nvPr/>
            </p:nvSpPr>
            <p:spPr>
              <a:xfrm>
                <a:off x="0" y="0"/>
                <a:ext cx="5588224" cy="1090812"/>
              </a:xfrm>
              <a:custGeom>
                <a:avLst/>
                <a:gdLst/>
                <a:ahLst/>
                <a:cxnLst/>
                <a:rect l="0" t="0" r="0" b="0"/>
                <a:pathLst>
                  <a:path w="8800" h="1717">
                    <a:moveTo>
                      <a:pt x="8792" y="569"/>
                    </a:moveTo>
                    <a:lnTo>
                      <a:pt x="8792" y="569"/>
                    </a:lnTo>
                    <a:cubicBezTo>
                      <a:pt x="8792" y="695"/>
                      <a:pt x="8444" y="797"/>
                      <a:pt x="8015" y="797"/>
                    </a:cubicBezTo>
                    <a:cubicBezTo>
                      <a:pt x="7585" y="797"/>
                      <a:pt x="7237" y="695"/>
                      <a:pt x="7237" y="569"/>
                    </a:cubicBezTo>
                    <a:moveTo>
                      <a:pt x="7237" y="569"/>
                    </a:moveTo>
                    <a:lnTo>
                      <a:pt x="7237" y="569"/>
                    </a:lnTo>
                    <a:cubicBezTo>
                      <a:pt x="7237" y="443"/>
                      <a:pt x="7585" y="340"/>
                      <a:pt x="8015" y="340"/>
                    </a:cubicBezTo>
                    <a:cubicBezTo>
                      <a:pt x="8444" y="340"/>
                      <a:pt x="8792" y="443"/>
                      <a:pt x="8792" y="569"/>
                    </a:cubicBezTo>
                    <a:lnTo>
                      <a:pt x="8792" y="1482"/>
                    </a:lnTo>
                    <a:cubicBezTo>
                      <a:pt x="8792" y="1608"/>
                      <a:pt x="8444" y="1710"/>
                      <a:pt x="8015" y="1710"/>
                    </a:cubicBezTo>
                    <a:cubicBezTo>
                      <a:pt x="7585" y="1710"/>
                      <a:pt x="7237" y="1608"/>
                      <a:pt x="7237" y="1482"/>
                    </a:cubicBezTo>
                    <a:lnTo>
                      <a:pt x="7237" y="569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695D46">
                    <a:alpha val="100000"/>
                  </a:srgbClr>
                </a:solidFill>
                <a:prstDash val="solid"/>
                <a:round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21600000">
              <a:off x="0" y="-155593"/>
              <a:ext cx="996950" cy="1090812"/>
              <a:chOff x="0" y="0"/>
              <a:chExt cx="996950" cy="1090812"/>
            </a:xfrm>
          </p:grpSpPr>
          <p:sp>
            <p:nvSpPr>
              <p:cNvPr id="106" name="path"/>
              <p:cNvSpPr/>
              <p:nvPr/>
            </p:nvSpPr>
            <p:spPr>
              <a:xfrm>
                <a:off x="4762" y="216525"/>
                <a:ext cx="987425" cy="869524"/>
              </a:xfrm>
              <a:custGeom>
                <a:avLst/>
                <a:gdLst/>
                <a:ahLst/>
                <a:cxnLst/>
                <a:rect l="0" t="0" r="0" b="0"/>
                <a:pathLst>
                  <a:path w="1555" h="1369">
                    <a:moveTo>
                      <a:pt x="0" y="228"/>
                    </a:moveTo>
                    <a:lnTo>
                      <a:pt x="0" y="228"/>
                    </a:lnTo>
                    <a:cubicBezTo>
                      <a:pt x="0" y="102"/>
                      <a:pt x="348" y="0"/>
                      <a:pt x="777" y="0"/>
                    </a:cubicBezTo>
                    <a:cubicBezTo>
                      <a:pt x="1206" y="0"/>
                      <a:pt x="1555" y="102"/>
                      <a:pt x="1555" y="228"/>
                    </a:cubicBezTo>
                    <a:lnTo>
                      <a:pt x="1555" y="1141"/>
                    </a:lnTo>
                    <a:cubicBezTo>
                      <a:pt x="1555" y="1267"/>
                      <a:pt x="1206" y="1369"/>
                      <a:pt x="777" y="1369"/>
                    </a:cubicBezTo>
                    <a:cubicBezTo>
                      <a:pt x="348" y="1369"/>
                      <a:pt x="0" y="1267"/>
                      <a:pt x="0" y="1141"/>
                    </a:cubicBezTo>
                    <a:lnTo>
                      <a:pt x="0" y="228"/>
                    </a:lnTo>
                    <a:close/>
                  </a:path>
                </a:pathLst>
              </a:custGeom>
              <a:solidFill>
                <a:srgbClr val="D0E0E3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path"/>
              <p:cNvSpPr/>
              <p:nvPr/>
            </p:nvSpPr>
            <p:spPr>
              <a:xfrm>
                <a:off x="0" y="0"/>
                <a:ext cx="996950" cy="1090812"/>
              </a:xfrm>
              <a:custGeom>
                <a:avLst/>
                <a:gdLst/>
                <a:ahLst/>
                <a:cxnLst/>
                <a:rect l="0" t="0" r="0" b="0"/>
                <a:pathLst>
                  <a:path w="1570" h="1717">
                    <a:moveTo>
                      <a:pt x="1562" y="569"/>
                    </a:moveTo>
                    <a:lnTo>
                      <a:pt x="1562" y="569"/>
                    </a:lnTo>
                    <a:cubicBezTo>
                      <a:pt x="1562" y="695"/>
                      <a:pt x="1214" y="797"/>
                      <a:pt x="785" y="797"/>
                    </a:cubicBezTo>
                    <a:cubicBezTo>
                      <a:pt x="355" y="797"/>
                      <a:pt x="7" y="695"/>
                      <a:pt x="7" y="569"/>
                    </a:cubicBezTo>
                    <a:moveTo>
                      <a:pt x="7" y="569"/>
                    </a:moveTo>
                    <a:lnTo>
                      <a:pt x="7" y="569"/>
                    </a:lnTo>
                    <a:cubicBezTo>
                      <a:pt x="7" y="443"/>
                      <a:pt x="355" y="340"/>
                      <a:pt x="785" y="340"/>
                    </a:cubicBezTo>
                    <a:cubicBezTo>
                      <a:pt x="1214" y="340"/>
                      <a:pt x="1562" y="443"/>
                      <a:pt x="1562" y="569"/>
                    </a:cubicBezTo>
                    <a:lnTo>
                      <a:pt x="1562" y="1482"/>
                    </a:lnTo>
                    <a:cubicBezTo>
                      <a:pt x="1562" y="1608"/>
                      <a:pt x="1214" y="1710"/>
                      <a:pt x="785" y="1710"/>
                    </a:cubicBezTo>
                    <a:cubicBezTo>
                      <a:pt x="355" y="1710"/>
                      <a:pt x="7" y="1608"/>
                      <a:pt x="7" y="1482"/>
                    </a:cubicBezTo>
                    <a:lnTo>
                      <a:pt x="7" y="569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695D46">
                    <a:alpha val="100000"/>
                  </a:srgbClr>
                </a:solidFill>
                <a:prstDash val="solid"/>
                <a:round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21600000">
              <a:off x="1424124" y="-155593"/>
              <a:ext cx="1587874" cy="1009749"/>
              <a:chOff x="0" y="0"/>
              <a:chExt cx="1587874" cy="1009749"/>
            </a:xfrm>
          </p:grpSpPr>
          <p:sp>
            <p:nvSpPr>
              <p:cNvPr id="110" name="path"/>
              <p:cNvSpPr/>
              <p:nvPr/>
            </p:nvSpPr>
            <p:spPr>
              <a:xfrm>
                <a:off x="580812" y="297587"/>
                <a:ext cx="1002299" cy="707399"/>
              </a:xfrm>
              <a:custGeom>
                <a:avLst/>
                <a:gdLst/>
                <a:ahLst/>
                <a:cxnLst/>
                <a:rect l="0" t="0" r="0" b="0"/>
                <a:pathLst>
                  <a:path w="1578" h="1114">
                    <a:moveTo>
                      <a:pt x="0" y="185"/>
                    </a:moveTo>
                    <a:lnTo>
                      <a:pt x="0" y="185"/>
                    </a:lnTo>
                    <a:cubicBezTo>
                      <a:pt x="0" y="83"/>
                      <a:pt x="83" y="0"/>
                      <a:pt x="185" y="0"/>
                    </a:cubicBezTo>
                    <a:lnTo>
                      <a:pt x="1392" y="0"/>
                    </a:lnTo>
                    <a:cubicBezTo>
                      <a:pt x="1441" y="0"/>
                      <a:pt x="1489" y="19"/>
                      <a:pt x="1524" y="54"/>
                    </a:cubicBezTo>
                    <a:cubicBezTo>
                      <a:pt x="1558" y="89"/>
                      <a:pt x="1578" y="136"/>
                      <a:pt x="1578" y="185"/>
                    </a:cubicBezTo>
                    <a:lnTo>
                      <a:pt x="1578" y="928"/>
                    </a:lnTo>
                    <a:cubicBezTo>
                      <a:pt x="1578" y="1030"/>
                      <a:pt x="1495" y="1114"/>
                      <a:pt x="1392" y="1114"/>
                    </a:cubicBezTo>
                    <a:lnTo>
                      <a:pt x="185" y="1114"/>
                    </a:lnTo>
                    <a:cubicBezTo>
                      <a:pt x="83" y="1114"/>
                      <a:pt x="0" y="1030"/>
                      <a:pt x="0" y="928"/>
                    </a:cubicBez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B6D7A8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path"/>
              <p:cNvSpPr/>
              <p:nvPr/>
            </p:nvSpPr>
            <p:spPr>
              <a:xfrm>
                <a:off x="0" y="0"/>
                <a:ext cx="1587874" cy="1009749"/>
              </a:xfrm>
              <a:custGeom>
                <a:avLst/>
                <a:gdLst/>
                <a:ahLst/>
                <a:cxnLst/>
                <a:rect l="0" t="0" r="0" b="0"/>
                <a:pathLst>
                  <a:path w="2500" h="1590">
                    <a:moveTo>
                      <a:pt x="914" y="654"/>
                    </a:moveTo>
                    <a:lnTo>
                      <a:pt x="914" y="654"/>
                    </a:lnTo>
                    <a:cubicBezTo>
                      <a:pt x="914" y="551"/>
                      <a:pt x="997" y="468"/>
                      <a:pt x="1100" y="468"/>
                    </a:cubicBezTo>
                    <a:lnTo>
                      <a:pt x="2307" y="468"/>
                    </a:lnTo>
                    <a:cubicBezTo>
                      <a:pt x="2356" y="468"/>
                      <a:pt x="2403" y="488"/>
                      <a:pt x="2438" y="523"/>
                    </a:cubicBezTo>
                    <a:cubicBezTo>
                      <a:pt x="2473" y="557"/>
                      <a:pt x="2493" y="605"/>
                      <a:pt x="2493" y="654"/>
                    </a:cubicBezTo>
                    <a:lnTo>
                      <a:pt x="2493" y="1396"/>
                    </a:lnTo>
                    <a:cubicBezTo>
                      <a:pt x="2493" y="1499"/>
                      <a:pt x="2409" y="1582"/>
                      <a:pt x="2307" y="1582"/>
                    </a:cubicBezTo>
                    <a:lnTo>
                      <a:pt x="1100" y="1582"/>
                    </a:lnTo>
                    <a:cubicBezTo>
                      <a:pt x="997" y="1582"/>
                      <a:pt x="914" y="1499"/>
                      <a:pt x="914" y="1396"/>
                    </a:cubicBezTo>
                    <a:lnTo>
                      <a:pt x="914" y="654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695D46">
                    <a:alpha val="100000"/>
                  </a:srgbClr>
                </a:solidFill>
                <a:prstDash val="solid"/>
                <a:round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" name="path"/>
            <p:cNvSpPr/>
            <p:nvPr/>
          </p:nvSpPr>
          <p:spPr>
            <a:xfrm>
              <a:off x="5181127" y="412740"/>
              <a:ext cx="663930" cy="251992"/>
            </a:xfrm>
            <a:custGeom>
              <a:avLst/>
              <a:gdLst/>
              <a:ahLst/>
              <a:cxnLst/>
              <a:rect l="0" t="0" r="0" b="0"/>
              <a:pathLst>
                <a:path w="1045" h="396">
                  <a:moveTo>
                    <a:pt x="1040" y="130"/>
                  </a:moveTo>
                  <a:lnTo>
                    <a:pt x="779" y="391"/>
                  </a:lnTo>
                  <a:moveTo>
                    <a:pt x="779" y="261"/>
                  </a:moveTo>
                  <a:lnTo>
                    <a:pt x="7" y="260"/>
                  </a:lnTo>
                  <a:lnTo>
                    <a:pt x="7" y="0"/>
                  </a:lnTo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6" name="path"/>
            <p:cNvSpPr/>
            <p:nvPr/>
          </p:nvSpPr>
          <p:spPr>
            <a:xfrm>
              <a:off x="1165903" y="412740"/>
              <a:ext cx="663929" cy="251992"/>
            </a:xfrm>
            <a:custGeom>
              <a:avLst/>
              <a:gdLst/>
              <a:ahLst/>
              <a:cxnLst/>
              <a:rect l="0" t="0" r="0" b="0"/>
              <a:pathLst>
                <a:path w="1045" h="396">
                  <a:moveTo>
                    <a:pt x="1040" y="130"/>
                  </a:moveTo>
                  <a:lnTo>
                    <a:pt x="779" y="391"/>
                  </a:lnTo>
                  <a:moveTo>
                    <a:pt x="779" y="261"/>
                  </a:moveTo>
                  <a:lnTo>
                    <a:pt x="7" y="260"/>
                  </a:lnTo>
                  <a:lnTo>
                    <a:pt x="7" y="0"/>
                  </a:lnTo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18" name="path"/>
            <p:cNvSpPr/>
            <p:nvPr/>
          </p:nvSpPr>
          <p:spPr>
            <a:xfrm>
              <a:off x="3180952" y="412740"/>
              <a:ext cx="663929" cy="251992"/>
            </a:xfrm>
            <a:custGeom>
              <a:avLst/>
              <a:gdLst/>
              <a:ahLst/>
              <a:cxnLst/>
              <a:rect l="0" t="0" r="0" b="0"/>
              <a:pathLst>
                <a:path w="1045" h="396">
                  <a:moveTo>
                    <a:pt x="1040" y="130"/>
                  </a:moveTo>
                  <a:lnTo>
                    <a:pt x="779" y="391"/>
                  </a:lnTo>
                  <a:moveTo>
                    <a:pt x="779" y="261"/>
                  </a:moveTo>
                  <a:lnTo>
                    <a:pt x="7" y="260"/>
                  </a:lnTo>
                  <a:lnTo>
                    <a:pt x="7" y="0"/>
                  </a:lnTo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0" name="path"/>
            <p:cNvSpPr/>
            <p:nvPr/>
          </p:nvSpPr>
          <p:spPr>
            <a:xfrm>
              <a:off x="5185887" y="326798"/>
              <a:ext cx="659171" cy="172409"/>
            </a:xfrm>
            <a:custGeom>
              <a:avLst/>
              <a:gdLst/>
              <a:ahLst/>
              <a:cxnLst/>
              <a:rect l="0" t="0" r="0" b="0"/>
              <a:pathLst>
                <a:path w="1038" h="271">
                  <a:moveTo>
                    <a:pt x="0" y="135"/>
                  </a:moveTo>
                  <a:lnTo>
                    <a:pt x="771" y="135"/>
                  </a:lnTo>
                  <a:moveTo>
                    <a:pt x="771" y="5"/>
                  </a:moveTo>
                  <a:lnTo>
                    <a:pt x="1032" y="266"/>
                  </a:lnTo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2" name="path"/>
            <p:cNvSpPr/>
            <p:nvPr/>
          </p:nvSpPr>
          <p:spPr>
            <a:xfrm>
              <a:off x="3185712" y="326798"/>
              <a:ext cx="659170" cy="172409"/>
            </a:xfrm>
            <a:custGeom>
              <a:avLst/>
              <a:gdLst/>
              <a:ahLst/>
              <a:cxnLst/>
              <a:rect l="0" t="0" r="0" b="0"/>
              <a:pathLst>
                <a:path w="1038" h="271">
                  <a:moveTo>
                    <a:pt x="0" y="135"/>
                  </a:moveTo>
                  <a:lnTo>
                    <a:pt x="771" y="135"/>
                  </a:lnTo>
                  <a:moveTo>
                    <a:pt x="771" y="5"/>
                  </a:moveTo>
                  <a:lnTo>
                    <a:pt x="1032" y="266"/>
                  </a:lnTo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4" name="path"/>
            <p:cNvSpPr/>
            <p:nvPr/>
          </p:nvSpPr>
          <p:spPr>
            <a:xfrm>
              <a:off x="1170663" y="326798"/>
              <a:ext cx="659170" cy="172409"/>
            </a:xfrm>
            <a:custGeom>
              <a:avLst/>
              <a:gdLst/>
              <a:ahLst/>
              <a:cxnLst/>
              <a:rect l="0" t="0" r="0" b="0"/>
              <a:pathLst>
                <a:path w="1038" h="271">
                  <a:moveTo>
                    <a:pt x="0" y="135"/>
                  </a:moveTo>
                  <a:lnTo>
                    <a:pt x="771" y="135"/>
                  </a:lnTo>
                  <a:moveTo>
                    <a:pt x="771" y="5"/>
                  </a:moveTo>
                  <a:lnTo>
                    <a:pt x="1032" y="266"/>
                  </a:lnTo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" name="rect"/>
            <p:cNvSpPr/>
            <p:nvPr/>
          </p:nvSpPr>
          <p:spPr>
            <a:xfrm>
              <a:off x="1656103" y="578564"/>
              <a:ext cx="9525" cy="828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8" name="rect"/>
            <p:cNvSpPr/>
            <p:nvPr/>
          </p:nvSpPr>
          <p:spPr>
            <a:xfrm>
              <a:off x="3671152" y="578564"/>
              <a:ext cx="9525" cy="828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0" name="rect"/>
            <p:cNvSpPr/>
            <p:nvPr/>
          </p:nvSpPr>
          <p:spPr>
            <a:xfrm>
              <a:off x="5671327" y="578564"/>
              <a:ext cx="9525" cy="8280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2" name="path"/>
            <p:cNvSpPr/>
            <p:nvPr/>
          </p:nvSpPr>
          <p:spPr>
            <a:xfrm>
              <a:off x="1656103" y="330164"/>
              <a:ext cx="9525" cy="82799"/>
            </a:xfrm>
            <a:custGeom>
              <a:avLst/>
              <a:gdLst/>
              <a:ahLst/>
              <a:cxnLst/>
              <a:rect l="0" t="0" r="0" b="0"/>
              <a:pathLst>
                <a:path w="15" h="130">
                  <a:moveTo>
                    <a:pt x="7" y="130"/>
                  </a:moveTo>
                  <a:lnTo>
                    <a:pt x="7" y="0"/>
                  </a:lnTo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4" name="path"/>
            <p:cNvSpPr/>
            <p:nvPr/>
          </p:nvSpPr>
          <p:spPr>
            <a:xfrm>
              <a:off x="3671152" y="330164"/>
              <a:ext cx="9525" cy="82799"/>
            </a:xfrm>
            <a:custGeom>
              <a:avLst/>
              <a:gdLst/>
              <a:ahLst/>
              <a:cxnLst/>
              <a:rect l="0" t="0" r="0" b="0"/>
              <a:pathLst>
                <a:path w="15" h="130">
                  <a:moveTo>
                    <a:pt x="7" y="130"/>
                  </a:moveTo>
                  <a:lnTo>
                    <a:pt x="7" y="0"/>
                  </a:lnTo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6" name="path"/>
            <p:cNvSpPr/>
            <p:nvPr/>
          </p:nvSpPr>
          <p:spPr>
            <a:xfrm>
              <a:off x="5671327" y="330164"/>
              <a:ext cx="9525" cy="82799"/>
            </a:xfrm>
            <a:custGeom>
              <a:avLst/>
              <a:gdLst/>
              <a:ahLst/>
              <a:cxnLst/>
              <a:rect l="0" t="0" r="0" b="0"/>
              <a:pathLst>
                <a:path w="15" h="130">
                  <a:moveTo>
                    <a:pt x="7" y="130"/>
                  </a:moveTo>
                  <a:lnTo>
                    <a:pt x="7" y="0"/>
                  </a:lnTo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textbox 138"/>
          <p:cNvSpPr/>
          <p:nvPr/>
        </p:nvSpPr>
        <p:spPr>
          <a:xfrm>
            <a:off x="393411" y="495647"/>
            <a:ext cx="7702550" cy="14770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615"/>
              </a:lnSpc>
            </a:pPr>
            <a:r>
              <a:rPr sz="2900" b="1" kern="0" spc="-12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Semi-supervised Learning</a:t>
            </a:r>
            <a:endParaRPr lang="en-US" altLang="en-US" sz="2900" dirty="0"/>
          </a:p>
          <a:p>
            <a:pPr algn="l" rtl="0" eaLnBrk="0">
              <a:lnSpc>
                <a:spcPct val="110000"/>
              </a:lnSpc>
            </a:pPr>
            <a:endParaRPr lang="en-US" altLang="en-US" sz="1000" dirty="0"/>
          </a:p>
          <a:p>
            <a:pPr marL="114300" algn="l" rtl="0" eaLnBrk="0">
              <a:lnSpc>
                <a:spcPts val="2465"/>
              </a:lnSpc>
              <a:spcBef>
                <a:spcPts val="550"/>
              </a:spcBef>
            </a:pP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many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ways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semi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supervised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learning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  <a:p>
            <a:pPr algn="r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E.g.,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generate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pseudo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labels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unlabeled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train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them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1453837" y="3692745"/>
            <a:ext cx="6236324" cy="630267"/>
            <a:chOff x="0" y="0"/>
            <a:chExt cx="6236324" cy="630267"/>
          </a:xfrm>
        </p:grpSpPr>
        <p:sp>
          <p:nvSpPr>
            <p:cNvPr id="140" name="textbox 140"/>
            <p:cNvSpPr/>
            <p:nvPr/>
          </p:nvSpPr>
          <p:spPr>
            <a:xfrm>
              <a:off x="-12700" y="-12700"/>
              <a:ext cx="6261734" cy="65595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5000"/>
                </a:lnSpc>
              </a:pPr>
              <a:endParaRPr lang="en-US" altLang="en-US" sz="600" dirty="0"/>
            </a:p>
            <a:p>
              <a:pPr marL="2704465" algn="l" rtl="0" eaLnBrk="0">
                <a:lnSpc>
                  <a:spcPts val="1845"/>
                </a:lnSpc>
                <a:spcBef>
                  <a:spcPts val="5"/>
                </a:spcBef>
              </a:pPr>
              <a:r>
                <a:rPr sz="1400" kern="0" spc="4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combining</a:t>
              </a:r>
              <a:endParaRPr lang="en-US" altLang="en-US" sz="1400" dirty="0"/>
            </a:p>
          </p:txBody>
        </p:sp>
      </p:grpSp>
      <p:sp>
        <p:nvSpPr>
          <p:cNvPr id="142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4" name="textbox 144"/>
          <p:cNvSpPr/>
          <p:nvPr/>
        </p:nvSpPr>
        <p:spPr>
          <a:xfrm>
            <a:off x="1301301" y="2998831"/>
            <a:ext cx="547369" cy="482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12395" indent="-100330" algn="l" rtl="0" eaLnBrk="0">
              <a:lnSpc>
                <a:spcPct val="115000"/>
              </a:lnSpc>
            </a:pP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labeled</a:t>
            </a:r>
            <a:r>
              <a:rPr sz="13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3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</a:t>
            </a:r>
            <a:endParaRPr lang="en-US" altLang="en-US" sz="1300" dirty="0"/>
          </a:p>
        </p:txBody>
      </p:sp>
      <p:sp>
        <p:nvSpPr>
          <p:cNvPr id="146" name="textbox 146"/>
          <p:cNvSpPr/>
          <p:nvPr/>
        </p:nvSpPr>
        <p:spPr>
          <a:xfrm>
            <a:off x="7325366" y="2998831"/>
            <a:ext cx="524509" cy="482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lang="en-US" altLang="en-US" sz="100" dirty="0"/>
          </a:p>
          <a:p>
            <a:pPr marL="12700" indent="8890" algn="l" rtl="0" eaLnBrk="0">
              <a:lnSpc>
                <a:spcPct val="115000"/>
              </a:lnSpc>
            </a:pPr>
            <a:r>
              <a:rPr sz="13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subset of data</a:t>
            </a:r>
            <a:endParaRPr lang="en-US" altLang="en-US" sz="1300" dirty="0"/>
          </a:p>
        </p:txBody>
      </p:sp>
      <p:sp>
        <p:nvSpPr>
          <p:cNvPr id="148" name="textbox 148"/>
          <p:cNvSpPr/>
          <p:nvPr/>
        </p:nvSpPr>
        <p:spPr>
          <a:xfrm>
            <a:off x="3334239" y="2963568"/>
            <a:ext cx="497840" cy="4648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indent="46355" algn="l" rtl="0" eaLnBrk="0">
              <a:lnSpc>
                <a:spcPct val="103000"/>
              </a:lnSpc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CNN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endParaRPr lang="en-US" altLang="en-US" sz="1400" dirty="0"/>
          </a:p>
        </p:txBody>
      </p:sp>
      <p:sp>
        <p:nvSpPr>
          <p:cNvPr id="150" name="textbox 150"/>
          <p:cNvSpPr/>
          <p:nvPr/>
        </p:nvSpPr>
        <p:spPr>
          <a:xfrm>
            <a:off x="6256468" y="2638131"/>
            <a:ext cx="659130" cy="259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45"/>
              </a:lnSpc>
            </a:pPr>
            <a:r>
              <a:rPr sz="14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ﬁltering</a:t>
            </a:r>
            <a:endParaRPr lang="en-US" altLang="en-US" sz="1400" dirty="0"/>
          </a:p>
        </p:txBody>
      </p:sp>
      <p:sp>
        <p:nvSpPr>
          <p:cNvPr id="152" name="textbox 152"/>
          <p:cNvSpPr/>
          <p:nvPr/>
        </p:nvSpPr>
        <p:spPr>
          <a:xfrm>
            <a:off x="4262977" y="2638131"/>
            <a:ext cx="658494" cy="259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45"/>
              </a:lnSpc>
            </a:pP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labeling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 rot="21600000">
            <a:off x="1003413" y="1876894"/>
            <a:ext cx="6162385" cy="3023577"/>
            <a:chOff x="0" y="0"/>
            <a:chExt cx="6162385" cy="3023577"/>
          </a:xfrm>
        </p:grpSpPr>
        <p:pic>
          <p:nvPicPr>
            <p:cNvPr id="154" name="picture 1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6037593" cy="3023577"/>
            </a:xfrm>
            <a:prstGeom prst="rect">
              <a:avLst/>
            </a:prstGeom>
          </p:spPr>
        </p:pic>
        <p:sp>
          <p:nvSpPr>
            <p:cNvPr id="156" name="textbox 156"/>
            <p:cNvSpPr/>
            <p:nvPr/>
          </p:nvSpPr>
          <p:spPr>
            <a:xfrm>
              <a:off x="179883" y="245777"/>
              <a:ext cx="5995670" cy="2561589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lang="en-US" altLang="en-US" sz="100" dirty="0"/>
            </a:p>
            <a:p>
              <a:pPr marL="3943350" algn="l" rtl="0" eaLnBrk="0">
                <a:lnSpc>
                  <a:spcPts val="880"/>
                </a:lnSpc>
              </a:pP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-0.25</a:t>
              </a:r>
              <a:endParaRPr lang="en-US" altLang="en-US" sz="1200" dirty="0"/>
            </a:p>
            <a:p>
              <a:pPr marL="394716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12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+3.02</a:t>
              </a:r>
              <a:endParaRPr lang="en-US" altLang="en-US" sz="1200" dirty="0"/>
            </a:p>
            <a:p>
              <a:pPr marL="394716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12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+0.56</a:t>
              </a:r>
              <a:endParaRPr lang="en-US" altLang="en-US" sz="1200" dirty="0"/>
            </a:p>
            <a:p>
              <a:pPr marL="394335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-3.90</a:t>
              </a:r>
              <a:endParaRPr lang="en-US" altLang="en-US" sz="1200" dirty="0"/>
            </a:p>
            <a:p>
              <a:pPr marL="394335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-0.01</a:t>
              </a:r>
              <a:endParaRPr lang="en-US" altLang="en-US" sz="1200" dirty="0"/>
            </a:p>
            <a:p>
              <a:pPr marL="394716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12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+0.25</a:t>
              </a:r>
              <a:endParaRPr lang="en-US" altLang="en-US" sz="1200" dirty="0"/>
            </a:p>
            <a:p>
              <a:pPr marL="394335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-0.47</a:t>
              </a:r>
              <a:endParaRPr lang="en-US" altLang="en-US" sz="1200" dirty="0"/>
            </a:p>
            <a:p>
              <a:pPr marL="394716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12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+5.00</a:t>
              </a:r>
              <a:endParaRPr lang="en-US" altLang="en-US" sz="1200" dirty="0"/>
            </a:p>
            <a:p>
              <a:pPr marL="3943350" algn="l" rtl="0" eaLnBrk="0">
                <a:lnSpc>
                  <a:spcPct val="98000"/>
                </a:lnSpc>
                <a:spcBef>
                  <a:spcPts val="5"/>
                </a:spcBef>
              </a:pP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-1.32</a:t>
              </a:r>
              <a:endParaRPr lang="en-US" altLang="en-US" sz="1200" dirty="0"/>
            </a:p>
            <a:p>
              <a:pPr marL="3947160" algn="l" rtl="0" eaLnBrk="0">
                <a:lnSpc>
                  <a:spcPct val="97000"/>
                </a:lnSpc>
                <a:spcBef>
                  <a:spcPts val="5"/>
                </a:spcBef>
              </a:pPr>
              <a:r>
                <a:rPr sz="12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+1.14</a:t>
              </a:r>
              <a:endParaRPr lang="en-US" altLang="en-US" sz="1200" dirty="0"/>
            </a:p>
            <a:p>
              <a:pPr marL="3943350" algn="l" rtl="0" eaLnBrk="0">
                <a:lnSpc>
                  <a:spcPct val="99000"/>
                </a:lnSpc>
                <a:spcBef>
                  <a:spcPts val="5"/>
                </a:spcBef>
              </a:pPr>
              <a:r>
                <a:rPr sz="1200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-0.28</a:t>
              </a:r>
              <a:endParaRPr lang="en-US" altLang="en-US" sz="1200" dirty="0"/>
            </a:p>
            <a:p>
              <a:pPr marL="12700" algn="l" rtl="0" eaLnBrk="0">
                <a:lnSpc>
                  <a:spcPts val="1475"/>
                </a:lnSpc>
              </a:pP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pseudo</a:t>
              </a:r>
              <a:r>
                <a:rPr sz="1200" kern="0" spc="5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</a:t>
              </a:r>
              <a:r>
                <a:rPr sz="1200" kern="0" spc="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label</a:t>
              </a:r>
              <a:r>
                <a:rPr sz="1200" kern="0" spc="5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= 7</a:t>
              </a:r>
              <a:endParaRPr lang="en-US" altLang="en-US" sz="1200" dirty="0"/>
            </a:p>
            <a:p>
              <a:pPr algn="l" rtl="0" eaLnBrk="0">
                <a:lnSpc>
                  <a:spcPct val="175000"/>
                </a:lnSpc>
              </a:pPr>
              <a:endParaRPr lang="en-US" altLang="en-US" sz="1000" dirty="0"/>
            </a:p>
            <a:p>
              <a:pPr algn="l" rtl="0" eaLnBrk="0">
                <a:lnSpc>
                  <a:spcPct val="102000"/>
                </a:lnSpc>
              </a:pPr>
              <a:endParaRPr lang="en-US" altLang="en-US" sz="300" dirty="0"/>
            </a:p>
            <a:p>
              <a:pPr algn="r" rtl="0" eaLnBrk="0">
                <a:lnSpc>
                  <a:spcPct val="69000"/>
                </a:lnSpc>
                <a:spcBef>
                  <a:spcPts val="0"/>
                </a:spcBef>
              </a:pPr>
              <a:r>
                <a:rPr sz="1200" b="1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yes</a:t>
              </a:r>
              <a:endParaRPr lang="en-US" altLang="en-US" sz="1200" dirty="0"/>
            </a:p>
          </p:txBody>
        </p:sp>
        <p:sp>
          <p:nvSpPr>
            <p:cNvPr id="158" name="path"/>
            <p:cNvSpPr/>
            <p:nvPr/>
          </p:nvSpPr>
          <p:spPr>
            <a:xfrm>
              <a:off x="1491823" y="618342"/>
              <a:ext cx="1773915" cy="866752"/>
            </a:xfrm>
            <a:custGeom>
              <a:avLst/>
              <a:gdLst/>
              <a:ahLst/>
              <a:cxnLst/>
              <a:rect l="0" t="0" r="0" b="0"/>
              <a:pathLst>
                <a:path w="2793" h="1364">
                  <a:moveTo>
                    <a:pt x="1362" y="512"/>
                  </a:moveTo>
                  <a:lnTo>
                    <a:pt x="1362" y="512"/>
                  </a:lnTo>
                  <a:cubicBezTo>
                    <a:pt x="1362" y="419"/>
                    <a:pt x="1438" y="343"/>
                    <a:pt x="1531" y="343"/>
                  </a:cubicBezTo>
                  <a:lnTo>
                    <a:pt x="2617" y="343"/>
                  </a:lnTo>
                  <a:cubicBezTo>
                    <a:pt x="2661" y="343"/>
                    <a:pt x="2704" y="361"/>
                    <a:pt x="2736" y="392"/>
                  </a:cubicBezTo>
                  <a:cubicBezTo>
                    <a:pt x="2768" y="424"/>
                    <a:pt x="2786" y="467"/>
                    <a:pt x="2786" y="512"/>
                  </a:cubicBezTo>
                  <a:lnTo>
                    <a:pt x="2786" y="1188"/>
                  </a:lnTo>
                  <a:cubicBezTo>
                    <a:pt x="2786" y="1281"/>
                    <a:pt x="2710" y="1357"/>
                    <a:pt x="2617" y="1357"/>
                  </a:cubicBezTo>
                  <a:lnTo>
                    <a:pt x="1531" y="1357"/>
                  </a:lnTo>
                  <a:cubicBezTo>
                    <a:pt x="1438" y="1357"/>
                    <a:pt x="1362" y="1281"/>
                    <a:pt x="1362" y="1188"/>
                  </a:cubicBezTo>
                  <a:lnTo>
                    <a:pt x="1362" y="512"/>
                  </a:lnTo>
                  <a:close/>
                </a:path>
              </a:pathLst>
            </a:custGeom>
            <a:noFill/>
            <a:ln w="9525" cap="flat">
              <a:solidFill>
                <a:srgbClr val="695D46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0" name="rect"/>
            <p:cNvSpPr/>
            <p:nvPr/>
          </p:nvSpPr>
          <p:spPr>
            <a:xfrm>
              <a:off x="2357002" y="836458"/>
              <a:ext cx="903974" cy="643874"/>
            </a:xfrm>
            <a:prstGeom prst="rect">
              <a:avLst/>
            </a:prstGeom>
            <a:solidFill>
              <a:srgbClr val="B6D7A8">
                <a:alpha val="97647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2" name="path"/>
            <p:cNvSpPr/>
            <p:nvPr/>
          </p:nvSpPr>
          <p:spPr>
            <a:xfrm>
              <a:off x="4769873" y="987369"/>
              <a:ext cx="493262" cy="342052"/>
            </a:xfrm>
            <a:custGeom>
              <a:avLst/>
              <a:gdLst/>
              <a:ahLst/>
              <a:cxnLst/>
              <a:rect l="0" t="0" r="0" b="0"/>
              <a:pathLst>
                <a:path w="776" h="538">
                  <a:moveTo>
                    <a:pt x="7" y="137"/>
                  </a:moveTo>
                  <a:lnTo>
                    <a:pt x="507" y="137"/>
                  </a:lnTo>
                  <a:lnTo>
                    <a:pt x="507" y="5"/>
                  </a:lnTo>
                  <a:lnTo>
                    <a:pt x="771" y="269"/>
                  </a:lnTo>
                  <a:lnTo>
                    <a:pt x="507" y="533"/>
                  </a:lnTo>
                  <a:lnTo>
                    <a:pt x="507" y="401"/>
                  </a:lnTo>
                  <a:lnTo>
                    <a:pt x="7" y="401"/>
                  </a:lnTo>
                  <a:lnTo>
                    <a:pt x="7" y="137"/>
                  </a:lnTo>
                  <a:close/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4" name="path"/>
            <p:cNvSpPr/>
            <p:nvPr/>
          </p:nvSpPr>
          <p:spPr>
            <a:xfrm>
              <a:off x="3383935" y="987369"/>
              <a:ext cx="493262" cy="342052"/>
            </a:xfrm>
            <a:custGeom>
              <a:avLst/>
              <a:gdLst/>
              <a:ahLst/>
              <a:cxnLst/>
              <a:rect l="0" t="0" r="0" b="0"/>
              <a:pathLst>
                <a:path w="776" h="538">
                  <a:moveTo>
                    <a:pt x="7" y="137"/>
                  </a:moveTo>
                  <a:lnTo>
                    <a:pt x="507" y="137"/>
                  </a:lnTo>
                  <a:lnTo>
                    <a:pt x="507" y="5"/>
                  </a:lnTo>
                  <a:lnTo>
                    <a:pt x="771" y="269"/>
                  </a:lnTo>
                  <a:lnTo>
                    <a:pt x="507" y="533"/>
                  </a:lnTo>
                  <a:lnTo>
                    <a:pt x="507" y="401"/>
                  </a:lnTo>
                  <a:lnTo>
                    <a:pt x="7" y="401"/>
                  </a:lnTo>
                  <a:lnTo>
                    <a:pt x="7" y="137"/>
                  </a:lnTo>
                  <a:close/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6" name="path"/>
            <p:cNvSpPr/>
            <p:nvPr/>
          </p:nvSpPr>
          <p:spPr>
            <a:xfrm>
              <a:off x="1739365" y="987369"/>
              <a:ext cx="493261" cy="342052"/>
            </a:xfrm>
            <a:custGeom>
              <a:avLst/>
              <a:gdLst/>
              <a:ahLst/>
              <a:cxnLst/>
              <a:rect l="0" t="0" r="0" b="0"/>
              <a:pathLst>
                <a:path w="776" h="538">
                  <a:moveTo>
                    <a:pt x="7" y="137"/>
                  </a:moveTo>
                  <a:lnTo>
                    <a:pt x="507" y="137"/>
                  </a:lnTo>
                  <a:lnTo>
                    <a:pt x="507" y="5"/>
                  </a:lnTo>
                  <a:lnTo>
                    <a:pt x="771" y="269"/>
                  </a:lnTo>
                  <a:lnTo>
                    <a:pt x="507" y="533"/>
                  </a:lnTo>
                  <a:lnTo>
                    <a:pt x="507" y="401"/>
                  </a:lnTo>
                  <a:lnTo>
                    <a:pt x="7" y="401"/>
                  </a:lnTo>
                  <a:lnTo>
                    <a:pt x="7" y="137"/>
                  </a:lnTo>
                  <a:close/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group 20"/>
          <p:cNvGrpSpPr/>
          <p:nvPr/>
        </p:nvGrpSpPr>
        <p:grpSpPr>
          <a:xfrm rot="21600000">
            <a:off x="4016679" y="879874"/>
            <a:ext cx="4627719" cy="339704"/>
            <a:chOff x="0" y="0"/>
            <a:chExt cx="4627719" cy="339704"/>
          </a:xfrm>
        </p:grpSpPr>
        <p:sp>
          <p:nvSpPr>
            <p:cNvPr id="168" name="path"/>
            <p:cNvSpPr/>
            <p:nvPr/>
          </p:nvSpPr>
          <p:spPr>
            <a:xfrm>
              <a:off x="-1521442" y="10016"/>
              <a:ext cx="6149161" cy="329688"/>
            </a:xfrm>
            <a:custGeom>
              <a:avLst/>
              <a:gdLst/>
              <a:ahLst/>
              <a:cxnLst/>
              <a:rect l="0" t="0" r="0" b="0"/>
              <a:pathLst>
                <a:path w="9683" h="519">
                  <a:moveTo>
                    <a:pt x="9676" y="7"/>
                  </a:moveTo>
                  <a:lnTo>
                    <a:pt x="9676" y="291"/>
                  </a:lnTo>
                  <a:lnTo>
                    <a:pt x="9676" y="291"/>
                  </a:lnTo>
                  <a:cubicBezTo>
                    <a:pt x="9676" y="412"/>
                    <a:pt x="9577" y="511"/>
                    <a:pt x="9455" y="511"/>
                  </a:cubicBezTo>
                  <a:lnTo>
                    <a:pt x="2684" y="511"/>
                  </a:lnTo>
                  <a:cubicBezTo>
                    <a:pt x="2626" y="511"/>
                    <a:pt x="2570" y="488"/>
                    <a:pt x="2528" y="447"/>
                  </a:cubicBezTo>
                  <a:cubicBezTo>
                    <a:pt x="2487" y="405"/>
                    <a:pt x="2464" y="349"/>
                    <a:pt x="2464" y="291"/>
                  </a:cubicBezTo>
                  <a:lnTo>
                    <a:pt x="2464" y="259"/>
                  </a:lnTo>
                  <a:lnTo>
                    <a:pt x="2401" y="259"/>
                  </a:lnTo>
                  <a:lnTo>
                    <a:pt x="2527" y="133"/>
                  </a:lnTo>
                  <a:lnTo>
                    <a:pt x="2653" y="259"/>
                  </a:lnTo>
                  <a:lnTo>
                    <a:pt x="2590" y="259"/>
                  </a:lnTo>
                  <a:lnTo>
                    <a:pt x="2590" y="291"/>
                  </a:lnTo>
                  <a:cubicBezTo>
                    <a:pt x="2590" y="343"/>
                    <a:pt x="2632" y="385"/>
                    <a:pt x="2684" y="385"/>
                  </a:cubicBezTo>
                  <a:lnTo>
                    <a:pt x="9455" y="385"/>
                  </a:lnTo>
                  <a:lnTo>
                    <a:pt x="9455" y="385"/>
                  </a:lnTo>
                  <a:cubicBezTo>
                    <a:pt x="9507" y="385"/>
                    <a:pt x="9550" y="343"/>
                    <a:pt x="9550" y="291"/>
                  </a:cubicBezTo>
                  <a:lnTo>
                    <a:pt x="9550" y="7"/>
                  </a:lnTo>
                  <a:lnTo>
                    <a:pt x="9676" y="7"/>
                  </a:lnTo>
                  <a:close/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0" name="textbox 170"/>
            <p:cNvSpPr/>
            <p:nvPr/>
          </p:nvSpPr>
          <p:spPr>
            <a:xfrm>
              <a:off x="-12700" y="-12700"/>
              <a:ext cx="4653279" cy="36512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000"/>
                </a:lnSpc>
              </a:pPr>
              <a:endParaRPr lang="en-US" altLang="en-US" sz="100" dirty="0"/>
            </a:p>
            <a:p>
              <a:pPr marL="2082165" algn="l" rtl="0" eaLnBrk="0">
                <a:lnSpc>
                  <a:spcPts val="1055"/>
                </a:lnSpc>
              </a:pPr>
              <a:r>
                <a:rPr sz="800" kern="0" spc="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combining</a:t>
              </a:r>
              <a:endParaRPr lang="en-US" altLang="en-US" sz="800" dirty="0"/>
            </a:p>
          </p:txBody>
        </p:sp>
      </p:grpSp>
      <p:sp>
        <p:nvSpPr>
          <p:cNvPr id="172" name="textbox 172"/>
          <p:cNvSpPr/>
          <p:nvPr/>
        </p:nvSpPr>
        <p:spPr>
          <a:xfrm>
            <a:off x="405299" y="495647"/>
            <a:ext cx="2284729" cy="6121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4615"/>
              </a:lnSpc>
            </a:pPr>
            <a:r>
              <a:rPr sz="2800" b="1" kern="0" spc="-10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Pseudo-labels</a:t>
            </a:r>
            <a:endParaRPr lang="en-US" altLang="en-US" sz="2800" dirty="0"/>
          </a:p>
        </p:txBody>
      </p:sp>
      <p:sp>
        <p:nvSpPr>
          <p:cNvPr id="174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6" name="textbox 176"/>
          <p:cNvSpPr/>
          <p:nvPr/>
        </p:nvSpPr>
        <p:spPr>
          <a:xfrm>
            <a:off x="6501863" y="2122671"/>
            <a:ext cx="400684" cy="19831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0.004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0.114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0.009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0.001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0.005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0.007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0.003</a:t>
            </a:r>
            <a:endParaRPr lang="en-US" altLang="en-US" sz="1200" dirty="0"/>
          </a:p>
          <a:p>
            <a:pPr marL="12700" algn="l" rtl="0" eaLnBrk="0">
              <a:lnSpc>
                <a:spcPct val="81000"/>
              </a:lnSpc>
              <a:spcBef>
                <a:spcPts val="260"/>
              </a:spcBef>
            </a:pPr>
            <a:r>
              <a:rPr sz="1200" kern="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0.831</a:t>
            </a:r>
            <a:endParaRPr lang="en-US" altLang="en-US" sz="1200" dirty="0"/>
          </a:p>
          <a:p>
            <a:pPr marL="12700" algn="l" rtl="0" eaLnBrk="0">
              <a:lnSpc>
                <a:spcPct val="93000"/>
              </a:lnSpc>
              <a:spcBef>
                <a:spcPts val="25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0.001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0.017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0.004</a:t>
            </a:r>
            <a:endParaRPr lang="en-US" altLang="en-US" sz="1200" dirty="0"/>
          </a:p>
        </p:txBody>
      </p:sp>
      <p:sp>
        <p:nvSpPr>
          <p:cNvPr id="178" name="textbox 178"/>
          <p:cNvSpPr/>
          <p:nvPr/>
        </p:nvSpPr>
        <p:spPr>
          <a:xfrm>
            <a:off x="4735680" y="1452509"/>
            <a:ext cx="1189355" cy="409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415290" algn="l" rtl="0" eaLnBrk="0">
              <a:lnSpc>
                <a:spcPts val="1510"/>
              </a:lnSpc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logits</a:t>
            </a:r>
            <a:endParaRPr lang="en-US" altLang="en-US" sz="1200" dirty="0"/>
          </a:p>
          <a:p>
            <a:pPr marL="12700" algn="l" rtl="0" eaLnBrk="0">
              <a:lnSpc>
                <a:spcPts val="1510"/>
              </a:lnSpc>
            </a:pP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(not normalized)</a:t>
            </a:r>
            <a:endParaRPr lang="en-US" altLang="en-US" sz="1200" dirty="0"/>
          </a:p>
        </p:txBody>
      </p:sp>
      <p:graphicFrame>
        <p:nvGraphicFramePr>
          <p:cNvPr id="180" name="table 180"/>
          <p:cNvGraphicFramePr>
            <a:graphicFrameLocks noGrp="1"/>
          </p:cNvGraphicFramePr>
          <p:nvPr/>
        </p:nvGraphicFramePr>
        <p:xfrm>
          <a:off x="7470462" y="199366"/>
          <a:ext cx="720725" cy="588009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80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lang="en-US" altLang="en-US" sz="500" dirty="0"/>
                    </a:p>
                    <a:p>
                      <a:pPr marL="172085" algn="l" rtl="0" eaLnBrk="0">
                        <a:lnSpc>
                          <a:spcPts val="1055"/>
                        </a:lnSpc>
                        <a:spcBef>
                          <a:spcPts val="5"/>
                        </a:spcBef>
                      </a:pPr>
                      <a:r>
                        <a:rPr sz="8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ﬁltering</a:t>
                      </a:r>
                      <a:endParaRPr lang="en-US" altLang="en-US" sz="8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group 22"/>
          <p:cNvGrpSpPr/>
          <p:nvPr/>
        </p:nvGrpSpPr>
        <p:grpSpPr>
          <a:xfrm rot="21600000">
            <a:off x="3717391" y="373981"/>
            <a:ext cx="755971" cy="459871"/>
            <a:chOff x="0" y="0"/>
            <a:chExt cx="755971" cy="459871"/>
          </a:xfrm>
        </p:grpSpPr>
        <p:grpSp>
          <p:nvGrpSpPr>
            <p:cNvPr id="24" name="group 24"/>
            <p:cNvGrpSpPr/>
            <p:nvPr/>
          </p:nvGrpSpPr>
          <p:grpSpPr>
            <a:xfrm rot="21600000">
              <a:off x="-1222154" y="0"/>
              <a:ext cx="1978125" cy="459871"/>
              <a:chOff x="0" y="0"/>
              <a:chExt cx="1978125" cy="459871"/>
            </a:xfrm>
          </p:grpSpPr>
          <p:sp>
            <p:nvSpPr>
              <p:cNvPr id="182" name="path"/>
              <p:cNvSpPr/>
              <p:nvPr/>
            </p:nvSpPr>
            <p:spPr>
              <a:xfrm>
                <a:off x="1240792" y="0"/>
                <a:ext cx="732570" cy="455109"/>
              </a:xfrm>
              <a:custGeom>
                <a:avLst/>
                <a:gdLst/>
                <a:ahLst/>
                <a:cxnLst/>
                <a:rect l="0" t="0" r="0" b="0"/>
                <a:pathLst>
                  <a:path w="1153" h="716">
                    <a:moveTo>
                      <a:pt x="0" y="119"/>
                    </a:moveTo>
                    <a:moveTo>
                      <a:pt x="0" y="119"/>
                    </a:moveTo>
                    <a:lnTo>
                      <a:pt x="0" y="119"/>
                    </a:lnTo>
                    <a:cubicBezTo>
                      <a:pt x="0" y="53"/>
                      <a:pt x="258" y="0"/>
                      <a:pt x="576" y="0"/>
                    </a:cubicBezTo>
                    <a:cubicBezTo>
                      <a:pt x="895" y="0"/>
                      <a:pt x="1153" y="53"/>
                      <a:pt x="1153" y="119"/>
                    </a:cubicBezTo>
                    <a:lnTo>
                      <a:pt x="1153" y="597"/>
                    </a:lnTo>
                    <a:cubicBezTo>
                      <a:pt x="1153" y="663"/>
                      <a:pt x="895" y="716"/>
                      <a:pt x="576" y="716"/>
                    </a:cubicBezTo>
                    <a:cubicBezTo>
                      <a:pt x="258" y="716"/>
                      <a:pt x="0" y="663"/>
                      <a:pt x="0" y="597"/>
                    </a:cubicBezTo>
                    <a:lnTo>
                      <a:pt x="0" y="119"/>
                    </a:lnTo>
                    <a:close/>
                  </a:path>
                </a:pathLst>
              </a:custGeom>
              <a:solidFill>
                <a:srgbClr val="D0E0E3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path"/>
              <p:cNvSpPr/>
              <p:nvPr/>
            </p:nvSpPr>
            <p:spPr>
              <a:xfrm>
                <a:off x="0" y="71089"/>
                <a:ext cx="1978125" cy="388782"/>
              </a:xfrm>
              <a:custGeom>
                <a:avLst/>
                <a:gdLst/>
                <a:ahLst/>
                <a:cxnLst/>
                <a:rect l="0" t="0" r="0" b="0"/>
                <a:pathLst>
                  <a:path w="3115" h="612">
                    <a:moveTo>
                      <a:pt x="3107" y="7"/>
                    </a:moveTo>
                    <a:lnTo>
                      <a:pt x="3107" y="7"/>
                    </a:lnTo>
                    <a:cubicBezTo>
                      <a:pt x="3107" y="73"/>
                      <a:pt x="2849" y="126"/>
                      <a:pt x="2530" y="126"/>
                    </a:cubicBezTo>
                    <a:cubicBezTo>
                      <a:pt x="2212" y="126"/>
                      <a:pt x="1954" y="73"/>
                      <a:pt x="1954" y="7"/>
                    </a:cubicBezTo>
                    <a:moveTo>
                      <a:pt x="3107" y="7"/>
                    </a:moveTo>
                    <a:lnTo>
                      <a:pt x="3107" y="485"/>
                    </a:lnTo>
                    <a:cubicBezTo>
                      <a:pt x="3107" y="551"/>
                      <a:pt x="2849" y="604"/>
                      <a:pt x="2530" y="604"/>
                    </a:cubicBezTo>
                    <a:cubicBezTo>
                      <a:pt x="2212" y="604"/>
                      <a:pt x="1954" y="551"/>
                      <a:pt x="1954" y="485"/>
                    </a:cubicBezTo>
                    <a:lnTo>
                      <a:pt x="1954" y="7"/>
                    </a:lnTo>
                  </a:path>
                </a:pathLst>
              </a:custGeom>
              <a:noFill/>
              <a:ln w="9525" cap="flat">
                <a:solidFill>
                  <a:srgbClr val="695D46">
                    <a:alpha val="100000"/>
                  </a:srgbClr>
                </a:solidFill>
                <a:prstDash val="solid"/>
                <a:round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6" name="textbox 186"/>
            <p:cNvSpPr/>
            <p:nvPr/>
          </p:nvSpPr>
          <p:spPr>
            <a:xfrm>
              <a:off x="-12700" y="-12700"/>
              <a:ext cx="781684" cy="508634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9000"/>
                </a:lnSpc>
              </a:pPr>
              <a:endParaRPr lang="en-US" altLang="en-US" sz="900" dirty="0"/>
            </a:p>
            <a:p>
              <a:pPr marL="240030" algn="l" rtl="0" eaLnBrk="0">
                <a:lnSpc>
                  <a:spcPts val="1065"/>
                </a:lnSpc>
                <a:spcBef>
                  <a:spcPts val="0"/>
                </a:spcBef>
              </a:pPr>
              <a:r>
                <a:rPr sz="8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labeled</a:t>
              </a:r>
              <a:endParaRPr lang="en-US" altLang="en-US" sz="800" dirty="0"/>
            </a:p>
            <a:p>
              <a:pPr marL="302260" algn="l" rtl="0" eaLnBrk="0">
                <a:lnSpc>
                  <a:spcPts val="1115"/>
                </a:lnSpc>
                <a:spcBef>
                  <a:spcPts val="45"/>
                </a:spcBef>
              </a:pPr>
              <a:r>
                <a:rPr sz="8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data</a:t>
              </a:r>
              <a:endParaRPr lang="en-US" altLang="en-US" sz="800" dirty="0"/>
            </a:p>
          </p:txBody>
        </p:sp>
      </p:grpSp>
      <p:sp>
        <p:nvSpPr>
          <p:cNvPr id="188" name="path"/>
          <p:cNvSpPr/>
          <p:nvPr/>
        </p:nvSpPr>
        <p:spPr>
          <a:xfrm>
            <a:off x="8198855" y="373981"/>
            <a:ext cx="732570" cy="455109"/>
          </a:xfrm>
          <a:custGeom>
            <a:avLst/>
            <a:gdLst/>
            <a:ahLst/>
            <a:cxnLst/>
            <a:rect l="0" t="0" r="0" b="0"/>
            <a:pathLst>
              <a:path w="1153" h="716">
                <a:moveTo>
                  <a:pt x="0" y="119"/>
                </a:moveTo>
                <a:moveTo>
                  <a:pt x="0" y="119"/>
                </a:moveTo>
                <a:lnTo>
                  <a:pt x="0" y="119"/>
                </a:lnTo>
                <a:cubicBezTo>
                  <a:pt x="0" y="53"/>
                  <a:pt x="258" y="0"/>
                  <a:pt x="576" y="0"/>
                </a:cubicBezTo>
                <a:cubicBezTo>
                  <a:pt x="895" y="0"/>
                  <a:pt x="1153" y="53"/>
                  <a:pt x="1153" y="119"/>
                </a:cubicBezTo>
                <a:lnTo>
                  <a:pt x="1153" y="597"/>
                </a:lnTo>
                <a:cubicBezTo>
                  <a:pt x="1153" y="663"/>
                  <a:pt x="895" y="716"/>
                  <a:pt x="576" y="716"/>
                </a:cubicBezTo>
                <a:cubicBezTo>
                  <a:pt x="258" y="716"/>
                  <a:pt x="0" y="663"/>
                  <a:pt x="0" y="597"/>
                </a:cubicBezTo>
                <a:lnTo>
                  <a:pt x="0" y="119"/>
                </a:lnTo>
                <a:close/>
              </a:path>
            </a:pathLst>
          </a:custGeom>
          <a:solidFill>
            <a:srgbClr val="C9DAF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0" name="path"/>
          <p:cNvSpPr/>
          <p:nvPr/>
        </p:nvSpPr>
        <p:spPr>
          <a:xfrm>
            <a:off x="2495237" y="369218"/>
            <a:ext cx="6440950" cy="464634"/>
          </a:xfrm>
          <a:custGeom>
            <a:avLst/>
            <a:gdLst/>
            <a:ahLst/>
            <a:cxnLst/>
            <a:rect l="0" t="0" r="0" b="0"/>
            <a:pathLst>
              <a:path w="10143" h="731">
                <a:moveTo>
                  <a:pt x="10135" y="126"/>
                </a:moveTo>
                <a:lnTo>
                  <a:pt x="10135" y="126"/>
                </a:lnTo>
                <a:cubicBezTo>
                  <a:pt x="10135" y="192"/>
                  <a:pt x="9877" y="246"/>
                  <a:pt x="9558" y="246"/>
                </a:cubicBezTo>
                <a:cubicBezTo>
                  <a:pt x="9240" y="246"/>
                  <a:pt x="8982" y="192"/>
                  <a:pt x="8982" y="126"/>
                </a:cubicBezTo>
                <a:moveTo>
                  <a:pt x="8982" y="126"/>
                </a:moveTo>
                <a:lnTo>
                  <a:pt x="8982" y="126"/>
                </a:lnTo>
                <a:cubicBezTo>
                  <a:pt x="8982" y="60"/>
                  <a:pt x="9240" y="7"/>
                  <a:pt x="9558" y="7"/>
                </a:cubicBezTo>
                <a:cubicBezTo>
                  <a:pt x="9877" y="7"/>
                  <a:pt x="10135" y="60"/>
                  <a:pt x="10135" y="126"/>
                </a:cubicBezTo>
                <a:lnTo>
                  <a:pt x="10135" y="604"/>
                </a:lnTo>
                <a:cubicBezTo>
                  <a:pt x="10135" y="670"/>
                  <a:pt x="9877" y="724"/>
                  <a:pt x="9558" y="724"/>
                </a:cubicBezTo>
                <a:cubicBezTo>
                  <a:pt x="9240" y="724"/>
                  <a:pt x="8982" y="670"/>
                  <a:pt x="8982" y="604"/>
                </a:cubicBezTo>
                <a:lnTo>
                  <a:pt x="8982" y="126"/>
                </a:lnTo>
                <a:close/>
              </a:path>
            </a:pathLst>
          </a:custGeom>
          <a:noFill/>
          <a:ln w="9525" cap="flat">
            <a:solidFill>
              <a:srgbClr val="695D4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2495237" y="369218"/>
            <a:ext cx="4957020" cy="464634"/>
            <a:chOff x="0" y="0"/>
            <a:chExt cx="4957020" cy="464634"/>
          </a:xfrm>
        </p:grpSpPr>
        <p:sp>
          <p:nvSpPr>
            <p:cNvPr id="192" name="path"/>
            <p:cNvSpPr/>
            <p:nvPr/>
          </p:nvSpPr>
          <p:spPr>
            <a:xfrm>
              <a:off x="4219688" y="4762"/>
              <a:ext cx="732570" cy="455109"/>
            </a:xfrm>
            <a:custGeom>
              <a:avLst/>
              <a:gdLst/>
              <a:ahLst/>
              <a:cxnLst/>
              <a:rect l="0" t="0" r="0" b="0"/>
              <a:pathLst>
                <a:path w="1153" h="716">
                  <a:moveTo>
                    <a:pt x="0" y="119"/>
                  </a:moveTo>
                  <a:moveTo>
                    <a:pt x="0" y="119"/>
                  </a:moveTo>
                  <a:lnTo>
                    <a:pt x="0" y="119"/>
                  </a:lnTo>
                  <a:cubicBezTo>
                    <a:pt x="0" y="53"/>
                    <a:pt x="258" y="0"/>
                    <a:pt x="576" y="0"/>
                  </a:cubicBezTo>
                  <a:cubicBezTo>
                    <a:pt x="895" y="0"/>
                    <a:pt x="1153" y="53"/>
                    <a:pt x="1153" y="119"/>
                  </a:cubicBezTo>
                  <a:lnTo>
                    <a:pt x="1153" y="597"/>
                  </a:lnTo>
                  <a:cubicBezTo>
                    <a:pt x="1153" y="663"/>
                    <a:pt x="895" y="716"/>
                    <a:pt x="576" y="716"/>
                  </a:cubicBezTo>
                  <a:cubicBezTo>
                    <a:pt x="258" y="716"/>
                    <a:pt x="0" y="663"/>
                    <a:pt x="0" y="597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rgbClr val="FCE5CD">
                <a:alpha val="100000"/>
              </a:srgbClr>
            </a:solidFill>
            <a:ln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4" name="path"/>
            <p:cNvSpPr/>
            <p:nvPr/>
          </p:nvSpPr>
          <p:spPr>
            <a:xfrm>
              <a:off x="0" y="0"/>
              <a:ext cx="4957020" cy="464634"/>
            </a:xfrm>
            <a:custGeom>
              <a:avLst/>
              <a:gdLst/>
              <a:ahLst/>
              <a:cxnLst/>
              <a:rect l="0" t="0" r="0" b="0"/>
              <a:pathLst>
                <a:path w="7806" h="731">
                  <a:moveTo>
                    <a:pt x="7798" y="126"/>
                  </a:moveTo>
                  <a:lnTo>
                    <a:pt x="7798" y="126"/>
                  </a:lnTo>
                  <a:cubicBezTo>
                    <a:pt x="7798" y="192"/>
                    <a:pt x="7540" y="246"/>
                    <a:pt x="7222" y="246"/>
                  </a:cubicBezTo>
                  <a:cubicBezTo>
                    <a:pt x="6903" y="246"/>
                    <a:pt x="6645" y="192"/>
                    <a:pt x="6645" y="126"/>
                  </a:cubicBezTo>
                  <a:moveTo>
                    <a:pt x="6645" y="126"/>
                  </a:moveTo>
                  <a:lnTo>
                    <a:pt x="6645" y="126"/>
                  </a:lnTo>
                  <a:cubicBezTo>
                    <a:pt x="6645" y="60"/>
                    <a:pt x="6903" y="7"/>
                    <a:pt x="7222" y="7"/>
                  </a:cubicBezTo>
                  <a:cubicBezTo>
                    <a:pt x="7540" y="7"/>
                    <a:pt x="7798" y="60"/>
                    <a:pt x="7798" y="126"/>
                  </a:cubicBezTo>
                  <a:lnTo>
                    <a:pt x="7798" y="604"/>
                  </a:lnTo>
                  <a:cubicBezTo>
                    <a:pt x="7798" y="670"/>
                    <a:pt x="7540" y="724"/>
                    <a:pt x="7222" y="724"/>
                  </a:cubicBezTo>
                  <a:cubicBezTo>
                    <a:pt x="6903" y="724"/>
                    <a:pt x="6645" y="670"/>
                    <a:pt x="6645" y="604"/>
                  </a:cubicBezTo>
                  <a:lnTo>
                    <a:pt x="6645" y="126"/>
                  </a:lnTo>
                  <a:close/>
                </a:path>
              </a:pathLst>
            </a:custGeom>
            <a:noFill/>
            <a:ln w="9525" cap="flat">
              <a:solidFill>
                <a:srgbClr val="695D46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textbox 196"/>
          <p:cNvSpPr/>
          <p:nvPr/>
        </p:nvSpPr>
        <p:spPr>
          <a:xfrm>
            <a:off x="6261098" y="1452509"/>
            <a:ext cx="910589" cy="4140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indent="69850" algn="l" rtl="0" eaLnBrk="0">
              <a:lnSpc>
                <a:spcPct val="106000"/>
              </a:lnSpc>
            </a:pP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probabilit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  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(normalized)</a:t>
            </a:r>
            <a:endParaRPr lang="en-US" altLang="en-US" sz="1200" dirty="0"/>
          </a:p>
        </p:txBody>
      </p:sp>
      <p:sp>
        <p:nvSpPr>
          <p:cNvPr id="198" name="textbox 198"/>
          <p:cNvSpPr/>
          <p:nvPr/>
        </p:nvSpPr>
        <p:spPr>
          <a:xfrm>
            <a:off x="8186155" y="361281"/>
            <a:ext cx="758190" cy="504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</a:pPr>
            <a:endParaRPr lang="en-US" altLang="en-US" sz="900" dirty="0"/>
          </a:p>
          <a:p>
            <a:pPr marL="232410" algn="l" rtl="0" eaLnBrk="0">
              <a:lnSpc>
                <a:spcPts val="1065"/>
              </a:lnSpc>
              <a:spcBef>
                <a:spcPts val="0"/>
              </a:spcBef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subset</a:t>
            </a:r>
            <a:endParaRPr lang="en-US" altLang="en-US" sz="800" dirty="0"/>
          </a:p>
          <a:p>
            <a:pPr marL="226695" algn="l" rtl="0" eaLnBrk="0">
              <a:lnSpc>
                <a:spcPts val="1115"/>
              </a:lnSpc>
              <a:spcBef>
                <a:spcPts val="45"/>
              </a:spcBef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 data</a:t>
            </a:r>
            <a:endParaRPr lang="en-US" altLang="en-US" sz="800" dirty="0"/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5207797" y="411646"/>
            <a:ext cx="760530" cy="379778"/>
            <a:chOff x="0" y="0"/>
            <a:chExt cx="760530" cy="379778"/>
          </a:xfrm>
        </p:grpSpPr>
        <p:grpSp>
          <p:nvGrpSpPr>
            <p:cNvPr id="30" name="group 30"/>
            <p:cNvGrpSpPr/>
            <p:nvPr/>
          </p:nvGrpSpPr>
          <p:grpSpPr>
            <a:xfrm rot="21600000">
              <a:off x="-2712560" y="0"/>
              <a:ext cx="3473091" cy="379778"/>
              <a:chOff x="0" y="0"/>
              <a:chExt cx="3473091" cy="379778"/>
            </a:xfrm>
          </p:grpSpPr>
          <p:sp>
            <p:nvSpPr>
              <p:cNvPr id="200" name="path"/>
              <p:cNvSpPr/>
              <p:nvPr/>
            </p:nvSpPr>
            <p:spPr>
              <a:xfrm>
                <a:off x="2724722" y="4762"/>
                <a:ext cx="743606" cy="370253"/>
              </a:xfrm>
              <a:custGeom>
                <a:avLst/>
                <a:gdLst/>
                <a:ahLst/>
                <a:cxnLst/>
                <a:rect l="0" t="0" r="0" b="0"/>
                <a:pathLst>
                  <a:path w="1171" h="583">
                    <a:moveTo>
                      <a:pt x="0" y="97"/>
                    </a:moveTo>
                    <a:lnTo>
                      <a:pt x="0" y="97"/>
                    </a:lnTo>
                    <a:cubicBezTo>
                      <a:pt x="0" y="43"/>
                      <a:pt x="43" y="0"/>
                      <a:pt x="97" y="0"/>
                    </a:cubicBezTo>
                    <a:lnTo>
                      <a:pt x="1073" y="0"/>
                    </a:lnTo>
                    <a:cubicBezTo>
                      <a:pt x="1099" y="0"/>
                      <a:pt x="1124" y="10"/>
                      <a:pt x="1142" y="28"/>
                    </a:cubicBezTo>
                    <a:cubicBezTo>
                      <a:pt x="1160" y="46"/>
                      <a:pt x="1171" y="71"/>
                      <a:pt x="1171" y="97"/>
                    </a:cubicBezTo>
                    <a:lnTo>
                      <a:pt x="1171" y="485"/>
                    </a:lnTo>
                    <a:cubicBezTo>
                      <a:pt x="1171" y="539"/>
                      <a:pt x="1127" y="583"/>
                      <a:pt x="1073" y="583"/>
                    </a:cubicBezTo>
                    <a:lnTo>
                      <a:pt x="97" y="583"/>
                    </a:lnTo>
                    <a:cubicBezTo>
                      <a:pt x="43" y="583"/>
                      <a:pt x="0" y="539"/>
                      <a:pt x="0" y="485"/>
                    </a:cubicBez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B6D7A8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path"/>
              <p:cNvSpPr/>
              <p:nvPr/>
            </p:nvSpPr>
            <p:spPr>
              <a:xfrm>
                <a:off x="0" y="0"/>
                <a:ext cx="3473091" cy="379778"/>
              </a:xfrm>
              <a:custGeom>
                <a:avLst/>
                <a:gdLst/>
                <a:ahLst/>
                <a:cxnLst/>
                <a:rect l="0" t="0" r="0" b="0"/>
                <a:pathLst>
                  <a:path w="5469" h="598">
                    <a:moveTo>
                      <a:pt x="4290" y="104"/>
                    </a:moveTo>
                    <a:lnTo>
                      <a:pt x="4290" y="104"/>
                    </a:lnTo>
                    <a:cubicBezTo>
                      <a:pt x="4290" y="51"/>
                      <a:pt x="4334" y="7"/>
                      <a:pt x="4388" y="7"/>
                    </a:cubicBezTo>
                    <a:lnTo>
                      <a:pt x="5364" y="7"/>
                    </a:lnTo>
                    <a:cubicBezTo>
                      <a:pt x="5390" y="7"/>
                      <a:pt x="5415" y="17"/>
                      <a:pt x="5433" y="35"/>
                    </a:cubicBezTo>
                    <a:cubicBezTo>
                      <a:pt x="5451" y="54"/>
                      <a:pt x="5461" y="78"/>
                      <a:pt x="5461" y="104"/>
                    </a:cubicBezTo>
                    <a:lnTo>
                      <a:pt x="5461" y="493"/>
                    </a:lnTo>
                    <a:cubicBezTo>
                      <a:pt x="5461" y="547"/>
                      <a:pt x="5418" y="590"/>
                      <a:pt x="5364" y="590"/>
                    </a:cubicBezTo>
                    <a:lnTo>
                      <a:pt x="4388" y="590"/>
                    </a:lnTo>
                    <a:cubicBezTo>
                      <a:pt x="4334" y="590"/>
                      <a:pt x="4290" y="547"/>
                      <a:pt x="4290" y="493"/>
                    </a:cubicBezTo>
                    <a:lnTo>
                      <a:pt x="4290" y="104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695D46">
                    <a:alpha val="100000"/>
                  </a:srgbClr>
                </a:solidFill>
                <a:prstDash val="solid"/>
                <a:round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4" name="textbox 204"/>
            <p:cNvSpPr/>
            <p:nvPr/>
          </p:nvSpPr>
          <p:spPr>
            <a:xfrm>
              <a:off x="-12700" y="-12700"/>
              <a:ext cx="786130" cy="405765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1000"/>
                </a:lnSpc>
              </a:pPr>
              <a:endParaRPr lang="en-US" altLang="en-US" sz="400" dirty="0"/>
            </a:p>
            <a:p>
              <a:pPr marL="252095" algn="l" rtl="0" eaLnBrk="0">
                <a:lnSpc>
                  <a:spcPts val="825"/>
                </a:lnSpc>
                <a:spcBef>
                  <a:spcPts val="5"/>
                </a:spcBef>
              </a:pPr>
              <a:r>
                <a:rPr sz="1100" kern="0" spc="-3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CNN</a:t>
              </a:r>
              <a:endParaRPr lang="en-US" altLang="en-US" sz="1100" dirty="0"/>
            </a:p>
            <a:p>
              <a:pPr marL="215265" algn="l" rtl="0" eaLnBrk="0">
                <a:lnSpc>
                  <a:spcPts val="1695"/>
                </a:lnSpc>
              </a:pPr>
              <a:r>
                <a:rPr sz="11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model</a:t>
              </a:r>
              <a:endParaRPr lang="en-US" altLang="en-US" sz="1100" dirty="0"/>
            </a:p>
          </p:txBody>
        </p:sp>
      </p:grpSp>
      <p:sp>
        <p:nvSpPr>
          <p:cNvPr id="206" name="textbox 206"/>
          <p:cNvSpPr/>
          <p:nvPr/>
        </p:nvSpPr>
        <p:spPr>
          <a:xfrm>
            <a:off x="7216938" y="3295217"/>
            <a:ext cx="749300" cy="4203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8000"/>
              </a:lnSpc>
            </a:pPr>
            <a:r>
              <a:rPr sz="1200" b="1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conﬁdent</a:t>
            </a:r>
            <a:r>
              <a:rPr sz="1200" b="1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enough?</a:t>
            </a:r>
            <a:endParaRPr lang="en-US" altLang="en-US" sz="1200" dirty="0"/>
          </a:p>
        </p:txBody>
      </p:sp>
      <p:sp>
        <p:nvSpPr>
          <p:cNvPr id="208" name="textbox 208"/>
          <p:cNvSpPr/>
          <p:nvPr/>
        </p:nvSpPr>
        <p:spPr>
          <a:xfrm>
            <a:off x="3569442" y="2852334"/>
            <a:ext cx="497840" cy="4648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indent="46355" algn="l" rtl="0" eaLnBrk="0">
              <a:lnSpc>
                <a:spcPct val="103000"/>
              </a:lnSpc>
            </a:pP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CNN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endParaRPr lang="en-US" altLang="en-US" sz="1400" dirty="0"/>
          </a:p>
        </p:txBody>
      </p:sp>
      <p:sp>
        <p:nvSpPr>
          <p:cNvPr id="210" name="textbox 210"/>
          <p:cNvSpPr/>
          <p:nvPr/>
        </p:nvSpPr>
        <p:spPr>
          <a:xfrm>
            <a:off x="5727560" y="2529595"/>
            <a:ext cx="593725" cy="2266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580"/>
              </a:lnSpc>
            </a:pP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softmax</a:t>
            </a:r>
            <a:endParaRPr lang="en-US" altLang="en-US" sz="1200" dirty="0"/>
          </a:p>
        </p:txBody>
      </p:sp>
      <p:sp>
        <p:nvSpPr>
          <p:cNvPr id="212" name="textbox 212"/>
          <p:cNvSpPr/>
          <p:nvPr/>
        </p:nvSpPr>
        <p:spPr>
          <a:xfrm>
            <a:off x="6854888" y="498364"/>
            <a:ext cx="459740" cy="307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30810" indent="-118110" algn="l" rtl="0" eaLnBrk="0">
              <a:lnSpc>
                <a:spcPct val="116000"/>
              </a:lnSpc>
            </a:pPr>
            <a:r>
              <a:rPr sz="8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unlabeled</a:t>
            </a:r>
            <a:r>
              <a:rPr sz="8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8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</a:t>
            </a:r>
            <a:endParaRPr lang="en-US" altLang="en-US" sz="800" dirty="0"/>
          </a:p>
        </p:txBody>
      </p:sp>
      <p:sp>
        <p:nvSpPr>
          <p:cNvPr id="214" name="path"/>
          <p:cNvSpPr/>
          <p:nvPr/>
        </p:nvSpPr>
        <p:spPr>
          <a:xfrm>
            <a:off x="7575147" y="511542"/>
            <a:ext cx="494668" cy="180085"/>
          </a:xfrm>
          <a:custGeom>
            <a:avLst/>
            <a:gdLst/>
            <a:ahLst/>
            <a:cxnLst/>
            <a:rect l="0" t="0" r="0" b="0"/>
            <a:pathLst>
              <a:path w="779" h="283">
                <a:moveTo>
                  <a:pt x="7" y="73"/>
                </a:moveTo>
                <a:lnTo>
                  <a:pt x="637" y="73"/>
                </a:lnTo>
                <a:moveTo>
                  <a:pt x="637" y="5"/>
                </a:moveTo>
                <a:lnTo>
                  <a:pt x="773" y="141"/>
                </a:lnTo>
                <a:lnTo>
                  <a:pt x="637" y="278"/>
                </a:lnTo>
                <a:moveTo>
                  <a:pt x="637" y="210"/>
                </a:moveTo>
                <a:lnTo>
                  <a:pt x="7" y="209"/>
                </a:lnTo>
                <a:lnTo>
                  <a:pt x="7" y="73"/>
                </a:lnTo>
              </a:path>
            </a:pathLst>
          </a:custGeom>
          <a:noFill/>
          <a:ln w="9525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6" name="path"/>
          <p:cNvSpPr/>
          <p:nvPr/>
        </p:nvSpPr>
        <p:spPr>
          <a:xfrm>
            <a:off x="6091216" y="514910"/>
            <a:ext cx="409388" cy="173349"/>
          </a:xfrm>
          <a:custGeom>
            <a:avLst/>
            <a:gdLst/>
            <a:ahLst/>
            <a:cxnLst/>
            <a:rect l="0" t="0" r="0" b="0"/>
            <a:pathLst>
              <a:path w="644" h="272">
                <a:moveTo>
                  <a:pt x="7" y="68"/>
                </a:moveTo>
                <a:lnTo>
                  <a:pt x="637" y="68"/>
                </a:lnTo>
                <a:lnTo>
                  <a:pt x="637" y="0"/>
                </a:lnTo>
                <a:moveTo>
                  <a:pt x="637" y="272"/>
                </a:moveTo>
                <a:lnTo>
                  <a:pt x="637" y="204"/>
                </a:lnTo>
                <a:lnTo>
                  <a:pt x="7" y="204"/>
                </a:lnTo>
                <a:lnTo>
                  <a:pt x="7" y="68"/>
                </a:lnTo>
              </a:path>
            </a:pathLst>
          </a:custGeom>
          <a:noFill/>
          <a:ln w="9525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8" name="path"/>
          <p:cNvSpPr/>
          <p:nvPr/>
        </p:nvSpPr>
        <p:spPr>
          <a:xfrm>
            <a:off x="4596251" y="514910"/>
            <a:ext cx="409387" cy="173349"/>
          </a:xfrm>
          <a:custGeom>
            <a:avLst/>
            <a:gdLst/>
            <a:ahLst/>
            <a:cxnLst/>
            <a:rect l="0" t="0" r="0" b="0"/>
            <a:pathLst>
              <a:path w="644" h="272">
                <a:moveTo>
                  <a:pt x="7" y="68"/>
                </a:moveTo>
                <a:lnTo>
                  <a:pt x="637" y="68"/>
                </a:lnTo>
                <a:lnTo>
                  <a:pt x="637" y="0"/>
                </a:lnTo>
                <a:moveTo>
                  <a:pt x="637" y="272"/>
                </a:moveTo>
                <a:lnTo>
                  <a:pt x="637" y="204"/>
                </a:lnTo>
                <a:lnTo>
                  <a:pt x="7" y="204"/>
                </a:lnTo>
                <a:lnTo>
                  <a:pt x="7" y="68"/>
                </a:lnTo>
              </a:path>
            </a:pathLst>
          </a:custGeom>
          <a:noFill/>
          <a:ln w="9525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0" name="path"/>
          <p:cNvSpPr/>
          <p:nvPr/>
        </p:nvSpPr>
        <p:spPr>
          <a:xfrm>
            <a:off x="2495237" y="369218"/>
            <a:ext cx="1978125" cy="85376"/>
          </a:xfrm>
          <a:custGeom>
            <a:avLst/>
            <a:gdLst/>
            <a:ahLst/>
            <a:cxnLst/>
            <a:rect l="0" t="0" r="0" b="0"/>
            <a:pathLst>
              <a:path w="3115" h="134">
                <a:moveTo>
                  <a:pt x="1954" y="126"/>
                </a:moveTo>
                <a:cubicBezTo>
                  <a:pt x="1954" y="60"/>
                  <a:pt x="2212" y="7"/>
                  <a:pt x="2530" y="7"/>
                </a:cubicBezTo>
                <a:cubicBezTo>
                  <a:pt x="2849" y="7"/>
                  <a:pt x="3107" y="60"/>
                  <a:pt x="3107" y="126"/>
                </a:cubicBezTo>
              </a:path>
            </a:pathLst>
          </a:custGeom>
          <a:noFill/>
          <a:ln w="9525" cap="flat">
            <a:solidFill>
              <a:srgbClr val="695D46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2" name="textbox 222"/>
          <p:cNvSpPr/>
          <p:nvPr/>
        </p:nvSpPr>
        <p:spPr>
          <a:xfrm>
            <a:off x="4650472" y="277839"/>
            <a:ext cx="389254" cy="159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55"/>
              </a:lnSpc>
            </a:pPr>
            <a:r>
              <a:rPr sz="8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training</a:t>
            </a:r>
            <a:endParaRPr lang="en-US" altLang="en-US" sz="800" dirty="0"/>
          </a:p>
        </p:txBody>
      </p:sp>
      <p:sp>
        <p:nvSpPr>
          <p:cNvPr id="224" name="textbox 224"/>
          <p:cNvSpPr/>
          <p:nvPr/>
        </p:nvSpPr>
        <p:spPr>
          <a:xfrm>
            <a:off x="6150025" y="277839"/>
            <a:ext cx="387350" cy="159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055"/>
              </a:lnSpc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labeling</a:t>
            </a:r>
            <a:endParaRPr lang="en-US" altLang="en-US" sz="800" dirty="0"/>
          </a:p>
        </p:txBody>
      </p:sp>
      <p:sp>
        <p:nvSpPr>
          <p:cNvPr id="226" name="path"/>
          <p:cNvSpPr/>
          <p:nvPr/>
        </p:nvSpPr>
        <p:spPr>
          <a:xfrm>
            <a:off x="4997508" y="511542"/>
            <a:ext cx="93410" cy="180085"/>
          </a:xfrm>
          <a:custGeom>
            <a:avLst/>
            <a:gdLst/>
            <a:ahLst/>
            <a:cxnLst/>
            <a:rect l="0" t="0" r="0" b="0"/>
            <a:pathLst>
              <a:path w="147" h="283">
                <a:moveTo>
                  <a:pt x="5" y="5"/>
                </a:moveTo>
                <a:lnTo>
                  <a:pt x="141" y="141"/>
                </a:lnTo>
                <a:lnTo>
                  <a:pt x="5" y="278"/>
                </a:lnTo>
              </a:path>
            </a:pathLst>
          </a:custGeom>
          <a:noFill/>
          <a:ln w="9525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8" name="path"/>
          <p:cNvSpPr/>
          <p:nvPr/>
        </p:nvSpPr>
        <p:spPr>
          <a:xfrm>
            <a:off x="6492474" y="511542"/>
            <a:ext cx="93410" cy="180085"/>
          </a:xfrm>
          <a:custGeom>
            <a:avLst/>
            <a:gdLst/>
            <a:ahLst/>
            <a:cxnLst/>
            <a:rect l="0" t="0" r="0" b="0"/>
            <a:pathLst>
              <a:path w="147" h="283">
                <a:moveTo>
                  <a:pt x="5" y="5"/>
                </a:moveTo>
                <a:lnTo>
                  <a:pt x="141" y="141"/>
                </a:lnTo>
                <a:lnTo>
                  <a:pt x="5" y="278"/>
                </a:lnTo>
              </a:path>
            </a:pathLst>
          </a:custGeom>
          <a:noFill/>
          <a:ln w="9525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0" name="path"/>
          <p:cNvSpPr/>
          <p:nvPr/>
        </p:nvSpPr>
        <p:spPr>
          <a:xfrm>
            <a:off x="7975010" y="514910"/>
            <a:ext cx="9525" cy="43337"/>
          </a:xfrm>
          <a:custGeom>
            <a:avLst/>
            <a:gdLst/>
            <a:ahLst/>
            <a:cxnLst/>
            <a:rect l="0" t="0" r="0" b="0"/>
            <a:pathLst>
              <a:path w="15" h="68">
                <a:moveTo>
                  <a:pt x="7" y="68"/>
                </a:moveTo>
                <a:lnTo>
                  <a:pt x="7" y="0"/>
                </a:lnTo>
              </a:path>
            </a:pathLst>
          </a:custGeom>
          <a:noFill/>
          <a:ln w="9525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2" name="rect"/>
          <p:cNvSpPr/>
          <p:nvPr/>
        </p:nvSpPr>
        <p:spPr>
          <a:xfrm>
            <a:off x="7975010" y="644922"/>
            <a:ext cx="9525" cy="43337"/>
          </a:xfrm>
          <a:prstGeom prst="rect">
            <a:avLst/>
          </a:prstGeom>
          <a:solidFill>
            <a:srgbClr val="000000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4"/>
          <p:cNvSpPr/>
          <p:nvPr/>
        </p:nvSpPr>
        <p:spPr>
          <a:xfrm>
            <a:off x="405299" y="625492"/>
            <a:ext cx="6001384" cy="16617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450"/>
              </a:lnSpc>
            </a:pPr>
            <a:r>
              <a:rPr sz="28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Kaggle Submission Forma</a:t>
            </a:r>
            <a:r>
              <a:rPr sz="2800" b="1" kern="0" spc="-10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endParaRPr lang="en-US" altLang="en-US" sz="2800" dirty="0"/>
          </a:p>
          <a:p>
            <a:pPr algn="l" rtl="0" eaLnBrk="0">
              <a:lnSpc>
                <a:spcPct val="122000"/>
              </a:lnSpc>
            </a:pPr>
            <a:endParaRPr lang="en-US" altLang="en-US" sz="1000" dirty="0"/>
          </a:p>
          <a:p>
            <a:pPr marL="102235" algn="l" rtl="0" eaLnBrk="0">
              <a:lnSpc>
                <a:spcPts val="2465"/>
              </a:lnSpc>
              <a:spcBef>
                <a:spcPts val="550"/>
              </a:spcBef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The submitted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predictions should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CSV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format.</a:t>
            </a:r>
            <a:endParaRPr lang="en-US" altLang="en-US" sz="1800" dirty="0"/>
          </a:p>
          <a:p>
            <a:pPr marL="102235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ﬁ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rst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row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“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Id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1800" b="1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Category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”</a:t>
            </a:r>
            <a:endParaRPr lang="en-US" altLang="en-US" sz="1800" dirty="0"/>
          </a:p>
          <a:p>
            <a:pPr algn="r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rest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rows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“{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id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}, {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prediction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}”</a:t>
            </a:r>
            <a:r>
              <a:rPr lang="en-US"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(e.g.,</a:t>
            </a:r>
            <a:r>
              <a:rPr lang="en-US"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5,</a:t>
            </a:r>
            <a:r>
              <a:rPr lang="en-US"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8)</a:t>
            </a:r>
            <a:endParaRPr lang="en-US" altLang="en-US" sz="1800" dirty="0"/>
          </a:p>
        </p:txBody>
      </p:sp>
      <p:sp>
        <p:nvSpPr>
          <p:cNvPr id="238" name="textbox 238"/>
          <p:cNvSpPr/>
          <p:nvPr/>
        </p:nvSpPr>
        <p:spPr>
          <a:xfrm>
            <a:off x="495137" y="2262436"/>
            <a:ext cx="4634229" cy="3390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2465"/>
              </a:lnSpc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There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should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(</a:t>
            </a:r>
            <a:r>
              <a:rPr lang="en-US" altLang="zh-CN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696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+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1)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rows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total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</p:txBody>
      </p:sp>
      <p:sp>
        <p:nvSpPr>
          <p:cNvPr id="24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/>
          <p:nvPr/>
        </p:nvSpPr>
        <p:spPr>
          <a:xfrm>
            <a:off x="397983" y="625492"/>
            <a:ext cx="7313930" cy="2282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3000" b="1" kern="0" spc="-13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Objective</a:t>
            </a:r>
            <a:endParaRPr lang="en-US" altLang="en-US" sz="3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r" rtl="0" eaLnBrk="0">
              <a:lnSpc>
                <a:spcPts val="2450"/>
              </a:lnSpc>
              <a:spcBef>
                <a:spcPts val="545"/>
              </a:spcBef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   Solve imageclassiﬁcation with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convolutional</a:t>
            </a:r>
            <a:r>
              <a:rPr sz="1800" b="1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</a:t>
            </a:r>
            <a:r>
              <a:rPr sz="1800" b="1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eural</a:t>
            </a:r>
            <a:r>
              <a:rPr sz="1800" b="1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networks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  <a:p>
            <a:pPr marL="47625" algn="l" rtl="0" eaLnBrk="0">
              <a:lnSpc>
                <a:spcPts val="4950"/>
              </a:lnSpc>
            </a:pP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2.   Improve the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perfo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rmance with </a:t>
            </a:r>
            <a:r>
              <a:rPr sz="1800" b="1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 augmentations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  <a:p>
            <a:pPr algn="l" rtl="0" eaLnBrk="0">
              <a:lnSpc>
                <a:spcPct val="163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400" dirty="0"/>
          </a:p>
          <a:p>
            <a:pPr marL="46990" algn="l" rtl="0" eaLnBrk="0">
              <a:lnSpc>
                <a:spcPts val="2445"/>
              </a:lnSpc>
              <a:spcBef>
                <a:spcPts val="5"/>
              </a:spcBef>
            </a:pP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3.   Under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stand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 to utilize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unlabeled data</a:t>
            </a:r>
            <a:r>
              <a:rPr sz="1800" b="1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and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beneﬁts.</a:t>
            </a:r>
            <a:endParaRPr lang="en-US" altLang="en-US" sz="1800" dirty="0"/>
          </a:p>
        </p:txBody>
      </p:sp>
      <p:sp>
        <p:nvSpPr>
          <p:cNvPr id="2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04300" y="1591699"/>
            <a:ext cx="2618300" cy="2618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262850" y="1591700"/>
            <a:ext cx="2618300" cy="26183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321399" y="1591700"/>
            <a:ext cx="2618299" cy="2618300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388382" y="625492"/>
            <a:ext cx="4027804" cy="441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3270"/>
              </a:lnSpc>
            </a:pPr>
            <a:r>
              <a:rPr sz="2700" b="1" kern="0" spc="-8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Task - Food Classiﬁcation</a:t>
            </a:r>
            <a:endParaRPr lang="en-US" altLang="en-US" sz="2700" dirty="0"/>
          </a:p>
        </p:txBody>
      </p:sp>
      <p:sp>
        <p:nvSpPr>
          <p:cNvPr id="3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2"/>
          <p:cNvSpPr/>
          <p:nvPr/>
        </p:nvSpPr>
        <p:spPr>
          <a:xfrm>
            <a:off x="495137" y="1408761"/>
            <a:ext cx="7556500" cy="2536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371475" indent="-359410" algn="l" rtl="0" eaLnBrk="0">
              <a:lnSpc>
                <a:spcPct val="114000"/>
              </a:lnSpc>
            </a:pP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images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collected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from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food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11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dataset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classi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ed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into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11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classes.</a:t>
            </a:r>
            <a:endParaRPr lang="en-US" altLang="en-US" sz="1800" dirty="0"/>
          </a:p>
          <a:p>
            <a:pPr marL="12700" algn="l" rtl="0" eaLnBrk="0">
              <a:lnSpc>
                <a:spcPts val="2450"/>
              </a:lnSpc>
            </a:pPr>
            <a:r>
              <a:rPr sz="1800" kern="0" spc="1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dataset</a:t>
            </a:r>
            <a:r>
              <a:rPr sz="1800" kern="0" spc="1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here</a:t>
            </a:r>
            <a:r>
              <a:rPr sz="1800" kern="0" spc="1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slightly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modi</a:t>
            </a:r>
            <a:r>
              <a:rPr sz="1800" kern="0" spc="1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ed</a:t>
            </a:r>
            <a:r>
              <a:rPr sz="1800" kern="0" spc="1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1800" dirty="0"/>
          </a:p>
          <a:p>
            <a:pPr marL="12700" algn="l" rtl="0" eaLnBrk="0">
              <a:lnSpc>
                <a:spcPts val="2475"/>
              </a:lnSpc>
            </a:pP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Training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set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2</a:t>
            </a:r>
            <a:r>
              <a:rPr lang="en-US" altLang="zh-CN"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24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*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11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labeled</a:t>
            </a:r>
            <a:r>
              <a:rPr sz="1800" b="1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images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6786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unlabeled</a:t>
            </a:r>
            <a:r>
              <a:rPr sz="1800" b="1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images</a:t>
            </a:r>
            <a:endParaRPr lang="en-US" altLang="en-US" sz="1800" dirty="0"/>
          </a:p>
          <a:p>
            <a:pPr marL="12700" algn="l" rtl="0" eaLnBrk="0">
              <a:lnSpc>
                <a:spcPts val="2490"/>
              </a:lnSpc>
            </a:pPr>
            <a:r>
              <a:rPr sz="1800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Validation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set</a:t>
            </a:r>
            <a:r>
              <a:rPr sz="1800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altLang="zh-CN" sz="1800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51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*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11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labeled</a:t>
            </a:r>
            <a:r>
              <a:rPr sz="1800" b="1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images</a:t>
            </a:r>
            <a:endParaRPr lang="en-US" altLang="en-US" sz="1800" dirty="0"/>
          </a:p>
          <a:p>
            <a:pPr marL="1270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Testing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set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</a:t>
            </a:r>
            <a:r>
              <a:rPr lang="en-US" altLang="zh-CN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696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images</a:t>
            </a:r>
            <a:endParaRPr lang="en-US" altLang="en-US" sz="1800" dirty="0"/>
          </a:p>
          <a:p>
            <a:pPr marL="1270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 NOT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utilize the original dataset</a:t>
            </a:r>
            <a:r>
              <a:rPr sz="1800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labels.</a:t>
            </a:r>
            <a:endParaRPr lang="en-US" altLang="en-US" sz="1800" dirty="0"/>
          </a:p>
          <a:p>
            <a:pPr marL="46990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This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is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cheating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</p:txBody>
      </p:sp>
      <p:sp>
        <p:nvSpPr>
          <p:cNvPr id="34" name="textbox 34"/>
          <p:cNvSpPr/>
          <p:nvPr/>
        </p:nvSpPr>
        <p:spPr>
          <a:xfrm>
            <a:off x="388382" y="625492"/>
            <a:ext cx="4027804" cy="4413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3270"/>
              </a:lnSpc>
            </a:pPr>
            <a:r>
              <a:rPr sz="2700" b="1" kern="0" spc="-8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Task - Food Classiﬁcation</a:t>
            </a:r>
            <a:endParaRPr lang="en-US" altLang="en-US" sz="2700" dirty="0"/>
          </a:p>
        </p:txBody>
      </p:sp>
      <p:sp>
        <p:nvSpPr>
          <p:cNvPr id="36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2774925" y="1911162"/>
            <a:ext cx="4764712" cy="2677124"/>
            <a:chOff x="0" y="0"/>
            <a:chExt cx="4764712" cy="2677124"/>
          </a:xfrm>
        </p:grpSpPr>
        <p:sp>
          <p:nvSpPr>
            <p:cNvPr id="38" name="path"/>
            <p:cNvSpPr/>
            <p:nvPr/>
          </p:nvSpPr>
          <p:spPr>
            <a:xfrm>
              <a:off x="-279687" y="0"/>
              <a:ext cx="5044399" cy="2677124"/>
            </a:xfrm>
            <a:custGeom>
              <a:avLst/>
              <a:gdLst/>
              <a:ahLst/>
              <a:cxnLst/>
              <a:rect l="0" t="0" r="0" b="0"/>
              <a:pathLst>
                <a:path w="7943" h="4215">
                  <a:moveTo>
                    <a:pt x="6809" y="195"/>
                  </a:moveTo>
                  <a:lnTo>
                    <a:pt x="6809" y="195"/>
                  </a:lnTo>
                  <a:cubicBezTo>
                    <a:pt x="6809" y="91"/>
                    <a:pt x="6893" y="7"/>
                    <a:pt x="6997" y="7"/>
                  </a:cubicBezTo>
                  <a:lnTo>
                    <a:pt x="7748" y="7"/>
                  </a:lnTo>
                  <a:lnTo>
                    <a:pt x="7748" y="7"/>
                  </a:lnTo>
                  <a:cubicBezTo>
                    <a:pt x="7798" y="7"/>
                    <a:pt x="7846" y="27"/>
                    <a:pt x="7881" y="62"/>
                  </a:cubicBezTo>
                  <a:cubicBezTo>
                    <a:pt x="7916" y="97"/>
                    <a:pt x="7936" y="145"/>
                    <a:pt x="7936" y="195"/>
                  </a:cubicBezTo>
                  <a:lnTo>
                    <a:pt x="7936" y="4020"/>
                  </a:lnTo>
                  <a:cubicBezTo>
                    <a:pt x="7936" y="4124"/>
                    <a:pt x="7852" y="4208"/>
                    <a:pt x="7748" y="4208"/>
                  </a:cubicBezTo>
                  <a:lnTo>
                    <a:pt x="6997" y="4208"/>
                  </a:lnTo>
                  <a:cubicBezTo>
                    <a:pt x="6893" y="4208"/>
                    <a:pt x="6809" y="4124"/>
                    <a:pt x="6809" y="4020"/>
                  </a:cubicBezTo>
                  <a:lnTo>
                    <a:pt x="6809" y="195"/>
                  </a:lnTo>
                  <a:close/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" name="path"/>
            <p:cNvSpPr/>
            <p:nvPr/>
          </p:nvSpPr>
          <p:spPr>
            <a:xfrm>
              <a:off x="-279687" y="0"/>
              <a:ext cx="3507725" cy="2677124"/>
            </a:xfrm>
            <a:custGeom>
              <a:avLst/>
              <a:gdLst/>
              <a:ahLst/>
              <a:cxnLst/>
              <a:rect l="0" t="0" r="0" b="0"/>
              <a:pathLst>
                <a:path w="5523" h="4215">
                  <a:moveTo>
                    <a:pt x="4389" y="195"/>
                  </a:moveTo>
                  <a:lnTo>
                    <a:pt x="4389" y="195"/>
                  </a:lnTo>
                  <a:cubicBezTo>
                    <a:pt x="4389" y="91"/>
                    <a:pt x="4473" y="7"/>
                    <a:pt x="4577" y="7"/>
                  </a:cubicBezTo>
                  <a:lnTo>
                    <a:pt x="5328" y="7"/>
                  </a:lnTo>
                  <a:lnTo>
                    <a:pt x="5328" y="7"/>
                  </a:lnTo>
                  <a:cubicBezTo>
                    <a:pt x="5378" y="7"/>
                    <a:pt x="5426" y="27"/>
                    <a:pt x="5461" y="62"/>
                  </a:cubicBezTo>
                  <a:cubicBezTo>
                    <a:pt x="5496" y="97"/>
                    <a:pt x="5516" y="145"/>
                    <a:pt x="5516" y="195"/>
                  </a:cubicBezTo>
                  <a:lnTo>
                    <a:pt x="5516" y="4020"/>
                  </a:lnTo>
                  <a:cubicBezTo>
                    <a:pt x="5516" y="4124"/>
                    <a:pt x="5432" y="4208"/>
                    <a:pt x="5328" y="4208"/>
                  </a:cubicBezTo>
                  <a:lnTo>
                    <a:pt x="4577" y="4208"/>
                  </a:lnTo>
                  <a:cubicBezTo>
                    <a:pt x="4473" y="4208"/>
                    <a:pt x="4389" y="4124"/>
                    <a:pt x="4389" y="4020"/>
                  </a:cubicBezTo>
                  <a:lnTo>
                    <a:pt x="4389" y="195"/>
                  </a:lnTo>
                  <a:close/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2" name="textbox 42"/>
            <p:cNvSpPr/>
            <p:nvPr/>
          </p:nvSpPr>
          <p:spPr>
            <a:xfrm>
              <a:off x="2621417" y="214231"/>
              <a:ext cx="469265" cy="2293620"/>
            </a:xfrm>
            <a:prstGeom prst="rect">
              <a:avLst/>
            </a:prstGeom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27000"/>
                </a:lnSpc>
              </a:pPr>
              <a:endParaRPr lang="en-US" altLang="en-US" sz="100" dirty="0"/>
            </a:p>
            <a:p>
              <a:pPr marL="12700" algn="l" rtl="0" eaLnBrk="0">
                <a:lnSpc>
                  <a:spcPct val="97000"/>
                </a:lnSpc>
              </a:pPr>
              <a:r>
                <a:rPr sz="14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-0.25</a:t>
              </a:r>
              <a:r>
                <a:rPr sz="1400" kern="0" spc="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</a:t>
              </a:r>
              <a:r>
                <a:rPr sz="14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+3.02</a:t>
              </a:r>
              <a:r>
                <a:rPr sz="1400" kern="0" spc="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4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+0.56</a:t>
              </a:r>
              <a:r>
                <a:rPr sz="1400" kern="0" spc="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4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-3.90</a:t>
              </a:r>
              <a:r>
                <a:rPr sz="1400" kern="0" spc="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</a:t>
              </a:r>
              <a:r>
                <a:rPr sz="14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-0.01</a:t>
              </a:r>
              <a:r>
                <a:rPr sz="1400" kern="0" spc="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</a:t>
              </a:r>
              <a:r>
                <a:rPr sz="14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+0.25</a:t>
              </a:r>
              <a:r>
                <a:rPr sz="1400" kern="0" spc="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4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-0.47</a:t>
              </a:r>
              <a:r>
                <a:rPr sz="1400" kern="0" spc="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</a:t>
              </a:r>
              <a:r>
                <a:rPr sz="14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+5.00</a:t>
              </a:r>
              <a:r>
                <a:rPr sz="1400" kern="0" spc="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4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-1.32</a:t>
              </a:r>
              <a:r>
                <a:rPr sz="1400" kern="0" spc="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 </a:t>
              </a:r>
              <a:r>
                <a:rPr sz="1400" kern="0" spc="-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+1.14</a:t>
              </a:r>
              <a:r>
                <a:rPr sz="1400" kern="0" spc="2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 </a:t>
              </a:r>
              <a:r>
                <a:rPr sz="1400" kern="0" spc="-10" dirty="0">
                  <a:solidFill>
                    <a:srgbClr val="000000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-0.28</a:t>
              </a:r>
              <a:endParaRPr lang="en-US" altLang="en-US" sz="1400" dirty="0"/>
            </a:p>
          </p:txBody>
        </p:sp>
        <p:grpSp>
          <p:nvGrpSpPr>
            <p:cNvPr id="4" name="group 4"/>
            <p:cNvGrpSpPr/>
            <p:nvPr/>
          </p:nvGrpSpPr>
          <p:grpSpPr>
            <a:xfrm rot="21600000">
              <a:off x="-279687" y="584075"/>
              <a:ext cx="1971050" cy="1046600"/>
              <a:chOff x="0" y="0"/>
              <a:chExt cx="1971050" cy="1046600"/>
            </a:xfrm>
          </p:grpSpPr>
          <p:sp>
            <p:nvSpPr>
              <p:cNvPr id="44" name="path"/>
              <p:cNvSpPr/>
              <p:nvPr/>
            </p:nvSpPr>
            <p:spPr>
              <a:xfrm>
                <a:off x="963987" y="334437"/>
                <a:ext cx="1002300" cy="707400"/>
              </a:xfrm>
              <a:custGeom>
                <a:avLst/>
                <a:gdLst/>
                <a:ahLst/>
                <a:cxnLst/>
                <a:rect l="0" t="0" r="0" b="0"/>
                <a:pathLst>
                  <a:path w="1578" h="1114">
                    <a:moveTo>
                      <a:pt x="0" y="185"/>
                    </a:moveTo>
                    <a:lnTo>
                      <a:pt x="0" y="185"/>
                    </a:lnTo>
                    <a:cubicBezTo>
                      <a:pt x="0" y="83"/>
                      <a:pt x="83" y="0"/>
                      <a:pt x="185" y="0"/>
                    </a:cubicBezTo>
                    <a:lnTo>
                      <a:pt x="1392" y="0"/>
                    </a:lnTo>
                    <a:cubicBezTo>
                      <a:pt x="1441" y="0"/>
                      <a:pt x="1489" y="19"/>
                      <a:pt x="1524" y="54"/>
                    </a:cubicBezTo>
                    <a:cubicBezTo>
                      <a:pt x="1558" y="89"/>
                      <a:pt x="1578" y="136"/>
                      <a:pt x="1578" y="185"/>
                    </a:cubicBezTo>
                    <a:lnTo>
                      <a:pt x="1578" y="928"/>
                    </a:lnTo>
                    <a:cubicBezTo>
                      <a:pt x="1578" y="1030"/>
                      <a:pt x="1495" y="1114"/>
                      <a:pt x="1392" y="1114"/>
                    </a:cubicBezTo>
                    <a:lnTo>
                      <a:pt x="185" y="1114"/>
                    </a:lnTo>
                    <a:cubicBezTo>
                      <a:pt x="83" y="1114"/>
                      <a:pt x="0" y="1030"/>
                      <a:pt x="0" y="928"/>
                    </a:cubicBez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B6D7A8">
                  <a:alpha val="100000"/>
                </a:srgbClr>
              </a:solidFill>
              <a:ln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path"/>
              <p:cNvSpPr/>
              <p:nvPr/>
            </p:nvSpPr>
            <p:spPr>
              <a:xfrm>
                <a:off x="0" y="0"/>
                <a:ext cx="1971050" cy="1046600"/>
              </a:xfrm>
              <a:custGeom>
                <a:avLst/>
                <a:gdLst/>
                <a:ahLst/>
                <a:cxnLst/>
                <a:rect l="0" t="0" r="0" b="0"/>
                <a:pathLst>
                  <a:path w="3104" h="1648">
                    <a:moveTo>
                      <a:pt x="1518" y="712"/>
                    </a:moveTo>
                    <a:lnTo>
                      <a:pt x="1518" y="712"/>
                    </a:lnTo>
                    <a:cubicBezTo>
                      <a:pt x="1518" y="609"/>
                      <a:pt x="1601" y="526"/>
                      <a:pt x="1703" y="526"/>
                    </a:cubicBezTo>
                    <a:lnTo>
                      <a:pt x="2910" y="526"/>
                    </a:lnTo>
                    <a:cubicBezTo>
                      <a:pt x="2960" y="526"/>
                      <a:pt x="3007" y="546"/>
                      <a:pt x="3042" y="581"/>
                    </a:cubicBezTo>
                    <a:cubicBezTo>
                      <a:pt x="3076" y="615"/>
                      <a:pt x="3096" y="663"/>
                      <a:pt x="3096" y="712"/>
                    </a:cubicBezTo>
                    <a:lnTo>
                      <a:pt x="3096" y="1455"/>
                    </a:lnTo>
                    <a:cubicBezTo>
                      <a:pt x="3096" y="1557"/>
                      <a:pt x="3013" y="1640"/>
                      <a:pt x="2910" y="1640"/>
                    </a:cubicBezTo>
                    <a:lnTo>
                      <a:pt x="1703" y="1640"/>
                    </a:lnTo>
                    <a:cubicBezTo>
                      <a:pt x="1601" y="1640"/>
                      <a:pt x="1518" y="1557"/>
                      <a:pt x="1518" y="1455"/>
                    </a:cubicBezTo>
                    <a:lnTo>
                      <a:pt x="1518" y="712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695D46">
                    <a:alpha val="100000"/>
                  </a:srgbClr>
                </a:solidFill>
                <a:prstDash val="solid"/>
                <a:round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path"/>
            <p:cNvSpPr/>
            <p:nvPr/>
          </p:nvSpPr>
          <p:spPr>
            <a:xfrm>
              <a:off x="0" y="1084645"/>
              <a:ext cx="546030" cy="375135"/>
            </a:xfrm>
            <a:custGeom>
              <a:avLst/>
              <a:gdLst/>
              <a:ahLst/>
              <a:cxnLst/>
              <a:rect l="0" t="0" r="0" b="0"/>
              <a:pathLst>
                <a:path w="859" h="590">
                  <a:moveTo>
                    <a:pt x="7" y="150"/>
                  </a:moveTo>
                  <a:lnTo>
                    <a:pt x="564" y="150"/>
                  </a:lnTo>
                  <a:lnTo>
                    <a:pt x="564" y="5"/>
                  </a:lnTo>
                  <a:lnTo>
                    <a:pt x="854" y="295"/>
                  </a:lnTo>
                  <a:lnTo>
                    <a:pt x="564" y="585"/>
                  </a:lnTo>
                  <a:lnTo>
                    <a:pt x="564" y="440"/>
                  </a:lnTo>
                  <a:lnTo>
                    <a:pt x="7" y="440"/>
                  </a:lnTo>
                  <a:lnTo>
                    <a:pt x="7" y="150"/>
                  </a:lnTo>
                  <a:close/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" name="path"/>
            <p:cNvSpPr/>
            <p:nvPr/>
          </p:nvSpPr>
          <p:spPr>
            <a:xfrm>
              <a:off x="1823450" y="1084645"/>
              <a:ext cx="546029" cy="375135"/>
            </a:xfrm>
            <a:custGeom>
              <a:avLst/>
              <a:gdLst/>
              <a:ahLst/>
              <a:cxnLst/>
              <a:rect l="0" t="0" r="0" b="0"/>
              <a:pathLst>
                <a:path w="859" h="590">
                  <a:moveTo>
                    <a:pt x="7" y="150"/>
                  </a:moveTo>
                  <a:lnTo>
                    <a:pt x="564" y="150"/>
                  </a:lnTo>
                  <a:lnTo>
                    <a:pt x="564" y="5"/>
                  </a:lnTo>
                  <a:lnTo>
                    <a:pt x="854" y="295"/>
                  </a:lnTo>
                  <a:lnTo>
                    <a:pt x="564" y="585"/>
                  </a:lnTo>
                  <a:lnTo>
                    <a:pt x="564" y="440"/>
                  </a:lnTo>
                  <a:lnTo>
                    <a:pt x="7" y="440"/>
                  </a:lnTo>
                  <a:lnTo>
                    <a:pt x="7" y="150"/>
                  </a:lnTo>
                  <a:close/>
                </a:path>
              </a:pathLst>
            </a:custGeom>
            <a:noFill/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textbox 52"/>
          <p:cNvSpPr/>
          <p:nvPr/>
        </p:nvSpPr>
        <p:spPr>
          <a:xfrm>
            <a:off x="388382" y="625492"/>
            <a:ext cx="5946775" cy="11315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2800" b="1" kern="0" spc="-11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Task - Food Classiﬁcation</a:t>
            </a:r>
            <a:endParaRPr lang="en-US" altLang="en-US" sz="2800" dirty="0"/>
          </a:p>
          <a:p>
            <a:pPr algn="l" rtl="0" eaLnBrk="0">
              <a:lnSpc>
                <a:spcPct val="122000"/>
              </a:lnSpc>
            </a:pPr>
            <a:endParaRPr lang="en-US" altLang="en-US" sz="1000" dirty="0"/>
          </a:p>
          <a:p>
            <a:pPr marL="5045710" algn="l" rtl="0" eaLnBrk="0">
              <a:lnSpc>
                <a:spcPts val="1760"/>
              </a:lnSpc>
              <a:spcBef>
                <a:spcPts val="425"/>
              </a:spcBef>
            </a:pP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logits</a:t>
            </a:r>
            <a:endParaRPr lang="en-US" altLang="en-US" sz="1400" dirty="0"/>
          </a:p>
          <a:p>
            <a:pPr algn="r" rtl="0" eaLnBrk="0">
              <a:lnSpc>
                <a:spcPts val="1760"/>
              </a:lnSpc>
            </a:pP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(not normalized)</a:t>
            </a:r>
            <a:endParaRPr lang="en-US" altLang="en-US" sz="1400" dirty="0"/>
          </a:p>
        </p:txBody>
      </p:sp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45850" y="2287275"/>
            <a:ext cx="1792199" cy="1792199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6934794" y="2125393"/>
            <a:ext cx="462915" cy="22936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5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0.004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0.114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0.009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0.001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0.005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0.007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0.003</a:t>
            </a:r>
            <a:endParaRPr lang="en-US" altLang="en-US" sz="1400" dirty="0"/>
          </a:p>
          <a:p>
            <a:pPr marL="12700" algn="l" rtl="0" eaLnBrk="0">
              <a:lnSpc>
                <a:spcPct val="81000"/>
              </a:lnSpc>
              <a:spcBef>
                <a:spcPts val="290"/>
              </a:spcBef>
            </a:pPr>
            <a:r>
              <a:rPr sz="1400" kern="0" spc="-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0.831</a:t>
            </a:r>
            <a:endParaRPr lang="en-US" altLang="en-US" sz="1400" dirty="0"/>
          </a:p>
          <a:p>
            <a:pPr marL="12700" algn="l" rtl="0" eaLnBrk="0">
              <a:lnSpc>
                <a:spcPct val="92000"/>
              </a:lnSpc>
              <a:spcBef>
                <a:spcPts val="315"/>
              </a:spcBef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0.001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0.017</a:t>
            </a: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0.004</a:t>
            </a:r>
            <a:endParaRPr lang="en-US" altLang="en-US" sz="1400" dirty="0"/>
          </a:p>
        </p:txBody>
      </p:sp>
      <p:sp>
        <p:nvSpPr>
          <p:cNvPr id="58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textbox 60"/>
          <p:cNvSpPr/>
          <p:nvPr/>
        </p:nvSpPr>
        <p:spPr>
          <a:xfrm>
            <a:off x="6651622" y="1283931"/>
            <a:ext cx="1057910" cy="4787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indent="81280" algn="l" rtl="0" eaLnBrk="0">
              <a:lnSpc>
                <a:spcPct val="106000"/>
              </a:lnSpc>
            </a:pP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probability  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(normaliz</a:t>
            </a: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ed)</a:t>
            </a:r>
            <a:endParaRPr lang="en-US" altLang="en-US" sz="1400" dirty="0"/>
          </a:p>
        </p:txBody>
      </p:sp>
      <p:sp>
        <p:nvSpPr>
          <p:cNvPr id="62" name="textbox 62"/>
          <p:cNvSpPr/>
          <p:nvPr/>
        </p:nvSpPr>
        <p:spPr>
          <a:xfrm>
            <a:off x="3651451" y="2944970"/>
            <a:ext cx="633094" cy="5969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indent="59690" algn="l" rtl="0" eaLnBrk="0">
              <a:lnSpc>
                <a:spcPct val="104000"/>
              </a:lnSpc>
            </a:pP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CNN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endParaRPr lang="en-US" altLang="en-US" sz="1800" dirty="0"/>
          </a:p>
        </p:txBody>
      </p:sp>
      <p:sp>
        <p:nvSpPr>
          <p:cNvPr id="64" name="path"/>
          <p:cNvSpPr/>
          <p:nvPr/>
        </p:nvSpPr>
        <p:spPr>
          <a:xfrm>
            <a:off x="6135062" y="2995807"/>
            <a:ext cx="546030" cy="375135"/>
          </a:xfrm>
          <a:custGeom>
            <a:avLst/>
            <a:gdLst/>
            <a:ahLst/>
            <a:cxnLst/>
            <a:rect l="0" t="0" r="0" b="0"/>
            <a:pathLst>
              <a:path w="859" h="590">
                <a:moveTo>
                  <a:pt x="7" y="150"/>
                </a:moveTo>
                <a:lnTo>
                  <a:pt x="564" y="150"/>
                </a:lnTo>
                <a:lnTo>
                  <a:pt x="564" y="5"/>
                </a:lnTo>
                <a:lnTo>
                  <a:pt x="854" y="295"/>
                </a:lnTo>
                <a:lnTo>
                  <a:pt x="564" y="585"/>
                </a:lnTo>
                <a:lnTo>
                  <a:pt x="564" y="440"/>
                </a:lnTo>
                <a:lnTo>
                  <a:pt x="7" y="440"/>
                </a:lnTo>
                <a:lnTo>
                  <a:pt x="7" y="150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textbox 66"/>
          <p:cNvSpPr/>
          <p:nvPr/>
        </p:nvSpPr>
        <p:spPr>
          <a:xfrm>
            <a:off x="6069180" y="2619680"/>
            <a:ext cx="688975" cy="259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45"/>
              </a:lnSpc>
            </a:pP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softmax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8"/>
          <p:cNvSpPr/>
          <p:nvPr/>
        </p:nvSpPr>
        <p:spPr>
          <a:xfrm>
            <a:off x="520869" y="1205561"/>
            <a:ext cx="8077200" cy="31591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easily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ﬁ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nish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easy</a:t>
            </a:r>
            <a:r>
              <a:rPr sz="1800" kern="0" spc="1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level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running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code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  <a:p>
            <a:pPr marL="1270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 the rest, we recommend you start with the same code.</a:t>
            </a:r>
            <a:endParaRPr lang="en-US" altLang="en-US" sz="1800" dirty="0"/>
          </a:p>
          <a:p>
            <a:pPr marL="46990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already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prepared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some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TODO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blocks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  <a:p>
            <a:pPr marL="1270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 NOT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pre-train your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 on other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datasets.</a:t>
            </a:r>
            <a:endParaRPr lang="en-US" altLang="en-US" sz="1800" dirty="0"/>
          </a:p>
          <a:p>
            <a:pPr marL="379095" indent="-367030" algn="l" rtl="0" eaLnBrk="0">
              <a:lnSpc>
                <a:spcPct val="113000"/>
              </a:lnSpc>
              <a:spcBef>
                <a:spcPts val="25"/>
              </a:spcBef>
            </a:pP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1800" kern="0" spc="-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some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well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known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architecture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(e.g.,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ResNet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),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make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sure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NOT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 load pre-trained w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eights as initialization.</a:t>
            </a:r>
            <a:endParaRPr lang="en-US" altLang="en-US" sz="1800" dirty="0"/>
          </a:p>
        </p:txBody>
      </p:sp>
      <p:sp>
        <p:nvSpPr>
          <p:cNvPr id="70" name="textbox 70"/>
          <p:cNvSpPr/>
          <p:nvPr/>
        </p:nvSpPr>
        <p:spPr>
          <a:xfrm>
            <a:off x="405299" y="303686"/>
            <a:ext cx="8308340" cy="7854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  <a:spcBef>
                <a:spcPts val="115"/>
              </a:spcBef>
            </a:pPr>
            <a:r>
              <a:rPr sz="2900" b="1" kern="0" spc="-11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Requireme</a:t>
            </a:r>
            <a:r>
              <a:rPr sz="2900" b="1" kern="0" spc="-12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nts</a:t>
            </a:r>
            <a:endParaRPr lang="en-US" altLang="en-US" sz="2900" dirty="0"/>
          </a:p>
        </p:txBody>
      </p:sp>
      <p:sp>
        <p:nvSpPr>
          <p:cNvPr id="72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4"/>
          <p:cNvSpPr/>
          <p:nvPr/>
        </p:nvSpPr>
        <p:spPr>
          <a:xfrm>
            <a:off x="405299" y="627321"/>
            <a:ext cx="7568565" cy="17462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2900" b="1" kern="0" spc="-14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Requirements - Easy</a:t>
            </a:r>
            <a:endParaRPr lang="en-US" altLang="en-US" sz="2900" dirty="0"/>
          </a:p>
          <a:p>
            <a:pPr algn="l" rtl="0" eaLnBrk="0">
              <a:lnSpc>
                <a:spcPct val="180000"/>
              </a:lnSpc>
            </a:pPr>
            <a:endParaRPr lang="en-US" altLang="en-US" sz="1000" dirty="0"/>
          </a:p>
          <a:p>
            <a:pPr marL="468630" indent="-366395" algn="l" rtl="0" eaLnBrk="0">
              <a:lnSpc>
                <a:spcPct val="114000"/>
              </a:lnSpc>
              <a:spcBef>
                <a:spcPts val="550"/>
              </a:spcBef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Build a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conv</a:t>
            </a:r>
            <a:r>
              <a:rPr sz="1800" b="1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olutional neural network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 </a:t>
            </a:r>
            <a:r>
              <a:rPr sz="1800" b="1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labeled</a:t>
            </a:r>
            <a:r>
              <a:rPr sz="1800" b="1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images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provided codes.</a:t>
            </a:r>
            <a:endParaRPr lang="en-US" altLang="en-US" sz="1800" dirty="0"/>
          </a:p>
          <a:p>
            <a:pPr marL="102235" algn="l" rtl="0" eaLnBrk="0">
              <a:lnSpc>
                <a:spcPts val="2465"/>
              </a:lnSpc>
              <a:spcBef>
                <a:spcPts val="30"/>
              </a:spcBef>
            </a:pP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Public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simple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baseline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4</a:t>
            </a:r>
            <a:r>
              <a:rPr lang="en-US" altLang="zh-CN"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lang="en-US" altLang="zh-CN"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027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(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accuracy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%)</a:t>
            </a:r>
            <a:endParaRPr lang="en-US" altLang="en-US" sz="1800" dirty="0"/>
          </a:p>
        </p:txBody>
      </p:sp>
      <p:sp>
        <p:nvSpPr>
          <p:cNvPr id="76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8"/>
          <p:cNvSpPr/>
          <p:nvPr/>
        </p:nvSpPr>
        <p:spPr>
          <a:xfrm>
            <a:off x="495137" y="1403961"/>
            <a:ext cx="8010525" cy="12839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369570" indent="-356870" algn="l" rtl="0" eaLnBrk="0">
              <a:lnSpc>
                <a:spcPct val="114000"/>
              </a:lnSpc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Improve the performance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labeled</a:t>
            </a:r>
            <a:r>
              <a:rPr sz="1800" b="1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images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 diﬀerent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     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architectures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 data augmentations.</a:t>
            </a:r>
            <a:endParaRPr lang="en-US" altLang="en-US" sz="1800" dirty="0"/>
          </a:p>
          <a:p>
            <a:pPr marL="12700" algn="l" rtl="0" eaLnBrk="0">
              <a:lnSpc>
                <a:spcPts val="2465"/>
              </a:lnSpc>
              <a:spcBef>
                <a:spcPts val="50"/>
              </a:spcBef>
            </a:pP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Public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medium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baseline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</a:t>
            </a:r>
            <a:r>
              <a:rPr lang="en-US" altLang="zh-CN"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~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lang="en-US" altLang="zh-CN"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accuracy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%)</a:t>
            </a:r>
            <a:endParaRPr lang="en-US" altLang="en-US" sz="1800" dirty="0"/>
          </a:p>
          <a:p>
            <a:pPr algn="r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can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achieve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baseline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adding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few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lines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code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</p:txBody>
      </p:sp>
      <p:pic>
        <p:nvPicPr>
          <p:cNvPr id="80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08249" y="3094922"/>
            <a:ext cx="4927498" cy="1480475"/>
          </a:xfrm>
          <a:prstGeom prst="rect">
            <a:avLst/>
          </a:prstGeom>
        </p:spPr>
      </p:pic>
      <p:sp>
        <p:nvSpPr>
          <p:cNvPr id="82" name="textbox 82"/>
          <p:cNvSpPr/>
          <p:nvPr/>
        </p:nvSpPr>
        <p:spPr>
          <a:xfrm>
            <a:off x="405299" y="627321"/>
            <a:ext cx="3837940" cy="462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algn="r" rtl="0" eaLnBrk="0">
              <a:lnSpc>
                <a:spcPct val="99000"/>
              </a:lnSpc>
            </a:pPr>
            <a:r>
              <a:rPr sz="2900" b="1" kern="0" spc="-14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Requirements - Medium</a:t>
            </a:r>
            <a:endParaRPr lang="en-US" altLang="en-US" sz="2900" dirty="0"/>
          </a:p>
        </p:txBody>
      </p:sp>
      <p:sp>
        <p:nvSpPr>
          <p:cNvPr id="84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6"/>
          <p:cNvSpPr/>
          <p:nvPr/>
        </p:nvSpPr>
        <p:spPr>
          <a:xfrm>
            <a:off x="495137" y="1403961"/>
            <a:ext cx="7399019" cy="15982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95"/>
              </a:lnSpc>
            </a:pP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Improve the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performance wit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additional unlabeled</a:t>
            </a:r>
            <a:r>
              <a:rPr sz="1800" b="1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images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  <a:p>
            <a:pPr marL="12700" algn="l" rtl="0" eaLnBrk="0">
              <a:lnSpc>
                <a:spcPts val="2460"/>
              </a:lnSpc>
            </a:pP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Public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strong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baseline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</a:t>
            </a:r>
            <a:r>
              <a:rPr lang="en-US" altLang="zh-CN"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~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r>
              <a:rPr lang="en-US" altLang="zh-CN"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(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accuracy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%)</a:t>
            </a:r>
            <a:endParaRPr lang="en-US" altLang="en-US" sz="1800" dirty="0"/>
          </a:p>
          <a:p>
            <a:pPr marL="1270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your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own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(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ﬁ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nishing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TODO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blocks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example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code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).</a:t>
            </a:r>
            <a:endParaRPr lang="en-US" altLang="en-US" sz="1800" dirty="0"/>
          </a:p>
          <a:p>
            <a:pPr marL="1270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 unlabel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ed testing data here is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allowed.</a:t>
            </a:r>
            <a:endParaRPr lang="en-US" altLang="en-US" sz="1800" dirty="0"/>
          </a:p>
          <a:p>
            <a:pPr marL="1270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Hint: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sem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i-supervised learning, self-supervised learning</a:t>
            </a:r>
            <a:endParaRPr lang="en-US" altLang="en-US" sz="1800" dirty="0"/>
          </a:p>
        </p:txBody>
      </p:sp>
      <p:pic>
        <p:nvPicPr>
          <p:cNvPr id="88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98099" y="3411800"/>
            <a:ext cx="7547775" cy="598074"/>
          </a:xfrm>
          <a:prstGeom prst="rect">
            <a:avLst/>
          </a:prstGeom>
        </p:spPr>
      </p:pic>
      <p:sp>
        <p:nvSpPr>
          <p:cNvPr id="90" name="textbox 90"/>
          <p:cNvSpPr/>
          <p:nvPr/>
        </p:nvSpPr>
        <p:spPr>
          <a:xfrm>
            <a:off x="405299" y="627321"/>
            <a:ext cx="3295015" cy="461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3430"/>
              </a:lnSpc>
            </a:pPr>
            <a:r>
              <a:rPr sz="2800" b="1" kern="0" spc="-10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Requirements - Hard</a:t>
            </a:r>
            <a:endParaRPr lang="en-US" altLang="en-US" sz="2800" dirty="0"/>
          </a:p>
        </p:txBody>
      </p:sp>
      <p:sp>
        <p:nvSpPr>
          <p:cNvPr id="92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djMGZlYmI1MDI4YzAzMjllYjQ3YjM0NDAxNDcyYT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532</Words>
  <Application>Microsoft Office PowerPoint</Application>
  <PresentationFormat>全屏显示(16:9)</PresentationFormat>
  <Paragraphs>148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stu</dc:creator>
  <cp:lastModifiedBy>stu</cp:lastModifiedBy>
  <cp:revision>14</cp:revision>
  <dcterms:created xsi:type="dcterms:W3CDTF">2023-10-22T05:59:00Z</dcterms:created>
  <dcterms:modified xsi:type="dcterms:W3CDTF">2023-10-29T11:19:11Z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2023-10-22T13:58:40Z</vt:filetime>
  </property>
  <property fmtid="{D5CDD505-2E9C-101B-9397-08002B2CF9AE}" pid="4" name="ICV">
    <vt:lpwstr>E5CD317D723E499D890B586640AD1860_13</vt:lpwstr>
  </property>
  <property fmtid="{D5CDD505-2E9C-101B-9397-08002B2CF9AE}" pid="5" name="KSOProductBuildVer">
    <vt:lpwstr>2052-12.1.0.15712</vt:lpwstr>
  </property>
</Properties>
</file>