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81" r:id="rId3"/>
    <p:sldId id="389" r:id="rId4"/>
    <p:sldId id="390" r:id="rId5"/>
    <p:sldId id="360" r:id="rId6"/>
    <p:sldId id="357" r:id="rId7"/>
    <p:sldId id="391" r:id="rId8"/>
    <p:sldId id="384" r:id="rId9"/>
    <p:sldId id="385" r:id="rId10"/>
    <p:sldId id="386" r:id="rId11"/>
    <p:sldId id="361" r:id="rId12"/>
    <p:sldId id="378" r:id="rId13"/>
    <p:sldId id="265" r:id="rId14"/>
    <p:sldId id="311" r:id="rId15"/>
    <p:sldId id="312" r:id="rId16"/>
    <p:sldId id="316" r:id="rId17"/>
    <p:sldId id="445" r:id="rId18"/>
    <p:sldId id="444" r:id="rId19"/>
    <p:sldId id="447" r:id="rId20"/>
    <p:sldId id="448" r:id="rId21"/>
    <p:sldId id="451" r:id="rId22"/>
    <p:sldId id="456" r:id="rId23"/>
    <p:sldId id="457" r:id="rId24"/>
    <p:sldId id="459" r:id="rId25"/>
    <p:sldId id="458" r:id="rId26"/>
    <p:sldId id="449" r:id="rId27"/>
    <p:sldId id="450" r:id="rId28"/>
    <p:sldId id="455" r:id="rId29"/>
    <p:sldId id="408" r:id="rId30"/>
    <p:sldId id="453" r:id="rId31"/>
    <p:sldId id="452" r:id="rId32"/>
    <p:sldId id="442" r:id="rId33"/>
    <p:sldId id="441" r:id="rId34"/>
    <p:sldId id="392" r:id="rId35"/>
    <p:sldId id="396" r:id="rId36"/>
    <p:sldId id="393" r:id="rId37"/>
    <p:sldId id="394" r:id="rId38"/>
    <p:sldId id="395" r:id="rId39"/>
    <p:sldId id="397" r:id="rId40"/>
    <p:sldId id="398" r:id="rId41"/>
    <p:sldId id="418" r:id="rId42"/>
    <p:sldId id="419" r:id="rId43"/>
    <p:sldId id="420" r:id="rId44"/>
    <p:sldId id="425" r:id="rId45"/>
    <p:sldId id="426" r:id="rId46"/>
    <p:sldId id="427" r:id="rId47"/>
    <p:sldId id="399" r:id="rId48"/>
    <p:sldId id="428" r:id="rId49"/>
    <p:sldId id="429" r:id="rId50"/>
    <p:sldId id="430" r:id="rId51"/>
    <p:sldId id="437" r:id="rId52"/>
    <p:sldId id="431" r:id="rId53"/>
    <p:sldId id="432" r:id="rId54"/>
    <p:sldId id="434" r:id="rId55"/>
    <p:sldId id="435" r:id="rId56"/>
    <p:sldId id="436" r:id="rId57"/>
    <p:sldId id="438" r:id="rId58"/>
    <p:sldId id="439" r:id="rId59"/>
    <p:sldId id="409" r:id="rId60"/>
    <p:sldId id="443" r:id="rId61"/>
    <p:sldId id="433" r:id="rId62"/>
    <p:sldId id="454" r:id="rId63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66" autoAdjust="0"/>
    <p:restoredTop sz="80341" autoAdjust="0"/>
  </p:normalViewPr>
  <p:slideViewPr>
    <p:cSldViewPr>
      <p:cViewPr varScale="1">
        <p:scale>
          <a:sx n="93" d="100"/>
          <a:sy n="93" d="100"/>
        </p:scale>
        <p:origin x="17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24/02/2020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398" indent="-179398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3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3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28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Yup, a non-deterministic</a:t>
            </a:r>
            <a:r>
              <a:rPr lang="en-AU" baseline="0" dirty="0"/>
              <a:t> algorithm.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26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They're </a:t>
            </a:r>
            <a:r>
              <a:rPr lang="en-AU" baseline="0" dirty="0"/>
              <a:t>integer literals; some are formatted to look like </a:t>
            </a:r>
            <a:r>
              <a:rPr lang="en-AU" baseline="0"/>
              <a:t>characters.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8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They're </a:t>
            </a:r>
            <a:r>
              <a:rPr lang="en-AU" baseline="0" dirty="0"/>
              <a:t>double precision floating point literals.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8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/>
              <a:t>Break problem down to components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/>
              <a:t>Identify relationships/connections between components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/>
              <a:t>Identify</a:t>
            </a:r>
            <a:r>
              <a:rPr lang="en-AU" baseline="0" dirty="0"/>
              <a:t> constraints on inputs, outputs, side effects; how inputs + state are related to outputs + side effects </a:t>
            </a:r>
            <a:endParaRPr lang="en-AU" dirty="0"/>
          </a:p>
          <a:p>
            <a:pPr marL="0" indent="0">
              <a:buFont typeface="Arial" charset="0"/>
              <a:buNone/>
            </a:pPr>
            <a:r>
              <a:rPr lang="en-AU" dirty="0"/>
              <a:t>Design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Figure out hardware and software designs for each component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Specify data types to model inputs and outputs, and any state that needs to be stored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Specify Procedures/Functions to transform inputs to outputs, updating state.</a:t>
            </a:r>
          </a:p>
          <a:p>
            <a:pPr marL="0" indent="0">
              <a:buFont typeface="Arial" charset="0"/>
              <a:buNone/>
            </a:pPr>
            <a:r>
              <a:rPr lang="en-AU" baseline="0" dirty="0"/>
              <a:t>Implementation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Convert design to physical hardware and working software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Wire up; write code.</a:t>
            </a:r>
          </a:p>
          <a:p>
            <a:pPr marL="0" indent="0">
              <a:buFont typeface="Arial" charset="0"/>
              <a:buNone/>
            </a:pPr>
            <a:r>
              <a:rPr lang="en-AU" baseline="0" dirty="0"/>
              <a:t>Test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Figure out a test plan for each component 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Target every conceptual level</a:t>
            </a:r>
          </a:p>
          <a:p>
            <a:pPr marL="171450" indent="-171450">
              <a:buFont typeface="Arial" charset="0"/>
              <a:buChar char="•"/>
            </a:pPr>
            <a:r>
              <a:rPr lang="en-AU" baseline="0" dirty="0"/>
              <a:t>Tabulate input sequences/values/events and the expected output/side-effect</a:t>
            </a:r>
          </a:p>
          <a:p>
            <a:pPr marL="171450" indent="-171450">
              <a:buFont typeface="Arial" charset="0"/>
              <a:buChar char="•"/>
            </a:pPr>
            <a:endParaRPr lang="en-AU" baseline="0" dirty="0"/>
          </a:p>
          <a:p>
            <a:pPr marL="171450" indent="-171450">
              <a:buFont typeface="Arial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618EC-0EDB-459C-872A-6ADFE1E6C85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71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bcat.library.qut.edu.au/record=b2129545~S8" TargetMode="External"/><Relationship Id="rId2" Type="http://schemas.openxmlformats.org/officeDocument/2006/relationships/hyperlink" Target="http://qut.eblib.com.au/patron/FullRecord.aspx?p=7412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hyperlink" Target="https://en.wikipedia.org/wiki/C_standard_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14/www/docs/n1570.pdf" TargetMode="External"/><Relationship Id="rId5" Type="http://schemas.openxmlformats.org/officeDocument/2006/relationships/hyperlink" Target="https://gcc.gnu.org/onlinedocs/" TargetMode="External"/><Relationship Id="rId4" Type="http://schemas.openxmlformats.org/officeDocument/2006/relationships/hyperlink" Target="http://www.yolinux.com/TUTORIALS/GDB-Command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rroelectric_RAM" TargetMode="External"/><Relationship Id="rId13" Type="http://schemas.openxmlformats.org/officeDocument/2006/relationships/hyperlink" Target="https://en.wikipedia.org/wiki/Personal_computer" TargetMode="External"/><Relationship Id="rId3" Type="http://schemas.openxmlformats.org/officeDocument/2006/relationships/hyperlink" Target="https://en.wikipedia.org/wiki/Microcontroller" TargetMode="External"/><Relationship Id="rId7" Type="http://schemas.openxmlformats.org/officeDocument/2006/relationships/hyperlink" Target="https://en.wikipedia.org/wiki/Input/output" TargetMode="External"/><Relationship Id="rId12" Type="http://schemas.openxmlformats.org/officeDocument/2006/relationships/hyperlink" Target="https://en.wikipedia.org/wiki/Microprocessor" TargetMode="External"/><Relationship Id="rId2" Type="http://schemas.openxmlformats.org/officeDocument/2006/relationships/hyperlink" Target="https://www.google.com.au/search?num=100&amp;newwindow=1&amp;biw=1153&amp;bih=573&amp;q=what+kind+of+products+contain+microcontrollers&amp;oq=what+kind+of+products+contain+microcontrollers&amp;gs_l=serp.12...0.0.0.119261.0.0.0.0.0.0.0.0..0.0....0...1..64.serp..0.0.0.20al551zY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grated_circuit" TargetMode="External"/><Relationship Id="rId11" Type="http://schemas.openxmlformats.org/officeDocument/2006/relationships/hyperlink" Target="https://en.wikipedia.org/wiki/Random-access_memory" TargetMode="External"/><Relationship Id="rId5" Type="http://schemas.openxmlformats.org/officeDocument/2006/relationships/hyperlink" Target="https://en.wikipedia.org/wiki/System_on_a_chip" TargetMode="External"/><Relationship Id="rId10" Type="http://schemas.openxmlformats.org/officeDocument/2006/relationships/hyperlink" Target="https://en.wikipedia.org/wiki/Programmable_read-only_memory" TargetMode="External"/><Relationship Id="rId4" Type="http://schemas.openxmlformats.org/officeDocument/2006/relationships/hyperlink" Target="https://en.wikipedia.org/wiki/Computer" TargetMode="External"/><Relationship Id="rId9" Type="http://schemas.openxmlformats.org/officeDocument/2006/relationships/hyperlink" Target="https://en.wikipedia.org/wiki/NOR_flas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onisbeautiful.net/visualizations/million-lines-of-cod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qutguild.com/code-of-conduct-student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fams01.qut.edu.au/CAB202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pp.qut.edu.au/C/C_03_01.jsp#C_03_01.05.mdo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Topic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CAB202 – Microprocessors and Digital Systems</a:t>
            </a:r>
          </a:p>
          <a:p>
            <a:r>
              <a:rPr lang="en-AU" sz="2000" dirty="0"/>
              <a:t>Unit Coordinator: Lawrence Buckingham</a:t>
            </a:r>
          </a:p>
          <a:p>
            <a:r>
              <a:rPr lang="en-AU" sz="2000" dirty="0"/>
              <a:t>Lecturer: Luis Mejias Alvarez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Apart from tutorials, the Unit Slack channel is intended to be the primary point of interaction with other students, and with tutors outside class.</a:t>
            </a:r>
          </a:p>
          <a:p>
            <a:r>
              <a:rPr lang="en-AU" dirty="0"/>
              <a:t>It is part of our shared digital workspace, so it must be treated as such:</a:t>
            </a:r>
          </a:p>
          <a:p>
            <a:pPr lvl="1"/>
            <a:r>
              <a:rPr lang="en-AU" dirty="0"/>
              <a:t>Keep it safe, pleasant, respectful, and relevant.</a:t>
            </a:r>
          </a:p>
          <a:p>
            <a:pPr lvl="1"/>
            <a:r>
              <a:rPr lang="en-AU" dirty="0"/>
              <a:t>Unhelpful, abusive, distracting or attention-seeking behaviour is not acceptable.</a:t>
            </a:r>
          </a:p>
          <a:p>
            <a:r>
              <a:rPr lang="en-AU" dirty="0"/>
              <a:t>Use your QUT email and real name to sign up</a:t>
            </a:r>
          </a:p>
          <a:p>
            <a:r>
              <a:rPr lang="en-AU" dirty="0"/>
              <a:t>The link to join Slack is available in Class Notices on BB.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1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4857403"/>
          </a:xfrm>
        </p:spPr>
        <p:txBody>
          <a:bodyPr>
            <a:normAutofit fontScale="92500"/>
          </a:bodyPr>
          <a:lstStyle/>
          <a:p>
            <a:r>
              <a:rPr lang="en-AU" dirty="0"/>
              <a:t>Steve </a:t>
            </a:r>
            <a:r>
              <a:rPr lang="en-AU" dirty="0" err="1"/>
              <a:t>Oualline</a:t>
            </a:r>
            <a:r>
              <a:rPr lang="en-AU" dirty="0"/>
              <a:t>, </a:t>
            </a:r>
            <a:r>
              <a:rPr lang="en-AU" i="1" dirty="0"/>
              <a:t>Practical C Programming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Ed.</a:t>
            </a:r>
          </a:p>
          <a:p>
            <a:pPr lvl="1"/>
            <a:r>
              <a:rPr lang="en-AU" dirty="0"/>
              <a:t>eBook: </a:t>
            </a:r>
            <a:r>
              <a:rPr lang="en-AU" sz="2000" u="sng" dirty="0">
                <a:hlinkClick r:id="rId2"/>
              </a:rPr>
              <a:t>http://QUT.eblib.com.au/patron/FullRecord.aspx?p=741263</a:t>
            </a:r>
            <a:endParaRPr lang="en-AU" u="sng" dirty="0"/>
          </a:p>
          <a:p>
            <a:r>
              <a:rPr lang="en-AU" dirty="0"/>
              <a:t>Byron Gottfried, </a:t>
            </a:r>
            <a:r>
              <a:rPr lang="en-AU" i="1" dirty="0" err="1"/>
              <a:t>Schaum's</a:t>
            </a:r>
            <a:r>
              <a:rPr lang="en-AU" i="1" dirty="0"/>
              <a:t> Outline of Programming With C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Ed.</a:t>
            </a:r>
          </a:p>
          <a:p>
            <a:pPr lvl="1"/>
            <a:r>
              <a:rPr lang="en-AU" dirty="0"/>
              <a:t>Library has 4 copies.</a:t>
            </a:r>
          </a:p>
          <a:p>
            <a:pPr lvl="1"/>
            <a:r>
              <a:rPr lang="en-AU" dirty="0"/>
              <a:t>eBook available for purchase from publisher and range of on-line vendors ~ USD20.00.</a:t>
            </a:r>
          </a:p>
          <a:p>
            <a:r>
              <a:rPr lang="en-AU" dirty="0" err="1"/>
              <a:t>Deitel</a:t>
            </a:r>
            <a:r>
              <a:rPr lang="en-AU" dirty="0"/>
              <a:t> &amp; </a:t>
            </a:r>
            <a:r>
              <a:rPr lang="en-AU" dirty="0" err="1"/>
              <a:t>Deitel</a:t>
            </a:r>
            <a:r>
              <a:rPr lang="en-AU" dirty="0"/>
              <a:t>, </a:t>
            </a:r>
            <a:r>
              <a:rPr lang="en-AU" i="1" dirty="0"/>
              <a:t>C: How To Program</a:t>
            </a:r>
            <a:r>
              <a:rPr lang="en-AU" dirty="0"/>
              <a:t>, 5</a:t>
            </a:r>
            <a:r>
              <a:rPr lang="en-AU" baseline="30000" dirty="0"/>
              <a:t>th</a:t>
            </a:r>
            <a:r>
              <a:rPr lang="en-AU" dirty="0"/>
              <a:t> Ed.</a:t>
            </a:r>
          </a:p>
          <a:p>
            <a:pPr lvl="1"/>
            <a:r>
              <a:rPr lang="en-AU" dirty="0"/>
              <a:t>Library has 3 copies </a:t>
            </a:r>
            <a:r>
              <a:rPr lang="en-AU" dirty="0">
                <a:hlinkClick r:id="rId3"/>
              </a:rPr>
              <a:t>http://libcat.library.qut.edu.au/record=b2129545~S8</a:t>
            </a:r>
            <a:r>
              <a:rPr lang="en-AU" dirty="0"/>
              <a:t> 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1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r>
              <a:rPr lang="en-AU" dirty="0"/>
              <a:t>For everyday use:</a:t>
            </a:r>
          </a:p>
          <a:p>
            <a:pPr lvl="1"/>
            <a:r>
              <a:rPr lang="en-AU" dirty="0"/>
              <a:t>C Standard Library Reference:</a:t>
            </a:r>
          </a:p>
          <a:p>
            <a:pPr lvl="2"/>
            <a:r>
              <a:rPr lang="en-AU" sz="2000" dirty="0">
                <a:hlinkClick r:id="rId2"/>
              </a:rPr>
              <a:t>https://en.wikipedia.org/wiki/C_standard_library</a:t>
            </a:r>
            <a:endParaRPr lang="en-AU" dirty="0"/>
          </a:p>
          <a:p>
            <a:pPr lvl="2"/>
            <a:r>
              <a:rPr lang="en-AU" sz="2000" dirty="0">
                <a:hlinkClick r:id="rId3"/>
              </a:rPr>
              <a:t>http://www.cplusplus.com/</a:t>
            </a:r>
            <a:endParaRPr lang="en-AU" sz="2000" dirty="0"/>
          </a:p>
          <a:p>
            <a:pPr lvl="1"/>
            <a:r>
              <a:rPr lang="en-AU" sz="2800" dirty="0"/>
              <a:t>GDB Cheat Sheet:</a:t>
            </a:r>
          </a:p>
          <a:p>
            <a:pPr lvl="2"/>
            <a:r>
              <a:rPr lang="en-AU" sz="2000" dirty="0">
                <a:hlinkClick r:id="rId4"/>
              </a:rPr>
              <a:t>http://www.yolinux.com/TUTORIALS/GDB-Commands.html</a:t>
            </a:r>
            <a:r>
              <a:rPr lang="en-AU" sz="2000" dirty="0"/>
              <a:t> </a:t>
            </a:r>
          </a:p>
          <a:p>
            <a:r>
              <a:rPr lang="en-AU" dirty="0"/>
              <a:t>More detailed references:</a:t>
            </a:r>
          </a:p>
          <a:p>
            <a:pPr lvl="1"/>
            <a:r>
              <a:rPr lang="en-AU" dirty="0"/>
              <a:t>GCC Reference:</a:t>
            </a:r>
          </a:p>
          <a:p>
            <a:pPr lvl="2"/>
            <a:r>
              <a:rPr lang="en-AU" sz="2000" dirty="0">
                <a:hlinkClick r:id="rId5"/>
              </a:rPr>
              <a:t>https://gcc.gnu.org/onlinedocs/</a:t>
            </a:r>
            <a:endParaRPr lang="en-AU" sz="2000" dirty="0"/>
          </a:p>
          <a:p>
            <a:pPr lvl="1"/>
            <a:r>
              <a:rPr lang="en-AU" dirty="0"/>
              <a:t>ISO C Standard</a:t>
            </a:r>
          </a:p>
          <a:p>
            <a:pPr lvl="2"/>
            <a:r>
              <a:rPr lang="en-AU" sz="2000" dirty="0">
                <a:hlinkClick r:id="rId6"/>
              </a:rPr>
              <a:t>http://www.open-std.org/JTC1/SC22/WG14/www/docs/n1570.pdf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5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94122"/>
          </a:xfrm>
        </p:spPr>
        <p:txBody>
          <a:bodyPr>
            <a:normAutofit/>
          </a:bodyPr>
          <a:lstStyle/>
          <a:p>
            <a:r>
              <a:rPr lang="en-AU" dirty="0"/>
              <a:t>Unit overview</a:t>
            </a:r>
            <a:endParaRPr lang="en-A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640960" cy="5001419"/>
              </a:xfrm>
            </p:spPr>
            <p:txBody>
              <a:bodyPr>
                <a:noAutofit/>
              </a:bodyPr>
              <a:lstStyle/>
              <a:p>
                <a:r>
                  <a:rPr lang="en-AU" sz="2400" dirty="0"/>
                  <a:t>Assumed: </a:t>
                </a:r>
              </a:p>
              <a:p>
                <a:pPr lvl="1"/>
                <a:r>
                  <a:rPr lang="en-AU" sz="2000" dirty="0"/>
                  <a:t>Basic competence in Python (IFB104), or Matlab (MZB126), or some other block-structured imperative programming language (C, C++, C#, Java, Pascal, …)</a:t>
                </a:r>
              </a:p>
              <a:p>
                <a:pPr lvl="1"/>
                <a:r>
                  <a:rPr lang="en-AU" sz="2000" dirty="0"/>
                  <a:t>You know about values, variables, expressions, statements, ifs, loops, functions, and programs.</a:t>
                </a:r>
              </a:p>
              <a:p>
                <a:pPr lvl="1"/>
                <a:r>
                  <a:rPr lang="en-AU" sz="2000" dirty="0"/>
                  <a:t>You can write small programs using these constructs in your prior language. </a:t>
                </a:r>
              </a:p>
              <a:p>
                <a:r>
                  <a:rPr lang="en-AU" sz="2400" dirty="0"/>
                  <a:t>Part 1: Transition to low-level programming in C</a:t>
                </a:r>
              </a:p>
              <a:p>
                <a:pPr lvl="1"/>
                <a:r>
                  <a:rPr lang="en-AU" sz="2000" dirty="0"/>
                  <a:t>Unix-like environment + character-based displays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AU" sz="2000" dirty="0"/>
                  <a:t> portability.</a:t>
                </a:r>
              </a:p>
              <a:p>
                <a:pPr lvl="1"/>
                <a:r>
                  <a:rPr lang="en-AU" sz="2000" dirty="0"/>
                  <a:t>Mastering the language, tools, and required knowledge for Part 2.</a:t>
                </a:r>
              </a:p>
              <a:p>
                <a:r>
                  <a:rPr lang="en-AU" sz="2400" dirty="0"/>
                  <a:t>Part 2: Microcontrollers and hardware programming</a:t>
                </a:r>
              </a:p>
              <a:p>
                <a:pPr lvl="1"/>
                <a:r>
                  <a:rPr lang="en-AU" sz="2000" dirty="0"/>
                  <a:t>Teensy: ATMEGA32u4 RISC microcontroller, breadboard, LCD display, assorted gizmos to wire up and program.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60" cy="5001419"/>
              </a:xfrm>
              <a:blipFill rotWithShape="1">
                <a:blip r:embed="rId3"/>
                <a:stretch>
                  <a:fillRect l="-917" t="-976" r="-1199" b="-32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075EFFBC-850F-4343-B407-EE61201EB0E9}" type="slidenum">
              <a:rPr lang="en-AU" smtClean="0"/>
              <a:pPr algn="l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91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Microprocessors and Digital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Microprocessors and microcontrollers are ubiquitous</a:t>
            </a:r>
          </a:p>
          <a:p>
            <a:pPr lvl="1"/>
            <a:r>
              <a:rPr lang="en-AU" sz="2000" dirty="0"/>
              <a:t>Digital devices are everywhere</a:t>
            </a:r>
          </a:p>
          <a:p>
            <a:pPr lvl="1"/>
            <a:r>
              <a:rPr lang="en-AU" sz="2000" dirty="0"/>
              <a:t>Google: “</a:t>
            </a:r>
            <a:r>
              <a:rPr lang="en-AU" sz="2000" dirty="0">
                <a:hlinkClick r:id="rId2"/>
              </a:rPr>
              <a:t>what kind of products contain microcontrollers</a:t>
            </a:r>
            <a:r>
              <a:rPr lang="en-AU" sz="2000" dirty="0"/>
              <a:t>”</a:t>
            </a:r>
          </a:p>
          <a:p>
            <a:r>
              <a:rPr lang="en-AU" sz="2000" dirty="0"/>
              <a:t>What is a microcontroller?</a:t>
            </a:r>
          </a:p>
          <a:p>
            <a:pPr lvl="1"/>
            <a:r>
              <a:rPr lang="en-AU" sz="2000" dirty="0">
                <a:hlinkClick r:id="rId3"/>
              </a:rPr>
              <a:t>From the source of all human knowledge</a:t>
            </a:r>
            <a:endParaRPr lang="en-AU" sz="2000" dirty="0"/>
          </a:p>
          <a:p>
            <a:pPr lvl="1"/>
            <a:r>
              <a:rPr lang="en-US" sz="2000" dirty="0"/>
              <a:t>“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small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Computer"/>
              </a:rPr>
              <a:t>computer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 tooltip="System on a chip"/>
              </a:rPr>
              <a:t>SoC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a single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Integrated circuit"/>
              </a:rPr>
              <a:t>integrated circuit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containing a processor core, memory, and programmable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Input/output"/>
              </a:rPr>
              <a:t>input/output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peripherals. Program memory in the form of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Ferroelectric RAM"/>
              </a:rPr>
              <a:t>Ferroelectric RAM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NOR flash"/>
              </a:rPr>
              <a:t>NOR flash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Programmable read-only memory"/>
              </a:rPr>
              <a:t>OTP ROM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also often included on chip, as well as a typically small amount of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Random-access memory"/>
              </a:rPr>
              <a:t>RAM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Microcontrollers are designed for embedded applications, in contrast to the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Microprocessor"/>
              </a:rPr>
              <a:t>microprocessors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in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Personal computer"/>
              </a:rPr>
              <a:t>personal computers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general purpose applications consisting of various discrete chips.</a:t>
            </a:r>
            <a:r>
              <a:rPr lang="en-US" sz="2000" dirty="0"/>
              <a:t>”</a:t>
            </a:r>
            <a:endParaRPr lang="en-AU" sz="2000" dirty="0"/>
          </a:p>
          <a:p>
            <a:r>
              <a:rPr lang="en-AU" sz="2000" dirty="0"/>
              <a:t>What is a digital system?</a:t>
            </a:r>
          </a:p>
          <a:p>
            <a:pPr lvl="1"/>
            <a:r>
              <a:rPr lang="en-AU" sz="2000" dirty="0"/>
              <a:t>Any system controlled by digital logic as distinct from mechanical “logic”.</a:t>
            </a:r>
          </a:p>
          <a:p>
            <a:pPr lvl="1"/>
            <a:r>
              <a:rPr lang="en-AU" sz="2000" i="1" dirty="0"/>
              <a:t>Algorithms</a:t>
            </a:r>
            <a:r>
              <a:rPr lang="en-AU" sz="2000" dirty="0"/>
              <a:t> replace physical components (</a:t>
            </a:r>
            <a:r>
              <a:rPr lang="en-AU" sz="2000" i="1" dirty="0"/>
              <a:t>gears</a:t>
            </a:r>
            <a:r>
              <a:rPr lang="en-AU" sz="2000" dirty="0"/>
              <a:t>, </a:t>
            </a:r>
            <a:r>
              <a:rPr lang="en-AU" sz="2000" i="1" dirty="0"/>
              <a:t>cams</a:t>
            </a:r>
            <a:r>
              <a:rPr lang="en-AU" sz="2000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14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Microcontrollers are usually part of larger electromechanical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We need to learn how to program for systems with tight resource limitations.</a:t>
            </a:r>
          </a:p>
          <a:p>
            <a:pPr lvl="1"/>
            <a:r>
              <a:rPr lang="en-AU" dirty="0"/>
              <a:t>Teensy used in this unit has 32kB Flash memory and 2,500 bytes of RAM</a:t>
            </a:r>
          </a:p>
          <a:p>
            <a:pPr lvl="1"/>
            <a:r>
              <a:rPr lang="en-AU" dirty="0"/>
              <a:t>Programs O(0.1) </a:t>
            </a:r>
            <a:r>
              <a:rPr lang="en-AU" i="1" dirty="0" err="1"/>
              <a:t>kloc</a:t>
            </a:r>
            <a:r>
              <a:rPr lang="en-AU" dirty="0"/>
              <a:t> to O(1) </a:t>
            </a:r>
            <a:r>
              <a:rPr lang="en-AU" i="1" dirty="0" err="1"/>
              <a:t>kloc</a:t>
            </a:r>
            <a:endParaRPr lang="en-AU" i="1" dirty="0"/>
          </a:p>
          <a:p>
            <a:pPr lvl="2"/>
            <a:r>
              <a:rPr lang="en-AU" i="1" dirty="0"/>
              <a:t>k</a:t>
            </a:r>
            <a:r>
              <a:rPr lang="en-AU" dirty="0"/>
              <a:t> = 1000, </a:t>
            </a:r>
            <a:r>
              <a:rPr lang="en-AU" i="1" dirty="0" err="1"/>
              <a:t>loc</a:t>
            </a:r>
            <a:r>
              <a:rPr lang="en-AU" dirty="0"/>
              <a:t> = lines of code </a:t>
            </a:r>
          </a:p>
          <a:p>
            <a:r>
              <a:rPr lang="en-AU" dirty="0"/>
              <a:t>But some of us will be part of something much larger.</a:t>
            </a:r>
          </a:p>
          <a:p>
            <a:pPr lvl="1"/>
            <a:r>
              <a:rPr lang="en-AU" dirty="0">
                <a:hlinkClick r:id="rId2"/>
              </a:rPr>
              <a:t>http://www.informationisbeautiful.net/visualizations/million-lines-of-code/</a:t>
            </a:r>
            <a:endParaRPr lang="en-AU" dirty="0"/>
          </a:p>
          <a:p>
            <a:pPr lvl="1"/>
            <a:r>
              <a:rPr lang="en-AU" dirty="0"/>
              <a:t>Some of what we’re doing has that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63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remainder of the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065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r>
              <a:rPr lang="en-AU" dirty="0"/>
              <a:t>Eventually we will turn to Learning Resources for Topic 1…</a:t>
            </a:r>
          </a:p>
          <a:p>
            <a:pPr lvl="1"/>
            <a:r>
              <a:rPr lang="en-AU" dirty="0"/>
              <a:t>Quick look at the tool set used in CAB202.</a:t>
            </a:r>
          </a:p>
          <a:p>
            <a:pPr lvl="1"/>
            <a:r>
              <a:rPr lang="en-AU" dirty="0"/>
              <a:t>Build, run, &amp; debug our first C programs.</a:t>
            </a:r>
          </a:p>
          <a:p>
            <a:pPr lvl="1"/>
            <a:r>
              <a:rPr lang="en-AU" dirty="0"/>
              <a:t>See how to use AMS.</a:t>
            </a:r>
          </a:p>
          <a:p>
            <a:r>
              <a:rPr lang="en-AU" dirty="0"/>
              <a:t>But first…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772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Programs = Algorithms +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660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634082"/>
          </a:xfrm>
        </p:spPr>
        <p:txBody>
          <a:bodyPr>
            <a:normAutofit fontScale="90000"/>
          </a:bodyPr>
          <a:lstStyle/>
          <a:p>
            <a:r>
              <a:rPr lang="en-AU" dirty="0"/>
              <a:t>Be the Computer!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476672"/>
                <a:ext cx="8640960" cy="5904656"/>
              </a:xfrm>
            </p:spPr>
            <p:txBody>
              <a:bodyPr>
                <a:noAutofit/>
              </a:bodyPr>
              <a:lstStyle/>
              <a:p>
                <a:r>
                  <a:rPr lang="en-AU" sz="2400" dirty="0"/>
                  <a:t>Think of a whole number between 1 and 10 inclusive</a:t>
                </a:r>
              </a:p>
              <a:p>
                <a:r>
                  <a:rPr lang="en-AU" sz="2400" dirty="0"/>
                  <a:t>Multiply it by 9 to get a new number</a:t>
                </a:r>
              </a:p>
              <a:p>
                <a:r>
                  <a:rPr lang="en-AU" sz="2400" dirty="0"/>
                  <a:t>Add the digits of the new number together</a:t>
                </a:r>
              </a:p>
              <a:p>
                <a:r>
                  <a:rPr lang="en-AU" sz="2400" dirty="0"/>
                  <a:t>Subtract 5 from the answer and remember it</a:t>
                </a:r>
              </a:p>
              <a:p>
                <a:r>
                  <a:rPr lang="en-AU" sz="2400" dirty="0"/>
                  <a:t>Now, let the letters of the alphabet be assigned numeric codes: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/>
                      </a:rPr>
                      <m:t>1→</m:t>
                    </m:r>
                    <m:r>
                      <a:rPr lang="en-AU" sz="2400" b="0" i="1" smtClean="0">
                        <a:latin typeface="Cambria Math"/>
                      </a:rPr>
                      <m:t>𝑎</m:t>
                    </m:r>
                    <m:r>
                      <a:rPr lang="en-AU" sz="2400" b="0" i="1" smtClean="0">
                        <a:latin typeface="Cambria Math"/>
                      </a:rPr>
                      <m:t>, 2→</m:t>
                    </m:r>
                    <m:r>
                      <m:rPr>
                        <m:sty m:val="p"/>
                      </m:rPr>
                      <a:rPr lang="en-AU" sz="2400" i="1" dirty="0" smtClean="0">
                        <a:latin typeface="Cambria Math"/>
                      </a:rPr>
                      <m:t>b</m:t>
                    </m:r>
                    <m:r>
                      <a:rPr lang="en-AU" sz="2400" b="0" i="0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/>
                      </a:rPr>
                      <m:t>etc</m:t>
                    </m:r>
                  </m:oMath>
                </a14:m>
                <a:endParaRPr lang="en-AU" sz="2400" b="0" dirty="0"/>
              </a:p>
              <a:p>
                <a:r>
                  <a:rPr lang="en-AU" sz="2400" dirty="0"/>
                  <a:t>Convert the number to a letter</a:t>
                </a:r>
              </a:p>
              <a:p>
                <a:r>
                  <a:rPr lang="en-AU" sz="2400" dirty="0"/>
                  <a:t>Think of the name of a country that starts with the letter</a:t>
                </a:r>
              </a:p>
              <a:p>
                <a:r>
                  <a:rPr lang="en-AU" sz="2400" dirty="0"/>
                  <a:t>Think of the name of an animal that starts with the </a:t>
                </a:r>
                <a:r>
                  <a:rPr lang="en-AU" sz="2400" i="1" dirty="0"/>
                  <a:t>last letter of the country name</a:t>
                </a:r>
                <a:endParaRPr lang="en-AU" sz="2400" dirty="0"/>
              </a:p>
              <a:p>
                <a:r>
                  <a:rPr lang="en-AU" sz="2400" dirty="0"/>
                  <a:t>Think of a colour name that </a:t>
                </a:r>
                <a:r>
                  <a:rPr lang="en-AU" sz="2400" i="1" dirty="0"/>
                  <a:t>ends with</a:t>
                </a:r>
                <a:r>
                  <a:rPr lang="en-AU" sz="2400" dirty="0"/>
                  <a:t> the </a:t>
                </a:r>
                <a:r>
                  <a:rPr lang="en-AU" sz="2400" i="1" dirty="0"/>
                  <a:t>last letter of the country name</a:t>
                </a:r>
              </a:p>
              <a:p>
                <a:r>
                  <a:rPr lang="en-AU" sz="2400" dirty="0"/>
                  <a:t>And tell me why </a:t>
                </a:r>
                <a:r>
                  <a:rPr lang="en-AU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_______</a:t>
                </a:r>
                <a:r>
                  <a:rPr lang="en-AU" sz="2400" dirty="0"/>
                  <a:t> is infested with </a:t>
                </a:r>
                <a:r>
                  <a:rPr lang="en-AU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____ ________</a:t>
                </a:r>
                <a:r>
                  <a:rPr lang="en-AU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476672"/>
                <a:ext cx="8640960" cy="5904656"/>
              </a:xfrm>
              <a:blipFill rotWithShape="1">
                <a:blip r:embed="rId2"/>
                <a:stretch>
                  <a:fillRect l="-917" t="-826" r="-1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15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 that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might be the inputs; outputs; state; process?</a:t>
            </a:r>
            <a:br>
              <a:rPr lang="en-AU" dirty="0"/>
            </a:br>
            <a:r>
              <a:rPr lang="en-AU" dirty="0"/>
              <a:t>(Don't try to take this too seriously today.)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46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knowledging Traditional Owner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4" y="154138"/>
            <a:ext cx="8280920" cy="5526860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 of Traditional Owners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51520" y="1556792"/>
            <a:ext cx="8352928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keeping with the spirit of Reconciliation, we acknowledge the Traditional Owners of the lands where QUT now stands, and recognise that these have always been places of teaching and learning.</a:t>
            </a:r>
          </a:p>
          <a:p>
            <a:pPr algn="ctr">
              <a:spcBef>
                <a:spcPts val="1200"/>
              </a:spcBef>
            </a:pPr>
            <a:r>
              <a:rPr lang="en-AU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wish to pay respect to their Elders - past, present and emerging - and acknowledge the important role Aboriginal and Torres Strait Islander people continue to play within the QUT community.</a:t>
            </a:r>
          </a:p>
        </p:txBody>
      </p:sp>
    </p:spTree>
    <p:extLst>
      <p:ext uri="{BB962C8B-B14F-4D97-AF65-F5344CB8AC3E}">
        <p14:creationId xmlns:p14="http://schemas.microsoft.com/office/powerpoint/2010/main" val="222488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 from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32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</a:t>
            </a:r>
            <a:r>
              <a:rPr lang="en-AU" dirty="0" err="1"/>
              <a:t>R</a:t>
            </a:r>
            <a:r>
              <a:rPr lang="en-AU" dirty="0"/>
              <a:t> </a:t>
            </a:r>
            <a:r>
              <a:rPr lang="en-AU" dirty="0" err="1"/>
              <a:t>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AU" dirty="0"/>
              <a:t>Reading</a:t>
            </a:r>
          </a:p>
          <a:p>
            <a:pPr algn="ctr"/>
            <a:r>
              <a:rPr lang="en-AU" dirty="0" err="1"/>
              <a:t>wRiting</a:t>
            </a:r>
            <a:endParaRPr lang="en-AU" dirty="0"/>
          </a:p>
          <a:p>
            <a:pPr algn="r"/>
            <a:r>
              <a:rPr lang="en-AU" dirty="0" err="1"/>
              <a:t>aRithmetic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91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1, 2, 3, 'p', 'q', 's', -17, -68, 127, 12345678, -5198985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32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echo_int</a:t>
            </a:r>
            <a:r>
              <a:rPr lang="en-AU" dirty="0"/>
              <a:t>, </a:t>
            </a:r>
            <a:r>
              <a:rPr lang="en-AU" dirty="0" err="1"/>
              <a:t>echo_char</a:t>
            </a:r>
            <a:r>
              <a:rPr lang="en-AU" dirty="0"/>
              <a:t>, </a:t>
            </a:r>
            <a:r>
              <a:rPr lang="en-AU" dirty="0" err="1"/>
              <a:t>echo_char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576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1.0, 9.81, 6.67e-11, 3.14159265358979, 6.023e+23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23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+ - * / %</a:t>
            </a:r>
          </a:p>
          <a:p>
            <a:pPr marL="0" indent="0" algn="ctr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= += -= *= /= %=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07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742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470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info: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 reference library: </a:t>
            </a:r>
            <a:r>
              <a:rPr lang="en-AU" dirty="0">
                <a:hlinkClick r:id="rId2"/>
              </a:rPr>
              <a:t>http://www.cplusplus.com/reference/cstdio/</a:t>
            </a:r>
            <a:endParaRPr lang="en-AU" dirty="0"/>
          </a:p>
          <a:p>
            <a:r>
              <a:rPr lang="en-AU" dirty="0"/>
              <a:t>Books.</a:t>
            </a:r>
          </a:p>
          <a:p>
            <a:r>
              <a:rPr lang="en-AU" dirty="0"/>
              <a:t>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33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9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07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315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rest is some old slides that I don't have the heart to delete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7904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3093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development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Iterate these processes: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Requirement definition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Overall statement of task: rules, constraints, considerations.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Analysis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Break the task down into pieces; figure out how each piece will have to work, and how the pieces to fit together.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Design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Design a set of algorithms and data structures to do each piece, and specify the way information needs to flow between these components.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Implementation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Implement each component using appropriate programming language(s), data storage, and communication technologies.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Test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Run the system, or possibly parts in isolation. Seek out bugs; make sure each part is good, that the parts fit together properly, and that your solution is fit for use.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Put the system into operation.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Encounter problems; experience change.</a:t>
            </a:r>
          </a:p>
          <a:p>
            <a:pPr marL="1371600" lvl="2" indent="-514350">
              <a:buFont typeface="Courier New" panose="02070309020205020404" pitchFamily="49" charset="0"/>
              <a:buChar char="o"/>
            </a:pPr>
            <a:r>
              <a:rPr lang="en-AU" dirty="0"/>
              <a:t>Go to 1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7334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we implement each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Iterate the following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Edit source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Create code.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Compile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Produce a runnable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Run the program to carry out tests.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Identify defects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Gross defects, e.g. program crashes; non-termination.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Test runs produce incorrect results.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Debug program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Tracing and manual instrumentation.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/>
              <a:t>Software assistance (debugger).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Go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1770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will see: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Computers are machines that execute programs.</a:t>
            </a:r>
          </a:p>
          <a:p>
            <a:r>
              <a:rPr lang="en-AU" dirty="0"/>
              <a:t>A program is a list of instructions, loaded into memory, along with data.</a:t>
            </a:r>
          </a:p>
          <a:p>
            <a:r>
              <a:rPr lang="en-AU" dirty="0"/>
              <a:t>The instructions understood by a computer are called machine code: all numbers.</a:t>
            </a:r>
          </a:p>
          <a:p>
            <a:pPr lvl="1"/>
            <a:r>
              <a:rPr lang="en-AU" b="1" u="sng" dirty="0"/>
              <a:t>not</a:t>
            </a:r>
            <a:r>
              <a:rPr lang="en-AU" u="sng" dirty="0"/>
              <a:t> written in languages like C, Python, or Matlab</a:t>
            </a:r>
            <a:r>
              <a:rPr lang="en-AU" dirty="0"/>
              <a:t>.</a:t>
            </a:r>
          </a:p>
          <a:p>
            <a:r>
              <a:rPr lang="en-AU" dirty="0"/>
              <a:t>A computer runs a tight loop continuously:</a:t>
            </a:r>
          </a:p>
          <a:p>
            <a:pPr lvl="1"/>
            <a:r>
              <a:rPr lang="en-AU" dirty="0"/>
              <a:t>Fetch a machine code instruction from memory</a:t>
            </a:r>
          </a:p>
          <a:p>
            <a:pPr lvl="1"/>
            <a:r>
              <a:rPr lang="en-AU" dirty="0"/>
              <a:t>Decode the instruction</a:t>
            </a:r>
          </a:p>
          <a:p>
            <a:pPr lvl="1"/>
            <a:r>
              <a:rPr lang="en-AU" dirty="0"/>
              <a:t>Do the operation defined by the instruction</a:t>
            </a:r>
          </a:p>
          <a:p>
            <a:pPr lvl="1"/>
            <a:r>
              <a:rPr lang="en-AU" dirty="0"/>
              <a:t>Move on to next instruction.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498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code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35</a:t>
            </a:fld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01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509120"/>
            <a:ext cx="856895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hexadecimal numbers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55 48 89 e5 48 83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20 e8 33 00 00 00 48 8d 0d 6c 1f</a:t>
            </a:r>
            <a:r>
              <a:rPr lang="en-AU" sz="2400" dirty="0"/>
              <a:t> </a:t>
            </a:r>
            <a:r>
              <a:rPr lang="en-AU" sz="2400" dirty="0" err="1"/>
              <a:t>etc</a:t>
            </a:r>
            <a:r>
              <a:rPr lang="en-AU" sz="2400" dirty="0"/>
              <a:t>  are </a:t>
            </a:r>
            <a:r>
              <a:rPr lang="en-AU" sz="2400" i="1" dirty="0"/>
              <a:t>machine code</a:t>
            </a:r>
            <a:r>
              <a:rPr lang="en-AU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more readable mnemonics are </a:t>
            </a:r>
            <a:r>
              <a:rPr lang="en-AU" sz="2400" i="1" dirty="0"/>
              <a:t>assembly language</a:t>
            </a:r>
            <a:r>
              <a:rPr lang="en-AU" sz="2400" dirty="0"/>
              <a:t> (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push %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rbp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; sub $0x20,%rsp</a:t>
            </a:r>
            <a:r>
              <a:rPr lang="en-AU" sz="2400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197153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Machine code is numbers: hard for people to write and read, so we use formal languages that are easier for us to read and write, while retaining rigorous well defined mappings to machine language.</a:t>
            </a:r>
          </a:p>
          <a:p>
            <a:r>
              <a:rPr lang="en-AU" dirty="0"/>
              <a:t>Examples: </a:t>
            </a:r>
          </a:p>
          <a:p>
            <a:pPr lvl="1"/>
            <a:r>
              <a:rPr lang="en-AU" dirty="0"/>
              <a:t>Python, Matlab, C: look a lot like algebra</a:t>
            </a:r>
          </a:p>
          <a:p>
            <a:pPr lvl="1"/>
            <a:r>
              <a:rPr lang="en-AU" dirty="0"/>
              <a:t>Assembly language:  looks more like machine code</a:t>
            </a:r>
          </a:p>
          <a:p>
            <a:r>
              <a:rPr lang="en-AU" dirty="0"/>
              <a:t>Python, Matlab are interpreted:</a:t>
            </a:r>
          </a:p>
          <a:p>
            <a:pPr lvl="1"/>
            <a:r>
              <a:rPr lang="en-AU" dirty="0"/>
              <a:t>Another program (written in a language like C) reads the Python/Matlab instructions and executes them.</a:t>
            </a:r>
          </a:p>
          <a:p>
            <a:r>
              <a:rPr lang="en-AU" dirty="0"/>
              <a:t>C, Assembly language are translated (compiled) to machine code:</a:t>
            </a:r>
          </a:p>
          <a:p>
            <a:pPr lvl="1"/>
            <a:r>
              <a:rPr lang="en-AU" dirty="0"/>
              <a:t>Which is then executed directly by the computer. 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61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Compiled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The program that translates C to machine code is called a </a:t>
            </a:r>
            <a:r>
              <a:rPr lang="en-AU" i="1" dirty="0"/>
              <a:t>compiler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Compiled code is usually more efficient than interpreted code.</a:t>
            </a:r>
          </a:p>
          <a:p>
            <a:pPr lvl="2"/>
            <a:r>
              <a:rPr lang="en-AU" dirty="0"/>
              <a:t>Interpreted code is translated at run time, which takes time. </a:t>
            </a:r>
          </a:p>
          <a:p>
            <a:pPr lvl="1"/>
            <a:r>
              <a:rPr lang="en-AU" dirty="0"/>
              <a:t>Does not require the overhead of an interpreter to run.</a:t>
            </a:r>
          </a:p>
          <a:p>
            <a:pPr lvl="2"/>
            <a:r>
              <a:rPr lang="en-AU" dirty="0"/>
              <a:t>The Python, Matlab, Java and </a:t>
            </a:r>
            <a:r>
              <a:rPr lang="en-AU" dirty="0" err="1"/>
              <a:t>.Net</a:t>
            </a:r>
            <a:r>
              <a:rPr lang="en-AU" dirty="0"/>
              <a:t> runtime environments are massive (gigabytes) in size.</a:t>
            </a:r>
          </a:p>
          <a:p>
            <a:pPr lvl="1"/>
            <a:r>
              <a:rPr lang="en-AU" dirty="0"/>
              <a:t>So we can write programs for devices with tight resource constraints.</a:t>
            </a:r>
          </a:p>
          <a:p>
            <a:pPr lvl="2"/>
            <a:r>
              <a:rPr lang="en-AU" dirty="0"/>
              <a:t>Small memory.</a:t>
            </a:r>
          </a:p>
          <a:p>
            <a:pPr lvl="2"/>
            <a:r>
              <a:rPr lang="en-AU" dirty="0"/>
              <a:t>Slow clock speed.</a:t>
            </a:r>
          </a:p>
          <a:p>
            <a:pPr lvl="2"/>
            <a:r>
              <a:rPr lang="en-AU" dirty="0"/>
              <a:t>Low power.</a:t>
            </a:r>
          </a:p>
          <a:p>
            <a:pPr lvl="2"/>
            <a:r>
              <a:rPr lang="en-AU" dirty="0"/>
              <a:t>Often running for a long time in a hostile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498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 use a text editor to write programs</a:t>
            </a:r>
          </a:p>
          <a:p>
            <a:pPr lvl="1"/>
            <a:r>
              <a:rPr lang="en-AU" dirty="0"/>
              <a:t>Often part of an integrated development environment (IDE)</a:t>
            </a:r>
          </a:p>
          <a:p>
            <a:r>
              <a:rPr lang="en-AU" dirty="0"/>
              <a:t>IDE also has advanced facilities to make us productive:</a:t>
            </a:r>
          </a:p>
          <a:p>
            <a:pPr lvl="1"/>
            <a:r>
              <a:rPr lang="en-AU" dirty="0"/>
              <a:t>File manager</a:t>
            </a:r>
          </a:p>
          <a:p>
            <a:pPr lvl="1"/>
            <a:r>
              <a:rPr lang="en-AU" dirty="0"/>
              <a:t>Revision control (Git)</a:t>
            </a:r>
          </a:p>
          <a:p>
            <a:pPr lvl="1"/>
            <a:r>
              <a:rPr lang="en-AU" dirty="0"/>
              <a:t>Debugger</a:t>
            </a:r>
          </a:p>
          <a:p>
            <a:pPr lvl="1"/>
            <a:r>
              <a:rPr lang="en-AU" dirty="0"/>
              <a:t>Terminal</a:t>
            </a:r>
          </a:p>
          <a:p>
            <a:pPr lvl="1"/>
            <a:r>
              <a:rPr lang="en-AU" dirty="0"/>
              <a:t>Informational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0624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Install CAB202 software.</a:t>
            </a:r>
          </a:p>
          <a:p>
            <a:r>
              <a:rPr lang="en-AU" dirty="0"/>
              <a:t>Look at some programs.</a:t>
            </a:r>
          </a:p>
          <a:p>
            <a:r>
              <a:rPr lang="en-AU" sz="2800" dirty="0" err="1">
                <a:latin typeface="Consolas" panose="020B0609020204030204" pitchFamily="49" charset="0"/>
              </a:rPr>
              <a:t>hello.c</a:t>
            </a:r>
            <a:r>
              <a:rPr lang="en-AU" dirty="0"/>
              <a:t> and </a:t>
            </a:r>
            <a:r>
              <a:rPr lang="en-AU" sz="2800" dirty="0">
                <a:latin typeface="Consolas" panose="020B0609020204030204" pitchFamily="49" charset="0"/>
              </a:rPr>
              <a:t>f2c.c</a:t>
            </a:r>
            <a:r>
              <a:rPr lang="en-AU" dirty="0"/>
              <a:t> will introduce the syntax of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239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At QUT, we strive to create an environment of respect – where everyone is welcome, comfortable participating, and free from harassment</a:t>
            </a:r>
            <a:endParaRPr lang="en-AU" dirty="0"/>
          </a:p>
          <a:p>
            <a:pPr lvl="0"/>
            <a:r>
              <a:rPr lang="en-US" dirty="0"/>
              <a:t>This unit is governed by </a:t>
            </a:r>
            <a:r>
              <a:rPr lang="en-US" u="sng" dirty="0">
                <a:hlinkClick r:id="rId2"/>
              </a:rPr>
              <a:t>our code of conduct</a:t>
            </a:r>
            <a:r>
              <a:rPr lang="en-US" dirty="0"/>
              <a:t>, and I want to thank you for doing your part towards building an inclusive community.</a:t>
            </a:r>
            <a:endParaRPr lang="en-AU" dirty="0"/>
          </a:p>
          <a:p>
            <a:pPr lvl="0"/>
            <a:r>
              <a:rPr lang="en-US" dirty="0"/>
              <a:t>If you feel uncomfortable, or if there are any other issues that need addressing, please come and see me, or any other member of the teaching team – we're happy to assist.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61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40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682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41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640" y="2056228"/>
            <a:ext cx="3096344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Read the contents of standard header file “</a:t>
            </a:r>
            <a:r>
              <a:rPr lang="en-AU" sz="2400" dirty="0" err="1"/>
              <a:t>stdio.h</a:t>
            </a:r>
            <a:r>
              <a:rPr lang="en-AU" sz="2400" dirty="0"/>
              <a:t>” and insert into program</a:t>
            </a:r>
          </a:p>
        </p:txBody>
      </p:sp>
    </p:spTree>
    <p:extLst>
      <p:ext uri="{BB962C8B-B14F-4D97-AF65-F5344CB8AC3E}">
        <p14:creationId xmlns:p14="http://schemas.microsoft.com/office/powerpoint/2010/main" val="1413639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42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960440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Begin the definition of a function called “main” which is not expecting to receive any arguments, and which promises to return an integer value.</a:t>
            </a:r>
          </a:p>
          <a:p>
            <a:r>
              <a:rPr lang="en-AU" sz="2400" dirty="0"/>
              <a:t>Every C program has a function called “main”.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4068" y="2820662"/>
            <a:ext cx="174088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62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43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9832" y="2780928"/>
            <a:ext cx="36004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The instructions that make up the body of main start here. This is the beginning of a </a:t>
            </a:r>
            <a:r>
              <a:rPr lang="en-AU" sz="2400" i="1" dirty="0"/>
              <a:t>block</a:t>
            </a:r>
            <a:r>
              <a:rPr lang="en-AU" sz="2400" dirty="0"/>
              <a:t>.</a:t>
            </a:r>
          </a:p>
          <a:p>
            <a:r>
              <a:rPr lang="en-AU" sz="2400" dirty="0"/>
              <a:t>Every block is surrounded by paired braces. </a:t>
            </a:r>
          </a:p>
          <a:p>
            <a:r>
              <a:rPr lang="en-AU" sz="2400" dirty="0"/>
              <a:t>A block is a list of statements, glued together to become a single logical instruction.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71647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44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3648" y="3893322"/>
            <a:ext cx="36004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The instructions that make up the body of main end here. </a:t>
            </a:r>
          </a:p>
        </p:txBody>
      </p:sp>
    </p:spTree>
    <p:extLst>
      <p:ext uri="{BB962C8B-B14F-4D97-AF65-F5344CB8AC3E}">
        <p14:creationId xmlns:p14="http://schemas.microsoft.com/office/powerpoint/2010/main" val="3490739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45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1720" y="3186840"/>
            <a:ext cx="360040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When the program starts, this will be the first thing that happens.</a:t>
            </a:r>
          </a:p>
          <a:p>
            <a:r>
              <a:rPr lang="en-AU" sz="2400" dirty="0"/>
              <a:t>It will send the text “hello!!!”, followed by a linefeed symbol, to the standard output stream.</a:t>
            </a:r>
          </a:p>
          <a:p>
            <a:r>
              <a:rPr lang="en-AU" sz="2400" dirty="0"/>
              <a:t>Which </a:t>
            </a:r>
            <a:r>
              <a:rPr lang="en-AU" sz="2400" u="sng" dirty="0"/>
              <a:t>might</a:t>
            </a:r>
            <a:r>
              <a:rPr lang="en-AU" sz="2400" dirty="0"/>
              <a:t> be the terminal.</a:t>
            </a:r>
          </a:p>
          <a:p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2400" dirty="0"/>
              <a:t> means </a:t>
            </a:r>
            <a:r>
              <a:rPr lang="en-AU" sz="2400" i="1" dirty="0"/>
              <a:t>print formatted text.</a:t>
            </a:r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209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hello.c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46</a:t>
            </a:fld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56228"/>
            <a:ext cx="5441565" cy="289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1720" y="3533282"/>
            <a:ext cx="1440160" cy="508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Finally, we send a “success code” back to the code that called us.</a:t>
            </a:r>
          </a:p>
          <a:p>
            <a:r>
              <a:rPr lang="en-AU" sz="2400" dirty="0"/>
              <a:t>Fulfilling the promise to return an integer.</a:t>
            </a:r>
          </a:p>
        </p:txBody>
      </p:sp>
    </p:spTree>
    <p:extLst>
      <p:ext uri="{BB962C8B-B14F-4D97-AF65-F5344CB8AC3E}">
        <p14:creationId xmlns:p14="http://schemas.microsoft.com/office/powerpoint/2010/main" val="1465246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47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Get a copy of “</a:t>
            </a:r>
            <a:r>
              <a:rPr lang="en-AU" sz="2400" dirty="0" err="1"/>
              <a:t>stdio.h</a:t>
            </a:r>
            <a:r>
              <a:rPr lang="en-AU" sz="2400" dirty="0"/>
              <a:t>” and insert it into our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Get us the declarations of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2400" dirty="0"/>
              <a:t> and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cs typeface="Consolas" panose="020B0609020204030204" pitchFamily="49" charset="0"/>
              </a:rPr>
              <a:t>In C, we need to </a:t>
            </a:r>
            <a:r>
              <a:rPr lang="en-AU" sz="2400" i="1" dirty="0">
                <a:cs typeface="Consolas" panose="020B0609020204030204" pitchFamily="49" charset="0"/>
              </a:rPr>
              <a:t>declare</a:t>
            </a:r>
            <a:r>
              <a:rPr lang="en-AU" sz="2400" dirty="0">
                <a:cs typeface="Consolas" panose="020B0609020204030204" pitchFamily="49" charset="0"/>
              </a:rPr>
              <a:t> every variable, function, or data type, before we can use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196752"/>
            <a:ext cx="20162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215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48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Get a copy of “</a:t>
            </a:r>
            <a:r>
              <a:rPr lang="en-AU" sz="2400" dirty="0" err="1"/>
              <a:t>stdlib.h</a:t>
            </a:r>
            <a:r>
              <a:rPr lang="en-AU" sz="2400" dirty="0"/>
              <a:t>” and insert it into our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Gets us the declaration of the symbolic constant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AU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Which equals 0, but also conveys </a:t>
            </a:r>
            <a:r>
              <a:rPr lang="en-AU" sz="2400" i="1" dirty="0"/>
              <a:t>meaning</a:t>
            </a:r>
            <a:r>
              <a:rPr lang="en-AU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987" y="1452510"/>
            <a:ext cx="20162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888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49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Ask the user to enter the temperature in Fahrenheit degrees.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370396"/>
            <a:ext cx="633670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58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about:today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Housekeeping</a:t>
            </a:r>
          </a:p>
          <a:p>
            <a:pPr lvl="1"/>
            <a:r>
              <a:rPr lang="en-AU" dirty="0"/>
              <a:t>Organisation</a:t>
            </a:r>
          </a:p>
          <a:p>
            <a:pPr lvl="1"/>
            <a:r>
              <a:rPr lang="en-AU" dirty="0"/>
              <a:t>Assessment</a:t>
            </a:r>
          </a:p>
          <a:p>
            <a:pPr lvl="1"/>
            <a:r>
              <a:rPr lang="en-AU" dirty="0"/>
              <a:t>Where to go for help</a:t>
            </a:r>
          </a:p>
          <a:p>
            <a:r>
              <a:rPr lang="en-AU" dirty="0"/>
              <a:t>Writing our first C programs</a:t>
            </a:r>
          </a:p>
          <a:p>
            <a:pPr lvl="1"/>
            <a:r>
              <a:rPr lang="en-AU" dirty="0"/>
              <a:t>Character oriented I/O</a:t>
            </a:r>
          </a:p>
          <a:p>
            <a:pPr lvl="1"/>
            <a:r>
              <a:rPr lang="en-AU" dirty="0"/>
              <a:t>Review structured programming</a:t>
            </a:r>
          </a:p>
          <a:p>
            <a:pPr lvl="2"/>
            <a:r>
              <a:rPr lang="en-AU" dirty="0"/>
              <a:t>Sequence; Selection;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883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50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Declare a variable called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/>
              <a:t>, which will be able to store a floating point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Tells the compiler to set aside 8 bytes of memory someplace, and let us call it “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/>
              <a:t>”.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852936"/>
            <a:ext cx="194421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494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51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The value of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/>
              <a:t> is initially </a:t>
            </a:r>
            <a:r>
              <a:rPr lang="en-AU" sz="2400" i="1" dirty="0"/>
              <a:t>undefined</a:t>
            </a:r>
            <a:r>
              <a:rPr lang="en-AU" sz="2400" dirty="0"/>
              <a:t>, because a value has not been assigned into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/>
              <a:t>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We have to consider it to be garbage.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852936"/>
            <a:ext cx="194421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086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52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Try to fetch a numeric value from the standard input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Which </a:t>
            </a:r>
            <a:r>
              <a:rPr lang="en-AU" sz="2400" u="sng" dirty="0"/>
              <a:t>may</a:t>
            </a:r>
            <a:r>
              <a:rPr lang="en-AU" sz="2400" dirty="0"/>
              <a:t> be the keyboard.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3068960"/>
            <a:ext cx="273630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537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53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The first argument sent to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/>
              <a:t> is a format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Tells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/>
              <a:t> how to parse symbols from the input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%lf</a:t>
            </a:r>
            <a:r>
              <a:rPr lang="en-AU" sz="2400" dirty="0"/>
              <a:t> means “long floating point”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2664" y="3068960"/>
            <a:ext cx="61909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752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54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The next argument tells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/>
              <a:t> the address of the place in memory where it should put the numeric result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AU" sz="2400" dirty="0"/>
              <a:t> is “the address of”.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cs typeface="Consolas" panose="020B0609020204030204" pitchFamily="49" charset="0"/>
              </a:rPr>
              <a:t>You can read this as “into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>
                <a:cs typeface="Consolas" panose="020B0609020204030204" pitchFamily="49" charset="0"/>
              </a:rPr>
              <a:t>”.</a:t>
            </a:r>
            <a:r>
              <a:rPr lang="en-AU" sz="24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0736" y="3068960"/>
            <a:ext cx="119516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34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55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631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000" i="1" dirty="0"/>
              <a:t>We</a:t>
            </a:r>
            <a:r>
              <a:rPr lang="en-AU" sz="2000" dirty="0"/>
              <a:t> don’t know where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000" dirty="0"/>
              <a:t> is, and </a:t>
            </a:r>
            <a:r>
              <a:rPr lang="en-AU" sz="2000" i="1" dirty="0"/>
              <a:t>we</a:t>
            </a:r>
            <a:r>
              <a:rPr lang="en-AU" sz="2000" dirty="0"/>
              <a:t> don’t really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But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000" dirty="0"/>
              <a:t> needs to know, so the compiler keeps track of where the variable is, and gives that address to 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000" dirty="0"/>
              <a:t> when we ask for its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A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0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0736" y="3068960"/>
            <a:ext cx="119516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815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56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i="1" dirty="0"/>
              <a:t>We</a:t>
            </a:r>
            <a:r>
              <a:rPr lang="en-AU" sz="2400" dirty="0"/>
              <a:t> don’t know where </a:t>
            </a:r>
            <a:r>
              <a:rPr lang="en-AU" sz="2400" dirty="0" err="1"/>
              <a:t>fahrenheit</a:t>
            </a:r>
            <a:r>
              <a:rPr lang="en-AU" sz="2400" dirty="0"/>
              <a:t> is, and </a:t>
            </a:r>
            <a:r>
              <a:rPr lang="en-AU" sz="2400" i="1" dirty="0"/>
              <a:t>we</a:t>
            </a:r>
            <a:r>
              <a:rPr lang="en-AU" sz="2400" dirty="0"/>
              <a:t> don’t really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But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/>
              <a:t> needs to know, so the compiler keeps track of where the variable is, and gives that address to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AU" sz="2400" dirty="0"/>
              <a:t> when we ask for its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AU" sz="24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736" y="3068960"/>
            <a:ext cx="119516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882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57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Declare a variable called 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AU" sz="2400" dirty="0"/>
              <a:t>, and initialise it by calculating a value.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3566" y="3295742"/>
            <a:ext cx="452056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950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58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460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7848872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Send formatted text to standard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One format specifier for each value to be inserted into the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AU" sz="2400" dirty="0"/>
              <a:t> means “floating point”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3566" y="3540742"/>
            <a:ext cx="7472890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440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f2c_simple.c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59</a:t>
            </a:fld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062038"/>
            <a:ext cx="71913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645024"/>
            <a:ext cx="7992888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Compile:</a:t>
            </a:r>
          </a:p>
          <a:p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f2c.c -o f2c -Wall -</a:t>
            </a:r>
            <a:r>
              <a:rPr lang="en-A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2400" dirty="0"/>
              <a:t>Run:</a:t>
            </a:r>
          </a:p>
          <a:p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./f2c</a:t>
            </a:r>
          </a:p>
        </p:txBody>
      </p:sp>
    </p:spTree>
    <p:extLst>
      <p:ext uri="{BB962C8B-B14F-4D97-AF65-F5344CB8AC3E}">
        <p14:creationId xmlns:p14="http://schemas.microsoft.com/office/powerpoint/2010/main" val="264206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about:cab202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/>
          </a:bodyPr>
          <a:lstStyle/>
          <a:p>
            <a:r>
              <a:rPr lang="en-AU" dirty="0"/>
              <a:t>Delivery mode:</a:t>
            </a:r>
          </a:p>
          <a:p>
            <a:pPr lvl="1"/>
            <a:r>
              <a:rPr lang="en-AU" i="1" dirty="0"/>
              <a:t>Lecture</a:t>
            </a:r>
            <a:r>
              <a:rPr lang="en-AU" dirty="0"/>
              <a:t> – 2hr, demonstration style</a:t>
            </a:r>
          </a:p>
          <a:p>
            <a:pPr lvl="1"/>
            <a:r>
              <a:rPr lang="en-AU" i="1" dirty="0"/>
              <a:t>Tutorial</a:t>
            </a:r>
            <a:r>
              <a:rPr lang="en-AU" dirty="0"/>
              <a:t> – 2hr, guidance and feedback from tutor</a:t>
            </a:r>
          </a:p>
          <a:p>
            <a:r>
              <a:rPr lang="en-AU" dirty="0"/>
              <a:t>Assessment:</a:t>
            </a:r>
          </a:p>
          <a:p>
            <a:pPr lvl="1"/>
            <a:r>
              <a:rPr lang="en-AU" i="1" dirty="0"/>
              <a:t>Week 2 .. Week 11</a:t>
            </a:r>
            <a:r>
              <a:rPr lang="en-AU" dirty="0"/>
              <a:t>: Portfolio items; 30%; submit and graded via </a:t>
            </a:r>
            <a:r>
              <a:rPr lang="en-AU" dirty="0">
                <a:hlinkClick r:id="rId2"/>
              </a:rPr>
              <a:t>AMS</a:t>
            </a:r>
            <a:r>
              <a:rPr lang="en-AU" dirty="0"/>
              <a:t>.</a:t>
            </a:r>
          </a:p>
          <a:p>
            <a:pPr lvl="1"/>
            <a:r>
              <a:rPr lang="en-AU" i="1" dirty="0"/>
              <a:t>Week 12, Sunday</a:t>
            </a:r>
            <a:r>
              <a:rPr lang="en-AU" dirty="0"/>
              <a:t>: Assignment; 40%; submit via Blackboard; graded by tutors.</a:t>
            </a:r>
          </a:p>
          <a:p>
            <a:pPr lvl="1"/>
            <a:r>
              <a:rPr lang="en-AU" i="1" dirty="0"/>
              <a:t>Exam Period</a:t>
            </a:r>
            <a:r>
              <a:rPr lang="en-AU" dirty="0"/>
              <a:t>: Examination; 30%.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180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plan for f2c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AU" dirty="0"/>
                  <a:t>Places where bugs usually emerge:</a:t>
                </a:r>
              </a:p>
              <a:p>
                <a:pPr lvl="1"/>
                <a:r>
                  <a:rPr lang="en-AU" dirty="0"/>
                  <a:t>At or near places where constraints collide</a:t>
                </a:r>
              </a:p>
              <a:p>
                <a:pPr lvl="2"/>
                <a:r>
                  <a:rPr lang="en-AU" dirty="0"/>
                  <a:t>So-called “corner cases”</a:t>
                </a:r>
              </a:p>
              <a:p>
                <a:pPr lvl="3"/>
                <a:r>
                  <a:rPr lang="en-AU" dirty="0"/>
                  <a:t>Input on boundary.</a:t>
                </a:r>
              </a:p>
              <a:p>
                <a:pPr lvl="3"/>
                <a:r>
                  <a:rPr lang="en-AU" dirty="0"/>
                  <a:t>Input “just inside” boundary.</a:t>
                </a:r>
              </a:p>
              <a:p>
                <a:pPr lvl="3"/>
                <a:r>
                  <a:rPr lang="en-AU" dirty="0"/>
                  <a:t>Input “just outside” boundary.</a:t>
                </a:r>
              </a:p>
              <a:p>
                <a:pPr lvl="1"/>
                <a:r>
                  <a:rPr lang="en-AU" dirty="0"/>
                  <a:t>Input within boundaries.</a:t>
                </a:r>
              </a:p>
              <a:p>
                <a:pPr lvl="2"/>
                <a:r>
                  <a:rPr lang="en-AU" dirty="0"/>
                  <a:t>So-called “normal cases”</a:t>
                </a:r>
              </a:p>
              <a:p>
                <a:r>
                  <a:rPr lang="en-AU" dirty="0"/>
                  <a:t>Use pre-calculated, distinctive values.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AU" i="1" dirty="0" smtClean="0">
                        <a:latin typeface="Cambria Math"/>
                      </a:rPr>
                      <m:t>32</m:t>
                    </m:r>
                    <m:r>
                      <a:rPr lang="en-AU" i="1" dirty="0" smtClean="0">
                        <a:latin typeface="Cambria Math"/>
                        <a:ea typeface="Cambria Math"/>
                      </a:rPr>
                      <m:t>℉</m:t>
                    </m:r>
                    <m:r>
                      <a:rPr lang="en-AU" i="1" dirty="0" smtClean="0">
                        <a:latin typeface="Cambria Math"/>
                      </a:rPr>
                      <m:t>=0</m:t>
                    </m:r>
                    <m:r>
                      <a:rPr lang="en-AU" i="1" dirty="0" smtClean="0">
                        <a:latin typeface="Cambria Math"/>
                        <a:ea typeface="Cambria Math"/>
                      </a:rPr>
                      <m:t>℃</m:t>
                    </m:r>
                  </m:oMath>
                </a14:m>
                <a:r>
                  <a:rPr lang="en-AU" dirty="0"/>
                  <a:t>;</a:t>
                </a:r>
                <a:endParaRPr lang="en-AU" i="1" dirty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/>
                        </a:rPr>
                        <m:t>212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℉</m:t>
                      </m:r>
                      <m:r>
                        <a:rPr lang="en-AU" i="1" dirty="0" smtClean="0">
                          <a:latin typeface="Cambria Math"/>
                        </a:rPr>
                        <m:t> = 100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℃</m:t>
                      </m:r>
                    </m:oMath>
                  </m:oMathPara>
                </a14:m>
                <a:endParaRPr lang="en-AU" i="1" dirty="0">
                  <a:latin typeface="Cambria Math"/>
                  <a:ea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dirty="0" smtClean="0">
                          <a:latin typeface="Cambria Math"/>
                        </a:rPr>
                        <m:t>98.4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℉</m:t>
                      </m:r>
                      <m:r>
                        <a:rPr lang="en-AU" i="1" dirty="0" smtClean="0">
                          <a:latin typeface="Cambria Math"/>
                        </a:rPr>
                        <m:t> </m:t>
                      </m:r>
                      <m:r>
                        <a:rPr lang="en-AU" i="1" dirty="0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AU" b="0" i="1" dirty="0" smtClean="0">
                          <a:latin typeface="Cambria Math"/>
                          <a:ea typeface="Cambria Math"/>
                        </a:rPr>
                        <m:t>37℃</m:t>
                      </m:r>
                    </m:oMath>
                  </m:oMathPara>
                </a14:m>
                <a:endParaRPr lang="en-AU" b="0" i="1" dirty="0">
                  <a:latin typeface="Cambria Math"/>
                  <a:ea typeface="Cambria Math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/>
                          <a:ea typeface="Cambria Math"/>
                        </a:rPr>
                        <m:t>−40℉=−40℃</m:t>
                      </m:r>
                      <m:r>
                        <a:rPr lang="en-AU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0" t="-35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60</a:t>
            </a:fld>
            <a:endParaRPr lang="en-AU" dirty="0"/>
          </a:p>
        </p:txBody>
      </p:sp>
      <p:sp>
        <p:nvSpPr>
          <p:cNvPr id="5" name="Rectangular Callout 4"/>
          <p:cNvSpPr/>
          <p:nvPr/>
        </p:nvSpPr>
        <p:spPr>
          <a:xfrm>
            <a:off x="5148064" y="2420888"/>
            <a:ext cx="3672408" cy="1080120"/>
          </a:xfrm>
          <a:prstGeom prst="wedgeRectCallout">
            <a:avLst>
              <a:gd name="adj1" fmla="val -70880"/>
              <a:gd name="adj2" fmla="val 70119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program only has “normal cases”, unless you want to consider non-numeric input errors.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148064" y="4725144"/>
            <a:ext cx="3672408" cy="1296144"/>
          </a:xfrm>
          <a:prstGeom prst="wedgeRectCallout">
            <a:avLst>
              <a:gd name="adj1" fmla="val 830"/>
              <a:gd name="adj2" fmla="val -141383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 microcontroller, that is moot point, so we will by design (i.e. not by incompetence) deliberately ignore that class of “error” for now.</a:t>
            </a:r>
          </a:p>
        </p:txBody>
      </p:sp>
    </p:spTree>
    <p:extLst>
      <p:ext uri="{BB962C8B-B14F-4D97-AF65-F5344CB8AC3E}">
        <p14:creationId xmlns:p14="http://schemas.microsoft.com/office/powerpoint/2010/main" val="1990772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info: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 reference library: </a:t>
            </a:r>
            <a:r>
              <a:rPr lang="en-AU" dirty="0">
                <a:hlinkClick r:id="rId2"/>
              </a:rPr>
              <a:t>http://www.cplusplus.com/reference/cstdio/</a:t>
            </a:r>
            <a:endParaRPr lang="en-AU" dirty="0"/>
          </a:p>
          <a:p>
            <a:r>
              <a:rPr lang="en-AU" dirty="0"/>
              <a:t>Books.</a:t>
            </a:r>
          </a:p>
          <a:p>
            <a:r>
              <a:rPr lang="en-AU" dirty="0"/>
              <a:t>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168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58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>
                <a:hlinkClick r:id="rId2"/>
              </a:rPr>
              <a:t>http://www.mopp.qut.edu.au/C/C_03_01.jsp#C_03_01.05.mdoc</a:t>
            </a:r>
            <a:endParaRPr lang="en-AU" dirty="0"/>
          </a:p>
          <a:p>
            <a:r>
              <a:rPr lang="en-AU" dirty="0"/>
              <a:t>“</a:t>
            </a:r>
            <a:r>
              <a:rPr lang="en-US" i="1" dirty="0"/>
              <a:t>Using this guide, and </a:t>
            </a:r>
            <a:r>
              <a:rPr lang="en-US" i="1" dirty="0" err="1"/>
              <a:t>recognising</a:t>
            </a:r>
            <a:r>
              <a:rPr lang="en-US" i="1" dirty="0"/>
              <a:t> that actual time will vary for each student, a 12 credit unit is designed to take approximately 150 hours.</a:t>
            </a:r>
            <a:r>
              <a:rPr lang="en-AU" dirty="0"/>
              <a:t>”</a:t>
            </a:r>
          </a:p>
          <a:p>
            <a:r>
              <a:rPr lang="en-AU" dirty="0"/>
              <a:t>Expect to invest about an hour per percentage point into each assessment item.</a:t>
            </a:r>
          </a:p>
          <a:p>
            <a:r>
              <a:rPr lang="en-AU" dirty="0"/>
              <a:t>CAB202 is </a:t>
            </a:r>
            <a:r>
              <a:rPr lang="en-AU" b="1" dirty="0"/>
              <a:t>challenging</a:t>
            </a:r>
            <a:r>
              <a:rPr lang="en-AU" dirty="0"/>
              <a:t> but </a:t>
            </a:r>
            <a:r>
              <a:rPr lang="en-AU" b="1" dirty="0"/>
              <a:t>rewarding</a:t>
            </a:r>
            <a:r>
              <a:rPr lang="en-AU" dirty="0"/>
              <a:t>. </a:t>
            </a:r>
          </a:p>
          <a:p>
            <a:pPr lvl="1"/>
            <a:r>
              <a:rPr lang="en-AU" dirty="0"/>
              <a:t>You need to exhibit responsibility, resourcefulness, initiative, and perseverance.</a:t>
            </a:r>
          </a:p>
          <a:p>
            <a:pPr lvl="1"/>
            <a:r>
              <a:rPr lang="en-AU" dirty="0"/>
              <a:t>Prepare to teach yourself; don’t wait for us to tell you the “answer”.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42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AMS == Automated Marking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A web-based unit testing framework.</a:t>
            </a:r>
          </a:p>
          <a:p>
            <a:pPr lvl="1"/>
            <a:r>
              <a:rPr lang="en-AU" sz="2400" dirty="0"/>
              <a:t>Small, well defined specifications of programs that you will implement.</a:t>
            </a:r>
          </a:p>
          <a:p>
            <a:pPr lvl="1"/>
            <a:r>
              <a:rPr lang="en-AU" sz="2400" dirty="0"/>
              <a:t>For given input, every correct implementation will produce the </a:t>
            </a:r>
            <a:r>
              <a:rPr lang="en-AU" sz="2400" i="1" dirty="0"/>
              <a:t>expected output. </a:t>
            </a:r>
            <a:r>
              <a:rPr lang="en-AU" sz="2400" dirty="0"/>
              <a:t>For the same input, incorrect implementations will produce </a:t>
            </a:r>
            <a:r>
              <a:rPr lang="en-AU" sz="2400" i="1" dirty="0"/>
              <a:t>actual output</a:t>
            </a:r>
            <a:r>
              <a:rPr lang="en-AU" sz="2400" dirty="0"/>
              <a:t> that is different from the </a:t>
            </a:r>
            <a:r>
              <a:rPr lang="en-AU" sz="2400" i="1" dirty="0"/>
              <a:t>expected output</a:t>
            </a:r>
            <a:r>
              <a:rPr lang="en-AU" sz="2400" dirty="0"/>
              <a:t>.</a:t>
            </a:r>
          </a:p>
          <a:p>
            <a:pPr lvl="1"/>
            <a:r>
              <a:rPr lang="en-AU" sz="2400" dirty="0"/>
              <a:t>AMS runs my code to produce </a:t>
            </a:r>
            <a:r>
              <a:rPr lang="en-AU" sz="2400" i="1" dirty="0"/>
              <a:t>expected output. </a:t>
            </a:r>
            <a:r>
              <a:rPr lang="en-AU" sz="2400" dirty="0"/>
              <a:t>AMS runs your code on the same input data to produce </a:t>
            </a:r>
            <a:r>
              <a:rPr lang="en-AU" sz="2400" i="1" dirty="0"/>
              <a:t>actual output</a:t>
            </a:r>
            <a:r>
              <a:rPr lang="en-AU" sz="2400" dirty="0"/>
              <a:t>.</a:t>
            </a:r>
          </a:p>
          <a:p>
            <a:pPr lvl="1"/>
            <a:r>
              <a:rPr lang="en-AU" sz="2400" dirty="0"/>
              <a:t>If the </a:t>
            </a:r>
            <a:r>
              <a:rPr lang="en-AU" sz="2400" i="1" dirty="0"/>
              <a:t>actual output</a:t>
            </a:r>
            <a:r>
              <a:rPr lang="en-AU" sz="2400" dirty="0"/>
              <a:t> does not match the </a:t>
            </a:r>
            <a:r>
              <a:rPr lang="en-AU" sz="2400" i="1" dirty="0"/>
              <a:t>expected output</a:t>
            </a:r>
            <a:r>
              <a:rPr lang="en-AU" sz="2400" dirty="0"/>
              <a:t>, then your program contains at least one error. AMS tells you about this and you can try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AMS is specific and objective.</a:t>
            </a:r>
          </a:p>
          <a:p>
            <a:r>
              <a:rPr lang="en-AU" dirty="0"/>
              <a:t>AMS helps you learn to program.</a:t>
            </a:r>
          </a:p>
          <a:p>
            <a:r>
              <a:rPr lang="en-AU" dirty="0"/>
              <a:t>AMS gives you instant feedback.</a:t>
            </a:r>
          </a:p>
          <a:p>
            <a:r>
              <a:rPr lang="en-AU" dirty="0"/>
              <a:t>AMS gives you plenty of attempts.</a:t>
            </a:r>
          </a:p>
          <a:p>
            <a:r>
              <a:rPr lang="en-AU" dirty="0"/>
              <a:t>AMS lets you work at your own pace.</a:t>
            </a:r>
          </a:p>
          <a:p>
            <a:r>
              <a:rPr lang="en-AU" dirty="0"/>
              <a:t>AMS helps you keep up with the workload.</a:t>
            </a:r>
          </a:p>
          <a:p>
            <a:pPr marL="0" indent="0" algn="ctr">
              <a:buNone/>
            </a:pPr>
            <a:r>
              <a:rPr lang="en-AU" dirty="0"/>
              <a:t>First AMS exercises – 3% – open now; due midnight Sunday at the end of Week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485196"/>
      </p:ext>
    </p:extLst>
  </p:cSld>
  <p:clrMapOvr>
    <a:masterClrMapping/>
  </p:clrMapOvr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6211</TotalTime>
  <Words>3169</Words>
  <Application>Microsoft Office PowerPoint</Application>
  <PresentationFormat>On-screen Show (4:3)</PresentationFormat>
  <Paragraphs>398</Paragraphs>
  <Slides>62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Courier New</vt:lpstr>
      <vt:lpstr>Times New Roman</vt:lpstr>
      <vt:lpstr>LB</vt:lpstr>
      <vt:lpstr>Topic 1</vt:lpstr>
      <vt:lpstr>Acknowledgement of Traditional Owners</vt:lpstr>
      <vt:lpstr>PowerPoint Presentation</vt:lpstr>
      <vt:lpstr>Conduct</vt:lpstr>
      <vt:lpstr>about:today</vt:lpstr>
      <vt:lpstr>about:cab202</vt:lpstr>
      <vt:lpstr>Workload</vt:lpstr>
      <vt:lpstr>AMS == Automated Marking System</vt:lpstr>
      <vt:lpstr>Why AMS?</vt:lpstr>
      <vt:lpstr>Slack Channel</vt:lpstr>
      <vt:lpstr>References</vt:lpstr>
      <vt:lpstr>Useful links</vt:lpstr>
      <vt:lpstr>Unit overview</vt:lpstr>
      <vt:lpstr>Microprocessors and Digital Systems</vt:lpstr>
      <vt:lpstr>Microcontrollers are usually part of larger electromechanical systems</vt:lpstr>
      <vt:lpstr>The remainder of the lesson</vt:lpstr>
      <vt:lpstr>Programs = Algorithms + Data</vt:lpstr>
      <vt:lpstr>Be the Computer!</vt:lpstr>
      <vt:lpstr>Is that an algorithm?</vt:lpstr>
      <vt:lpstr>Hello from C</vt:lpstr>
      <vt:lpstr>R R R</vt:lpstr>
      <vt:lpstr>What are these?</vt:lpstr>
      <vt:lpstr>echo_int, echo_char, echo_char</vt:lpstr>
      <vt:lpstr>What are these?</vt:lpstr>
      <vt:lpstr>What are these?</vt:lpstr>
      <vt:lpstr>Temperature Conversion</vt:lpstr>
      <vt:lpstr>Area of a circle</vt:lpstr>
      <vt:lpstr>More info:</vt:lpstr>
      <vt:lpstr>End</vt:lpstr>
      <vt:lpstr>The rest is some old slides that I don't have the heart to delete today…</vt:lpstr>
      <vt:lpstr>Software Development Life Cycle</vt:lpstr>
      <vt:lpstr>Software development life cycle</vt:lpstr>
      <vt:lpstr>How we implement each part</vt:lpstr>
      <vt:lpstr>What we will see:</vt:lpstr>
      <vt:lpstr>Machine code and assembly language</vt:lpstr>
      <vt:lpstr>Languages</vt:lpstr>
      <vt:lpstr>Compiled languages</vt:lpstr>
      <vt:lpstr>C programming</vt:lpstr>
      <vt:lpstr>Demonstration</vt:lpstr>
      <vt:lpstr>hello.c</vt:lpstr>
      <vt:lpstr>hello.c</vt:lpstr>
      <vt:lpstr>hello.c</vt:lpstr>
      <vt:lpstr>hello.c</vt:lpstr>
      <vt:lpstr>hello.c</vt:lpstr>
      <vt:lpstr>hello.c</vt:lpstr>
      <vt:lpstr>hello.c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f2c_simple.c</vt:lpstr>
      <vt:lpstr>Test plan for f2c </vt:lpstr>
      <vt:lpstr>More info:</vt:lpstr>
      <vt:lpstr>End</vt:lpstr>
    </vt:vector>
  </TitlesOfParts>
  <Company>QUT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Lawrence Buckingham</cp:lastModifiedBy>
  <cp:revision>255</cp:revision>
  <cp:lastPrinted>2016-07-11T03:46:36Z</cp:lastPrinted>
  <dcterms:created xsi:type="dcterms:W3CDTF">2015-02-23T00:09:25Z</dcterms:created>
  <dcterms:modified xsi:type="dcterms:W3CDTF">2020-02-24T06:02:09Z</dcterms:modified>
</cp:coreProperties>
</file>