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91" r:id="rId2"/>
    <p:sldMasterId id="2147483708" r:id="rId3"/>
    <p:sldMasterId id="2147483725" r:id="rId4"/>
  </p:sldMasterIdLst>
  <p:notesMasterIdLst>
    <p:notesMasterId r:id="rId33"/>
  </p:notesMasterIdLst>
  <p:sldIdLst>
    <p:sldId id="300" r:id="rId5"/>
    <p:sldId id="301" r:id="rId6"/>
    <p:sldId id="310" r:id="rId7"/>
    <p:sldId id="309" r:id="rId8"/>
    <p:sldId id="311" r:id="rId9"/>
    <p:sldId id="317" r:id="rId10"/>
    <p:sldId id="318" r:id="rId11"/>
    <p:sldId id="319" r:id="rId12"/>
    <p:sldId id="320" r:id="rId13"/>
    <p:sldId id="325" r:id="rId14"/>
    <p:sldId id="322" r:id="rId15"/>
    <p:sldId id="324" r:id="rId16"/>
    <p:sldId id="316" r:id="rId17"/>
    <p:sldId id="323" r:id="rId18"/>
    <p:sldId id="326" r:id="rId19"/>
    <p:sldId id="335" r:id="rId20"/>
    <p:sldId id="334" r:id="rId21"/>
    <p:sldId id="333" r:id="rId22"/>
    <p:sldId id="327" r:id="rId23"/>
    <p:sldId id="328" r:id="rId24"/>
    <p:sldId id="332" r:id="rId25"/>
    <p:sldId id="312" r:id="rId26"/>
    <p:sldId id="336" r:id="rId27"/>
    <p:sldId id="330" r:id="rId28"/>
    <p:sldId id="331" r:id="rId29"/>
    <p:sldId id="337" r:id="rId30"/>
    <p:sldId id="315" r:id="rId31"/>
    <p:sldId id="308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76D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/>
    <p:restoredTop sz="90205"/>
  </p:normalViewPr>
  <p:slideViewPr>
    <p:cSldViewPr snapToGrid="0" snapToObjects="1">
      <p:cViewPr varScale="1">
        <p:scale>
          <a:sx n="72" d="100"/>
          <a:sy n="72" d="100"/>
        </p:scale>
        <p:origin x="-1133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8CF3E-E993-A545-826F-A51879D425F1}" type="datetimeFigureOut">
              <a:rPr kumimoji="1" lang="zh-CN" altLang="en-US" smtClean="0"/>
              <a:pPr/>
              <a:t>2019-03-12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8D3AD-973A-E24A-A631-D5583025E0D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41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12832"/>
            <a:ext cx="9161762" cy="634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4"/>
            <a:ext cx="7848600" cy="1927225"/>
          </a:xfrm>
        </p:spPr>
        <p:txBody>
          <a:bodyPr anchor="b">
            <a:noAutofit/>
          </a:bodyPr>
          <a:lstStyle>
            <a:lvl1pPr algn="ctr">
              <a:defRPr sz="480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71241"/>
            <a:ext cx="7848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-1" y="2"/>
            <a:ext cx="9161763" cy="785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3486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3245"/>
            <a:ext cx="3931920" cy="43664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73486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023245"/>
            <a:ext cx="3931920" cy="43664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273486"/>
            <a:ext cx="0" cy="512731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80276" y="1016000"/>
            <a:ext cx="8522138" cy="22772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6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7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80276" y="1016000"/>
            <a:ext cx="8522138" cy="22772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0276" y="1016000"/>
            <a:ext cx="8522138" cy="22772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82296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24300"/>
            <a:ext cx="82296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4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77004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4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77004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12832"/>
            <a:ext cx="9161762" cy="634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4"/>
            <a:ext cx="7848600" cy="1927225"/>
          </a:xfrm>
        </p:spPr>
        <p:txBody>
          <a:bodyPr anchor="b">
            <a:noAutofit/>
          </a:bodyPr>
          <a:lstStyle>
            <a:lvl1pPr algn="ctr">
              <a:defRPr sz="480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71241"/>
            <a:ext cx="7848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-1" y="2"/>
            <a:ext cx="9161763" cy="785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ko-KR" dirty="0"/>
            </a:lvl1pPr>
          </a:lstStyle>
          <a:p>
            <a:endParaRPr kumimoji="1"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2552"/>
            <a:ext cx="4038600" cy="5069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2552"/>
            <a:ext cx="4038600" cy="5069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kumimoji="1"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kumimoji="1"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0276" y="1016000"/>
            <a:ext cx="8522138" cy="22772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kumimoji="1" lang="zh-CN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2552"/>
            <a:ext cx="4038600" cy="5069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2552"/>
            <a:ext cx="4038600" cy="5069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kumimoji="1"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2728"/>
            <a:ext cx="8229600" cy="25224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kumimoji="1"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845034"/>
            <a:ext cx="8229600" cy="2522482"/>
          </a:xfrm>
        </p:spPr>
        <p:txBody>
          <a:bodyPr numCol="1" anchor="b" anchorCtr="0"/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kumimoji="1"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3486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3245"/>
            <a:ext cx="3931920" cy="43664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73486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023245"/>
            <a:ext cx="3931920" cy="43664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273486"/>
            <a:ext cx="0" cy="512731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80276" y="1016000"/>
            <a:ext cx="8522138" cy="22772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6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7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kumimoji="1"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2552"/>
            <a:ext cx="4038600" cy="5069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2552"/>
            <a:ext cx="4038600" cy="5069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80276" y="1016000"/>
            <a:ext cx="8522138" cy="22772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kumimoji="1"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kumimoji="1"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0276" y="1016000"/>
            <a:ext cx="8522138" cy="22772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kumimoji="1"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82296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24300"/>
            <a:ext cx="82296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kumimoji="1" lang="zh-CN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12832"/>
            <a:ext cx="9161762" cy="634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4"/>
            <a:ext cx="7848600" cy="1927225"/>
          </a:xfrm>
        </p:spPr>
        <p:txBody>
          <a:bodyPr anchor="b">
            <a:noAutofit/>
          </a:bodyPr>
          <a:lstStyle>
            <a:lvl1pPr algn="ctr">
              <a:defRPr sz="480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71241"/>
            <a:ext cx="7848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-1" y="2"/>
            <a:ext cx="9161763" cy="785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ko-KR" dirty="0"/>
            </a:lvl1pPr>
          </a:lstStyle>
          <a:p>
            <a:endParaRPr kumimoji="1"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2552"/>
            <a:ext cx="4038600" cy="5069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2552"/>
            <a:ext cx="4038600" cy="5069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kumimoji="1"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kumimoji="1"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0276" y="1016000"/>
            <a:ext cx="8522138" cy="2277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kumimoji="1" lang="zh-CN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2552"/>
            <a:ext cx="4038600" cy="5069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2552"/>
            <a:ext cx="4038600" cy="5069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kumimoji="1"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2728"/>
            <a:ext cx="8229600" cy="25224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kumimoji="1"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845034"/>
            <a:ext cx="8229600" cy="2522482"/>
          </a:xfrm>
        </p:spPr>
        <p:txBody>
          <a:bodyPr numCol="1" anchor="b" anchorCtr="0"/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kumimoji="1"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3486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3245"/>
            <a:ext cx="3931920" cy="43664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73486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023245"/>
            <a:ext cx="3931920" cy="43664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273486"/>
            <a:ext cx="0" cy="512731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80276" y="1016000"/>
            <a:ext cx="8522138" cy="22772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6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7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kumimoji="1"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80276" y="1016000"/>
            <a:ext cx="8522138" cy="22772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kumimoji="1"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kumimoji="1"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0276" y="1016000"/>
            <a:ext cx="8522138" cy="22772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kumimoji="1"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82296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24300"/>
            <a:ext cx="82296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kumimoji="1" lang="zh-CN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0276" y="1016000"/>
            <a:ext cx="8522138" cy="22772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in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068638"/>
            <a:ext cx="91440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38200" y="1916832"/>
            <a:ext cx="7772400" cy="1143000"/>
          </a:xfrm>
        </p:spPr>
        <p:txBody>
          <a:bodyPr/>
          <a:lstStyle>
            <a:lvl1pPr>
              <a:defRPr sz="4000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277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81400"/>
            <a:ext cx="6248400" cy="838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43400" y="6400800"/>
            <a:ext cx="1905000" cy="457200"/>
          </a:xfrm>
        </p:spPr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/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6337002" cy="9906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12776"/>
            <a:ext cx="8534400" cy="496855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kumimoji="1"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礼堂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6400" y="5372100"/>
            <a:ext cx="49276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0"/>
            <a:ext cx="9144000" cy="587375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kumimoji="1" lang="zh-CN" altLang="en-US" sz="3200" b="1" smtClean="0">
              <a:solidFill>
                <a:srgbClr val="000000"/>
              </a:solidFill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572000" y="620713"/>
            <a:ext cx="2879725" cy="587375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kumimoji="1" lang="zh-CN" altLang="en-US" sz="3200" b="1" smtClean="0">
              <a:solidFill>
                <a:srgbClr val="000000"/>
              </a:solidFill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0"/>
            <a:ext cx="9144000" cy="587375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kumimoji="1" lang="zh-CN" altLang="en-US" sz="3200" b="1" smtClean="0">
              <a:solidFill>
                <a:srgbClr val="000000"/>
              </a:solidFill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2552"/>
            <a:ext cx="4038600" cy="5069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333375"/>
            <a:ext cx="219075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33375"/>
            <a:ext cx="641985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1_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350" y="260350"/>
            <a:ext cx="67818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752600"/>
            <a:ext cx="4191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752600"/>
            <a:ext cx="4191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350" y="260350"/>
            <a:ext cx="67818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752600"/>
            <a:ext cx="4191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724400" y="1752600"/>
            <a:ext cx="4191000" cy="44958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2552"/>
            <a:ext cx="4038600" cy="5069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2728"/>
            <a:ext cx="8229600" cy="25224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845034"/>
            <a:ext cx="8229600" cy="2522482"/>
          </a:xfrm>
        </p:spPr>
        <p:txBody>
          <a:bodyPr numCol="1" anchor="b" anchorCtr="0"/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772"/>
            <a:ext cx="8229600" cy="730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2483"/>
            <a:ext cx="8229600" cy="522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0" y="0"/>
            <a:ext cx="9144000" cy="274320"/>
          </a:xfrm>
          <a:prstGeom prst="rect">
            <a:avLst/>
          </a:prstGeom>
          <a:gradFill>
            <a:gsLst>
              <a:gs pos="0">
                <a:srgbClr val="BCD3ED"/>
              </a:gs>
              <a:gs pos="100000">
                <a:schemeClr val="bg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 Unicode MS" pitchFamily="50" charset="-127"/>
                <a:cs typeface="Calibri" pitchFamily="34" charset="0"/>
              </a:rPr>
              <a:t>Title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0" y="0"/>
            <a:ext cx="9144000" cy="274320"/>
          </a:xfrm>
          <a:prstGeom prst="rect">
            <a:avLst/>
          </a:prstGeom>
          <a:gradFill flip="none" rotWithShape="1">
            <a:gsLst>
              <a:gs pos="0">
                <a:srgbClr val="A50710">
                  <a:lumMod val="100000"/>
                </a:srgbClr>
              </a:gs>
              <a:gs pos="10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+mj-lt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2900" y="1131388"/>
            <a:ext cx="8336455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5335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/>
        <a:buChar char="•"/>
        <a:defRPr sz="24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772"/>
            <a:ext cx="8229600" cy="730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2483"/>
            <a:ext cx="8229600" cy="522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ko-KR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0" y="0"/>
            <a:ext cx="9144000" cy="274320"/>
          </a:xfrm>
          <a:prstGeom prst="rect">
            <a:avLst/>
          </a:prstGeom>
          <a:gradFill>
            <a:gsLst>
              <a:gs pos="0">
                <a:srgbClr val="BCD3ED"/>
              </a:gs>
              <a:gs pos="100000">
                <a:schemeClr val="bg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 Unicode MS" pitchFamily="50" charset="-127"/>
                <a:cs typeface="Calibri" pitchFamily="34" charset="0"/>
              </a:rPr>
              <a:t>Title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0" y="0"/>
            <a:ext cx="9144000" cy="274320"/>
          </a:xfrm>
          <a:prstGeom prst="rect">
            <a:avLst/>
          </a:prstGeom>
          <a:gradFill flip="none" rotWithShape="1">
            <a:gsLst>
              <a:gs pos="0">
                <a:srgbClr val="A50710">
                  <a:lumMod val="100000"/>
                </a:srgbClr>
              </a:gs>
              <a:gs pos="10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+mj-lt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2900" y="1131388"/>
            <a:ext cx="8336455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3675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/>
        <a:buChar char="•"/>
        <a:defRPr sz="24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4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772"/>
            <a:ext cx="8229600" cy="730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2483"/>
            <a:ext cx="8229600" cy="522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ko-KR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53204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0" y="0"/>
            <a:ext cx="9144000" cy="274320"/>
          </a:xfrm>
          <a:prstGeom prst="rect">
            <a:avLst/>
          </a:prstGeom>
          <a:gradFill>
            <a:gsLst>
              <a:gs pos="0">
                <a:srgbClr val="BCD3ED"/>
              </a:gs>
              <a:gs pos="100000">
                <a:schemeClr val="bg1"/>
              </a:gs>
              <a:gs pos="100000">
                <a:schemeClr val="bg1"/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 Unicode MS" pitchFamily="50" charset="-127"/>
                <a:cs typeface="Calibri" pitchFamily="34" charset="0"/>
              </a:rPr>
              <a:t>Title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0" y="0"/>
            <a:ext cx="9144000" cy="274320"/>
          </a:xfrm>
          <a:prstGeom prst="rect">
            <a:avLst/>
          </a:prstGeom>
          <a:gradFill flip="none" rotWithShape="1">
            <a:gsLst>
              <a:gs pos="0">
                <a:srgbClr val="A50710">
                  <a:lumMod val="100000"/>
                </a:srgbClr>
              </a:gs>
              <a:gs pos="10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+mj-lt"/>
              <a:ea typeface="Arial Unicode MS" pitchFamily="50" charset="-127"/>
              <a:cs typeface="Arial Unicode MS" pitchFamily="50" charset="-127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2900" y="1131388"/>
            <a:ext cx="8336455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421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/>
        <a:buChar char="•"/>
        <a:defRPr sz="24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5888"/>
            <a:ext cx="64817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单击编辑母版标题样式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05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>
                <a:solidFill>
                  <a:srgbClr val="964095"/>
                </a:solidFill>
                <a:latin typeface="Arial" charset="0"/>
                <a:ea typeface="宋体" pitchFamily="2" charset="-122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rgbClr val="964095"/>
                </a:solidFill>
                <a:latin typeface="Arial" charset="0"/>
                <a:ea typeface="宋体" pitchFamily="2" charset="-122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964095"/>
                </a:solidFill>
              </a:defRPr>
            </a:lvl1pPr>
          </a:lstStyle>
          <a:p>
            <a:fld id="{156F9AB7-E9C8-3443-A4A5-C53A4458CB6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268413"/>
            <a:ext cx="85344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1" name="Picture 9" descr="line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91440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0"/>
          <p:cNvSpPr txBox="1">
            <a:spLocks noChangeArrowheads="1"/>
          </p:cNvSpPr>
          <p:nvPr/>
        </p:nvSpPr>
        <p:spPr bwMode="auto">
          <a:xfrm>
            <a:off x="5580063" y="0"/>
            <a:ext cx="2879725" cy="579438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mtClean="0">
              <a:solidFill>
                <a:srgbClr val="000000"/>
              </a:solidFill>
            </a:endParaRPr>
          </a:p>
        </p:txBody>
      </p:sp>
      <p:pic>
        <p:nvPicPr>
          <p:cNvPr id="1033" name="Picture 3" descr="大页眉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6938"/>
          <a:stretch>
            <a:fillRect/>
          </a:stretch>
        </p:blipFill>
        <p:spPr bwMode="auto">
          <a:xfrm>
            <a:off x="250825" y="96838"/>
            <a:ext cx="10795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5316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1A36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1A36"/>
          </a:solidFill>
          <a:latin typeface="黑体" pitchFamily="49" charset="-122"/>
          <a:ea typeface="黑体" pitchFamily="49" charset="-122"/>
          <a:cs typeface="黑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1A36"/>
          </a:solidFill>
          <a:latin typeface="黑体" pitchFamily="49" charset="-122"/>
          <a:ea typeface="黑体" pitchFamily="49" charset="-122"/>
          <a:cs typeface="黑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1A36"/>
          </a:solidFill>
          <a:latin typeface="黑体" pitchFamily="49" charset="-122"/>
          <a:ea typeface="黑体" pitchFamily="49" charset="-122"/>
          <a:cs typeface="黑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1A36"/>
          </a:solidFill>
          <a:latin typeface="黑体" pitchFamily="49" charset="-122"/>
          <a:ea typeface="黑体" pitchFamily="49" charset="-122"/>
          <a:cs typeface="黑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1A36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1A36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1A36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1A36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F45C7"/>
        </a:buClr>
        <a:buFont typeface="Wingdings" pitchFamily="2" charset="2"/>
        <a:buChar char="p"/>
        <a:defRPr kumimoji="1" sz="3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37B7"/>
        </a:buClr>
        <a:buSzPct val="80000"/>
        <a:buFont typeface="Wingdings" pitchFamily="2" charset="2"/>
        <a:buChar char="p"/>
        <a:defRPr kumimoji="1" sz="3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52E6C"/>
        </a:buClr>
        <a:buFont typeface="Wingdings" pitchFamily="2" charset="2"/>
        <a:buChar char="q"/>
        <a:defRPr kumimoji="1" sz="1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kumimoji="1" sz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63300"/>
        </a:buClr>
        <a:buFont typeface="Wingdings" pitchFamily="2" charset="2"/>
        <a:buChar char="q"/>
        <a:defRPr kumimoji="1" sz="9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63300"/>
        </a:buClr>
        <a:buFont typeface="Wingdings" pitchFamily="2" charset="2"/>
        <a:buChar char="q"/>
        <a:defRPr kumimoji="1" sz="9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63300"/>
        </a:buClr>
        <a:buFont typeface="Wingdings" pitchFamily="2" charset="2"/>
        <a:buChar char="q"/>
        <a:defRPr kumimoji="1" sz="9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63300"/>
        </a:buClr>
        <a:buFont typeface="Wingdings" pitchFamily="2" charset="2"/>
        <a:buChar char="q"/>
        <a:defRPr kumimoji="1" sz="9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63300"/>
        </a:buClr>
        <a:buFont typeface="Wingdings" pitchFamily="2" charset="2"/>
        <a:buChar char="q"/>
        <a:defRPr kumimoji="1" sz="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igmaco.de/enigma/enigma.html" TargetMode="External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av21919076/" TargetMode="External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Enigma</a:t>
            </a:r>
            <a:r>
              <a:rPr lang="zh-CN" altLang="en-US" dirty="0" smtClean="0"/>
              <a:t>密码的原理与破译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于红波</a:t>
            </a:r>
            <a:endParaRPr lang="en-US" altLang="zh-CN" dirty="0" smtClean="0"/>
          </a:p>
          <a:p>
            <a:r>
              <a:rPr lang="en-US" altLang="zh-CN" dirty="0" smtClean="0"/>
              <a:t>2019-3-13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插线板</a:t>
            </a:r>
            <a:endParaRPr lang="zh-CN" altLang="en-US" dirty="0"/>
          </a:p>
        </p:txBody>
      </p:sp>
      <p:pic>
        <p:nvPicPr>
          <p:cNvPr id="5" name="内容占位符 4" descr="接线器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00" y="1371193"/>
            <a:ext cx="5486400" cy="37338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9AB7-E9C8-3443-A4A5-C53A4458CB67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58541" y="1743740"/>
            <a:ext cx="2785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早期</a:t>
            </a:r>
            <a:r>
              <a:rPr lang="en-US" altLang="zh-CN" sz="2400" dirty="0" smtClean="0"/>
              <a:t>Enigma</a:t>
            </a:r>
            <a:r>
              <a:rPr lang="zh-CN" altLang="en-US" sz="2400" dirty="0" smtClean="0"/>
              <a:t>：任意交换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对，有</a:t>
            </a:r>
            <a:r>
              <a:rPr lang="en-US" altLang="zh-CN" sz="2400" dirty="0" smtClean="0"/>
              <a:t>1000</a:t>
            </a:r>
            <a:r>
              <a:rPr lang="zh-CN" altLang="en-US" sz="2400" dirty="0" smtClean="0"/>
              <a:t>亿种组合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后期：交换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对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Enigma</a:t>
            </a:r>
            <a:r>
              <a:rPr lang="zh-CN" altLang="en-US" dirty="0" smtClean="0"/>
              <a:t>密码机的使用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 smtClean="0"/>
              <a:t>3</a:t>
            </a:r>
            <a:r>
              <a:rPr lang="zh-CN" altLang="en-US" dirty="0" smtClean="0"/>
              <a:t>个转子的顺序： （例，从左向右标号</a:t>
            </a:r>
            <a:r>
              <a:rPr lang="en-US" altLang="zh-CN" dirty="0" smtClean="0"/>
              <a:t>2-3-1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三个转子的位置 （三个转子分别转动到</a:t>
            </a:r>
            <a:r>
              <a:rPr lang="en-US" altLang="zh-CN" dirty="0" smtClean="0"/>
              <a:t>Q-V-W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插线板的设置：对哪些字母进行交换</a:t>
            </a:r>
            <a:endParaRPr lang="en-US" altLang="zh-CN" dirty="0" smtClean="0"/>
          </a:p>
          <a:p>
            <a:pPr marL="514350" indent="-514350">
              <a:buNone/>
            </a:pPr>
            <a:endParaRPr lang="en-US" altLang="zh-CN" dirty="0" smtClean="0"/>
          </a:p>
          <a:p>
            <a:pPr marL="514350" indent="-514350">
              <a:buNone/>
            </a:pPr>
            <a:r>
              <a:rPr lang="zh-CN" altLang="en-US" dirty="0" smtClean="0"/>
              <a:t>问题：密钥空间多大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9AB7-E9C8-3443-A4A5-C53A4458CB67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日密钥和信息密钥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日密钥：加密信息密钥  （主密钥）</a:t>
            </a:r>
            <a:endParaRPr lang="en-US" altLang="zh-CN" dirty="0" smtClean="0"/>
          </a:p>
          <a:p>
            <a:r>
              <a:rPr lang="zh-CN" altLang="en-US" dirty="0" smtClean="0"/>
              <a:t>信息密钥：加密一条信息  （会话密钥）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随机选取</a:t>
            </a:r>
            <a:r>
              <a:rPr lang="en-US" altLang="zh-CN" dirty="0" smtClean="0"/>
              <a:t>TGS</a:t>
            </a:r>
            <a:r>
              <a:rPr lang="zh-CN" altLang="en-US" dirty="0" smtClean="0"/>
              <a:t>作为信息密钥， 用日密钥加密的密文</a:t>
            </a:r>
            <a:r>
              <a:rPr lang="en-US" altLang="zh-CN" dirty="0" smtClean="0"/>
              <a:t>BMXYUI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每天信息的前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个字母是信息密钥的密文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9AB7-E9C8-3443-A4A5-C53A4458CB67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Enigma</a:t>
            </a:r>
            <a:r>
              <a:rPr lang="zh-CN" altLang="en-US" dirty="0" smtClean="0"/>
              <a:t>破解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32248"/>
            <a:ext cx="8735888" cy="4968552"/>
          </a:xfrm>
        </p:spPr>
        <p:txBody>
          <a:bodyPr/>
          <a:lstStyle/>
          <a:p>
            <a:r>
              <a:rPr lang="zh-CN" altLang="en-US" dirty="0" smtClean="0"/>
              <a:t>第一阶段</a:t>
            </a:r>
            <a:endParaRPr lang="en-US" altLang="zh-CN" dirty="0" smtClean="0"/>
          </a:p>
          <a:p>
            <a:pPr lvl="1"/>
            <a:r>
              <a:rPr lang="en-US" altLang="zh-CN" sz="2800" dirty="0" smtClean="0"/>
              <a:t>Schmidt</a:t>
            </a:r>
            <a:r>
              <a:rPr lang="zh-CN" altLang="en-US" sz="2800" dirty="0" smtClean="0"/>
              <a:t>出卖</a:t>
            </a:r>
            <a:r>
              <a:rPr lang="en-US" altLang="zh-CN" sz="2800" dirty="0" smtClean="0"/>
              <a:t>Enigma</a:t>
            </a:r>
            <a:r>
              <a:rPr lang="zh-CN" altLang="en-US" sz="2800" dirty="0" smtClean="0"/>
              <a:t>文件给法国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1932</a:t>
            </a:r>
            <a:r>
              <a:rPr lang="zh-CN" altLang="en-US" sz="2800" dirty="0" smtClean="0"/>
              <a:t>年，三个波兰的数学家，雷臼斯基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Rejewski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，破解了三个扰频器的</a:t>
            </a:r>
            <a:r>
              <a:rPr lang="en-US" altLang="zh-CN" sz="2800" dirty="0" smtClean="0"/>
              <a:t>Enigma</a:t>
            </a:r>
          </a:p>
          <a:p>
            <a:r>
              <a:rPr lang="zh-CN" altLang="en-US" dirty="0" smtClean="0"/>
              <a:t>第二阶段</a:t>
            </a:r>
            <a:endParaRPr lang="en-US" altLang="zh-CN" dirty="0" smtClean="0"/>
          </a:p>
          <a:p>
            <a:pPr lvl="1"/>
            <a:r>
              <a:rPr lang="en-US" altLang="zh-CN" sz="2800" dirty="0" smtClean="0"/>
              <a:t>1938</a:t>
            </a:r>
            <a:r>
              <a:rPr lang="zh-CN" altLang="en-US" sz="2800" dirty="0" smtClean="0"/>
              <a:t>年，德国将三个扰频器增加到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个，连线板由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根信号线变为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根，雷臼斯基技术破解受限制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1939</a:t>
            </a:r>
            <a:r>
              <a:rPr lang="zh-CN" altLang="en-US" sz="2800" dirty="0" smtClean="0"/>
              <a:t>年，波兰将破解技术提供给法国和英</a:t>
            </a:r>
            <a:r>
              <a:rPr lang="zh-CN" altLang="en-US" sz="2800" dirty="0" smtClean="0"/>
              <a:t>国图</a:t>
            </a:r>
            <a:r>
              <a:rPr lang="zh-CN" altLang="en-US" sz="2800" dirty="0" smtClean="0"/>
              <a:t>灵破解</a:t>
            </a:r>
            <a:r>
              <a:rPr lang="en-US" altLang="zh-CN" sz="2800" dirty="0" smtClean="0"/>
              <a:t>Enigma</a:t>
            </a:r>
          </a:p>
          <a:p>
            <a:pPr lvl="1">
              <a:buNone/>
            </a:pPr>
            <a:r>
              <a:rPr lang="en-US" altLang="zh-CN" sz="2800" dirty="0" smtClean="0">
                <a:hlinkClick r:id="rId2"/>
              </a:rPr>
              <a:t>http://enigmaco.de/enigma/enigma.html</a:t>
            </a:r>
            <a:endParaRPr lang="zh-CN" altLang="en-US" sz="2800" dirty="0" smtClean="0"/>
          </a:p>
          <a:p>
            <a:pPr lvl="1"/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5CCE-8B29-4FB1-940B-9D16C49718C8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Enigma</a:t>
            </a:r>
            <a:r>
              <a:rPr lang="zh-CN" altLang="en-US" dirty="0" smtClean="0"/>
              <a:t>密码破解（波兰）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需要三部分信息：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Enigma</a:t>
            </a:r>
            <a:r>
              <a:rPr lang="zh-CN" altLang="en-US" sz="2400" dirty="0" smtClean="0"/>
              <a:t>的设计原理和内部结构：转子的内部连接，反射器的连接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德军对</a:t>
            </a:r>
            <a:r>
              <a:rPr lang="en-US" altLang="zh-CN" sz="2400" dirty="0" smtClean="0"/>
              <a:t>Enigma</a:t>
            </a:r>
            <a:r>
              <a:rPr lang="zh-CN" altLang="en-US" sz="2400" dirty="0" smtClean="0"/>
              <a:t>机的操作守则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每日</a:t>
            </a:r>
            <a:r>
              <a:rPr lang="en-US" altLang="zh-CN" sz="2400" dirty="0" smtClean="0"/>
              <a:t>Enigma</a:t>
            </a:r>
            <a:r>
              <a:rPr lang="zh-CN" altLang="en-US" sz="2400" dirty="0" smtClean="0"/>
              <a:t>机的初始设置（日密钥）</a:t>
            </a:r>
            <a:endParaRPr lang="en-US" altLang="zh-CN" sz="2400" dirty="0" smtClean="0"/>
          </a:p>
          <a:p>
            <a:r>
              <a:rPr lang="en-US" altLang="zh-CN" dirty="0" smtClean="0"/>
              <a:t>XYZ </a:t>
            </a:r>
            <a:r>
              <a:rPr lang="zh-CN" altLang="en-US" dirty="0" smtClean="0"/>
              <a:t>加密成</a:t>
            </a:r>
            <a:r>
              <a:rPr lang="en-US" altLang="zh-CN" dirty="0" smtClean="0"/>
              <a:t>HGABLE</a:t>
            </a:r>
          </a:p>
          <a:p>
            <a:pPr>
              <a:buNone/>
            </a:pPr>
            <a:r>
              <a:rPr lang="en-US" altLang="zh-CN" sz="2400" dirty="0" smtClean="0"/>
              <a:t>H-B</a:t>
            </a:r>
            <a:r>
              <a:rPr lang="zh-CN" altLang="en-US" sz="2400" dirty="0" smtClean="0"/>
              <a:t>的关系： 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X(A0)=H, Y(A1)=G, Z(A2)=A, </a:t>
            </a:r>
          </a:p>
          <a:p>
            <a:pPr>
              <a:buNone/>
            </a:pPr>
            <a:r>
              <a:rPr lang="en-US" altLang="zh-CN" sz="2400" dirty="0" smtClean="0"/>
              <a:t>   X(A3)=B, Y(A4)=L, Z(A5)=E</a:t>
            </a:r>
          </a:p>
          <a:p>
            <a:pPr>
              <a:buNone/>
            </a:pPr>
            <a:r>
              <a:rPr lang="en-US" altLang="zh-CN" sz="2400" dirty="0" smtClean="0"/>
              <a:t>=&gt; H(A0)(A3)=B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9AB7-E9C8-3443-A4A5-C53A4458CB67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Enigma</a:t>
            </a:r>
            <a:r>
              <a:rPr lang="zh-CN" altLang="en-US" dirty="0" smtClean="0"/>
              <a:t>密码破解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明码表：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a b c d e f g h </a:t>
            </a:r>
            <a:r>
              <a:rPr lang="en-US" altLang="zh-CN" sz="2000" dirty="0" err="1" smtClean="0">
                <a:latin typeface="幼圆" pitchFamily="49" charset="-122"/>
                <a:ea typeface="幼圆" pitchFamily="49" charset="-122"/>
              </a:rPr>
              <a:t>i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 j k l m n o p q r s t u v w x y z</a:t>
            </a:r>
          </a:p>
          <a:p>
            <a:pPr>
              <a:buNone/>
            </a:pPr>
            <a:r>
              <a:rPr lang="zh-CN" altLang="en-US" sz="2000" dirty="0" smtClean="0">
                <a:latin typeface="幼圆" pitchFamily="49" charset="-122"/>
                <a:ea typeface="幼圆" pitchFamily="49" charset="-122"/>
              </a:rPr>
              <a:t>密码表： </a:t>
            </a:r>
            <a:r>
              <a:rPr lang="en-US" altLang="zh-CN" sz="2000" dirty="0" smtClean="0">
                <a:latin typeface="幼圆" pitchFamily="49" charset="-122"/>
                <a:ea typeface="幼圆" pitchFamily="49" charset="-122"/>
              </a:rPr>
              <a:t>F Q H P L W O G B M V R X U Y C Z I T N J E A S D K</a:t>
            </a:r>
            <a:endParaRPr lang="zh-CN" altLang="en-US" sz="2000" dirty="0" smtClean="0">
              <a:latin typeface="幼圆" pitchFamily="49" charset="-122"/>
              <a:ea typeface="幼圆" pitchFamily="49" charset="-122"/>
            </a:endParaRPr>
          </a:p>
          <a:p>
            <a:pPr>
              <a:buNone/>
            </a:pPr>
            <a:endParaRPr lang="pt-BR" altLang="zh-CN" sz="2000" dirty="0" smtClean="0"/>
          </a:p>
          <a:p>
            <a:pPr>
              <a:buNone/>
            </a:pPr>
            <a:r>
              <a:rPr lang="pt-BR" altLang="zh-CN" sz="2000" dirty="0" smtClean="0"/>
              <a:t>(</a:t>
            </a:r>
            <a:r>
              <a:rPr lang="pt-BR" altLang="zh-CN" sz="2000" dirty="0" smtClean="0"/>
              <a:t>A,</a:t>
            </a:r>
            <a:r>
              <a:rPr lang="en-US" altLang="zh-CN" sz="2000" dirty="0" smtClean="0"/>
              <a:t>F,W</a:t>
            </a:r>
            <a:r>
              <a:rPr lang="pt-BR" altLang="zh-CN" sz="2000" dirty="0" smtClean="0"/>
              <a:t>) (</a:t>
            </a:r>
            <a:r>
              <a:rPr lang="en-US" altLang="zh-CN" sz="2000" dirty="0" smtClean="0"/>
              <a:t>B,Q,Z,K,V,E,L,R, I </a:t>
            </a:r>
            <a:r>
              <a:rPr lang="pt-BR" altLang="zh-CN" sz="2000" dirty="0" smtClean="0"/>
              <a:t>)(C,</a:t>
            </a:r>
            <a:r>
              <a:rPr lang="en-US" altLang="zh-CN" sz="2000" dirty="0" smtClean="0"/>
              <a:t>H</a:t>
            </a:r>
            <a:r>
              <a:rPr lang="en-US" altLang="zh-CN" sz="2000" dirty="0" smtClean="0"/>
              <a:t>,J,O,Y,D,P</a:t>
            </a:r>
            <a:r>
              <a:rPr lang="pt-BR" altLang="zh-CN" sz="2000" dirty="0" smtClean="0"/>
              <a:t>),(J,M,X,</a:t>
            </a:r>
            <a:r>
              <a:rPr lang="en-US" altLang="zh-CN" sz="2000" dirty="0" smtClean="0"/>
              <a:t>S</a:t>
            </a:r>
            <a:r>
              <a:rPr lang="pt-BR" altLang="zh-CN" sz="2000" dirty="0" smtClean="0"/>
              <a:t>,T,N</a:t>
            </a:r>
            <a:r>
              <a:rPr lang="en-US" altLang="zh-CN" sz="2000" dirty="0" smtClean="0"/>
              <a:t>,U)</a:t>
            </a:r>
            <a:endParaRPr lang="pt-BR" altLang="zh-CN" sz="2000" dirty="0" smtClean="0"/>
          </a:p>
          <a:p>
            <a:pPr>
              <a:buNone/>
            </a:pPr>
            <a:r>
              <a:rPr lang="pt-BR" altLang="zh-CN" sz="2000" dirty="0" smtClean="0"/>
              <a:t>(A0)(A3)</a:t>
            </a:r>
            <a:r>
              <a:rPr lang="zh-CN" altLang="en-US" sz="2000" dirty="0" smtClean="0"/>
              <a:t>所对应的密码表一共</a:t>
            </a:r>
            <a:r>
              <a:rPr lang="zh-CN" altLang="en-US" sz="2000" dirty="0" smtClean="0"/>
              <a:t>由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</a:t>
            </a:r>
            <a:r>
              <a:rPr lang="zh-CN" altLang="en-US" sz="2000" dirty="0" smtClean="0"/>
              <a:t>字母链组成，长</a:t>
            </a:r>
            <a:r>
              <a:rPr lang="zh-CN" altLang="en-US" sz="2000" dirty="0" smtClean="0"/>
              <a:t>度</a:t>
            </a:r>
            <a:r>
              <a:rPr lang="en-US" altLang="zh-CN" sz="2000" dirty="0" smtClean="0"/>
              <a:t>3,9,7,7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如</a:t>
            </a:r>
            <a:r>
              <a:rPr lang="zh-CN" altLang="en-US" sz="2000" dirty="0" smtClean="0"/>
              <a:t>果没有插线板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遍</a:t>
            </a:r>
            <a:r>
              <a:rPr lang="zh-CN" altLang="en-US" sz="2000" dirty="0" smtClean="0"/>
              <a:t>历</a:t>
            </a:r>
            <a:r>
              <a:rPr lang="en-US" altLang="zh-CN" sz="2000" dirty="0" smtClean="0"/>
              <a:t>A0</a:t>
            </a:r>
            <a:r>
              <a:rPr lang="zh-CN" altLang="en-US" sz="2000" dirty="0" smtClean="0"/>
              <a:t>，可以破解。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有接线板呢？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 </a:t>
            </a:r>
            <a:r>
              <a:rPr lang="en-US" altLang="zh-CN" sz="2000" dirty="0" smtClean="0"/>
              <a:t>1. </a:t>
            </a:r>
            <a:r>
              <a:rPr lang="zh-CN" altLang="en-US" sz="2000" dirty="0" smtClean="0"/>
              <a:t>假设原来线路链接是将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G</a:t>
            </a:r>
            <a:r>
              <a:rPr lang="zh-CN" altLang="en-US" sz="2000" dirty="0" smtClean="0"/>
              <a:t>互换。更改一下设置，将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G</a:t>
            </a:r>
            <a:r>
              <a:rPr lang="zh-CN" altLang="en-US" sz="2000" dirty="0" smtClean="0"/>
              <a:t>之间导线移除，字母链就变为？</a:t>
            </a:r>
            <a:endParaRPr lang="en-US" altLang="zh-CN" sz="2000" dirty="0" smtClean="0"/>
          </a:p>
          <a:p>
            <a:pPr marL="457200" indent="-457200">
              <a:buNone/>
            </a:pPr>
            <a:endParaRPr lang="en-US" altLang="zh-CN" sz="2000" dirty="0" smtClean="0"/>
          </a:p>
          <a:p>
            <a:pPr marL="457200" indent="-457200">
              <a:buNone/>
            </a:pPr>
            <a:r>
              <a:rPr lang="zh-CN" altLang="en-US" sz="2000" dirty="0" smtClean="0"/>
              <a:t> </a:t>
            </a:r>
            <a:r>
              <a:rPr lang="en-US" altLang="zh-CN" sz="2000" dirty="0" smtClean="0"/>
              <a:t>2. </a:t>
            </a:r>
            <a:r>
              <a:rPr lang="zh-CN" altLang="en-US" sz="2000" dirty="0" smtClean="0"/>
              <a:t>将</a:t>
            </a:r>
            <a:r>
              <a:rPr lang="en-US" altLang="zh-CN" sz="2000" dirty="0" smtClean="0"/>
              <a:t>T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进行链</a:t>
            </a:r>
            <a:r>
              <a:rPr lang="zh-CN" altLang="en-US" sz="2000" dirty="0" smtClean="0"/>
              <a:t>接，字母链变为？</a:t>
            </a:r>
            <a:endParaRPr lang="en-US" altLang="zh-CN" sz="2000" dirty="0" smtClean="0"/>
          </a:p>
          <a:p>
            <a:pPr marL="457200" indent="-457200">
              <a:buNone/>
            </a:pPr>
            <a:endParaRPr lang="en-US" altLang="zh-CN" sz="2000" dirty="0" smtClean="0"/>
          </a:p>
          <a:p>
            <a:pPr marL="457200" indent="-45720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9AB7-E9C8-3443-A4A5-C53A4458CB67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Enigma</a:t>
            </a:r>
            <a:r>
              <a:rPr lang="zh-CN" altLang="en-US" dirty="0" smtClean="0"/>
              <a:t>密码破解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重要发现：</a:t>
            </a:r>
            <a:r>
              <a:rPr lang="zh-CN" altLang="en-US" dirty="0" smtClean="0">
                <a:solidFill>
                  <a:srgbClr val="FF0000"/>
                </a:solidFill>
              </a:rPr>
              <a:t>字母链的数目和长度不变！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字母链数目</a:t>
            </a:r>
            <a:r>
              <a:rPr lang="en-US" altLang="zh-CN" sz="2800" dirty="0" smtClean="0">
                <a:solidFill>
                  <a:srgbClr val="FF0000"/>
                </a:solidFill>
              </a:rPr>
              <a:t>3,9,7,7</a:t>
            </a:r>
            <a:r>
              <a:rPr lang="zh-CN" altLang="en-US" sz="2800" dirty="0" smtClean="0">
                <a:solidFill>
                  <a:srgbClr val="FF0000"/>
                </a:solidFill>
              </a:rPr>
              <a:t>，四条字母链，由字母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和</a:t>
            </a:r>
            <a:r>
              <a:rPr lang="en-US" altLang="zh-CN" sz="2800" dirty="0" smtClean="0">
                <a:solidFill>
                  <a:srgbClr val="FF0000"/>
                </a:solidFill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</a:rPr>
              <a:t>推得。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字母链数</a:t>
            </a:r>
            <a:r>
              <a:rPr lang="zh-CN" altLang="en-US" sz="2800" dirty="0" smtClean="0">
                <a:solidFill>
                  <a:srgbClr val="FF0000"/>
                </a:solidFill>
              </a:rPr>
              <a:t>目</a:t>
            </a:r>
            <a:r>
              <a:rPr lang="en-US" altLang="zh-CN" sz="2800" dirty="0" smtClean="0">
                <a:solidFill>
                  <a:srgbClr val="FF0000"/>
                </a:solidFill>
              </a:rPr>
              <a:t>2,3,9,12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r>
              <a:rPr lang="zh-CN" altLang="en-US" sz="2800" dirty="0" smtClean="0">
                <a:solidFill>
                  <a:srgbClr val="FF0000"/>
                </a:solidFill>
              </a:rPr>
              <a:t>四条字母链，由字</a:t>
            </a:r>
            <a:r>
              <a:rPr lang="zh-CN" altLang="en-US" sz="2800" dirty="0" smtClean="0">
                <a:solidFill>
                  <a:srgbClr val="FF0000"/>
                </a:solidFill>
              </a:rPr>
              <a:t>母</a:t>
            </a:r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</a:rPr>
              <a:t>和</a:t>
            </a:r>
            <a:r>
              <a:rPr lang="en-US" altLang="zh-CN" sz="2800" dirty="0" smtClean="0">
                <a:solidFill>
                  <a:srgbClr val="FF0000"/>
                </a:solidFill>
              </a:rPr>
              <a:t>5</a:t>
            </a:r>
            <a:r>
              <a:rPr lang="zh-CN" altLang="en-US" sz="2800" dirty="0" smtClean="0">
                <a:solidFill>
                  <a:srgbClr val="FF0000"/>
                </a:solidFill>
              </a:rPr>
              <a:t>推</a:t>
            </a:r>
            <a:r>
              <a:rPr lang="zh-CN" altLang="en-US" sz="2800" dirty="0" smtClean="0">
                <a:solidFill>
                  <a:srgbClr val="FF0000"/>
                </a:solidFill>
              </a:rPr>
              <a:t>得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字母链数</a:t>
            </a:r>
            <a:r>
              <a:rPr lang="zh-CN" altLang="en-US" sz="2800" dirty="0" smtClean="0">
                <a:solidFill>
                  <a:srgbClr val="FF0000"/>
                </a:solidFill>
              </a:rPr>
              <a:t>目</a:t>
            </a:r>
            <a:r>
              <a:rPr lang="en-US" altLang="zh-CN" sz="2800" dirty="0" smtClean="0">
                <a:solidFill>
                  <a:srgbClr val="FF0000"/>
                </a:solidFill>
              </a:rPr>
              <a:t>5,5,5,3,8   </a:t>
            </a:r>
            <a:r>
              <a:rPr lang="zh-CN" altLang="en-US" sz="2800" dirty="0" smtClean="0">
                <a:solidFill>
                  <a:srgbClr val="FF0000"/>
                </a:solidFill>
              </a:rPr>
              <a:t>五条</a:t>
            </a:r>
            <a:r>
              <a:rPr lang="zh-CN" altLang="en-US" sz="2800" dirty="0" smtClean="0">
                <a:solidFill>
                  <a:srgbClr val="FF0000"/>
                </a:solidFill>
              </a:rPr>
              <a:t>字母链，由字</a:t>
            </a:r>
            <a:r>
              <a:rPr lang="zh-CN" altLang="en-US" sz="2800" dirty="0" smtClean="0">
                <a:solidFill>
                  <a:srgbClr val="FF0000"/>
                </a:solidFill>
              </a:rPr>
              <a:t>母</a:t>
            </a:r>
            <a:r>
              <a:rPr lang="en-US" altLang="zh-CN" sz="2800" dirty="0" smtClean="0">
                <a:solidFill>
                  <a:srgbClr val="FF0000"/>
                </a:solidFill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</a:rPr>
              <a:t>和</a:t>
            </a:r>
            <a:r>
              <a:rPr lang="en-US" altLang="zh-CN" sz="2800" dirty="0" smtClean="0">
                <a:solidFill>
                  <a:srgbClr val="FF0000"/>
                </a:solidFill>
              </a:rPr>
              <a:t>6</a:t>
            </a:r>
            <a:r>
              <a:rPr lang="zh-CN" altLang="en-US" sz="2800" dirty="0" smtClean="0">
                <a:solidFill>
                  <a:srgbClr val="FF0000"/>
                </a:solidFill>
              </a:rPr>
              <a:t>推</a:t>
            </a:r>
            <a:r>
              <a:rPr lang="zh-CN" altLang="en-US" sz="2800" dirty="0" smtClean="0">
                <a:solidFill>
                  <a:srgbClr val="FF0000"/>
                </a:solidFill>
              </a:rPr>
              <a:t>得。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9AB7-E9C8-3443-A4A5-C53A4458CB67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Enigma</a:t>
            </a:r>
            <a:r>
              <a:rPr lang="zh-CN" altLang="en-US" dirty="0" smtClean="0"/>
              <a:t>密码破解（波兰）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预计算过程：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对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万个转子位置（密钥）进行遍历。每一个密钥产生字母表的链条数和链长，产生分类目录（一年时间）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破解步骤：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根据当日截获的每一封电报的前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个字母推导出字母链条的数量和长度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在分类目录中找到可能的转子设置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针对所有可能的转子设置进行暴力破解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9AB7-E9C8-3443-A4A5-C53A4458CB67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Enigma</a:t>
            </a:r>
            <a:r>
              <a:rPr lang="zh-CN" altLang="en-US" dirty="0" smtClean="0"/>
              <a:t>密码机的破解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   问题： 转子位置确定后，如何确定接线板的设置？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</a:t>
            </a:r>
          </a:p>
          <a:p>
            <a:pPr>
              <a:buNone/>
            </a:pPr>
            <a:r>
              <a:rPr lang="zh-CN" altLang="en-US" dirty="0" smtClean="0"/>
              <a:t>   将密文输入复制的</a:t>
            </a:r>
            <a:r>
              <a:rPr lang="en-US" altLang="zh-CN" dirty="0" smtClean="0"/>
              <a:t>Enigma</a:t>
            </a:r>
            <a:r>
              <a:rPr lang="zh-CN" altLang="en-US" dirty="0" smtClean="0"/>
              <a:t>机，移除所有的导线，得到不可辨认的乱码。可是仍然会有模糊可辨的词组或短语。如</a:t>
            </a:r>
            <a:r>
              <a:rPr lang="en-US" altLang="zh-CN" dirty="0" err="1" smtClean="0"/>
              <a:t>alliveinbelrin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可能是</a:t>
            </a:r>
            <a:r>
              <a:rPr lang="en-US" altLang="zh-CN" dirty="0" smtClean="0"/>
              <a:t>arrive in </a:t>
            </a:r>
            <a:r>
              <a:rPr lang="en-US" altLang="zh-CN" dirty="0" err="1" smtClean="0"/>
              <a:t>berlin</a:t>
            </a:r>
            <a:r>
              <a:rPr lang="en-US" altLang="zh-CN" dirty="0" smtClean="0"/>
              <a:t>. </a:t>
            </a:r>
            <a:r>
              <a:rPr lang="zh-CN" altLang="en-US" dirty="0" smtClean="0"/>
              <a:t>推</a:t>
            </a:r>
            <a:r>
              <a:rPr lang="zh-CN" altLang="en-US" dirty="0" smtClean="0"/>
              <a:t>断</a:t>
            </a:r>
            <a:r>
              <a:rPr lang="en-US" altLang="zh-CN" dirty="0" smtClean="0"/>
              <a:t>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</a:t>
            </a:r>
            <a:r>
              <a:rPr lang="zh-CN" altLang="en-US" dirty="0" smtClean="0"/>
              <a:t>交换</a:t>
            </a:r>
            <a:r>
              <a:rPr lang="en-US" altLang="zh-CN" dirty="0" smtClean="0"/>
              <a:t>, A, I ,V, E, B, N </a:t>
            </a:r>
            <a:r>
              <a:rPr lang="zh-CN" altLang="en-US" dirty="0" smtClean="0"/>
              <a:t>没有导线。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9AB7-E9C8-3443-A4A5-C53A4458CB67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Enigma</a:t>
            </a:r>
            <a:r>
              <a:rPr lang="zh-CN" altLang="en-US" dirty="0" smtClean="0"/>
              <a:t>密码的破解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二战爆发前后，</a:t>
            </a:r>
            <a:r>
              <a:rPr lang="en-US" altLang="zh-CN" dirty="0" smtClean="0"/>
              <a:t>Enigma</a:t>
            </a:r>
            <a:r>
              <a:rPr lang="zh-CN" altLang="en-US" dirty="0" smtClean="0"/>
              <a:t>密码的安全性加强</a:t>
            </a:r>
            <a:endParaRPr lang="en-US" altLang="zh-CN" dirty="0" smtClean="0"/>
          </a:p>
          <a:p>
            <a:pPr marL="457200" indent="-457200">
              <a:buAutoNum type="alphaLcParenR"/>
            </a:pPr>
            <a:r>
              <a:rPr lang="en-US" altLang="zh-CN" sz="2000" dirty="0" smtClean="0"/>
              <a:t>1938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9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15</a:t>
            </a:r>
            <a:r>
              <a:rPr lang="zh-CN" altLang="en-US" sz="2000" dirty="0" smtClean="0"/>
              <a:t>日开始，德军干脆连日密钥中的转子位置也让操作员自己选择。这样一来，就连每条信息的前六个字母也变成是用不同密钥加密的了。</a:t>
            </a:r>
            <a:br>
              <a:rPr lang="zh-CN" altLang="en-US" sz="2000" dirty="0" smtClean="0"/>
            </a:br>
            <a:endParaRPr lang="en-US" altLang="zh-CN" sz="2000" dirty="0" smtClean="0"/>
          </a:p>
          <a:p>
            <a:pPr marL="457200" indent="-457200">
              <a:buAutoNum type="alphaLcParenR"/>
            </a:pPr>
            <a:r>
              <a:rPr lang="en-US" altLang="zh-CN" sz="2000" dirty="0" smtClean="0"/>
              <a:t>1938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15</a:t>
            </a:r>
            <a:r>
              <a:rPr lang="zh-CN" altLang="en-US" sz="2000" dirty="0" smtClean="0"/>
              <a:t>日，德军把转子的数量从三个增加到了五个，安装的时候从五个里面随机选三个安装在恩格玛机上，将可能的转子组合增加了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倍。更重要的是，有了多出来的转子，波兰人做的分类目录就失效了。</a:t>
            </a:r>
            <a:br>
              <a:rPr lang="zh-CN" altLang="en-US" sz="2000" dirty="0" smtClean="0"/>
            </a:br>
            <a:endParaRPr lang="en-US" altLang="zh-CN" sz="2000" dirty="0" smtClean="0"/>
          </a:p>
          <a:p>
            <a:pPr marL="457200" indent="-457200">
              <a:buAutoNum type="alphaLcParenR"/>
            </a:pPr>
            <a:r>
              <a:rPr lang="en-US" altLang="zh-CN" sz="2000" dirty="0" smtClean="0"/>
              <a:t>1939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日，德军把插线板上交换字母的最大数量从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对增加到了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对。</a:t>
            </a:r>
            <a:br>
              <a:rPr lang="zh-CN" altLang="en-US" sz="2000" dirty="0" smtClean="0"/>
            </a:br>
            <a:endParaRPr lang="en-US" altLang="zh-CN" sz="2000" dirty="0" smtClean="0"/>
          </a:p>
          <a:p>
            <a:pPr marL="457200" indent="-457200">
              <a:buAutoNum type="alphaLcParenR"/>
            </a:pPr>
            <a:r>
              <a:rPr lang="en-US" altLang="zh-CN" sz="2000" dirty="0" smtClean="0"/>
              <a:t>1940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日，德军规定每条信息的信息密钥发送一遍即可，无需重复两次。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9AB7-E9C8-3443-A4A5-C53A4458CB67}" type="slidenum">
              <a:rPr kumimoji="1" lang="zh-CN" altLang="en-US" smtClean="0"/>
              <a:pPr/>
              <a:t>19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Enigma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密码机的设计原理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Enigma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密码机的破解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波兰人方法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图灵的方法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0FFFD-875E-4C9E-871E-436F8A9BEE60}" type="datetime1">
              <a:rPr lang="zh-CN" altLang="en-US" smtClean="0"/>
              <a:pPr/>
              <a:t>2019-03-12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二战中的</a:t>
            </a:r>
            <a:r>
              <a:rPr lang="en-US" altLang="zh-CN" dirty="0" smtClean="0"/>
              <a:t>Enigma</a:t>
            </a:r>
            <a:r>
              <a:rPr lang="zh-CN" altLang="en-US" dirty="0" smtClean="0"/>
              <a:t>密码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德军的日密钥内容就变成了以下三个部分：</a:t>
            </a:r>
          </a:p>
          <a:p>
            <a:pPr>
              <a:buNone/>
            </a:pPr>
            <a:r>
              <a:rPr lang="en-US" altLang="zh-CN" dirty="0" smtClean="0"/>
              <a:t>1) </a:t>
            </a:r>
            <a:r>
              <a:rPr lang="zh-CN" altLang="en-US" dirty="0" smtClean="0"/>
              <a:t>从五个转子中选择三个特定的转子，并按一定顺序排列；</a:t>
            </a:r>
          </a:p>
          <a:p>
            <a:pPr>
              <a:buNone/>
            </a:pPr>
            <a:r>
              <a:rPr lang="en-US" altLang="zh-CN" dirty="0" smtClean="0"/>
              <a:t>2) </a:t>
            </a:r>
            <a:r>
              <a:rPr lang="zh-CN" altLang="en-US" dirty="0" smtClean="0"/>
              <a:t>每个转子外侧的字母圈相对于转子芯的位置；</a:t>
            </a:r>
          </a:p>
          <a:p>
            <a:pPr>
              <a:buNone/>
            </a:pPr>
            <a:r>
              <a:rPr lang="en-US" altLang="zh-CN" dirty="0" smtClean="0"/>
              <a:t>3) </a:t>
            </a:r>
            <a:r>
              <a:rPr lang="zh-CN" altLang="en-US" dirty="0" smtClean="0"/>
              <a:t>插线板所交换的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对字母；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9AB7-E9C8-3443-A4A5-C53A4458CB67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5CCE-8B29-4FB1-940B-9D16C49718C8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2" name="组合 4"/>
          <p:cNvGrpSpPr/>
          <p:nvPr/>
        </p:nvGrpSpPr>
        <p:grpSpPr>
          <a:xfrm>
            <a:off x="928621" y="1732533"/>
            <a:ext cx="3643379" cy="2058857"/>
            <a:chOff x="1891147" y="2189017"/>
            <a:chExt cx="5950532" cy="3228109"/>
          </a:xfrm>
        </p:grpSpPr>
        <p:grpSp>
          <p:nvGrpSpPr>
            <p:cNvPr id="3" name="组 42"/>
            <p:cNvGrpSpPr/>
            <p:nvPr/>
          </p:nvGrpSpPr>
          <p:grpSpPr>
            <a:xfrm>
              <a:off x="2299857" y="2189017"/>
              <a:ext cx="4793676" cy="3228109"/>
              <a:chOff x="2784762" y="2285999"/>
              <a:chExt cx="4793676" cy="3228109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4461165" y="2285999"/>
                <a:ext cx="1440872" cy="3228109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6" name="直线箭头连接符 10"/>
              <p:cNvCxnSpPr>
                <a:cxnSpLocks/>
              </p:cNvCxnSpPr>
              <p:nvPr/>
            </p:nvCxnSpPr>
            <p:spPr>
              <a:xfrm flipH="1">
                <a:off x="2784764" y="2846028"/>
                <a:ext cx="1676401" cy="0"/>
              </a:xfrm>
              <a:prstGeom prst="straightConnector1">
                <a:avLst/>
              </a:prstGeom>
              <a:ln w="38100" cap="sq">
                <a:headEnd type="oval" w="lg" len="lg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线箭头连接符 17"/>
              <p:cNvCxnSpPr>
                <a:cxnSpLocks/>
              </p:cNvCxnSpPr>
              <p:nvPr/>
            </p:nvCxnSpPr>
            <p:spPr>
              <a:xfrm flipH="1">
                <a:off x="2784763" y="3608028"/>
                <a:ext cx="1676401" cy="0"/>
              </a:xfrm>
              <a:prstGeom prst="straightConnector1">
                <a:avLst/>
              </a:prstGeom>
              <a:ln w="38100" cap="sq">
                <a:headEnd type="oval" w="lg" len="lg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线箭头连接符 18"/>
              <p:cNvCxnSpPr>
                <a:cxnSpLocks/>
              </p:cNvCxnSpPr>
              <p:nvPr/>
            </p:nvCxnSpPr>
            <p:spPr>
              <a:xfrm flipH="1">
                <a:off x="2784762" y="4339649"/>
                <a:ext cx="1676401" cy="0"/>
              </a:xfrm>
              <a:prstGeom prst="straightConnector1">
                <a:avLst/>
              </a:prstGeom>
              <a:ln w="38100" cap="sq">
                <a:headEnd type="oval" w="lg" len="lg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线箭头连接符 19"/>
              <p:cNvCxnSpPr>
                <a:cxnSpLocks/>
              </p:cNvCxnSpPr>
              <p:nvPr/>
            </p:nvCxnSpPr>
            <p:spPr>
              <a:xfrm flipH="1">
                <a:off x="2784764" y="5048900"/>
                <a:ext cx="1676401" cy="0"/>
              </a:xfrm>
              <a:prstGeom prst="straightConnector1">
                <a:avLst/>
              </a:prstGeom>
              <a:ln w="38100" cap="sq">
                <a:headEnd type="oval" w="lg" len="lg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线箭头连接符 20"/>
              <p:cNvCxnSpPr>
                <a:cxnSpLocks/>
              </p:cNvCxnSpPr>
              <p:nvPr/>
            </p:nvCxnSpPr>
            <p:spPr>
              <a:xfrm flipH="1">
                <a:off x="5902037" y="2826327"/>
                <a:ext cx="1676401" cy="0"/>
              </a:xfrm>
              <a:prstGeom prst="straightConnector1">
                <a:avLst/>
              </a:prstGeom>
              <a:ln w="38100" cap="sq">
                <a:headEnd type="none" w="lg" len="lg"/>
                <a:tailEnd type="oval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线箭头连接符 21"/>
              <p:cNvCxnSpPr>
                <a:cxnSpLocks/>
              </p:cNvCxnSpPr>
              <p:nvPr/>
            </p:nvCxnSpPr>
            <p:spPr>
              <a:xfrm flipH="1">
                <a:off x="5902036" y="3588327"/>
                <a:ext cx="1676401" cy="0"/>
              </a:xfrm>
              <a:prstGeom prst="straightConnector1">
                <a:avLst/>
              </a:prstGeom>
              <a:ln w="38100" cap="sq">
                <a:headEnd type="none" w="lg" len="lg"/>
                <a:tailEnd type="oval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线箭头连接符 22"/>
              <p:cNvCxnSpPr>
                <a:cxnSpLocks/>
              </p:cNvCxnSpPr>
              <p:nvPr/>
            </p:nvCxnSpPr>
            <p:spPr>
              <a:xfrm flipH="1">
                <a:off x="5902035" y="4319948"/>
                <a:ext cx="1676401" cy="0"/>
              </a:xfrm>
              <a:prstGeom prst="straightConnector1">
                <a:avLst/>
              </a:prstGeom>
              <a:ln w="38100" cap="sq">
                <a:headEnd type="none" w="lg" len="lg"/>
                <a:tailEnd type="oval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线箭头连接符 23"/>
              <p:cNvCxnSpPr>
                <a:cxnSpLocks/>
              </p:cNvCxnSpPr>
              <p:nvPr/>
            </p:nvCxnSpPr>
            <p:spPr>
              <a:xfrm flipH="1">
                <a:off x="5902037" y="5029199"/>
                <a:ext cx="1676401" cy="0"/>
              </a:xfrm>
              <a:prstGeom prst="straightConnector1">
                <a:avLst/>
              </a:prstGeom>
              <a:ln w="38100" cap="sq">
                <a:headEnd type="none" w="lg" len="lg"/>
                <a:tailEnd type="oval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线箭头连接符 24"/>
              <p:cNvCxnSpPr>
                <a:cxnSpLocks/>
              </p:cNvCxnSpPr>
              <p:nvPr/>
            </p:nvCxnSpPr>
            <p:spPr>
              <a:xfrm flipH="1" flipV="1">
                <a:off x="4530437" y="2826327"/>
                <a:ext cx="1371598" cy="1493621"/>
              </a:xfrm>
              <a:prstGeom prst="straightConnector1">
                <a:avLst/>
              </a:prstGeom>
              <a:ln w="38100" cap="sq">
                <a:headEnd type="none" w="lg" len="lg"/>
                <a:tailEnd type="none" w="sm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线箭头连接符 25"/>
              <p:cNvCxnSpPr>
                <a:cxnSpLocks/>
              </p:cNvCxnSpPr>
              <p:nvPr/>
            </p:nvCxnSpPr>
            <p:spPr>
              <a:xfrm flipH="1" flipV="1">
                <a:off x="4530437" y="3588327"/>
                <a:ext cx="1371598" cy="1440871"/>
              </a:xfrm>
              <a:prstGeom prst="straightConnector1">
                <a:avLst/>
              </a:prstGeom>
              <a:ln w="38100" cap="sq">
                <a:headEnd type="none" w="lg" len="lg"/>
                <a:tailEnd type="none" w="sm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6"/>
              <p:cNvCxnSpPr>
                <a:cxnSpLocks/>
              </p:cNvCxnSpPr>
              <p:nvPr/>
            </p:nvCxnSpPr>
            <p:spPr>
              <a:xfrm flipH="1">
                <a:off x="4461163" y="3588326"/>
                <a:ext cx="1440872" cy="731622"/>
              </a:xfrm>
              <a:prstGeom prst="straightConnector1">
                <a:avLst/>
              </a:prstGeom>
              <a:ln w="38100" cap="sq">
                <a:headEnd type="none" w="lg" len="lg"/>
                <a:tailEnd type="none" w="sm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线箭头连接符 27"/>
              <p:cNvCxnSpPr>
                <a:cxnSpLocks/>
              </p:cNvCxnSpPr>
              <p:nvPr/>
            </p:nvCxnSpPr>
            <p:spPr>
              <a:xfrm flipH="1">
                <a:off x="4461161" y="2826326"/>
                <a:ext cx="1440874" cy="2222574"/>
              </a:xfrm>
              <a:prstGeom prst="straightConnector1">
                <a:avLst/>
              </a:prstGeom>
              <a:ln w="38100" cap="sq">
                <a:headEnd type="none" w="lg" len="lg"/>
                <a:tailEnd type="none" w="sm" len="sm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41"/>
            <p:cNvSpPr txBox="1"/>
            <p:nvPr/>
          </p:nvSpPr>
          <p:spPr>
            <a:xfrm>
              <a:off x="1891149" y="2489863"/>
              <a:ext cx="74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A</a:t>
              </a:r>
              <a:endParaRPr kumimoji="1" lang="zh-CN" altLang="en-US" sz="2800" dirty="0"/>
            </a:p>
          </p:txBody>
        </p:sp>
        <p:sp>
          <p:nvSpPr>
            <p:cNvPr id="8" name="文本框 43"/>
            <p:cNvSpPr txBox="1"/>
            <p:nvPr/>
          </p:nvSpPr>
          <p:spPr>
            <a:xfrm>
              <a:off x="1891148" y="3218815"/>
              <a:ext cx="74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 smtClean="0"/>
                <a:t>B</a:t>
              </a:r>
              <a:endParaRPr kumimoji="1" lang="zh-CN" altLang="en-US" sz="2800" dirty="0"/>
            </a:p>
          </p:txBody>
        </p:sp>
        <p:sp>
          <p:nvSpPr>
            <p:cNvPr id="9" name="文本框 44"/>
            <p:cNvSpPr txBox="1"/>
            <p:nvPr/>
          </p:nvSpPr>
          <p:spPr>
            <a:xfrm>
              <a:off x="1891147" y="3978388"/>
              <a:ext cx="74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 smtClean="0"/>
                <a:t>C</a:t>
              </a:r>
              <a:endParaRPr kumimoji="1" lang="zh-CN" altLang="en-US" sz="2800" dirty="0"/>
            </a:p>
          </p:txBody>
        </p:sp>
        <p:sp>
          <p:nvSpPr>
            <p:cNvPr id="10" name="文本框 45"/>
            <p:cNvSpPr txBox="1"/>
            <p:nvPr/>
          </p:nvSpPr>
          <p:spPr>
            <a:xfrm>
              <a:off x="1891147" y="4690308"/>
              <a:ext cx="74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 smtClean="0"/>
                <a:t>D</a:t>
              </a:r>
              <a:endParaRPr kumimoji="1" lang="zh-CN" altLang="en-US" sz="2800" dirty="0"/>
            </a:p>
          </p:txBody>
        </p:sp>
        <p:sp>
          <p:nvSpPr>
            <p:cNvPr id="11" name="文本框 46"/>
            <p:cNvSpPr txBox="1"/>
            <p:nvPr/>
          </p:nvSpPr>
          <p:spPr>
            <a:xfrm>
              <a:off x="7093531" y="2467127"/>
              <a:ext cx="74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A</a:t>
              </a:r>
              <a:endParaRPr kumimoji="1" lang="zh-CN" altLang="en-US" sz="2800" dirty="0"/>
            </a:p>
          </p:txBody>
        </p:sp>
        <p:sp>
          <p:nvSpPr>
            <p:cNvPr id="12" name="文本框 47"/>
            <p:cNvSpPr txBox="1"/>
            <p:nvPr/>
          </p:nvSpPr>
          <p:spPr>
            <a:xfrm>
              <a:off x="7093531" y="3229734"/>
              <a:ext cx="74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B</a:t>
              </a:r>
              <a:endParaRPr kumimoji="1" lang="zh-CN" altLang="en-US" sz="2800" dirty="0"/>
            </a:p>
          </p:txBody>
        </p:sp>
        <p:sp>
          <p:nvSpPr>
            <p:cNvPr id="13" name="文本框 48"/>
            <p:cNvSpPr txBox="1"/>
            <p:nvPr/>
          </p:nvSpPr>
          <p:spPr>
            <a:xfrm>
              <a:off x="7093531" y="3978388"/>
              <a:ext cx="74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 smtClean="0"/>
                <a:t>C</a:t>
              </a:r>
              <a:endParaRPr kumimoji="1" lang="zh-CN" altLang="en-US" sz="2800" dirty="0"/>
            </a:p>
          </p:txBody>
        </p:sp>
        <p:sp>
          <p:nvSpPr>
            <p:cNvPr id="14" name="文本框 49"/>
            <p:cNvSpPr txBox="1"/>
            <p:nvPr/>
          </p:nvSpPr>
          <p:spPr>
            <a:xfrm>
              <a:off x="7093531" y="4682299"/>
              <a:ext cx="74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 smtClean="0"/>
                <a:t>D</a:t>
              </a:r>
              <a:endParaRPr kumimoji="1" lang="zh-CN" altLang="en-US" sz="28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47503" y="1270868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转轮初态：</a:t>
            </a:r>
            <a:r>
              <a:rPr lang="en-US" altLang="zh-CN" sz="2400" dirty="0" smtClean="0"/>
              <a:t>(2,2,3,1)</a:t>
            </a:r>
            <a:endParaRPr lang="zh-CN" altLang="en-US" sz="2400" dirty="0"/>
          </a:p>
        </p:txBody>
      </p:sp>
      <p:grpSp>
        <p:nvGrpSpPr>
          <p:cNvPr id="5" name="组合 28"/>
          <p:cNvGrpSpPr/>
          <p:nvPr/>
        </p:nvGrpSpPr>
        <p:grpSpPr>
          <a:xfrm>
            <a:off x="4959200" y="1780660"/>
            <a:ext cx="3547127" cy="1988126"/>
            <a:chOff x="1891147" y="2189017"/>
            <a:chExt cx="5950532" cy="3228109"/>
          </a:xfrm>
        </p:grpSpPr>
        <p:sp>
          <p:nvSpPr>
            <p:cNvPr id="30" name="矩形 29"/>
            <p:cNvSpPr/>
            <p:nvPr/>
          </p:nvSpPr>
          <p:spPr>
            <a:xfrm>
              <a:off x="3976260" y="2189017"/>
              <a:ext cx="1440872" cy="322810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1" name="直线箭头连接符 10"/>
            <p:cNvCxnSpPr>
              <a:cxnSpLocks/>
            </p:cNvCxnSpPr>
            <p:nvPr/>
          </p:nvCxnSpPr>
          <p:spPr>
            <a:xfrm flipH="1">
              <a:off x="2299859" y="2749046"/>
              <a:ext cx="1676401" cy="0"/>
            </a:xfrm>
            <a:prstGeom prst="straightConnector1">
              <a:avLst/>
            </a:prstGeom>
            <a:ln w="38100" cap="sq">
              <a:headEnd type="oval" w="lg" len="lg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线箭头连接符 17"/>
            <p:cNvCxnSpPr>
              <a:cxnSpLocks/>
            </p:cNvCxnSpPr>
            <p:nvPr/>
          </p:nvCxnSpPr>
          <p:spPr>
            <a:xfrm flipH="1">
              <a:off x="2299858" y="3511046"/>
              <a:ext cx="1676401" cy="0"/>
            </a:xfrm>
            <a:prstGeom prst="straightConnector1">
              <a:avLst/>
            </a:prstGeom>
            <a:ln w="38100" cap="sq">
              <a:headEnd type="oval" w="lg" len="lg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线箭头连接符 18"/>
            <p:cNvCxnSpPr>
              <a:cxnSpLocks/>
            </p:cNvCxnSpPr>
            <p:nvPr/>
          </p:nvCxnSpPr>
          <p:spPr>
            <a:xfrm flipH="1">
              <a:off x="2299857" y="4242667"/>
              <a:ext cx="1676401" cy="0"/>
            </a:xfrm>
            <a:prstGeom prst="straightConnector1">
              <a:avLst/>
            </a:prstGeom>
            <a:ln w="38100" cap="sq">
              <a:headEnd type="oval" w="lg" len="lg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线箭头连接符 19"/>
            <p:cNvCxnSpPr>
              <a:cxnSpLocks/>
            </p:cNvCxnSpPr>
            <p:nvPr/>
          </p:nvCxnSpPr>
          <p:spPr>
            <a:xfrm flipH="1">
              <a:off x="2299859" y="4951918"/>
              <a:ext cx="1676401" cy="0"/>
            </a:xfrm>
            <a:prstGeom prst="straightConnector1">
              <a:avLst/>
            </a:prstGeom>
            <a:ln w="38100" cap="sq">
              <a:headEnd type="oval" w="lg" len="lg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线箭头连接符 20"/>
            <p:cNvCxnSpPr>
              <a:cxnSpLocks/>
            </p:cNvCxnSpPr>
            <p:nvPr/>
          </p:nvCxnSpPr>
          <p:spPr>
            <a:xfrm flipH="1">
              <a:off x="5417132" y="2729345"/>
              <a:ext cx="1676401" cy="0"/>
            </a:xfrm>
            <a:prstGeom prst="straightConnector1">
              <a:avLst/>
            </a:prstGeom>
            <a:ln w="38100" cap="sq">
              <a:headEnd type="none" w="lg" len="lg"/>
              <a:tailEnd type="oval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箭头连接符 21"/>
            <p:cNvCxnSpPr>
              <a:cxnSpLocks/>
            </p:cNvCxnSpPr>
            <p:nvPr/>
          </p:nvCxnSpPr>
          <p:spPr>
            <a:xfrm flipH="1">
              <a:off x="5417131" y="3491345"/>
              <a:ext cx="1676401" cy="0"/>
            </a:xfrm>
            <a:prstGeom prst="straightConnector1">
              <a:avLst/>
            </a:prstGeom>
            <a:ln w="38100" cap="sq">
              <a:headEnd type="none" w="lg" len="lg"/>
              <a:tailEnd type="oval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线箭头连接符 22"/>
            <p:cNvCxnSpPr>
              <a:cxnSpLocks/>
            </p:cNvCxnSpPr>
            <p:nvPr/>
          </p:nvCxnSpPr>
          <p:spPr>
            <a:xfrm flipH="1">
              <a:off x="5417130" y="4222966"/>
              <a:ext cx="1676401" cy="0"/>
            </a:xfrm>
            <a:prstGeom prst="straightConnector1">
              <a:avLst/>
            </a:prstGeom>
            <a:ln w="38100" cap="sq">
              <a:headEnd type="none" w="lg" len="lg"/>
              <a:tailEnd type="oval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线箭头连接符 23"/>
            <p:cNvCxnSpPr>
              <a:cxnSpLocks/>
            </p:cNvCxnSpPr>
            <p:nvPr/>
          </p:nvCxnSpPr>
          <p:spPr>
            <a:xfrm flipH="1">
              <a:off x="5417132" y="4932217"/>
              <a:ext cx="1676401" cy="0"/>
            </a:xfrm>
            <a:prstGeom prst="straightConnector1">
              <a:avLst/>
            </a:prstGeom>
            <a:ln w="38100" cap="sq">
              <a:headEnd type="none" w="lg" len="lg"/>
              <a:tailEnd type="oval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线箭头连接符 24"/>
            <p:cNvCxnSpPr>
              <a:cxnSpLocks/>
            </p:cNvCxnSpPr>
            <p:nvPr/>
          </p:nvCxnSpPr>
          <p:spPr>
            <a:xfrm flipH="1" flipV="1">
              <a:off x="4045532" y="2729345"/>
              <a:ext cx="1371598" cy="1493621"/>
            </a:xfrm>
            <a:prstGeom prst="straightConnector1">
              <a:avLst/>
            </a:prstGeom>
            <a:ln w="38100" cap="sq">
              <a:headEnd type="none" w="lg" len="lg"/>
              <a:tailEnd type="non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箭头连接符 25"/>
            <p:cNvCxnSpPr>
              <a:cxnSpLocks/>
            </p:cNvCxnSpPr>
            <p:nvPr/>
          </p:nvCxnSpPr>
          <p:spPr>
            <a:xfrm flipH="1">
              <a:off x="4045532" y="2729344"/>
              <a:ext cx="1371598" cy="762002"/>
            </a:xfrm>
            <a:prstGeom prst="straightConnector1">
              <a:avLst/>
            </a:prstGeom>
            <a:ln w="38100" cap="sq">
              <a:headEnd type="none" w="lg" len="lg"/>
              <a:tailEnd type="non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线箭头连接符 26"/>
            <p:cNvCxnSpPr>
              <a:cxnSpLocks/>
            </p:cNvCxnSpPr>
            <p:nvPr/>
          </p:nvCxnSpPr>
          <p:spPr>
            <a:xfrm flipH="1" flipV="1">
              <a:off x="3976258" y="4222966"/>
              <a:ext cx="1440872" cy="709251"/>
            </a:xfrm>
            <a:prstGeom prst="straightConnector1">
              <a:avLst/>
            </a:prstGeom>
            <a:ln w="38100" cap="sq">
              <a:headEnd type="none" w="lg" len="lg"/>
              <a:tailEnd type="non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线箭头连接符 27"/>
            <p:cNvCxnSpPr>
              <a:cxnSpLocks/>
            </p:cNvCxnSpPr>
            <p:nvPr/>
          </p:nvCxnSpPr>
          <p:spPr>
            <a:xfrm flipH="1">
              <a:off x="3976256" y="3491345"/>
              <a:ext cx="1440874" cy="1460573"/>
            </a:xfrm>
            <a:prstGeom prst="straightConnector1">
              <a:avLst/>
            </a:prstGeom>
            <a:ln w="38100" cap="sq">
              <a:headEnd type="none" w="lg" len="lg"/>
              <a:tailEnd type="none" w="sm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1"/>
            <p:cNvSpPr txBox="1"/>
            <p:nvPr/>
          </p:nvSpPr>
          <p:spPr>
            <a:xfrm>
              <a:off x="1891149" y="2489863"/>
              <a:ext cx="74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A</a:t>
              </a:r>
              <a:endParaRPr kumimoji="1" lang="zh-CN" altLang="en-US" sz="2800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891148" y="3218815"/>
              <a:ext cx="74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 smtClean="0"/>
                <a:t>B</a:t>
              </a:r>
              <a:endParaRPr kumimoji="1" lang="zh-CN" altLang="en-US" sz="28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891147" y="3978388"/>
              <a:ext cx="74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 smtClean="0"/>
                <a:t>C</a:t>
              </a:r>
              <a:endParaRPr kumimoji="1" lang="zh-CN" altLang="en-US" sz="2800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891147" y="4690308"/>
              <a:ext cx="74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 smtClean="0"/>
                <a:t>D</a:t>
              </a:r>
              <a:endParaRPr kumimoji="1" lang="zh-CN" altLang="en-US" sz="28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093531" y="2467127"/>
              <a:ext cx="74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A</a:t>
              </a:r>
              <a:endParaRPr kumimoji="1" lang="zh-CN" altLang="en-US" sz="28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093531" y="3229734"/>
              <a:ext cx="74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B</a:t>
              </a:r>
              <a:endParaRPr kumimoji="1" lang="zh-CN" altLang="en-US" sz="2800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093531" y="3978388"/>
              <a:ext cx="74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 smtClean="0"/>
                <a:t>C</a:t>
              </a:r>
              <a:endParaRPr kumimoji="1" lang="zh-CN" altLang="en-US" sz="2800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093531" y="4682299"/>
              <a:ext cx="748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 smtClean="0"/>
                <a:t>D</a:t>
              </a:r>
              <a:endParaRPr kumimoji="1" lang="zh-CN" altLang="en-US" sz="28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977063" y="117507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转轮驱动一次：</a:t>
            </a:r>
            <a:r>
              <a:rPr lang="en-US" altLang="zh-CN" sz="2400" dirty="0" smtClean="0"/>
              <a:t>(2,3,1,2)</a:t>
            </a:r>
            <a:endParaRPr lang="zh-CN" altLang="en-US" sz="2400" dirty="0"/>
          </a:p>
        </p:txBody>
      </p:sp>
      <p:sp>
        <p:nvSpPr>
          <p:cNvPr id="53" name="矩形 52"/>
          <p:cNvSpPr/>
          <p:nvPr/>
        </p:nvSpPr>
        <p:spPr>
          <a:xfrm>
            <a:off x="2572349" y="4360226"/>
            <a:ext cx="818954" cy="147832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4" name="直线箭头连接符 10"/>
          <p:cNvCxnSpPr>
            <a:cxnSpLocks/>
          </p:cNvCxnSpPr>
          <p:nvPr/>
        </p:nvCxnSpPr>
        <p:spPr>
          <a:xfrm flipH="1">
            <a:off x="1619527" y="4616693"/>
            <a:ext cx="952823" cy="0"/>
          </a:xfrm>
          <a:prstGeom prst="straightConnector1">
            <a:avLst/>
          </a:prstGeom>
          <a:ln w="38100" cap="sq">
            <a:headEnd type="oval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线箭头连接符 17"/>
          <p:cNvCxnSpPr>
            <a:cxnSpLocks/>
          </p:cNvCxnSpPr>
          <p:nvPr/>
        </p:nvCxnSpPr>
        <p:spPr>
          <a:xfrm flipH="1">
            <a:off x="1619526" y="4965653"/>
            <a:ext cx="952823" cy="0"/>
          </a:xfrm>
          <a:prstGeom prst="straightConnector1">
            <a:avLst/>
          </a:prstGeom>
          <a:ln w="38100" cap="sq">
            <a:headEnd type="oval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线箭头连接符 18"/>
          <p:cNvCxnSpPr>
            <a:cxnSpLocks/>
          </p:cNvCxnSpPr>
          <p:nvPr/>
        </p:nvCxnSpPr>
        <p:spPr>
          <a:xfrm flipH="1">
            <a:off x="1619525" y="5300700"/>
            <a:ext cx="952823" cy="0"/>
          </a:xfrm>
          <a:prstGeom prst="straightConnector1">
            <a:avLst/>
          </a:prstGeom>
          <a:ln w="38100" cap="sq">
            <a:headEnd type="triangle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线箭头连接符 19"/>
          <p:cNvCxnSpPr>
            <a:cxnSpLocks/>
          </p:cNvCxnSpPr>
          <p:nvPr/>
        </p:nvCxnSpPr>
        <p:spPr>
          <a:xfrm flipH="1">
            <a:off x="1619527" y="5625504"/>
            <a:ext cx="952823" cy="0"/>
          </a:xfrm>
          <a:prstGeom prst="straightConnector1">
            <a:avLst/>
          </a:prstGeom>
          <a:ln w="38100" cap="sq">
            <a:headEnd type="oval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24"/>
          <p:cNvCxnSpPr>
            <a:cxnSpLocks/>
          </p:cNvCxnSpPr>
          <p:nvPr/>
        </p:nvCxnSpPr>
        <p:spPr>
          <a:xfrm flipH="1" flipV="1">
            <a:off x="2611722" y="4607671"/>
            <a:ext cx="779581" cy="684008"/>
          </a:xfrm>
          <a:prstGeom prst="straightConnector1">
            <a:avLst/>
          </a:prstGeom>
          <a:ln w="38100" cap="sq">
            <a:headEnd type="none" w="lg" len="lg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线箭头连接符 25"/>
          <p:cNvCxnSpPr>
            <a:cxnSpLocks/>
          </p:cNvCxnSpPr>
          <p:nvPr/>
        </p:nvCxnSpPr>
        <p:spPr>
          <a:xfrm flipH="1">
            <a:off x="2572347" y="4607670"/>
            <a:ext cx="818956" cy="1017834"/>
          </a:xfrm>
          <a:prstGeom prst="straightConnector1">
            <a:avLst/>
          </a:prstGeom>
          <a:ln w="38100" cap="sq">
            <a:headEnd type="none" w="lg" len="lg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26"/>
          <p:cNvCxnSpPr>
            <a:cxnSpLocks/>
          </p:cNvCxnSpPr>
          <p:nvPr/>
        </p:nvCxnSpPr>
        <p:spPr>
          <a:xfrm flipH="1" flipV="1">
            <a:off x="2572347" y="4965653"/>
            <a:ext cx="818956" cy="650830"/>
          </a:xfrm>
          <a:prstGeom prst="straightConnector1">
            <a:avLst/>
          </a:prstGeom>
          <a:ln w="38100" cap="sq">
            <a:headEnd type="none" w="lg" len="lg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线箭头连接符 27"/>
          <p:cNvCxnSpPr>
            <a:cxnSpLocks/>
          </p:cNvCxnSpPr>
          <p:nvPr/>
        </p:nvCxnSpPr>
        <p:spPr>
          <a:xfrm flipH="1">
            <a:off x="2572347" y="4956630"/>
            <a:ext cx="818956" cy="344070"/>
          </a:xfrm>
          <a:prstGeom prst="straightConnector1">
            <a:avLst/>
          </a:prstGeom>
          <a:ln w="38100" cap="sq">
            <a:headEnd type="triangle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文本框 41"/>
          <p:cNvSpPr txBox="1"/>
          <p:nvPr/>
        </p:nvSpPr>
        <p:spPr>
          <a:xfrm>
            <a:off x="1387227" y="4401743"/>
            <a:ext cx="425228" cy="239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A</a:t>
            </a:r>
            <a:endParaRPr kumimoji="1" lang="zh-CN" altLang="en-US" sz="2800" dirty="0"/>
          </a:p>
        </p:txBody>
      </p:sp>
      <p:sp>
        <p:nvSpPr>
          <p:cNvPr id="63" name="文本框 43"/>
          <p:cNvSpPr txBox="1"/>
          <p:nvPr/>
        </p:nvSpPr>
        <p:spPr>
          <a:xfrm>
            <a:off x="1351130" y="4735568"/>
            <a:ext cx="425228" cy="239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B</a:t>
            </a:r>
            <a:endParaRPr kumimoji="1" lang="zh-CN" altLang="en-US" sz="2800" dirty="0"/>
          </a:p>
        </p:txBody>
      </p:sp>
      <p:sp>
        <p:nvSpPr>
          <p:cNvPr id="64" name="文本框 44"/>
          <p:cNvSpPr txBox="1"/>
          <p:nvPr/>
        </p:nvSpPr>
        <p:spPr>
          <a:xfrm>
            <a:off x="1339097" y="5083417"/>
            <a:ext cx="425228" cy="239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C</a:t>
            </a:r>
            <a:endParaRPr kumimoji="1" lang="zh-CN" altLang="en-US" sz="2800" dirty="0"/>
          </a:p>
        </p:txBody>
      </p:sp>
      <p:sp>
        <p:nvSpPr>
          <p:cNvPr id="65" name="文本框 45"/>
          <p:cNvSpPr txBox="1"/>
          <p:nvPr/>
        </p:nvSpPr>
        <p:spPr>
          <a:xfrm>
            <a:off x="1339097" y="5409443"/>
            <a:ext cx="425228" cy="239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D</a:t>
            </a:r>
            <a:endParaRPr kumimoji="1" lang="zh-CN" altLang="en-US" sz="2800" dirty="0"/>
          </a:p>
        </p:txBody>
      </p:sp>
      <p:sp>
        <p:nvSpPr>
          <p:cNvPr id="66" name="矩形 65"/>
          <p:cNvSpPr/>
          <p:nvPr/>
        </p:nvSpPr>
        <p:spPr>
          <a:xfrm>
            <a:off x="4132298" y="4355416"/>
            <a:ext cx="818954" cy="147832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7" name="直线箭头连接符 35"/>
          <p:cNvCxnSpPr>
            <a:cxnSpLocks/>
          </p:cNvCxnSpPr>
          <p:nvPr/>
        </p:nvCxnSpPr>
        <p:spPr>
          <a:xfrm flipH="1" flipV="1">
            <a:off x="4130720" y="4609818"/>
            <a:ext cx="820530" cy="346813"/>
          </a:xfrm>
          <a:prstGeom prst="straightConnector1">
            <a:avLst/>
          </a:prstGeom>
          <a:ln w="38100" cap="sq">
            <a:headEnd type="none" w="lg" len="lg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线箭头连接符 36"/>
          <p:cNvCxnSpPr>
            <a:cxnSpLocks/>
          </p:cNvCxnSpPr>
          <p:nvPr/>
        </p:nvCxnSpPr>
        <p:spPr>
          <a:xfrm flipH="1">
            <a:off x="4130720" y="4602860"/>
            <a:ext cx="820532" cy="697840"/>
          </a:xfrm>
          <a:prstGeom prst="straightConnector1">
            <a:avLst/>
          </a:prstGeom>
          <a:ln w="38100" cap="sq">
            <a:headEnd type="none" w="lg" len="lg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线箭头连接符 37"/>
          <p:cNvCxnSpPr>
            <a:cxnSpLocks/>
          </p:cNvCxnSpPr>
          <p:nvPr/>
        </p:nvCxnSpPr>
        <p:spPr>
          <a:xfrm flipH="1" flipV="1">
            <a:off x="4130720" y="4956630"/>
            <a:ext cx="820530" cy="335048"/>
          </a:xfrm>
          <a:prstGeom prst="straightConnector1">
            <a:avLst/>
          </a:prstGeom>
          <a:ln w="38100" cap="sq">
            <a:headEnd type="triangle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线箭头连接符 38"/>
          <p:cNvCxnSpPr>
            <a:cxnSpLocks/>
          </p:cNvCxnSpPr>
          <p:nvPr/>
        </p:nvCxnSpPr>
        <p:spPr>
          <a:xfrm flipH="1">
            <a:off x="4132296" y="5616482"/>
            <a:ext cx="818954" cy="4212"/>
          </a:xfrm>
          <a:prstGeom prst="straightConnector1">
            <a:avLst/>
          </a:prstGeom>
          <a:ln w="38100" cap="sq">
            <a:headEnd type="none" w="lg" len="lg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线箭头连接符 21"/>
          <p:cNvCxnSpPr>
            <a:cxnSpLocks/>
          </p:cNvCxnSpPr>
          <p:nvPr/>
        </p:nvCxnSpPr>
        <p:spPr>
          <a:xfrm flipH="1">
            <a:off x="3391304" y="4956630"/>
            <a:ext cx="740994" cy="0"/>
          </a:xfrm>
          <a:prstGeom prst="straightConnector1">
            <a:avLst/>
          </a:prstGeom>
          <a:ln w="38100" cap="sq">
            <a:headEnd type="triangle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线箭头连接符 20"/>
          <p:cNvCxnSpPr>
            <a:cxnSpLocks/>
          </p:cNvCxnSpPr>
          <p:nvPr/>
        </p:nvCxnSpPr>
        <p:spPr>
          <a:xfrm flipH="1">
            <a:off x="3391304" y="4607670"/>
            <a:ext cx="740993" cy="0"/>
          </a:xfrm>
          <a:prstGeom prst="straightConnector1">
            <a:avLst/>
          </a:prstGeom>
          <a:ln w="38100" cap="sq">
            <a:headEnd type="oval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线箭头连接符 22"/>
          <p:cNvCxnSpPr>
            <a:cxnSpLocks/>
          </p:cNvCxnSpPr>
          <p:nvPr/>
        </p:nvCxnSpPr>
        <p:spPr>
          <a:xfrm flipH="1">
            <a:off x="3391304" y="5291678"/>
            <a:ext cx="740994" cy="0"/>
          </a:xfrm>
          <a:prstGeom prst="straightConnector1">
            <a:avLst/>
          </a:prstGeom>
          <a:ln w="38100" cap="sq">
            <a:headEnd type="oval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线箭头连接符 23"/>
          <p:cNvCxnSpPr>
            <a:cxnSpLocks/>
          </p:cNvCxnSpPr>
          <p:nvPr/>
        </p:nvCxnSpPr>
        <p:spPr>
          <a:xfrm flipH="1">
            <a:off x="3391304" y="5616482"/>
            <a:ext cx="740993" cy="0"/>
          </a:xfrm>
          <a:prstGeom prst="straightConnector1">
            <a:avLst/>
          </a:prstGeom>
          <a:ln w="38100" cap="sq">
            <a:headEnd type="oval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692245" y="4355416"/>
            <a:ext cx="818954" cy="147832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6" name="直线箭头连接符 50"/>
          <p:cNvCxnSpPr>
            <a:cxnSpLocks/>
          </p:cNvCxnSpPr>
          <p:nvPr/>
        </p:nvCxnSpPr>
        <p:spPr>
          <a:xfrm flipH="1" flipV="1">
            <a:off x="5690667" y="4609818"/>
            <a:ext cx="820531" cy="1015686"/>
          </a:xfrm>
          <a:prstGeom prst="straightConnector1">
            <a:avLst/>
          </a:prstGeom>
          <a:ln w="38100" cap="sq">
            <a:headEnd type="none" w="lg" len="lg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线箭头连接符 51"/>
          <p:cNvCxnSpPr>
            <a:cxnSpLocks/>
          </p:cNvCxnSpPr>
          <p:nvPr/>
        </p:nvCxnSpPr>
        <p:spPr>
          <a:xfrm flipH="1" flipV="1">
            <a:off x="5731617" y="4951821"/>
            <a:ext cx="779581" cy="335048"/>
          </a:xfrm>
          <a:prstGeom prst="straightConnector1">
            <a:avLst/>
          </a:prstGeom>
          <a:ln w="38100" cap="sq">
            <a:headEnd type="none" w="lg" len="lg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线箭头连接符 52"/>
          <p:cNvCxnSpPr>
            <a:cxnSpLocks/>
          </p:cNvCxnSpPr>
          <p:nvPr/>
        </p:nvCxnSpPr>
        <p:spPr>
          <a:xfrm flipH="1">
            <a:off x="5692243" y="4607670"/>
            <a:ext cx="818954" cy="679199"/>
          </a:xfrm>
          <a:prstGeom prst="straightConnector1">
            <a:avLst/>
          </a:prstGeom>
          <a:ln w="38100" cap="sq">
            <a:headEnd type="triangle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53"/>
          <p:cNvCxnSpPr>
            <a:cxnSpLocks/>
          </p:cNvCxnSpPr>
          <p:nvPr/>
        </p:nvCxnSpPr>
        <p:spPr>
          <a:xfrm flipH="1">
            <a:off x="5692242" y="4951821"/>
            <a:ext cx="818956" cy="668873"/>
          </a:xfrm>
          <a:prstGeom prst="straightConnector1">
            <a:avLst/>
          </a:prstGeom>
          <a:ln w="38100" cap="sq">
            <a:headEnd type="none" w="lg" len="lg"/>
            <a:tailEnd type="non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线箭头连接符 54"/>
          <p:cNvCxnSpPr>
            <a:cxnSpLocks/>
          </p:cNvCxnSpPr>
          <p:nvPr/>
        </p:nvCxnSpPr>
        <p:spPr>
          <a:xfrm flipH="1">
            <a:off x="4951251" y="4956630"/>
            <a:ext cx="740994" cy="0"/>
          </a:xfrm>
          <a:prstGeom prst="straightConnector1">
            <a:avLst/>
          </a:prstGeom>
          <a:ln w="38100" cap="sq">
            <a:headEnd type="oval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线箭头连接符 55"/>
          <p:cNvCxnSpPr>
            <a:cxnSpLocks/>
          </p:cNvCxnSpPr>
          <p:nvPr/>
        </p:nvCxnSpPr>
        <p:spPr>
          <a:xfrm flipH="1">
            <a:off x="4951251" y="4607670"/>
            <a:ext cx="740993" cy="0"/>
          </a:xfrm>
          <a:prstGeom prst="straightConnector1">
            <a:avLst/>
          </a:prstGeom>
          <a:ln w="38100" cap="sq">
            <a:headEnd type="oval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线箭头连接符 56"/>
          <p:cNvCxnSpPr>
            <a:cxnSpLocks/>
          </p:cNvCxnSpPr>
          <p:nvPr/>
        </p:nvCxnSpPr>
        <p:spPr>
          <a:xfrm flipH="1">
            <a:off x="4951250" y="5291678"/>
            <a:ext cx="740994" cy="0"/>
          </a:xfrm>
          <a:prstGeom prst="straightConnector1">
            <a:avLst/>
          </a:prstGeom>
          <a:ln w="38100" cap="sq">
            <a:headEnd type="triangle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线箭头连接符 57"/>
          <p:cNvCxnSpPr>
            <a:cxnSpLocks/>
          </p:cNvCxnSpPr>
          <p:nvPr/>
        </p:nvCxnSpPr>
        <p:spPr>
          <a:xfrm flipH="1">
            <a:off x="4951251" y="5616482"/>
            <a:ext cx="740993" cy="0"/>
          </a:xfrm>
          <a:prstGeom prst="straightConnector1">
            <a:avLst/>
          </a:prstGeom>
          <a:ln w="38100" cap="sq">
            <a:headEnd type="oval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线箭头连接符 62"/>
          <p:cNvCxnSpPr>
            <a:cxnSpLocks/>
          </p:cNvCxnSpPr>
          <p:nvPr/>
        </p:nvCxnSpPr>
        <p:spPr>
          <a:xfrm flipH="1">
            <a:off x="6511196" y="4616693"/>
            <a:ext cx="952823" cy="0"/>
          </a:xfrm>
          <a:prstGeom prst="straightConnector1">
            <a:avLst/>
          </a:prstGeom>
          <a:ln w="38100" cap="sq">
            <a:headEnd type="triangle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线箭头连接符 63"/>
          <p:cNvCxnSpPr>
            <a:cxnSpLocks/>
          </p:cNvCxnSpPr>
          <p:nvPr/>
        </p:nvCxnSpPr>
        <p:spPr>
          <a:xfrm flipH="1">
            <a:off x="6511197" y="4965653"/>
            <a:ext cx="952823" cy="0"/>
          </a:xfrm>
          <a:prstGeom prst="straightConnector1">
            <a:avLst/>
          </a:prstGeom>
          <a:ln w="38100" cap="sq">
            <a:headEnd type="none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线箭头连接符 64"/>
          <p:cNvCxnSpPr>
            <a:cxnSpLocks/>
          </p:cNvCxnSpPr>
          <p:nvPr/>
        </p:nvCxnSpPr>
        <p:spPr>
          <a:xfrm flipH="1">
            <a:off x="6511196" y="5300700"/>
            <a:ext cx="952823" cy="0"/>
          </a:xfrm>
          <a:prstGeom prst="straightConnector1">
            <a:avLst/>
          </a:prstGeom>
          <a:ln w="38100" cap="sq">
            <a:headEnd type="none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65"/>
          <p:cNvCxnSpPr>
            <a:cxnSpLocks/>
          </p:cNvCxnSpPr>
          <p:nvPr/>
        </p:nvCxnSpPr>
        <p:spPr>
          <a:xfrm flipH="1">
            <a:off x="6511198" y="5625504"/>
            <a:ext cx="952823" cy="0"/>
          </a:xfrm>
          <a:prstGeom prst="straightConnector1">
            <a:avLst/>
          </a:prstGeom>
          <a:ln w="38100" cap="sq">
            <a:headEnd type="none" w="lg" len="lg"/>
            <a:tailEnd type="oval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文本框 66"/>
          <p:cNvSpPr txBox="1"/>
          <p:nvPr/>
        </p:nvSpPr>
        <p:spPr>
          <a:xfrm>
            <a:off x="7464019" y="4400353"/>
            <a:ext cx="425228" cy="239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A</a:t>
            </a:r>
            <a:endParaRPr kumimoji="1" lang="zh-CN" altLang="en-US" sz="2800" dirty="0"/>
          </a:p>
        </p:txBody>
      </p:sp>
      <p:sp>
        <p:nvSpPr>
          <p:cNvPr id="89" name="文本框 67"/>
          <p:cNvSpPr txBox="1"/>
          <p:nvPr/>
        </p:nvSpPr>
        <p:spPr>
          <a:xfrm>
            <a:off x="7464019" y="4749591"/>
            <a:ext cx="425228" cy="239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B</a:t>
            </a:r>
            <a:endParaRPr kumimoji="1" lang="zh-CN" altLang="en-US" sz="2800" dirty="0"/>
          </a:p>
        </p:txBody>
      </p:sp>
      <p:sp>
        <p:nvSpPr>
          <p:cNvPr id="90" name="文本框 68"/>
          <p:cNvSpPr txBox="1"/>
          <p:nvPr/>
        </p:nvSpPr>
        <p:spPr>
          <a:xfrm>
            <a:off x="7464019" y="5092439"/>
            <a:ext cx="425228" cy="239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C</a:t>
            </a:r>
            <a:endParaRPr kumimoji="1" lang="zh-CN" altLang="en-US" sz="2800" dirty="0"/>
          </a:p>
        </p:txBody>
      </p:sp>
      <p:sp>
        <p:nvSpPr>
          <p:cNvPr id="91" name="文本框 69"/>
          <p:cNvSpPr txBox="1"/>
          <p:nvPr/>
        </p:nvSpPr>
        <p:spPr>
          <a:xfrm>
            <a:off x="7464019" y="5414797"/>
            <a:ext cx="425228" cy="239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/>
              <a:t>D</a:t>
            </a:r>
            <a:endParaRPr kumimoji="1" lang="zh-CN" altLang="en-US" sz="2800" dirty="0"/>
          </a:p>
        </p:txBody>
      </p:sp>
      <p:cxnSp>
        <p:nvCxnSpPr>
          <p:cNvPr id="92" name="直线箭头连接符 72"/>
          <p:cNvCxnSpPr>
            <a:cxnSpLocks/>
          </p:cNvCxnSpPr>
          <p:nvPr/>
        </p:nvCxnSpPr>
        <p:spPr>
          <a:xfrm flipH="1">
            <a:off x="434402" y="5299478"/>
            <a:ext cx="952823" cy="0"/>
          </a:xfrm>
          <a:prstGeom prst="straightConnector1">
            <a:avLst/>
          </a:prstGeom>
          <a:ln w="38100" cap="sq">
            <a:headEnd type="triangle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73"/>
          <p:cNvCxnSpPr>
            <a:cxnSpLocks/>
          </p:cNvCxnSpPr>
          <p:nvPr/>
        </p:nvCxnSpPr>
        <p:spPr>
          <a:xfrm flipH="1">
            <a:off x="7756774" y="4620367"/>
            <a:ext cx="952823" cy="0"/>
          </a:xfrm>
          <a:prstGeom prst="straightConnector1">
            <a:avLst/>
          </a:prstGeom>
          <a:ln w="38100" cap="sq">
            <a:headEnd type="triangle" w="lg" len="lg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文本框 75"/>
          <p:cNvSpPr txBox="1"/>
          <p:nvPr/>
        </p:nvSpPr>
        <p:spPr>
          <a:xfrm>
            <a:off x="2834736" y="5861060"/>
            <a:ext cx="294177" cy="234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/>
              <a:t>L</a:t>
            </a:r>
            <a:endParaRPr kumimoji="1" lang="zh-CN" altLang="en-US" sz="3600" dirty="0"/>
          </a:p>
        </p:txBody>
      </p:sp>
      <p:sp>
        <p:nvSpPr>
          <p:cNvPr id="95" name="文本框 76"/>
          <p:cNvSpPr txBox="1"/>
          <p:nvPr/>
        </p:nvSpPr>
        <p:spPr>
          <a:xfrm>
            <a:off x="4326018" y="5858381"/>
            <a:ext cx="429933" cy="234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/>
              <a:t>M</a:t>
            </a:r>
            <a:endParaRPr kumimoji="1" lang="zh-CN" altLang="en-US" sz="3600" dirty="0"/>
          </a:p>
        </p:txBody>
      </p:sp>
      <p:sp>
        <p:nvSpPr>
          <p:cNvPr id="96" name="文本框 77"/>
          <p:cNvSpPr txBox="1"/>
          <p:nvPr/>
        </p:nvSpPr>
        <p:spPr>
          <a:xfrm>
            <a:off x="5923740" y="5839086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 smtClean="0"/>
              <a:t>N</a:t>
            </a:r>
            <a:endParaRPr kumimoji="1" lang="zh-CN" altLang="en-US" sz="4000" dirty="0"/>
          </a:p>
        </p:txBody>
      </p:sp>
      <p:sp>
        <p:nvSpPr>
          <p:cNvPr id="97" name="标题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6337002" cy="990600"/>
          </a:xfrm>
        </p:spPr>
        <p:txBody>
          <a:bodyPr/>
          <a:lstStyle/>
          <a:p>
            <a:r>
              <a:rPr lang="zh-CN" altLang="en-US" dirty="0" smtClean="0"/>
              <a:t>二战中的</a:t>
            </a:r>
            <a:r>
              <a:rPr lang="en-US" altLang="zh-CN" dirty="0" smtClean="0"/>
              <a:t>Enigma</a:t>
            </a:r>
            <a:r>
              <a:rPr lang="zh-CN" altLang="en-US" dirty="0" smtClean="0"/>
              <a:t>密码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Enigma</a:t>
            </a:r>
            <a:r>
              <a:rPr kumimoji="1" lang="zh-CN" altLang="en-US" dirty="0" smtClean="0"/>
              <a:t>破译（图灵）</a:t>
            </a:r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95697" y="1471487"/>
            <a:ext cx="7239820" cy="18396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t>Enigma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t>加密算法：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t>y=S</a:t>
            </a:r>
            <a:r>
              <a:rPr kumimoji="0" lang="en-US" altLang="zh-CN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en-US" altLang="zh-CN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t>L</a:t>
            </a:r>
            <a:r>
              <a:rPr kumimoji="0" lang="en-US" altLang="zh-CN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t>RLMNS(x)=(LMNS)</a:t>
            </a:r>
            <a:r>
              <a:rPr kumimoji="0" lang="en-US" altLang="zh-CN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t>RLMNS(x)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dirty="0" smtClean="0">
                <a:latin typeface="Candara" panose="020E0502030303020204" pitchFamily="34" charset="0"/>
                <a:ea typeface="宋体" panose="02010600030101010101" pitchFamily="2" charset="-122"/>
              </a:rPr>
              <a:t>已知明文攻击：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内容占位符 4" descr="W加密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3503796"/>
            <a:ext cx="68580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297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明文 </a:t>
            </a:r>
            <a:r>
              <a:rPr lang="en-US" altLang="zh-CN" dirty="0" smtClean="0"/>
              <a:t>W E T </a:t>
            </a:r>
            <a:r>
              <a:rPr lang="en-US" altLang="zh-CN" dirty="0" err="1" smtClean="0"/>
              <a:t>T</a:t>
            </a:r>
            <a:r>
              <a:rPr lang="en-US" altLang="zh-CN" dirty="0" smtClean="0"/>
              <a:t> E R</a:t>
            </a:r>
            <a:br>
              <a:rPr lang="en-US" altLang="zh-CN" dirty="0" smtClean="0"/>
            </a:br>
            <a:r>
              <a:rPr lang="zh-CN" altLang="en-US" dirty="0" smtClean="0"/>
              <a:t>密文 </a:t>
            </a:r>
            <a:r>
              <a:rPr lang="en-US" altLang="zh-CN" dirty="0" smtClean="0"/>
              <a:t>E R K M G 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9AB7-E9C8-3443-A4A5-C53A4458CB67}" type="slidenum">
              <a:rPr kumimoji="1" lang="zh-CN" altLang="en-US" smtClean="0"/>
              <a:pPr/>
              <a:t>23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9AB7-E9C8-3443-A4A5-C53A4458CB67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  <p:pic>
        <p:nvPicPr>
          <p:cNvPr id="5" name="内容占位符 4" descr="破解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262" y="1412875"/>
            <a:ext cx="5546651" cy="4968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破解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166" y="1412875"/>
            <a:ext cx="5110843" cy="496887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9AB7-E9C8-3443-A4A5-C53A4458CB67}" type="slidenum">
              <a:rPr kumimoji="1" lang="zh-CN" altLang="en-US" smtClean="0"/>
              <a:pPr/>
              <a:t>25</a:t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43" y="1432248"/>
            <a:ext cx="8534400" cy="4968552"/>
          </a:xfrm>
        </p:spPr>
        <p:txBody>
          <a:bodyPr/>
          <a:lstStyle/>
          <a:p>
            <a:pPr lvl="0"/>
            <a:r>
              <a:rPr lang="en-US" altLang="zh-CN" sz="2800" dirty="0" smtClean="0"/>
              <a:t>P</a:t>
            </a:r>
            <a:r>
              <a:rPr lang="en-US" altLang="zh-CN" sz="2800" baseline="-25000" dirty="0" smtClean="0"/>
              <a:t>i</a:t>
            </a:r>
            <a:r>
              <a:rPr lang="en-US" altLang="zh-CN" sz="2800" dirty="0" smtClean="0"/>
              <a:t>=N</a:t>
            </a:r>
            <a:r>
              <a:rPr lang="en-US" altLang="zh-CN" sz="2800" baseline="30000" dirty="0" smtClean="0"/>
              <a:t>-1</a:t>
            </a:r>
            <a:r>
              <a:rPr lang="en-US" altLang="zh-CN" sz="2800" dirty="0" smtClean="0"/>
              <a:t>M</a:t>
            </a:r>
            <a:r>
              <a:rPr lang="en-US" altLang="zh-CN" sz="2800" baseline="30000" dirty="0" smtClean="0"/>
              <a:t>-1</a:t>
            </a:r>
            <a:r>
              <a:rPr lang="en-US" altLang="zh-CN" sz="2800" dirty="0" smtClean="0"/>
              <a:t>L</a:t>
            </a:r>
            <a:r>
              <a:rPr lang="en-US" altLang="zh-CN" sz="2800" baseline="30000" dirty="0" smtClean="0"/>
              <a:t>-1</a:t>
            </a:r>
            <a:r>
              <a:rPr lang="en-US" altLang="zh-CN" sz="2800" dirty="0" smtClean="0"/>
              <a:t>RLMN   </a:t>
            </a:r>
            <a:r>
              <a:rPr lang="zh-CN" altLang="en-US" sz="2800" dirty="0" smtClean="0"/>
              <a:t>则 </a:t>
            </a:r>
            <a:r>
              <a:rPr lang="en-US" altLang="zh-CN" sz="2800" dirty="0" err="1" smtClean="0"/>
              <a:t>P</a:t>
            </a:r>
            <a:r>
              <a:rPr lang="en-US" altLang="zh-CN" sz="2800" baseline="-25000" dirty="0" err="1" smtClean="0"/>
              <a:t>i</a:t>
            </a:r>
            <a:r>
              <a:rPr lang="en-US" altLang="zh-CN" sz="2800" dirty="0" err="1" smtClean="0"/>
              <a:t>S</a:t>
            </a:r>
            <a:r>
              <a:rPr lang="en-US" altLang="zh-CN" sz="2800" dirty="0" smtClean="0"/>
              <a:t>(x)=S(y)</a:t>
            </a:r>
          </a:p>
          <a:p>
            <a:pPr lvl="0">
              <a:buNone/>
            </a:pPr>
            <a:r>
              <a:rPr lang="zh-CN" altLang="en-US" sz="2800" dirty="0" smtClean="0"/>
              <a:t>例：</a:t>
            </a:r>
            <a:r>
              <a:rPr lang="en-US" altLang="zh-CN" sz="2800" dirty="0" smtClean="0"/>
              <a:t>P</a:t>
            </a:r>
            <a:r>
              <a:rPr lang="en-US" altLang="zh-CN" sz="2800" baseline="-25000" dirty="0" smtClean="0"/>
              <a:t>8</a:t>
            </a:r>
            <a:r>
              <a:rPr lang="en-US" altLang="zh-CN" sz="2800" dirty="0" smtClean="0"/>
              <a:t>S(A)=S(M);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</a:t>
            </a:r>
            <a:r>
              <a:rPr lang="en-US" altLang="zh-CN" sz="2800" baseline="-25000" dirty="0" smtClean="0"/>
              <a:t>6</a:t>
            </a:r>
            <a:r>
              <a:rPr lang="en-US" altLang="zh-CN" sz="2800" dirty="0" smtClean="0"/>
              <a:t>S(M)=S(E);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</a:t>
            </a:r>
            <a:r>
              <a:rPr lang="en-US" altLang="zh-CN" sz="2800" baseline="-25000" dirty="0" smtClean="0"/>
              <a:t>13</a:t>
            </a:r>
            <a:r>
              <a:rPr lang="en-US" altLang="zh-CN" sz="2800" dirty="0" smtClean="0"/>
              <a:t>S(E)=S(A)</a:t>
            </a:r>
          </a:p>
          <a:p>
            <a:pPr lvl="0">
              <a:buNone/>
            </a:pPr>
            <a:r>
              <a:rPr lang="zh-CN" altLang="en-US" sz="2800" dirty="0" smtClean="0"/>
              <a:t>则 </a:t>
            </a:r>
            <a:r>
              <a:rPr lang="en-US" altLang="zh-CN" sz="2800" dirty="0" smtClean="0"/>
              <a:t>S(E)=P</a:t>
            </a:r>
            <a:r>
              <a:rPr lang="en-US" altLang="zh-CN" sz="2800" baseline="-25000" dirty="0" smtClean="0"/>
              <a:t>6</a:t>
            </a:r>
            <a:r>
              <a:rPr lang="en-US" altLang="zh-CN" sz="2800" dirty="0" smtClean="0"/>
              <a:t>P</a:t>
            </a:r>
            <a:r>
              <a:rPr lang="en-US" altLang="zh-CN" sz="2800" baseline="-25000" dirty="0" smtClean="0"/>
              <a:t>8</a:t>
            </a:r>
            <a:r>
              <a:rPr lang="en-US" altLang="zh-CN" sz="2800" dirty="0" smtClean="0"/>
              <a:t>P</a:t>
            </a:r>
            <a:r>
              <a:rPr lang="en-US" altLang="zh-CN" sz="2800" baseline="-25000" dirty="0" smtClean="0"/>
              <a:t>13</a:t>
            </a:r>
            <a:r>
              <a:rPr lang="en-US" altLang="zh-CN" sz="2800" dirty="0" smtClean="0"/>
              <a:t>S(E)</a:t>
            </a:r>
          </a:p>
          <a:p>
            <a:pPr lvl="0">
              <a:buNone/>
            </a:pPr>
            <a:r>
              <a:rPr lang="zh-CN" altLang="en-US" sz="2800" dirty="0" smtClean="0"/>
              <a:t>密钥恢复过程：</a:t>
            </a:r>
            <a:endParaRPr lang="en-US" altLang="zh-CN" sz="2800" dirty="0" smtClean="0"/>
          </a:p>
          <a:p>
            <a:pPr lvl="0">
              <a:buNone/>
            </a:pPr>
            <a:r>
              <a:rPr lang="zh-CN" altLang="en-US" sz="2800" dirty="0" smtClean="0"/>
              <a:t>猜测转轮初始值，则</a:t>
            </a:r>
            <a:r>
              <a:rPr lang="en-US" altLang="zh-CN" sz="2800" dirty="0" smtClean="0"/>
              <a:t>Pi</a:t>
            </a:r>
            <a:r>
              <a:rPr lang="zh-CN" altLang="en-US" sz="2800" dirty="0" smtClean="0"/>
              <a:t>确定。</a:t>
            </a:r>
            <a:endParaRPr lang="en-US" altLang="zh-CN" sz="2800" dirty="0" smtClean="0"/>
          </a:p>
          <a:p>
            <a:pPr lvl="0">
              <a:buNone/>
            </a:pPr>
            <a:r>
              <a:rPr lang="zh-CN" altLang="en-US" sz="2800" dirty="0" smtClean="0"/>
              <a:t>猜测</a:t>
            </a:r>
            <a:r>
              <a:rPr lang="en-US" altLang="zh-CN" sz="2800" dirty="0" smtClean="0"/>
              <a:t>S(E)</a:t>
            </a:r>
            <a:r>
              <a:rPr lang="zh-CN" altLang="en-US" sz="2800" dirty="0" smtClean="0"/>
              <a:t>的值： </a:t>
            </a:r>
            <a:r>
              <a:rPr lang="en-US" altLang="zh-CN" sz="2800" dirty="0" smtClean="0"/>
              <a:t>G= P</a:t>
            </a:r>
            <a:r>
              <a:rPr lang="en-US" altLang="zh-CN" sz="2800" baseline="-25000" dirty="0" smtClean="0"/>
              <a:t>6</a:t>
            </a:r>
            <a:r>
              <a:rPr lang="en-US" altLang="zh-CN" sz="2800" dirty="0" smtClean="0"/>
              <a:t>P</a:t>
            </a:r>
            <a:r>
              <a:rPr lang="en-US" altLang="zh-CN" sz="2800" baseline="-25000" dirty="0" smtClean="0"/>
              <a:t>8</a:t>
            </a:r>
            <a:r>
              <a:rPr lang="en-US" altLang="zh-CN" sz="2800" dirty="0" smtClean="0"/>
              <a:t>P</a:t>
            </a:r>
            <a:r>
              <a:rPr lang="en-US" altLang="zh-CN" sz="2800" baseline="-25000" dirty="0" smtClean="0"/>
              <a:t>13</a:t>
            </a:r>
            <a:r>
              <a:rPr lang="en-US" altLang="zh-CN" sz="2800" dirty="0" smtClean="0"/>
              <a:t>(G)</a:t>
            </a:r>
          </a:p>
          <a:p>
            <a:pPr lvl="0"/>
            <a:r>
              <a:rPr lang="zh-CN" altLang="en-US" sz="2800" dirty="0" smtClean="0"/>
              <a:t>如果对</a:t>
            </a:r>
            <a:r>
              <a:rPr lang="en-US" altLang="zh-CN" sz="2800" dirty="0" smtClean="0"/>
              <a:t>26</a:t>
            </a:r>
            <a:r>
              <a:rPr lang="zh-CN" altLang="en-US" sz="2800" dirty="0" smtClean="0"/>
              <a:t>个猜测值都不成立，排除掉一个密钥；</a:t>
            </a:r>
            <a:endParaRPr lang="en-US" altLang="zh-CN" sz="2800" dirty="0" smtClean="0"/>
          </a:p>
          <a:p>
            <a:pPr lvl="0"/>
            <a:r>
              <a:rPr lang="zh-CN" altLang="en-US" sz="2800" dirty="0" smtClean="0"/>
              <a:t>如果对</a:t>
            </a:r>
            <a:r>
              <a:rPr lang="en-US" altLang="zh-CN" sz="2800" dirty="0" smtClean="0"/>
              <a:t>26</a:t>
            </a:r>
            <a:r>
              <a:rPr lang="zh-CN" altLang="en-US" sz="2800" dirty="0" smtClean="0"/>
              <a:t>个猜测值有一个成立，猜测的转轮初值是否正确？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不能确定</a:t>
            </a:r>
            <a:r>
              <a:rPr lang="en-US" altLang="zh-CN" sz="2800" dirty="0" smtClean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9AB7-E9C8-3443-A4A5-C53A4458CB67}" type="slidenum">
              <a:rPr kumimoji="1" lang="zh-CN" altLang="en-US" smtClean="0"/>
              <a:pPr/>
              <a:t>26</a:t>
            </a:fld>
            <a:endParaRPr kumimoji="1" lang="zh-CN" altLang="en-US"/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0358408"/>
              </p:ext>
            </p:extLst>
          </p:nvPr>
        </p:nvGraphicFramePr>
        <p:xfrm>
          <a:off x="32055" y="0"/>
          <a:ext cx="9144006" cy="1176710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912092"/>
                <a:gridCol w="427182"/>
                <a:gridCol w="409708"/>
                <a:gridCol w="316930"/>
                <a:gridCol w="363883"/>
                <a:gridCol w="328667"/>
                <a:gridCol w="281715"/>
                <a:gridCol w="328667"/>
                <a:gridCol w="352144"/>
                <a:gridCol w="293454"/>
                <a:gridCol w="340406"/>
                <a:gridCol w="387358"/>
                <a:gridCol w="340406"/>
                <a:gridCol w="422572"/>
                <a:gridCol w="373102"/>
                <a:gridCol w="326572"/>
                <a:gridCol w="326572"/>
                <a:gridCol w="326572"/>
                <a:gridCol w="326572"/>
                <a:gridCol w="326572"/>
                <a:gridCol w="326572"/>
                <a:gridCol w="326572"/>
                <a:gridCol w="326572"/>
                <a:gridCol w="326572"/>
                <a:gridCol w="326572"/>
              </a:tblGrid>
              <a:tr h="3673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i</a:t>
                      </a:r>
                      <a:endParaRPr lang="zh-CN" altLang="en-US" sz="16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0</a:t>
                      </a:r>
                      <a:endParaRPr lang="zh-CN" altLang="en-US" sz="14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3</a:t>
                      </a:r>
                      <a:endParaRPr lang="zh-CN" altLang="en-US" sz="1400" dirty="0"/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4</a:t>
                      </a:r>
                      <a:endParaRPr lang="zh-CN" altLang="en-US" sz="1400" dirty="0"/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5</a:t>
                      </a:r>
                      <a:endParaRPr lang="zh-CN" altLang="en-US" sz="1400" dirty="0"/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</a:t>
                      </a:r>
                      <a:endParaRPr lang="zh-CN" altLang="en-US" sz="1400" dirty="0"/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</a:t>
                      </a:r>
                      <a:endParaRPr lang="zh-CN" altLang="en-US" sz="1400" dirty="0"/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8</a:t>
                      </a:r>
                      <a:endParaRPr lang="zh-CN" altLang="en-US" sz="1400" dirty="0"/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9</a:t>
                      </a:r>
                      <a:endParaRPr lang="zh-CN" altLang="en-US" sz="1400" dirty="0"/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10</a:t>
                      </a:r>
                      <a:endParaRPr lang="zh-CN" altLang="en-US" sz="1400" dirty="0"/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11</a:t>
                      </a:r>
                      <a:endParaRPr lang="zh-CN" altLang="en-US" sz="1400" dirty="0"/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12</a:t>
                      </a:r>
                      <a:endParaRPr lang="zh-CN" altLang="en-US" sz="1400" dirty="0"/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13</a:t>
                      </a:r>
                      <a:endParaRPr lang="zh-CN" altLang="en-US" sz="1400" dirty="0"/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14</a:t>
                      </a:r>
                      <a:endParaRPr lang="zh-CN" altLang="en-US" sz="1400" dirty="0"/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15</a:t>
                      </a:r>
                      <a:endParaRPr lang="zh-CN" altLang="en-US" sz="1400" dirty="0"/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16</a:t>
                      </a:r>
                      <a:endParaRPr lang="zh-CN" altLang="en-US" sz="1400" dirty="0"/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17</a:t>
                      </a:r>
                      <a:endParaRPr lang="zh-CN" altLang="en-US" sz="1400" dirty="0"/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18</a:t>
                      </a:r>
                      <a:endParaRPr lang="zh-CN" altLang="en-US" sz="1400" dirty="0"/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19</a:t>
                      </a:r>
                      <a:endParaRPr lang="zh-CN" altLang="en-US" sz="1400" dirty="0"/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20</a:t>
                      </a:r>
                      <a:endParaRPr lang="zh-CN" altLang="en-US" sz="1400" dirty="0"/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21</a:t>
                      </a:r>
                      <a:endParaRPr lang="zh-CN" altLang="en-US" sz="1400" dirty="0"/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22</a:t>
                      </a:r>
                      <a:endParaRPr lang="zh-CN" altLang="en-US" sz="1400" dirty="0"/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23</a:t>
                      </a:r>
                      <a:endParaRPr lang="zh-CN" altLang="en-US" sz="1400" dirty="0"/>
                    </a:p>
                  </a:txBody>
                  <a:tcPr marL="68580" marR="685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4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明文</a:t>
                      </a:r>
                      <a:endParaRPr lang="zh-CN" altLang="en-US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68580" marR="685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4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密文</a:t>
                      </a:r>
                      <a:endParaRPr lang="zh-CN" altLang="en-US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</a:t>
                      </a:r>
                      <a:endParaRPr lang="zh-CN" altLang="en-US" dirty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</a:t>
                      </a:r>
                      <a:endParaRPr lang="zh-CN" altLang="en-US" dirty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</a:t>
                      </a:r>
                      <a:endParaRPr lang="zh-CN" altLang="en-US" dirty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</a:t>
                      </a:r>
                      <a:endParaRPr lang="zh-CN" altLang="en-US" dirty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 marL="68580" marR="685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 marL="68580" marR="6858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攻击过程：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找第二个圈：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S(E)=P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S(R); S(W)=P</a:t>
            </a:r>
            <a:r>
              <a:rPr lang="en-US" altLang="zh-CN" baseline="-25000" dirty="0" smtClean="0"/>
              <a:t>14</a:t>
            </a:r>
            <a:r>
              <a:rPr lang="en-US" altLang="zh-CN" dirty="0" smtClean="0"/>
              <a:t>S(R); S(W)=P</a:t>
            </a:r>
            <a:r>
              <a:rPr lang="en-US" altLang="zh-CN" baseline="-25000" dirty="0" smtClean="0"/>
              <a:t>7</a:t>
            </a:r>
            <a:r>
              <a:rPr lang="en-US" altLang="zh-CN" dirty="0" smtClean="0"/>
              <a:t>S(M);</a:t>
            </a:r>
            <a:r>
              <a:rPr lang="zh-CN" altLang="en-US" dirty="0" smtClean="0"/>
              <a:t> </a:t>
            </a:r>
            <a:r>
              <a:rPr lang="en-US" altLang="zh-CN" dirty="0" smtClean="0"/>
              <a:t>S(E)=P</a:t>
            </a:r>
            <a:r>
              <a:rPr lang="en-US" altLang="zh-CN" baseline="-25000" dirty="0" smtClean="0"/>
              <a:t>6</a:t>
            </a:r>
            <a:r>
              <a:rPr lang="en-US" altLang="zh-CN" dirty="0" smtClean="0"/>
              <a:t>S(M)</a:t>
            </a:r>
          </a:p>
          <a:p>
            <a:pPr>
              <a:buNone/>
            </a:pPr>
            <a:r>
              <a:rPr lang="zh-CN" altLang="en-US" dirty="0" smtClean="0"/>
              <a:t>则</a:t>
            </a:r>
            <a:r>
              <a:rPr lang="en-US" altLang="zh-CN" dirty="0" smtClean="0"/>
              <a:t>S(E)=P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14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7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6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S(E)</a:t>
            </a:r>
          </a:p>
          <a:p>
            <a:pPr>
              <a:buNone/>
            </a:pPr>
            <a:r>
              <a:rPr lang="zh-CN" altLang="en-US" dirty="0" smtClean="0"/>
              <a:t>猜测</a:t>
            </a:r>
            <a:r>
              <a:rPr lang="en-US" altLang="zh-CN" dirty="0" smtClean="0"/>
              <a:t>S(E)=G;</a:t>
            </a:r>
            <a:r>
              <a:rPr lang="zh-CN" altLang="en-US" dirty="0" smtClean="0"/>
              <a:t>  则满足两个圈的概率为（</a:t>
            </a:r>
            <a:r>
              <a:rPr lang="en-US" altLang="zh-CN" dirty="0" smtClean="0"/>
              <a:t>1/26)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个转轮的</a:t>
            </a:r>
            <a:r>
              <a:rPr lang="en-US" altLang="zh-CN" dirty="0" smtClean="0"/>
              <a:t>Enigma</a:t>
            </a:r>
            <a:r>
              <a:rPr lang="zh-CN" altLang="en-US" dirty="0" smtClean="0"/>
              <a:t>密钥空间由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30</a:t>
            </a:r>
            <a:r>
              <a:rPr lang="zh-CN" altLang="en-US" dirty="0" smtClean="0"/>
              <a:t>缩减为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30</a:t>
            </a:r>
            <a:r>
              <a:rPr lang="en-US" altLang="zh-CN" dirty="0" smtClean="0"/>
              <a:t>/26=2</a:t>
            </a:r>
            <a:r>
              <a:rPr lang="en-US" altLang="zh-CN" baseline="30000" dirty="0" smtClean="0"/>
              <a:t>25.3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如果找到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个圈，则密钥空间缩减为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30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(1/26)</a:t>
            </a:r>
            <a:r>
              <a:rPr lang="en-US" altLang="zh-CN" baseline="30000" dirty="0" smtClean="0"/>
              <a:t>n</a:t>
            </a:r>
            <a:r>
              <a:rPr lang="zh-CN" altLang="en-US" dirty="0" smtClean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35CCE-8B29-4FB1-940B-9D16C49718C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39D2-FF15-4950-B69E-0A710FA6A3C9}" type="datetime1">
              <a:rPr lang="zh-CN" altLang="en-US" smtClean="0"/>
              <a:pPr/>
              <a:t>2019-03-12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26493" y="2967335"/>
            <a:ext cx="2291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谢谢！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古典密码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置换密码：交换字母的位置</a:t>
            </a:r>
            <a:endParaRPr lang="en-US" altLang="zh-CN" dirty="0" smtClean="0"/>
          </a:p>
          <a:p>
            <a:r>
              <a:rPr lang="zh-CN" altLang="en-US" dirty="0" smtClean="0"/>
              <a:t>代换密码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单表代换：频率分析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多表代换：重合指数法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频率分析</a:t>
            </a:r>
            <a:endParaRPr lang="en-US" altLang="zh-CN" dirty="0" smtClean="0"/>
          </a:p>
          <a:p>
            <a:pPr>
              <a:buNone/>
            </a:pPr>
            <a:r>
              <a:rPr lang="zh-CN" altLang="en-US" b="1" dirty="0" smtClean="0"/>
              <a:t>    每加密一个字母就更换一次密码表并且永不  重复</a:t>
            </a:r>
            <a:endParaRPr lang="en-US" altLang="zh-CN" dirty="0" smtClean="0"/>
          </a:p>
          <a:p>
            <a:r>
              <a:rPr lang="zh-CN" altLang="en-US" dirty="0" smtClean="0"/>
              <a:t>一次一密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</a:t>
            </a:r>
            <a:endParaRPr lang="en-US" altLang="zh-CN" b="1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9AB7-E9C8-3443-A4A5-C53A4458CB67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Enigma</a:t>
            </a:r>
            <a:r>
              <a:rPr lang="zh-CN" altLang="en-US" dirty="0" smtClean="0"/>
              <a:t>密码机的原理</a:t>
            </a:r>
            <a:endParaRPr lang="zh-CN" altLang="en-US" dirty="0"/>
          </a:p>
        </p:txBody>
      </p:sp>
      <p:pic>
        <p:nvPicPr>
          <p:cNvPr id="5" name="内容占位符 4" descr="密码机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79" y="1412875"/>
            <a:ext cx="3725339" cy="496887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9AB7-E9C8-3443-A4A5-C53A4458CB67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95553" y="1562986"/>
            <a:ext cx="46198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键盘（</a:t>
            </a:r>
            <a:r>
              <a:rPr lang="en-US" altLang="zh-CN" sz="2400" dirty="0" smtClean="0"/>
              <a:t>keyboard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输入字母</a:t>
            </a:r>
            <a:endParaRPr lang="en-US" altLang="zh-CN" sz="2400" dirty="0" smtClean="0"/>
          </a:p>
          <a:p>
            <a:r>
              <a:rPr lang="zh-CN" altLang="en-US" sz="2400" dirty="0" smtClean="0"/>
              <a:t>灯盘（</a:t>
            </a:r>
            <a:r>
              <a:rPr lang="en-US" altLang="zh-CN" sz="2400" dirty="0" err="1" smtClean="0"/>
              <a:t>Lampboard</a:t>
            </a:r>
            <a:r>
              <a:rPr lang="zh-CN" altLang="en-US" sz="2400" dirty="0" smtClean="0"/>
              <a:t>）：在键盘上输入一个字母后，等盘上会有一个字母亮起，代表加密后的字母</a:t>
            </a:r>
            <a:endParaRPr lang="en-US" altLang="zh-CN" sz="2400" dirty="0" smtClean="0"/>
          </a:p>
          <a:p>
            <a:r>
              <a:rPr lang="zh-CN" altLang="en-US" sz="2400" dirty="0" smtClean="0"/>
              <a:t>转轮（</a:t>
            </a:r>
            <a:r>
              <a:rPr lang="en-US" altLang="zh-CN" sz="2400" dirty="0" err="1" smtClean="0"/>
              <a:t>Roter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加密部件</a:t>
            </a:r>
            <a:endParaRPr lang="en-US" altLang="zh-CN" sz="2400" dirty="0" smtClean="0"/>
          </a:p>
          <a:p>
            <a:r>
              <a:rPr lang="zh-CN" altLang="en-US" sz="2400" dirty="0" smtClean="0"/>
              <a:t>插线板（</a:t>
            </a:r>
            <a:r>
              <a:rPr lang="en-US" altLang="zh-CN" sz="2400" dirty="0" err="1" smtClean="0"/>
              <a:t>Plugboard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加密部件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44409" y="4295553"/>
            <a:ext cx="3540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优点：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zh-CN" altLang="en-US" sz="2800" dirty="0" smtClean="0"/>
              <a:t>安全性高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zh-CN" altLang="en-US" sz="2800" dirty="0" smtClean="0"/>
              <a:t>使用方便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Enigma</a:t>
            </a:r>
            <a:r>
              <a:rPr lang="zh-CN" altLang="en-US" dirty="0" smtClean="0"/>
              <a:t>密码机原理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hlinkClick r:id="rId2"/>
              </a:rPr>
              <a:t>https://www.bilibili.com/video/av21919076/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思考：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Enigma</a:t>
            </a:r>
            <a:r>
              <a:rPr lang="zh-CN" altLang="en-US" dirty="0" smtClean="0"/>
              <a:t>密码机各个部件的组成和作用？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Enigma</a:t>
            </a:r>
            <a:r>
              <a:rPr lang="zh-CN" altLang="en-US" dirty="0" smtClean="0"/>
              <a:t>密码机的密钥空间有多大？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9AB7-E9C8-3443-A4A5-C53A4458CB67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转轮</a:t>
            </a:r>
            <a:endParaRPr lang="zh-CN" altLang="en-US" dirty="0"/>
          </a:p>
        </p:txBody>
      </p:sp>
      <p:pic>
        <p:nvPicPr>
          <p:cNvPr id="5" name="内容占位符 4" descr="Roter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76" y="1107232"/>
            <a:ext cx="8512410" cy="567494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9AB7-E9C8-3443-A4A5-C53A4458CB67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9AB7-E9C8-3443-A4A5-C53A4458CB67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  <p:pic>
        <p:nvPicPr>
          <p:cNvPr id="5" name="内容占位符 4" descr="Rot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88" y="1431926"/>
            <a:ext cx="4158108" cy="4341554"/>
          </a:xfrm>
          <a:prstGeom prst="rect">
            <a:avLst/>
          </a:prstGeom>
        </p:spPr>
      </p:pic>
      <p:pic>
        <p:nvPicPr>
          <p:cNvPr id="6" name="图片 5" descr="Roter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696" y="1421293"/>
            <a:ext cx="4174303" cy="43584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3Roter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76574"/>
            <a:ext cx="4314641" cy="349965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9AB7-E9C8-3443-A4A5-C53A4458CB67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84651" y="1576574"/>
            <a:ext cx="35406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每输入一个字母以后，第一个转子都会自动转动一格，当第一个转子转动一圈后，会带动第二个转子转动一格。同理，第二个转子转动一圈后，第三个转子转动一格。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65340" y="5603358"/>
            <a:ext cx="565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每加密一个字母就更换一次密码表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反射器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113</a:t>
            </a:r>
            <a:r>
              <a:rPr lang="zh-CN" altLang="en-US" dirty="0" smtClean="0"/>
              <a:t>对字母两两交换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反射器作用：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加密过程是自反的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一个字母加密后输出的结果绝对不会是他自身</a:t>
            </a:r>
            <a:endParaRPr lang="en-US" altLang="zh-CN" sz="24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9AB7-E9C8-3443-A4A5-C53A4458CB67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  <p:pic>
        <p:nvPicPr>
          <p:cNvPr id="5" name="图片 4" descr="加密路径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5" y="2043377"/>
            <a:ext cx="5486400" cy="294132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ornelltemplate">
  <a:themeElements>
    <a:clrScheme name="Custom-Orange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B31B1B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ornelltemplate">
  <a:themeElements>
    <a:clrScheme name="Custom-Orange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B31B1B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cornelltemplate">
  <a:themeElements>
    <a:clrScheme name="Custom-Orange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B31B1B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主题1">
  <a:themeElements>
    <a:clrScheme name="硕士答辩模版byShanny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硕士答辩模版byShanny">
      <a:majorFont>
        <a:latin typeface="Arial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楷体" pitchFamily="2" charset="-122"/>
          </a:defRPr>
        </a:defPPr>
      </a:lstStyle>
    </a:lnDef>
  </a:objectDefaults>
  <a:extraClrSchemeLst>
    <a:extraClrScheme>
      <a:clrScheme name="硕士答辩模版byShanny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硕士答辩模版byShanny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硕士答辩模版byShann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硕士答辩模版byShanny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硕士答辩模版byShann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硕士答辩模版byShann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硕士答辩模版byShann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4621</TotalTime>
  <Words>1869</Words>
  <Application>Microsoft Office PowerPoint</Application>
  <PresentationFormat>全屏显示(4:3)</PresentationFormat>
  <Paragraphs>271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1_cornelltemplate</vt:lpstr>
      <vt:lpstr>2_cornelltemplate</vt:lpstr>
      <vt:lpstr>3_cornelltemplate</vt:lpstr>
      <vt:lpstr>2_主题1</vt:lpstr>
      <vt:lpstr>Enigma密码的原理与破译</vt:lpstr>
      <vt:lpstr>提纲</vt:lpstr>
      <vt:lpstr>古典密码</vt:lpstr>
      <vt:lpstr>Enigma密码机的原理</vt:lpstr>
      <vt:lpstr>Enigma密码机原理</vt:lpstr>
      <vt:lpstr>转轮</vt:lpstr>
      <vt:lpstr>幻灯片 7</vt:lpstr>
      <vt:lpstr>幻灯片 8</vt:lpstr>
      <vt:lpstr>反射器</vt:lpstr>
      <vt:lpstr>插线板</vt:lpstr>
      <vt:lpstr>Enigma密码机的使用</vt:lpstr>
      <vt:lpstr>日密钥和信息密钥</vt:lpstr>
      <vt:lpstr>Enigma破解</vt:lpstr>
      <vt:lpstr>Enigma密码破解（波兰）</vt:lpstr>
      <vt:lpstr>Enigma密码破解</vt:lpstr>
      <vt:lpstr>Enigma密码破解</vt:lpstr>
      <vt:lpstr>Enigma密码破解（波兰）</vt:lpstr>
      <vt:lpstr>Enigma密码机的破解</vt:lpstr>
      <vt:lpstr>Enigma密码的破解</vt:lpstr>
      <vt:lpstr>二战中的Enigma密码</vt:lpstr>
      <vt:lpstr>二战中的Enigma密码</vt:lpstr>
      <vt:lpstr>Enigma破译（图灵）</vt:lpstr>
      <vt:lpstr>幻灯片 23</vt:lpstr>
      <vt:lpstr>幻灯片 24</vt:lpstr>
      <vt:lpstr>幻灯片 25</vt:lpstr>
      <vt:lpstr>幻灯片 26</vt:lpstr>
      <vt:lpstr>攻击过程：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《数据安全》合讲课程</dc:title>
  <dc:creator>Chao Zh</dc:creator>
  <cp:lastModifiedBy>Administrator</cp:lastModifiedBy>
  <cp:revision>114</cp:revision>
  <dcterms:created xsi:type="dcterms:W3CDTF">2017-03-27T01:32:26Z</dcterms:created>
  <dcterms:modified xsi:type="dcterms:W3CDTF">2019-03-12T13:08:26Z</dcterms:modified>
</cp:coreProperties>
</file>