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8" r:id="rId3"/>
    <p:sldId id="269" r:id="rId4"/>
    <p:sldId id="257" r:id="rId5"/>
    <p:sldId id="270" r:id="rId6"/>
    <p:sldId id="259" r:id="rId7"/>
    <p:sldId id="271" r:id="rId8"/>
    <p:sldId id="272" r:id="rId9"/>
    <p:sldId id="273" r:id="rId10"/>
    <p:sldId id="274" r:id="rId11"/>
    <p:sldId id="27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4CCD74-EB7E-416B-B0DF-5CBD11B956D1}">
  <a:tblStyle styleId="{AE4CCD74-EB7E-416B-B0DF-5CBD11B956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b844a961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7b844a961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c3d746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c3d746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88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c3d746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c3d746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70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b844a961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7b844a961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37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b844a961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7b844a961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10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b844a961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7b844a961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b844a961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7b844a961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89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c3d746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c3d746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c3d746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c3d746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63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c3d746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c3d746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08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c3d746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c3d746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2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685800" y="1010210"/>
            <a:ext cx="7772400" cy="60600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85800" y="3212072"/>
            <a:ext cx="7772400" cy="60600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85800" y="1113584"/>
            <a:ext cx="7772400" cy="2057400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7235182" y="3080401"/>
            <a:ext cx="914441" cy="685831"/>
            <a:chOff x="9685338" y="4460675"/>
            <a:chExt cx="1080900" cy="1080900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88670" y="1074167"/>
            <a:ext cx="75933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400"/>
              <a:buFont typeface="Rockwell"/>
              <a:buNone/>
              <a:defRPr sz="6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02386" y="3291840"/>
            <a:ext cx="59184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812805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7244280" y="3170396"/>
            <a:ext cx="8955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3052950" y="-776094"/>
            <a:ext cx="30381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685800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5386350" y="1557300"/>
            <a:ext cx="42291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1500225" y="-300000"/>
            <a:ext cx="4229100" cy="5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685800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591056"/>
            <a:ext cx="77724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685800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85800" y="153619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685800" y="2057400"/>
            <a:ext cx="36576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3"/>
          </p:nvPr>
        </p:nvSpPr>
        <p:spPr>
          <a:xfrm>
            <a:off x="4820793" y="153619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4"/>
          </p:nvPr>
        </p:nvSpPr>
        <p:spPr>
          <a:xfrm>
            <a:off x="4820793" y="2057400"/>
            <a:ext cx="36576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685800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3688492"/>
            <a:ext cx="9144000" cy="1455000"/>
          </a:xfrm>
          <a:prstGeom prst="rect">
            <a:avLst/>
          </a:prstGeom>
          <a:blipFill rotWithShape="1">
            <a:blip r:embed="rId2">
              <a:alphaModFix amt="8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625346" y="918972"/>
            <a:ext cx="69609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400"/>
              <a:buFont typeface="Rockwell"/>
              <a:buNone/>
              <a:defRPr sz="6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624330" y="3765042"/>
            <a:ext cx="6789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  <a:defRPr sz="1800" b="0">
                <a:solidFill>
                  <a:srgbClr val="69240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6445251" y="4704589"/>
            <a:ext cx="19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1636099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634263" y="1823101"/>
            <a:ext cx="914441" cy="685831"/>
            <a:chOff x="9685338" y="4460675"/>
            <a:chExt cx="1080900" cy="1080900"/>
          </a:xfrm>
        </p:grpSpPr>
        <p:sp>
          <p:nvSpPr>
            <p:cNvPr id="48" name="Google Shape;48;p5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45450" y="1881455"/>
            <a:ext cx="8913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685800" y="1645920"/>
            <a:ext cx="36576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792218" y="1645920"/>
            <a:ext cx="36576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685800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685800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9240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85800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内容与标题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6227806" y="1"/>
            <a:ext cx="2916300" cy="51435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412230" y="514350"/>
            <a:ext cx="24003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ckwell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628650" y="514350"/>
            <a:ext cx="5033700" cy="3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6412230" y="1817370"/>
            <a:ext cx="24003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48"/>
              <a:buNone/>
              <a:defRPr sz="1350">
                <a:solidFill>
                  <a:srgbClr val="69240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8522664" y="4691443"/>
            <a:ext cx="393300" cy="294975"/>
            <a:chOff x="8532189" y="5068824"/>
            <a:chExt cx="393300" cy="393300"/>
          </a:xfrm>
        </p:grpSpPr>
        <p:sp>
          <p:nvSpPr>
            <p:cNvPr id="73" name="Google Shape;73;p9"/>
            <p:cNvSpPr/>
            <p:nvPr/>
          </p:nvSpPr>
          <p:spPr>
            <a:xfrm>
              <a:off x="8532189" y="5068824"/>
              <a:ext cx="393300" cy="3933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8568766" y="5105400"/>
              <a:ext cx="320100" cy="3201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685800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图片与标题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6227806" y="1"/>
            <a:ext cx="2916300" cy="51435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6412230" y="514350"/>
            <a:ext cx="24003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ckwell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6227700" cy="51435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6412230" y="1817370"/>
            <a:ext cx="24003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48"/>
              <a:buNone/>
              <a:defRPr sz="1350">
                <a:solidFill>
                  <a:srgbClr val="69240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>
            <a:off x="8522664" y="4691443"/>
            <a:ext cx="393300" cy="294975"/>
            <a:chOff x="8532189" y="5068824"/>
            <a:chExt cx="393300" cy="393300"/>
          </a:xfrm>
        </p:grpSpPr>
        <p:sp>
          <p:nvSpPr>
            <p:cNvPr id="84" name="Google Shape;84;p10"/>
            <p:cNvSpPr/>
            <p:nvPr/>
          </p:nvSpPr>
          <p:spPr>
            <a:xfrm>
              <a:off x="8532189" y="5068824"/>
              <a:ext cx="393300" cy="3933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8568766" y="5105400"/>
              <a:ext cx="320100" cy="3201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522664" y="4691443"/>
            <a:ext cx="393300" cy="294975"/>
            <a:chOff x="8532189" y="5068824"/>
            <a:chExt cx="393300" cy="393300"/>
          </a:xfrm>
        </p:grpSpPr>
        <p:sp>
          <p:nvSpPr>
            <p:cNvPr id="7" name="Google Shape;7;p1"/>
            <p:cNvSpPr/>
            <p:nvPr/>
          </p:nvSpPr>
          <p:spPr>
            <a:xfrm>
              <a:off x="8532189" y="5068824"/>
              <a:ext cx="393300" cy="39330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8568766" y="5105400"/>
              <a:ext cx="320100" cy="3201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  <a:defRPr sz="42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85800" y="1591056"/>
            <a:ext cx="77724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5992368" y="4704589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9240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685800" y="4704589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69240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483346" y="4704589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lequest.com/see5-info.html" TargetMode="External"/><Relationship Id="rId3" Type="http://schemas.openxmlformats.org/officeDocument/2006/relationships/hyperlink" Target="https://scikit-learn.org/stable/modules/svm.html" TargetMode="External"/><Relationship Id="rId7" Type="http://schemas.openxmlformats.org/officeDocument/2006/relationships/hyperlink" Target="http://www.rulequest.com/Persona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tree.html" TargetMode="External"/><Relationship Id="rId5" Type="http://schemas.openxmlformats.org/officeDocument/2006/relationships/hyperlink" Target="http://svmlight.joachims.org/" TargetMode="External"/><Relationship Id="rId4" Type="http://schemas.openxmlformats.org/officeDocument/2006/relationships/hyperlink" Target="https://www.csie.ntu.edu.tw/~cjlin/libsv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t/bb399832b5774f6482a57d5716b1574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#roc-metr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788669" y="1074167"/>
            <a:ext cx="76836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ckwell"/>
              <a:buNone/>
            </a:pPr>
            <a:r>
              <a:rPr lang="en-US" altLang="zh-CN" sz="6000" dirty="0"/>
              <a:t>Ensemble</a:t>
            </a:r>
            <a:r>
              <a:rPr lang="zh-CN" altLang="en-US" sz="6000" dirty="0"/>
              <a:t> </a:t>
            </a:r>
            <a:r>
              <a:rPr lang="en-US" altLang="zh-CN" sz="6000" dirty="0"/>
              <a:t>Learning</a:t>
            </a:r>
            <a:endParaRPr sz="6000"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671757" y="3120389"/>
            <a:ext cx="5918454" cy="122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lang="en-US" altLang="zh-CN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 err="1"/>
              <a:t>Exp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lang="en-US" altLang="zh-CN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altLang="zh-CN" dirty="0"/>
              <a:t>Deadline</a:t>
            </a: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639500" y="1622575"/>
            <a:ext cx="7906294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dirty="0"/>
              <a:t>Deadline: </a:t>
            </a:r>
            <a:r>
              <a:rPr lang="en" altLang="zh-CN" dirty="0">
                <a:solidFill>
                  <a:srgbClr val="FF0000"/>
                </a:solidFill>
              </a:rPr>
              <a:t>2019.0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en" altLang="zh-CN" dirty="0">
                <a:solidFill>
                  <a:srgbClr val="FF0000"/>
                </a:solidFill>
              </a:rPr>
              <a:t> Thursday 23:59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Upload the zipped file, with your name and student id in the filename, to </a:t>
            </a:r>
            <a:r>
              <a:rPr lang="en" altLang="zh-CN" dirty="0" err="1"/>
              <a:t>learn.tsinghua.edu.cn</a:t>
            </a:r>
            <a:endParaRPr lang="en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Late submissions </a:t>
            </a:r>
            <a:r>
              <a:rPr lang="en" altLang="zh-CN" dirty="0">
                <a:solidFill>
                  <a:srgbClr val="FF0000"/>
                </a:solidFill>
              </a:rPr>
              <a:t>WILL NOT BE ACCEPTED</a:t>
            </a:r>
          </a:p>
          <a:p>
            <a:pPr marL="182880" indent="-182880">
              <a:spcBef>
                <a:spcPts val="0"/>
              </a:spcBef>
              <a:buSzPts val="1700"/>
            </a:pPr>
            <a:endParaRPr lang="en" altLang="zh-CN" dirty="0"/>
          </a:p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dirty="0"/>
              <a:t>Contact TA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 err="1"/>
              <a:t>Chenyang</a:t>
            </a:r>
            <a:r>
              <a:rPr lang="en" altLang="zh-CN" dirty="0"/>
              <a:t> Wang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 err="1"/>
              <a:t>THUwangcy@gmail.com</a:t>
            </a:r>
            <a:endParaRPr lang="en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17888802343</a:t>
            </a:r>
          </a:p>
          <a:p>
            <a:pPr marL="182880" indent="-182880">
              <a:spcBef>
                <a:spcPts val="0"/>
              </a:spcBef>
              <a:buSzPts val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28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altLang="zh-CN" dirty="0"/>
              <a:t>Toolkits</a:t>
            </a: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639500" y="1622575"/>
            <a:ext cx="7906294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indent="-182880">
              <a:spcBef>
                <a:spcPts val="0"/>
              </a:spcBef>
              <a:buSzPts val="1700"/>
            </a:pPr>
            <a:r>
              <a:rPr lang="en-US" altLang="zh-CN" dirty="0"/>
              <a:t>SVM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 err="1"/>
              <a:t>Sklearn</a:t>
            </a:r>
            <a:r>
              <a:rPr lang="en" altLang="zh-CN" dirty="0"/>
              <a:t>: </a:t>
            </a:r>
            <a:r>
              <a:rPr lang="en" altLang="zh-CN" dirty="0">
                <a:hlinkClick r:id="rId3"/>
              </a:rPr>
              <a:t>https://scikit-learn.org/stable/modules/svm.html</a:t>
            </a:r>
            <a:endParaRPr lang="en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 err="1"/>
              <a:t>LibSVM</a:t>
            </a:r>
            <a:r>
              <a:rPr lang="en" altLang="zh-CN" dirty="0"/>
              <a:t>: </a:t>
            </a:r>
            <a:r>
              <a:rPr lang="en" altLang="zh-CN" dirty="0">
                <a:hlinkClick r:id="rId4"/>
              </a:rPr>
              <a:t>https://www.csie.ntu.edu.tw/~cjlin/libsvm/</a:t>
            </a:r>
            <a:endParaRPr lang="en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SVM-light: </a:t>
            </a:r>
            <a:r>
              <a:rPr lang="en" altLang="zh-CN" dirty="0">
                <a:hlinkClick r:id="rId5"/>
              </a:rPr>
              <a:t>http://svmlight.joachims.org/</a:t>
            </a:r>
            <a:endParaRPr lang="en" altLang="zh-CN" dirty="0">
              <a:solidFill>
                <a:schemeClr val="tx1"/>
              </a:solidFill>
            </a:endParaRPr>
          </a:p>
          <a:p>
            <a:pPr marL="182880" indent="-182880">
              <a:spcBef>
                <a:spcPts val="0"/>
              </a:spcBef>
              <a:buSzPts val="1700"/>
            </a:pPr>
            <a:endParaRPr lang="en" altLang="zh-CN" dirty="0">
              <a:solidFill>
                <a:schemeClr val="tx1"/>
              </a:solidFill>
            </a:endParaRPr>
          </a:p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dirty="0">
                <a:solidFill>
                  <a:schemeClr val="tx1"/>
                </a:solidFill>
              </a:rPr>
              <a:t>Decision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Tree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 err="1"/>
              <a:t>Sklearn</a:t>
            </a:r>
            <a:r>
              <a:rPr lang="en" altLang="zh-CN" dirty="0"/>
              <a:t>: </a:t>
            </a:r>
            <a:r>
              <a:rPr lang="en" altLang="zh-CN" dirty="0">
                <a:hlinkClick r:id="rId6"/>
              </a:rPr>
              <a:t>https://scikit-learn.org/stable/modules/tree.html</a:t>
            </a:r>
            <a:endParaRPr lang="en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C4.5: </a:t>
            </a:r>
            <a:r>
              <a:rPr lang="en" altLang="zh-CN" dirty="0">
                <a:hlinkClick r:id="rId7"/>
              </a:rPr>
              <a:t>http://www.rulequest.com/Personal/</a:t>
            </a:r>
            <a:endParaRPr lang="en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C5.0: </a:t>
            </a:r>
            <a:r>
              <a:rPr lang="en" altLang="zh-CN" dirty="0">
                <a:hlinkClick r:id="rId8"/>
              </a:rPr>
              <a:t>http://www.rulequest.com/see5-info.html</a:t>
            </a:r>
            <a:endParaRPr lang="en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endParaRPr lang="en" altLang="zh-CN" dirty="0">
              <a:solidFill>
                <a:schemeClr val="tx1"/>
              </a:solidFill>
            </a:endParaRPr>
          </a:p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dirty="0"/>
              <a:t>Please note that even if the package provides ensemble learning tools, you </a:t>
            </a:r>
            <a:r>
              <a:rPr lang="en" altLang="zh-CN" dirty="0">
                <a:solidFill>
                  <a:srgbClr val="FF0000"/>
                </a:solidFill>
              </a:rPr>
              <a:t>SHOULD NOT </a:t>
            </a:r>
            <a:r>
              <a:rPr lang="en" altLang="zh-CN" dirty="0"/>
              <a:t>use them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5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32299" y="1622725"/>
            <a:ext cx="7825901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Implement some ensemble learning algorithms and test on a given dataset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endParaRPr dirty="0"/>
          </a:p>
          <a:p>
            <a:pPr marL="182880" lvl="0" indent="-182880">
              <a:spcBef>
                <a:spcPts val="0"/>
              </a:spcBef>
            </a:pPr>
            <a:r>
              <a:rPr lang="en" altLang="zh-CN" dirty="0"/>
              <a:t>Compare different ensemble learning algorithms with different base classifiers</a:t>
            </a:r>
          </a:p>
          <a:p>
            <a:pPr marL="640080" lvl="1" indent="-182880">
              <a:spcBef>
                <a:spcPts val="0"/>
              </a:spcBef>
            </a:pPr>
            <a:r>
              <a:rPr lang="en" altLang="zh-CN" dirty="0"/>
              <a:t>Two ensemble learning algorithms: Bagging, AdaBoost.M1</a:t>
            </a:r>
          </a:p>
          <a:p>
            <a:pPr marL="640080" lvl="1" indent="-182880">
              <a:spcBef>
                <a:spcPts val="0"/>
              </a:spcBef>
            </a:pPr>
            <a:r>
              <a:rPr lang="en" altLang="zh-CN" dirty="0"/>
              <a:t>Two base classifiers: SVM, Decision Tree</a:t>
            </a:r>
          </a:p>
          <a:p>
            <a:pPr marL="640080" lvl="1" indent="-182880">
              <a:spcBef>
                <a:spcPts val="0"/>
              </a:spcBef>
            </a:pPr>
            <a:r>
              <a:rPr lang="en" altLang="zh-CN" dirty="0"/>
              <a:t>Thus, you should at least compare 4 combinations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60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dirty="0"/>
              <a:t>Task (cont.)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32299" y="1622725"/>
            <a:ext cx="7825901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>
              <a:spcBef>
                <a:spcPts val="0"/>
              </a:spcBef>
              <a:buSzPts val="1700"/>
            </a:pPr>
            <a:r>
              <a:rPr lang="en" altLang="zh-CN" dirty="0"/>
              <a:t>You can use existing classifier, but </a:t>
            </a:r>
            <a:r>
              <a:rPr lang="en" altLang="zh-CN" dirty="0">
                <a:solidFill>
                  <a:srgbClr val="FF0000"/>
                </a:solidFill>
              </a:rPr>
              <a:t>the ensemble learning algorithms need to be implemented by yourself</a:t>
            </a:r>
          </a:p>
          <a:p>
            <a:pPr marL="182880" lvl="0" indent="-182880">
              <a:spcBef>
                <a:spcPts val="0"/>
              </a:spcBef>
              <a:buSzPts val="1700"/>
            </a:pPr>
            <a:endParaRPr dirty="0">
              <a:solidFill>
                <a:srgbClr val="FF0000"/>
              </a:solidFill>
            </a:endParaRPr>
          </a:p>
          <a:p>
            <a:pPr marL="182880" lvl="0" indent="-182880">
              <a:spcBef>
                <a:spcPts val="0"/>
              </a:spcBef>
            </a:pPr>
            <a:r>
              <a:rPr lang="en" altLang="zh-CN" dirty="0"/>
              <a:t>Optional Tasks</a:t>
            </a:r>
          </a:p>
          <a:p>
            <a:pPr marL="640080" lvl="1" indent="-182880">
              <a:spcBef>
                <a:spcPts val="0"/>
              </a:spcBef>
            </a:pPr>
            <a:r>
              <a:rPr lang="en" altLang="zh-CN" dirty="0"/>
              <a:t>Try other base classifier (such as K-NN, Naive Bayes...)</a:t>
            </a:r>
          </a:p>
          <a:p>
            <a:pPr marL="640080" lvl="1" indent="-182880">
              <a:spcBef>
                <a:spcPts val="0"/>
              </a:spcBef>
            </a:pPr>
            <a:r>
              <a:rPr lang="en" altLang="zh-CN" dirty="0"/>
              <a:t>Analyze the effect of different (kinds of) features</a:t>
            </a:r>
          </a:p>
          <a:p>
            <a:pPr marL="640080" lvl="1" indent="-182880">
              <a:spcBef>
                <a:spcPts val="0"/>
              </a:spcBef>
            </a:pPr>
            <a:r>
              <a:rPr lang="en" altLang="zh-CN" dirty="0"/>
              <a:t>Tune the parameters of ensemble learning algorithms, and </a:t>
            </a:r>
            <a:r>
              <a:rPr lang="en" altLang="zh-CN" dirty="0" err="1"/>
              <a:t>analyse</a:t>
            </a:r>
            <a:r>
              <a:rPr lang="en" altLang="zh-CN" dirty="0"/>
              <a:t> their effect on performance</a:t>
            </a:r>
          </a:p>
          <a:p>
            <a:pPr marL="640080" lvl="1" indent="-182880">
              <a:spcBef>
                <a:spcPts val="0"/>
              </a:spcBef>
            </a:pPr>
            <a:r>
              <a:rPr lang="en" altLang="zh-CN" dirty="0"/>
              <a:t>Any other methods you'd like to get higher score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04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32300" y="1622725"/>
            <a:ext cx="47697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CN" dirty="0"/>
              <a:t>Product review quality estimation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CN" dirty="0"/>
              <a:t>A key component for e-commerce, e.g. review ranking, recommendation, etc.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CN" dirty="0"/>
              <a:t>Review helpfulness prediction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endParaRPr lang="en-US" altLang="zh-CN" dirty="0"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CN" dirty="0"/>
              <a:t>Problem definition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CN" dirty="0"/>
              <a:t>each review r_i = {P, C, A, H}</a:t>
            </a:r>
            <a:endParaRPr dirty="0"/>
          </a:p>
          <a:p>
            <a:pPr marL="731520" lvl="2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CN" dirty="0"/>
              <a:t>P: Product &amp; product rating,</a:t>
            </a:r>
            <a:r>
              <a:rPr lang="en-US" altLang="zh-CN" dirty="0"/>
              <a:t> </a:t>
            </a:r>
            <a:r>
              <a:rPr lang="zh-CN" dirty="0"/>
              <a:t>C: Content, A: Author/Reviewer, </a:t>
            </a:r>
            <a:endParaRPr lang="en-US" altLang="zh-CN" dirty="0"/>
          </a:p>
          <a:p>
            <a:pPr marL="731520" lvl="2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CN" dirty="0"/>
              <a:t>H: Helpfulness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CN" dirty="0"/>
              <a:t>Given P, C, A, predict H</a:t>
            </a:r>
            <a:endParaRPr dirty="0"/>
          </a:p>
          <a:p>
            <a:pPr marL="73152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t="15404" r="11660"/>
          <a:stretch/>
        </p:blipFill>
        <p:spPr>
          <a:xfrm>
            <a:off x="5330929" y="1639991"/>
            <a:ext cx="3719201" cy="130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5317254" y="2490266"/>
            <a:ext cx="1114200" cy="246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5637754" y="3062916"/>
            <a:ext cx="303905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altLang="zh-CN" dirty="0">
                <a:latin typeface="Rockwell"/>
                <a:ea typeface="Rockwell"/>
                <a:cs typeface="Rockwell"/>
                <a:sym typeface="Rockwell"/>
              </a:rPr>
              <a:t>n</a:t>
            </a:r>
            <a:r>
              <a:rPr lang="zh-CN" dirty="0">
                <a:latin typeface="Rockwell"/>
                <a:ea typeface="Rockwell"/>
                <a:cs typeface="Rockwell"/>
                <a:sym typeface="Rockwell"/>
              </a:rPr>
              <a:t> exmaple of review in Amazon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043777" y="3796303"/>
            <a:ext cx="9522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6238404" y="3849703"/>
            <a:ext cx="24384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ckwell"/>
                <a:ea typeface="Rockwell"/>
                <a:cs typeface="Rockwell"/>
                <a:sym typeface="Rockwell"/>
              </a:rPr>
              <a:t>A classification problem 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dirty="0"/>
              <a:t>Data Fields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32299" y="1622725"/>
            <a:ext cx="796477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>
              <a:spcBef>
                <a:spcPts val="0"/>
              </a:spcBef>
              <a:buSzPts val="1700"/>
            </a:pPr>
            <a:r>
              <a:rPr lang="en-US" altLang="zh-CN" i="1" dirty="0"/>
              <a:t>Id</a:t>
            </a:r>
            <a:r>
              <a:rPr lang="en-US" altLang="zh-CN" dirty="0"/>
              <a:t>: </a:t>
            </a:r>
            <a:r>
              <a:rPr lang="en" altLang="zh-CN" dirty="0"/>
              <a:t>identify test cases (only appear in test set)</a:t>
            </a:r>
          </a:p>
          <a:p>
            <a:pPr marL="182880" lvl="0" indent="-182880">
              <a:spcBef>
                <a:spcPts val="0"/>
              </a:spcBef>
              <a:buSzPts val="1700"/>
            </a:pPr>
            <a:r>
              <a:rPr lang="en" i="1" dirty="0" err="1"/>
              <a:t>reviewerID</a:t>
            </a:r>
            <a:r>
              <a:rPr lang="en" dirty="0"/>
              <a:t>: </a:t>
            </a:r>
            <a:r>
              <a:rPr lang="en" altLang="zh-CN" dirty="0"/>
              <a:t>unique id of each </a:t>
            </a:r>
            <a:r>
              <a:rPr lang="en" altLang="zh-CN" dirty="0" err="1"/>
              <a:t>reviwer</a:t>
            </a:r>
            <a:endParaRPr lang="en" altLang="zh-CN" dirty="0"/>
          </a:p>
          <a:p>
            <a:pPr marL="182880" lvl="0" indent="-182880">
              <a:spcBef>
                <a:spcPts val="0"/>
              </a:spcBef>
              <a:buSzPts val="1700"/>
            </a:pPr>
            <a:r>
              <a:rPr lang="en" i="1" dirty="0" err="1"/>
              <a:t>asin</a:t>
            </a:r>
            <a:r>
              <a:rPr lang="en" dirty="0"/>
              <a:t>: </a:t>
            </a:r>
            <a:r>
              <a:rPr lang="en" altLang="zh-CN" dirty="0"/>
              <a:t>unique id of each item</a:t>
            </a:r>
          </a:p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i="1" dirty="0" err="1"/>
              <a:t>reviewText</a:t>
            </a:r>
            <a:r>
              <a:rPr lang="en" altLang="zh-CN" dirty="0"/>
              <a:t>: content of review in English, without preprocessing</a:t>
            </a:r>
          </a:p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i="1" dirty="0"/>
              <a:t>overall</a:t>
            </a:r>
            <a:r>
              <a:rPr lang="en" altLang="zh-CN" dirty="0"/>
              <a:t>: the rating user gives to item (from 1 to 5)</a:t>
            </a:r>
          </a:p>
          <a:p>
            <a:pPr marL="182880" indent="-182880">
              <a:spcBef>
                <a:spcPts val="0"/>
              </a:spcBef>
              <a:buSzPts val="1700"/>
            </a:pPr>
            <a:endParaRPr lang="en" altLang="zh-CN" dirty="0"/>
          </a:p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i="1" dirty="0" err="1"/>
              <a:t>votes_up</a:t>
            </a:r>
            <a:r>
              <a:rPr lang="en" altLang="zh-CN" dirty="0"/>
              <a:t>: number of up votes to this review</a:t>
            </a:r>
          </a:p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i="1" dirty="0" err="1"/>
              <a:t>votes_all</a:t>
            </a:r>
            <a:r>
              <a:rPr lang="en" altLang="zh-CN" dirty="0"/>
              <a:t>: number of total votes to this review</a:t>
            </a:r>
          </a:p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i="1" dirty="0"/>
              <a:t>label</a:t>
            </a:r>
            <a:r>
              <a:rPr lang="en" altLang="zh-CN" dirty="0"/>
              <a:t>: 0 for low quality, and 1 for high quality</a:t>
            </a:r>
          </a:p>
          <a:p>
            <a:pPr marL="182880" indent="-182880">
              <a:spcBef>
                <a:spcPts val="0"/>
              </a:spcBef>
              <a:buSzPts val="1700"/>
            </a:pPr>
            <a:endParaRPr lang="en" altLang="zh-CN" dirty="0"/>
          </a:p>
          <a:p>
            <a:pPr marL="182880" lvl="0" indent="-182880">
              <a:spcBef>
                <a:spcPts val="0"/>
              </a:spcBef>
              <a:buSzPts val="1700"/>
            </a:pPr>
            <a:endParaRPr dirty="0"/>
          </a:p>
          <a:p>
            <a:pPr marL="73152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0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altLang="zh-CN" dirty="0"/>
              <a:t>File Description</a:t>
            </a: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639500" y="1622575"/>
            <a:ext cx="7906294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dirty="0" err="1"/>
              <a:t>train.csv</a:t>
            </a:r>
            <a:r>
              <a:rPr lang="en" altLang="zh-CN" dirty="0"/>
              <a:t>: training set</a:t>
            </a:r>
          </a:p>
          <a:p>
            <a:pPr marL="182880" lvl="0" indent="-182880">
              <a:spcBef>
                <a:spcPts val="0"/>
              </a:spcBef>
              <a:buSzPts val="1700"/>
            </a:pPr>
            <a:r>
              <a:rPr lang="en-US" dirty="0" err="1"/>
              <a:t>test.csv</a:t>
            </a:r>
            <a:r>
              <a:rPr lang="en-US" dirty="0"/>
              <a:t>: test set</a:t>
            </a:r>
            <a:r>
              <a:rPr lang="en" altLang="zh-CN" dirty="0"/>
              <a:t> , without information about votes and label</a:t>
            </a:r>
          </a:p>
          <a:p>
            <a:pPr marL="182880" lvl="0" indent="-182880">
              <a:spcBef>
                <a:spcPts val="0"/>
              </a:spcBef>
              <a:buSzPts val="1700"/>
            </a:pPr>
            <a:endParaRPr lang="en" dirty="0"/>
          </a:p>
          <a:p>
            <a:pPr marL="182880" lvl="0" indent="-182880">
              <a:spcBef>
                <a:spcPts val="0"/>
              </a:spcBef>
              <a:buSzPts val="1700"/>
            </a:pPr>
            <a:r>
              <a:rPr lang="en" dirty="0"/>
              <a:t>Additional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Reviews with </a:t>
            </a:r>
            <a:r>
              <a:rPr lang="en" altLang="zh-CN" dirty="0" err="1"/>
              <a:t>votes_up</a:t>
            </a:r>
            <a:r>
              <a:rPr lang="en" altLang="zh-CN" dirty="0"/>
              <a:t> / </a:t>
            </a:r>
            <a:r>
              <a:rPr lang="en" altLang="zh-CN" dirty="0" err="1"/>
              <a:t>votes_all</a:t>
            </a:r>
            <a:r>
              <a:rPr lang="en" altLang="zh-CN" dirty="0"/>
              <a:t> ≥ 0.9 ​are considered as high quality reviews. All the reviews are assured to have at least 5 </a:t>
            </a:r>
            <a:r>
              <a:rPr lang="en" altLang="zh-CN" dirty="0" err="1"/>
              <a:t>votes_all</a:t>
            </a:r>
            <a:endParaRPr lang="en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You should generate results on each reviews in </a:t>
            </a:r>
            <a:r>
              <a:rPr lang="en" altLang="zh-CN" dirty="0" err="1"/>
              <a:t>test.csv</a:t>
            </a:r>
            <a:r>
              <a:rPr lang="en" altLang="zh-CN" dirty="0"/>
              <a:t>, where </a:t>
            </a:r>
            <a:r>
              <a:rPr lang="en" altLang="zh-CN" dirty="0" err="1"/>
              <a:t>reviewerID</a:t>
            </a:r>
            <a:r>
              <a:rPr lang="en" altLang="zh-CN" dirty="0"/>
              <a:t> and </a:t>
            </a:r>
            <a:r>
              <a:rPr lang="en" altLang="zh-CN" dirty="0" err="1"/>
              <a:t>asin</a:t>
            </a:r>
            <a:r>
              <a:rPr lang="en" altLang="zh-CN" dirty="0"/>
              <a:t> are assured to have been appeared in </a:t>
            </a:r>
            <a:r>
              <a:rPr lang="en" altLang="zh-CN" dirty="0" err="1"/>
              <a:t>train.csv</a:t>
            </a:r>
            <a:endParaRPr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altLang="zh-CN" dirty="0"/>
              <a:t>Evaluation</a:t>
            </a: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639500" y="1622575"/>
            <a:ext cx="7906294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dirty="0"/>
              <a:t>A </a:t>
            </a:r>
            <a:r>
              <a:rPr lang="en" altLang="zh-CN" dirty="0" err="1"/>
              <a:t>inclass</a:t>
            </a:r>
            <a:r>
              <a:rPr lang="en" altLang="zh-CN" dirty="0"/>
              <a:t> competition on </a:t>
            </a:r>
            <a:r>
              <a:rPr lang="en" altLang="zh-CN" dirty="0">
                <a:solidFill>
                  <a:srgbClr val="FF0000"/>
                </a:solidFill>
              </a:rPr>
              <a:t>Kaggle</a:t>
            </a:r>
            <a:r>
              <a:rPr lang="en" altLang="zh-CN" dirty="0"/>
              <a:t>!</a:t>
            </a:r>
          </a:p>
          <a:p>
            <a:pPr marL="182880" indent="-182880">
              <a:spcBef>
                <a:spcPts val="0"/>
              </a:spcBef>
              <a:buSzPts val="1700"/>
            </a:pPr>
            <a:endParaRPr lang="en" altLang="zh-CN" dirty="0"/>
          </a:p>
          <a:p>
            <a:pPr marL="182880" lvl="0" indent="-182880">
              <a:spcBef>
                <a:spcPts val="0"/>
              </a:spcBef>
              <a:buSzPts val="1700"/>
            </a:pPr>
            <a:r>
              <a:rPr lang="en-US" dirty="0"/>
              <a:t>Three steps to come aboard: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dirty="0"/>
              <a:t>Register an account on </a:t>
            </a:r>
            <a:r>
              <a:rPr lang="en-US" dirty="0">
                <a:hlinkClick r:id="rId3"/>
              </a:rPr>
              <a:t>Kaggle</a:t>
            </a:r>
            <a:endParaRPr lang="en-US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dirty="0"/>
              <a:t>Visit competition </a:t>
            </a:r>
            <a:r>
              <a:rPr lang="en-US" dirty="0">
                <a:hlinkClick r:id="rId4"/>
              </a:rPr>
              <a:t>invitation link</a:t>
            </a:r>
            <a:endParaRPr lang="en-US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dirty="0"/>
              <a:t>Join it!</a:t>
            </a:r>
          </a:p>
          <a:p>
            <a:pPr marL="182880" indent="-182880">
              <a:spcBef>
                <a:spcPts val="0"/>
              </a:spcBef>
              <a:buSzPts val="1700"/>
            </a:pPr>
            <a:endParaRPr lang="en-US" altLang="zh-CN" dirty="0"/>
          </a:p>
          <a:p>
            <a:pPr marL="182880" indent="-182880">
              <a:spcBef>
                <a:spcPts val="0"/>
              </a:spcBef>
              <a:buSzPts val="1700"/>
            </a:pPr>
            <a:r>
              <a:rPr lang="en-US" dirty="0"/>
              <a:t>Data file can be download there</a:t>
            </a:r>
          </a:p>
          <a:p>
            <a:pPr marL="182880" indent="-182880">
              <a:spcBef>
                <a:spcPts val="0"/>
              </a:spcBef>
              <a:buSzPts val="1700"/>
            </a:pPr>
            <a:endParaRPr lang="en-US" altLang="zh-CN" dirty="0"/>
          </a:p>
          <a:p>
            <a:pPr marL="182880" indent="-182880">
              <a:spcBef>
                <a:spcPts val="0"/>
              </a:spcBef>
              <a:buSzPts val="1700"/>
            </a:pPr>
            <a:r>
              <a:rPr lang="en-US" altLang="zh-CN" dirty="0"/>
              <a:t>Note: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ank on leaderboard will be taken into consideration, but don’t worry, just for a little reference</a:t>
            </a:r>
            <a:endParaRPr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01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639500" y="1622575"/>
            <a:ext cx="7906294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indent="-182880">
              <a:spcBef>
                <a:spcPts val="0"/>
              </a:spcBef>
              <a:buSzPts val="1700"/>
            </a:pPr>
            <a:r>
              <a:rPr lang="en-US" altLang="zh-CN" dirty="0"/>
              <a:t>Metric: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AUC</a:t>
            </a:r>
            <a:endParaRPr lang="en" altLang="zh-CN" dirty="0"/>
          </a:p>
          <a:p>
            <a:pPr marL="182880" indent="-182880">
              <a:spcBef>
                <a:spcPts val="0"/>
              </a:spcBef>
              <a:buSzPts val="1700"/>
            </a:pPr>
            <a:endParaRPr lang="en" altLang="zh-CN" dirty="0"/>
          </a:p>
          <a:p>
            <a:pPr marL="182880" indent="-182880">
              <a:spcBef>
                <a:spcPts val="0"/>
              </a:spcBef>
              <a:buSzPts val="1700"/>
            </a:pPr>
            <a:r>
              <a:rPr lang="en-US" altLang="zh-CN" dirty="0"/>
              <a:t>Submission</a:t>
            </a:r>
            <a:r>
              <a:rPr lang="zh-CN" altLang="en-US" dirty="0"/>
              <a:t> </a:t>
            </a:r>
            <a:r>
              <a:rPr lang="en-US" altLang="zh-CN" dirty="0"/>
              <a:t>format: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(probability)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included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submissions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day</a:t>
            </a:r>
          </a:p>
          <a:p>
            <a:pPr marL="640080" lvl="1" indent="-182880">
              <a:spcBef>
                <a:spcPts val="0"/>
              </a:spcBef>
              <a:buSzPts val="1700"/>
            </a:pPr>
            <a:endParaRPr lang="en-US" altLang="zh-CN" dirty="0"/>
          </a:p>
          <a:p>
            <a:pPr marL="182880" indent="-182880">
              <a:spcBef>
                <a:spcPts val="0"/>
              </a:spcBef>
              <a:buSzPts val="1700"/>
            </a:pP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benchmarks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submitted</a:t>
            </a:r>
            <a:r>
              <a:rPr lang="zh-CN" altLang="en-US" dirty="0"/>
              <a:t> </a:t>
            </a:r>
            <a:endParaRPr lang="en-US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altLang="zh-CN" dirty="0" err="1"/>
              <a:t>DTree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0.56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altLang="zh-CN" dirty="0" err="1"/>
              <a:t>Bagging+DTree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0.66</a:t>
            </a:r>
          </a:p>
          <a:p>
            <a:pPr marL="182880" indent="-182880">
              <a:spcBef>
                <a:spcPts val="0"/>
              </a:spcBef>
              <a:buSzPts val="1700"/>
            </a:pPr>
            <a:endParaRPr lang="en-US" altLang="zh-CN" dirty="0"/>
          </a:p>
          <a:p>
            <a:pPr marL="182880" indent="-182880">
              <a:spcBef>
                <a:spcPts val="0"/>
              </a:spcBef>
              <a:buSzPts val="1700"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cheat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system</a:t>
            </a:r>
          </a:p>
          <a:p>
            <a:pPr marL="0" indent="0">
              <a:spcBef>
                <a:spcPts val="0"/>
              </a:spcBef>
              <a:buSzPts val="1700"/>
              <a:buNone/>
            </a:pPr>
            <a:endParaRPr lang="en-US" altLang="zh-CN"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0AA107-D649-B647-BD90-3EEB9A16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845" y="2202836"/>
            <a:ext cx="1285800" cy="1156411"/>
          </a:xfrm>
          <a:prstGeom prst="rect">
            <a:avLst/>
          </a:prstGeom>
        </p:spPr>
      </p:pic>
      <p:sp>
        <p:nvSpPr>
          <p:cNvPr id="7" name="Google Shape;113;p14">
            <a:extLst>
              <a:ext uri="{FF2B5EF4-FFF2-40B4-BE49-F238E27FC236}">
                <a16:creationId xmlns:a16="http://schemas.microsoft.com/office/drawing/2014/main" id="{51CEAAF8-9CEE-FA4D-8688-EF1838EC04E6}"/>
              </a:ext>
            </a:extLst>
          </p:cNvPr>
          <p:cNvSpPr/>
          <p:nvPr/>
        </p:nvSpPr>
        <p:spPr>
          <a:xfrm>
            <a:off x="6716994" y="2124997"/>
            <a:ext cx="1615156" cy="120861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7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685800" y="363474"/>
            <a:ext cx="77724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altLang="zh-CN" dirty="0"/>
              <a:t>Submission</a:t>
            </a: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639500" y="1622575"/>
            <a:ext cx="7906294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indent="-182880">
              <a:spcBef>
                <a:spcPts val="0"/>
              </a:spcBef>
              <a:buSzPts val="1700"/>
            </a:pP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r>
              <a:rPr lang="zh-CN" altLang="en-US" dirty="0"/>
              <a:t> </a:t>
            </a:r>
            <a:r>
              <a:rPr lang="en-US" altLang="zh-CN" dirty="0"/>
              <a:t>comments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No restriction on programming languages, but make sure that TA can run your code easily</a:t>
            </a:r>
          </a:p>
          <a:p>
            <a:pPr marL="182880" indent="-182880">
              <a:spcBef>
                <a:spcPts val="0"/>
              </a:spcBef>
              <a:buSzPts val="1700"/>
            </a:pPr>
            <a:r>
              <a:rPr lang="en" altLang="zh-CN" dirty="0"/>
              <a:t>README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A text file that briefly describes how to run your code and produce the reported results. 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Make sure your name, your student ID, </a:t>
            </a:r>
            <a:r>
              <a:rPr lang="en" altLang="zh-CN" dirty="0">
                <a:solidFill>
                  <a:srgbClr val="FF0000"/>
                </a:solidFill>
              </a:rPr>
              <a:t>your name on Kaggle</a:t>
            </a:r>
            <a:r>
              <a:rPr lang="en" altLang="zh-CN" dirty="0"/>
              <a:t> and your contact information included.</a:t>
            </a:r>
          </a:p>
          <a:p>
            <a:pPr marL="182880" indent="-182880">
              <a:spcBef>
                <a:spcPts val="0"/>
              </a:spcBef>
              <a:buSzPts val="1700"/>
            </a:pP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(PDF)</a:t>
            </a:r>
            <a:endParaRPr lang="en" altLang="zh-CN" dirty="0"/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-US" altLang="zh-CN" dirty="0"/>
              <a:t>E</a:t>
            </a:r>
            <a:r>
              <a:rPr lang="en" altLang="zh-CN" dirty="0" err="1"/>
              <a:t>xperimental</a:t>
            </a:r>
            <a:r>
              <a:rPr lang="en" altLang="zh-CN" dirty="0"/>
              <a:t> design</a:t>
            </a:r>
            <a:r>
              <a:rPr lang="en-US" altLang="zh-CN" dirty="0"/>
              <a:t>/results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Performance of different methods on Kaggle</a:t>
            </a:r>
          </a:p>
          <a:p>
            <a:pPr marL="640080" lvl="1" indent="-182880">
              <a:spcBef>
                <a:spcPts val="0"/>
              </a:spcBef>
              <a:buSzPts val="1700"/>
            </a:pPr>
            <a:r>
              <a:rPr lang="en" altLang="zh-CN" dirty="0"/>
              <a:t>Your analysis and discussion</a:t>
            </a:r>
          </a:p>
          <a:p>
            <a:pPr marL="640080" lvl="1" indent="-182880">
              <a:spcBef>
                <a:spcPts val="0"/>
              </a:spcBef>
              <a:buSzPts val="1700"/>
            </a:pPr>
            <a:endParaRPr dirty="0"/>
          </a:p>
          <a:p>
            <a:pPr marL="18288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035149"/>
      </p:ext>
    </p:extLst>
  </p:cSld>
  <p:clrMapOvr>
    <a:masterClrMapping/>
  </p:clrMapOvr>
</p:sld>
</file>

<file path=ppt/theme/theme1.xml><?xml version="1.0" encoding="utf-8"?>
<a:theme xmlns:a="http://schemas.openxmlformats.org/drawingml/2006/main" name="木活字">
  <a:themeElements>
    <a:clrScheme name="木活字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660</Words>
  <Application>Microsoft Macintosh PowerPoint</Application>
  <PresentationFormat>全屏显示(16:9)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Noto Sans Symbols</vt:lpstr>
      <vt:lpstr>Arial</vt:lpstr>
      <vt:lpstr>Calibri</vt:lpstr>
      <vt:lpstr>Rockwell</vt:lpstr>
      <vt:lpstr>木活字</vt:lpstr>
      <vt:lpstr>Ensemble Learning</vt:lpstr>
      <vt:lpstr>Task</vt:lpstr>
      <vt:lpstr>Task (cont.)</vt:lpstr>
      <vt:lpstr>Dataset</vt:lpstr>
      <vt:lpstr>Data Fields</vt:lpstr>
      <vt:lpstr>File Description</vt:lpstr>
      <vt:lpstr>Evaluation</vt:lpstr>
      <vt:lpstr>Evaluation (cont.)</vt:lpstr>
      <vt:lpstr>Submission</vt:lpstr>
      <vt:lpstr>Deadline</vt:lpstr>
      <vt:lpstr>Toolkits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Learning of Review Quality Estimation and User Modeling </dc:title>
  <cp:lastModifiedBy>wang-cy14@mails.tsinghua.edu.cn</cp:lastModifiedBy>
  <cp:revision>16</cp:revision>
  <dcterms:modified xsi:type="dcterms:W3CDTF">2019-05-05T08:35:59Z</dcterms:modified>
</cp:coreProperties>
</file>