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27" r:id="rId3"/>
    <p:sldId id="472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75" r:id="rId31"/>
    <p:sldId id="476" r:id="rId32"/>
    <p:sldId id="477" r:id="rId33"/>
    <p:sldId id="478" r:id="rId34"/>
    <p:sldId id="479" r:id="rId35"/>
    <p:sldId id="419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/>
    <p:restoredTop sz="94626"/>
  </p:normalViewPr>
  <p:slideViewPr>
    <p:cSldViewPr>
      <p:cViewPr varScale="1">
        <p:scale>
          <a:sx n="116" d="100"/>
          <a:sy n="116" d="100"/>
        </p:scale>
        <p:origin x="1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7DFD071-EE2C-6145-B6D1-D65C47B60E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BB7B965-0BF0-1D47-9205-FC1B2075B0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4B50A3A-1245-5E46-A858-F70954810A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3851F68-0B6C-9546-AD1F-F7C263BD00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AB22EEF-A95A-8E4E-BDCC-94E5311AD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69417FC-3FE8-154D-8D6F-E731DE20B6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0432F20-D588-F244-A9D4-0130616C67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4495BF5-1988-F245-9D59-0D4AC9535E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118274A-A4DC-424A-8363-FDE1777604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A67F019-A30C-0443-8D10-BFAA40D01E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CC5B0A6-BDA2-6043-91F3-B27F9A9C4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E42FD18-AF64-794B-A885-4C7C4B40B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95F661-8C64-E946-9D79-6F1AFE008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525C14-8B7B-0542-9C0C-5BD153223C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C9EA21-0A47-F345-AAEC-F741001A5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CEA75-C82F-0544-89C8-0C6719FFC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9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395EF5-AC9D-DC44-9360-B4387B2F55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11008B-E4CF-CA4E-8DA2-AE87DEF5E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C830EB-3470-2B48-B6D6-76FD816C0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D415AA-14B1-7846-AA51-316FB626D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4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A60F8B-B643-0147-ABE4-9A1CEDA31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05984-27FC-D84B-B6A6-C9616F6C0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52B605-61EE-C44D-8752-18A9B6CE6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4C39F-CDE3-AF4F-9430-645580885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51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9EC61E-9B4E-4D4A-8666-908B9FD3B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03BB39-D6D6-7342-BE24-08C283081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886FA3-A40B-C047-9626-2E772E050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43CA8F-9A8F-0C4A-BFA2-12FDFC415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6F6D04-5228-D94F-84BA-7A251B0C90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94E1A-0B0E-8D44-8ADB-CC0C78F9CB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254E97-420D-FA4E-9A92-58553BC95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5F64FE-5790-054A-8E59-49E253B432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B20B06-CC31-6E4B-B4CB-4F1E55C62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82228D-D1E3-2344-8A90-003A0D0E8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9EF650-9F10-1A46-88B5-2DB449ACE7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8B018-0E22-C641-86EF-2EB150A9E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685BE4CC-5246-4F4E-A866-205AFCE1C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914E8C-83A8-3142-9A7F-C4944367D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138855A-B310-DC42-912F-9448356EE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395D67-71B4-D042-8720-FB3A31A39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54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55801E-5D4A-174E-B521-8102E1445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0E9857-A91C-B643-9CDB-844EE1116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41963C-8746-F942-BD8B-D128803AF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490957-9062-9447-BBC5-7CC54E854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05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42CBD9-DBEE-8F4F-A5BE-B5DC786E8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F10BAB-2FD7-9343-BC2D-E342D72217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B61DE7-12FD-2C48-A93C-FC228C64B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74FA9A-E990-914D-8800-8079D1C09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2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0EAE4E-9F6C-E749-85DD-8B70EBD32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661BDB-CC74-A54B-8CEF-EAB41253F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CA18F1-1732-9D4E-AE1B-42123DA8B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F78D98-D586-0C44-A073-DA373FAE7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23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F821F7C-ABD4-3E47-AC5C-6F04570DE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F32518-9B9D-4845-B114-FE27500FA9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7DDC323-77DB-344A-A401-B901F5F25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B6192F-23D2-AA42-A3BF-7871D2045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6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4BFB4F1-A06C-E740-91FB-35098A3F2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EC0436-9F11-7E41-AC02-8EC5F948F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3ED811F-762E-174D-8E95-7B6BE67C9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F93AFE-7A3B-B74D-843F-48EE413D1A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C86EEB-A99F-874E-9BEF-3C2C7D1E3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C0EAC1-A512-8B4C-9950-58AB20025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08EA0A-55FE-9540-977D-1D2B77FF4A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979AC8-2700-FD4E-B234-A0A5CCBE4E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9844E75-CF67-C64C-B18F-D133F31118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55F456-B1F0-F44E-B12E-E2732C9B2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accent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1CCBBC-3D35-7248-AF33-99181D72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E1C8704-1EFC-EC42-B884-299D121B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2BA30-0034-9441-B4CB-E392B9033BDD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5F593DF-F6E3-C94F-84C5-A8F6D4AC67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819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CSCI-4320/6340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Parallel Programming &amp; Computing: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Message Passing Interface (MPI 1)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E023278-4977-794A-A929-3BFC82684E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3048000"/>
            <a:ext cx="86868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Prof. Chris Carothers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Computer Science Department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err="1">
                <a:ea typeface="ＭＳ Ｐゴシック" panose="020B0600070205080204" pitchFamily="34" charset="-128"/>
              </a:rPr>
              <a:t>chrisc@cs.rpi.edu</a:t>
            </a: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Detailed Reference &amp; </a:t>
            </a:r>
            <a:r>
              <a:rPr lang="en-US" altLang="en-US" sz="1800" b="1" dirty="0" err="1">
                <a:ea typeface="ＭＳ Ｐゴシック" panose="020B0600070205080204" pitchFamily="34" charset="-128"/>
              </a:rPr>
              <a:t>Tutorial:www.mpich.org</a:t>
            </a:r>
            <a:endParaRPr lang="en-US" altLang="en-US" sz="18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NOTE: FOR CLASS USE Spectrum-MPI Version of MPI!!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8A3D-C94A-2448-8E46-6A2C7781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DD12061-7FB7-C247-B366-2D77B1E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BD2320-5402-FB4D-9FC6-67046E814E3F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9EE7E1E-358B-8544-9788-DEE03AB23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Buffered Blocking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Message Passing Operations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46118E4-CE59-9844-83B0-A7D4F4F7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572000"/>
            <a:ext cx="8686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Blocking buffered transfer protocols: (a) in the presence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communication hardware with buffers at send and receive ends; and (b) in the absence of communication hardware, sender interrupts receiver and deposits data in buffer at receiver end.</a:t>
            </a: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388C4C68-4132-344F-9D1F-A5F2B666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0800"/>
            <a:ext cx="606107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115568B-6659-7E4C-9F3A-3BD5D170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D77D2D4-12D9-FA40-BE61-5128CE99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DB7AD-C707-CC43-BE52-B65C03E39F42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088DF16-6828-DD4E-A6D9-A27AECBA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Buffered Blocking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 Passing Operations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0D1789E-E0BE-C949-BCB8-4CD62381A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Bounded buffer sizes can have significant impact on performance.</a:t>
            </a:r>
          </a:p>
          <a:p>
            <a:pPr algn="ctr"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P0 				    P1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for (i = 0; i &lt; 1000; i++){ for (i = 0; i &lt; 1000; i++){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produce_data(&amp;a); 	       receive(&amp;a, 1, 0);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send(&amp;a, 1, 1); 	       consume_data(&amp;a);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} 				    }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What if consumer was much slower than producer?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1C6E13A-C249-B64F-B2EC-203C72B4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2863D97-46D5-1246-B98E-BC3F1ABA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637ABF-6B86-4A49-8531-4FB37B93A21B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B00EE59-6278-454E-93F6-B8FDE6942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Buffered Blocking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 Passing Operations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C4E32BC-A6EA-EB4A-91E1-8DB448E77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Deadlocks are still possible with buffering since receive operations block.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P0 				P1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receive(&amp;a, 1, 1); 	receive(&amp;a, 1, 0);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send(&amp;b, 1, 1); 		send(&amp;b, 1, 0);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7A6DF2-587A-E543-AECB-2D261F6F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B382E8EC-4A49-5844-BE3F-2934304C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A1B9F-F0D2-1E46-ADDD-5355807D319F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AE5F67A-784E-9C42-A60B-CD322B0B4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Non-Blocking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 Passing Operations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5138162-C160-004B-92F2-1E8B46118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programmer must ensure semantics of the send and receive.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This class of non-blocking protocols returns from the send or receive operation before it is semantically safe to do so.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Non-blocking operations are generally accompanied by a check-status operation.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When used correctly, these primitives are capable of overlapping communication overheads with useful computations.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Message passing libraries typically provide both blocking and non-blocking primitives.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11B8-7A24-CB44-B043-4585040C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7D18140-FEED-5E4E-AE68-0047907D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413233-6530-184C-9FE8-5E3609AAA870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45731F4-7755-5241-9E3B-429CACB2D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Non-Blocking Message Passing Operations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9CE2C3F7-906A-C843-B29C-B8B6B4F2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0925"/>
            <a:ext cx="9110663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4">
            <a:extLst>
              <a:ext uri="{FF2B5EF4-FFF2-40B4-BE49-F238E27FC236}">
                <a16:creationId xmlns:a16="http://schemas.microsoft.com/office/drawing/2014/main" id="{B49EBA3B-17F4-7346-844F-92D00A7A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7239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Non-blocking non-buffered send and receive operations (a) 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absence of communication hardware; (b) in presence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communication hardware.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47C2-61B0-8F4C-B8A2-4CB8093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6D980FA7-6523-B047-B44B-B9F8242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42E476-F6B3-734A-A970-A8591BAEA6B0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C73A72E-DA94-F545-9624-24F828A95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Send and Receive Protocols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70339E5-8E0B-CA4C-A9FD-8A32A45E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97550"/>
            <a:ext cx="705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Space of possible protocols for send and receive operations.</a:t>
            </a: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2A3E09A7-ABC4-1740-8B89-F68356A7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8538"/>
            <a:ext cx="610711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3A32C9-0AEA-864F-93F8-CA48DB6B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EC8BE640-E445-E447-BD87-AFC422EA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DB0EC-464B-B24F-9DB4-61E2BE14E0EE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9C41DC8-C1D8-8B44-AD4F-9896DC068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MPI: the Message Passing Interface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ACAFFA9-6358-154E-A0D7-319FF1B8F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 defines a standard library for message-passing that can be used to develop portable message-passing programs using either C or Fortran.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MPI standard defines both the syntax as well as the semantics of a core set of library routines.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Vendor implementations of MPI are available on almost all commercial parallel computers.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 is possible to write fully-functional message-passing programs by </a:t>
            </a:r>
            <a:r>
              <a:rPr lang="en-US" altLang="en-US" b="1">
                <a:ea typeface="ＭＳ Ｐゴシック" panose="020B0600070205080204" pitchFamily="34" charset="-128"/>
              </a:rPr>
              <a:t>using only the six routines</a:t>
            </a:r>
            <a:r>
              <a:rPr lang="en-US" altLang="en-US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But it my not be all that efficient!! </a:t>
            </a:r>
          </a:p>
          <a:p>
            <a:pPr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61B2718-0625-BD43-A06D-C588A4A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21AB02CA-F03B-AE44-BD9A-3CD21D8B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4B55B4-9A0B-0C4A-9509-5A87CDF0C74C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788D3D6-5BC1-274F-B78E-5AC7420F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MPI: the Message Passing Interface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0326C80-D50B-574D-83C2-B7F3AECB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3821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The minimal set of MPI routines.</a:t>
            </a:r>
          </a:p>
        </p:txBody>
      </p:sp>
      <p:graphicFrame>
        <p:nvGraphicFramePr>
          <p:cNvPr id="750613" name="Group 21">
            <a:extLst>
              <a:ext uri="{FF2B5EF4-FFF2-40B4-BE49-F238E27FC236}">
                <a16:creationId xmlns:a16="http://schemas.microsoft.com/office/drawing/2014/main" id="{300D107D-88D1-2544-BE0E-3B768A1891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0" y="2465388"/>
          <a:ext cx="7493000" cy="2719388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MPI_Init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Initializes MPI.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MPI_Finalize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Terminates MPI.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MPI_Comm_size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Determines the number of processes.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MPI_Comm_rank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Determines the label of calling process.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MPI_Send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Sends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unbuffered/blocking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”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 message.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38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MPI_Recv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Receives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“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unbuffered/blocking message.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CE2F9A-903C-6543-BEB8-A0248780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6DA3EF2E-642B-B143-BF6D-BFDFD57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0C240-9E09-5C4F-8E3C-3138AC2B2600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954C351-C9D1-1944-8411-F0FBD916B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Starting and Terminating the MPI Library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7A31910-BE62-C84F-8A1D-3CFA889D0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MPI_Init</a:t>
            </a:r>
            <a:r>
              <a:rPr lang="en-US" altLang="en-US" sz="2000">
                <a:ea typeface="ＭＳ Ｐゴシック" panose="020B0600070205080204" pitchFamily="34" charset="-128"/>
              </a:rPr>
              <a:t> is called prior to any calls to other MPI routines. Its purpose is to initialize the MPI environment.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MPI_Finalize</a:t>
            </a:r>
            <a:r>
              <a:rPr lang="en-US" altLang="en-US" sz="2000">
                <a:ea typeface="ＭＳ Ｐゴシック" panose="020B0600070205080204" pitchFamily="34" charset="-128"/>
              </a:rPr>
              <a:t> is called at the end of the computation, and it performs various clean-up tasks to terminate the MPI environment.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The prototypes of these two functions are: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MPI_Init(int *argc, char ***argv)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int MPI_Finalize()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MPI_Init</a:t>
            </a:r>
            <a:r>
              <a:rPr lang="en-US" altLang="en-US" sz="2000">
                <a:ea typeface="ＭＳ Ｐゴシック" panose="020B0600070205080204" pitchFamily="34" charset="-128"/>
              </a:rPr>
              <a:t> also strips off any MPI related command-line arguments.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All MPI routines, data-types, and constants are prefixed by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</a:t>
            </a:r>
            <a:r>
              <a:rPr lang="en-US" altLang="ja-JP" sz="2000">
                <a:ea typeface="ＭＳ Ｐゴシック" panose="020B0600070205080204" pitchFamily="34" charset="-128"/>
              </a:rPr>
              <a:t>_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. The return code for successful completion is </a:t>
            </a:r>
            <a:r>
              <a:rPr lang="en-US" altLang="ja-JP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MPI_SUCCESS</a:t>
            </a:r>
            <a:r>
              <a:rPr lang="en-US" altLang="ja-JP" sz="20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21E44D3-3A52-5448-9E8C-DBAE57EF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3AB2D1F-9DDB-D144-8F4D-D81C1F37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DD2B1-DF3F-EE40-9CFC-F5B1FAFAA4DA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8327AF8-196D-974F-949E-7B890E16C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Communicators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0E6605E-72D3-E143-B812-D898A1E73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72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communicator defines a </a:t>
            </a:r>
            <a:r>
              <a:rPr lang="en-US" altLang="en-US" i="1">
                <a:ea typeface="ＭＳ Ｐゴシック" panose="020B0600070205080204" pitchFamily="34" charset="-128"/>
              </a:rPr>
              <a:t>communication domain</a:t>
            </a:r>
            <a:r>
              <a:rPr lang="en-US" altLang="en-US">
                <a:ea typeface="ＭＳ Ｐゴシック" panose="020B0600070205080204" pitchFamily="34" charset="-128"/>
              </a:rPr>
              <a:t> - a set of processes that are allowed to communicate with each other.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Information about communication domains is stored in variables of type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MPI_Comm</a:t>
            </a:r>
            <a:r>
              <a:rPr lang="en-US" altLang="en-US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Communicators are used as arguments to all message transfer MPI routines.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process can belong to many different (possibly overlapping) communication domains.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 defines a default communicator called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MPI_COMM_WORLD</a:t>
            </a:r>
            <a:r>
              <a:rPr lang="en-US" altLang="en-US">
                <a:ea typeface="ＭＳ Ｐゴシック" panose="020B0600070205080204" pitchFamily="34" charset="-128"/>
              </a:rPr>
              <a:t> which includes all the processes.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114FD6-7736-CD46-AA2C-1269FF29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8A5BFD8D-F526-4F4B-BC28-D7FB915B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B75C7-DCBE-294C-83FE-98AFE1504F14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89FBF2C-7932-A443-829A-1B05D7AD1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Topic Overview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068952C-BDE9-B54F-AD07-081AC8361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Principles of Message-Passing Programming 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The Building Blocks: Send and Receive Operations 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MPI: the Message Passing Interface 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Send/Receive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MPI Data Types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Dealing with Heterogeneous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79EB2A-01ED-CB4C-ACEF-70F6DBD9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029555C-DD27-3444-AF35-6B5B9B81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4F030-974B-DD47-970E-68C2AC688C17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D992236-BB73-284E-9775-76ACDF551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Querying Information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B87F5E4-6659-B343-9BC4-A73E1FD59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495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MPI_Comm_size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MPI_Comm_rank</a:t>
            </a:r>
            <a:r>
              <a:rPr lang="en-US" altLang="en-US">
                <a:ea typeface="ＭＳ Ｐゴシック" panose="020B0600070205080204" pitchFamily="34" charset="-128"/>
              </a:rPr>
              <a:t> functions are used to determine the number of processes and the label of the calling process, respectively.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calling sequences of these routines are as follows: 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MPI_Comm_size(MPI_Comm comm, int *size)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	int MPI_Comm_rank(MPI_Comm comm, int *rank)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rank of a process is an integer that ranges from zero up to the size of the communicator minus one.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37A1-907E-E646-8DE9-5BC8EF87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1C837BD-6A1F-AF4E-B0BB-7DCA7B78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EAED64-6E1E-DD44-B7F6-DCE39053AD07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D773EE2-FF71-214A-B8F6-559D0FABF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Our First MPI Program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8B46B7A-D942-B547-9053-1DAE7D20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931863"/>
            <a:ext cx="81534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// module load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xl_r</a:t>
            </a:r>
            <a:r>
              <a:rPr lang="en-US" altLang="en-US" sz="1800" dirty="0">
                <a:latin typeface="American Typewriter" panose="02090604020004020304" pitchFamily="18" charset="77"/>
              </a:rPr>
              <a:t> spectrum-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</a:t>
            </a:r>
            <a:r>
              <a:rPr lang="en-US" altLang="en-US" sz="1800" dirty="0">
                <a:latin typeface="American Typewriter" panose="02090604020004020304" pitchFamily="18" charset="77"/>
              </a:rPr>
              <a:t>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cuda</a:t>
            </a:r>
            <a:r>
              <a:rPr lang="en-US" altLang="en-US" sz="1800" dirty="0">
                <a:latin typeface="American Typewriter" panose="02090604020004020304" pitchFamily="18" charset="77"/>
              </a:rPr>
              <a:t>/11.2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// compile with: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mpicc</a:t>
            </a:r>
            <a:r>
              <a:rPr lang="en-US" altLang="en-US" sz="1800" dirty="0">
                <a:latin typeface="American Typewriter" panose="02090604020004020304" pitchFamily="18" charset="77"/>
              </a:rPr>
              <a:t>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mpi-hello.c</a:t>
            </a:r>
            <a:r>
              <a:rPr lang="en-US" altLang="en-US" sz="1800" dirty="0">
                <a:latin typeface="American Typewriter" panose="02090604020004020304" pitchFamily="18" charset="77"/>
              </a:rPr>
              <a:t> –o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</a:t>
            </a:r>
            <a:r>
              <a:rPr lang="en-US" altLang="en-US" sz="1800" dirty="0">
                <a:latin typeface="American Typewriter" panose="02090604020004020304" pitchFamily="18" charset="77"/>
              </a:rPr>
              <a:t>-hello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// run: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mpirun</a:t>
            </a:r>
            <a:r>
              <a:rPr lang="en-US" altLang="en-US" sz="1800" dirty="0">
                <a:latin typeface="American Typewriter" panose="02090604020004020304" pitchFamily="18" charset="77"/>
              </a:rPr>
              <a:t> –np #pes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</a:t>
            </a:r>
            <a:r>
              <a:rPr lang="en-US" altLang="en-US" sz="1800" dirty="0">
                <a:latin typeface="American Typewriter" panose="02090604020004020304" pitchFamily="18" charset="77"/>
              </a:rPr>
              <a:t>-hello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merican Typewriter" panose="02090604020004020304" pitchFamily="18" charset="7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#include&lt;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stdio.h</a:t>
            </a:r>
            <a:r>
              <a:rPr lang="en-US" altLang="en-US" sz="1800" dirty="0">
                <a:latin typeface="American Typewriter" panose="02090604020004020304" pitchFamily="18" charset="7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#include &lt;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mpi.h</a:t>
            </a:r>
            <a:r>
              <a:rPr lang="en-US" altLang="en-US" sz="1800" dirty="0">
                <a:latin typeface="American Typewriter" panose="02090604020004020304" pitchFamily="18" charset="77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merican Typewriter" panose="02090604020004020304" pitchFamily="18" charset="7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main(int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argc</a:t>
            </a:r>
            <a:r>
              <a:rPr lang="en-US" altLang="en-US" sz="1800" dirty="0">
                <a:latin typeface="American Typewriter" panose="02090604020004020304" pitchFamily="18" charset="77"/>
              </a:rPr>
              <a:t>, char *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argv</a:t>
            </a:r>
            <a:r>
              <a:rPr lang="en-US" altLang="en-US" sz="1800" dirty="0">
                <a:latin typeface="American Typewriter" panose="02090604020004020304" pitchFamily="18" charset="77"/>
              </a:rPr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int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npes</a:t>
            </a:r>
            <a:r>
              <a:rPr lang="en-US" altLang="en-US" sz="1800" dirty="0">
                <a:latin typeface="American Typewriter" panose="02090604020004020304" pitchFamily="18" charset="77"/>
              </a:rPr>
              <a:t>,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myrank</a:t>
            </a:r>
            <a:r>
              <a:rPr lang="en-US" altLang="en-US" sz="1800" dirty="0">
                <a:latin typeface="American Typewriter" panose="02090604020004020304" pitchFamily="18" charset="77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MPI_Init</a:t>
            </a:r>
            <a:r>
              <a:rPr lang="en-US" altLang="en-US" sz="1800" dirty="0">
                <a:latin typeface="American Typewriter" panose="02090604020004020304" pitchFamily="18" charset="77"/>
              </a:rPr>
              <a:t>(&amp;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argc</a:t>
            </a:r>
            <a:r>
              <a:rPr lang="en-US" altLang="en-US" sz="1800" dirty="0">
                <a:latin typeface="American Typewriter" panose="02090604020004020304" pitchFamily="18" charset="77"/>
              </a:rPr>
              <a:t>, &amp;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argv</a:t>
            </a:r>
            <a:r>
              <a:rPr lang="en-US" altLang="en-US" sz="1800" dirty="0">
                <a:latin typeface="American Typewriter" panose="02090604020004020304" pitchFamily="18" charset="77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MPI_Comm_size</a:t>
            </a:r>
            <a:r>
              <a:rPr lang="en-US" altLang="en-US" sz="1800" dirty="0">
                <a:latin typeface="American Typewriter" panose="02090604020004020304" pitchFamily="18" charset="77"/>
              </a:rPr>
              <a:t>(MPI_COMM_WORLD, &amp;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npes</a:t>
            </a:r>
            <a:r>
              <a:rPr lang="en-US" altLang="en-US" sz="1800" dirty="0">
                <a:latin typeface="American Typewriter" panose="02090604020004020304" pitchFamily="18" charset="77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MPI_Comm_rank</a:t>
            </a:r>
            <a:r>
              <a:rPr lang="en-US" altLang="en-US" sz="1800" dirty="0">
                <a:latin typeface="American Typewriter" panose="02090604020004020304" pitchFamily="18" charset="77"/>
              </a:rPr>
              <a:t>(MPI_COMM_WORLD, &amp;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myrank</a:t>
            </a:r>
            <a:r>
              <a:rPr lang="en-US" altLang="en-US" sz="1800" dirty="0">
                <a:latin typeface="American Typewriter" panose="02090604020004020304" pitchFamily="18" charset="77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printf</a:t>
            </a:r>
            <a:r>
              <a:rPr lang="en-US" altLang="en-US" sz="1800" dirty="0">
                <a:latin typeface="American Typewriter" panose="02090604020004020304" pitchFamily="18" charset="77"/>
              </a:rPr>
              <a:t>("From process %d out of %d, Hello World!\n",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	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myrank</a:t>
            </a:r>
            <a:r>
              <a:rPr lang="en-US" altLang="en-US" sz="1800" dirty="0">
                <a:latin typeface="American Typewriter" panose="02090604020004020304" pitchFamily="18" charset="77"/>
              </a:rPr>
              <a:t>, 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npes</a:t>
            </a:r>
            <a:r>
              <a:rPr lang="en-US" altLang="en-US" sz="1800" dirty="0">
                <a:latin typeface="American Typewriter" panose="02090604020004020304" pitchFamily="18" charset="77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	</a:t>
            </a:r>
            <a:r>
              <a:rPr lang="en-US" altLang="en-US" sz="1800" dirty="0" err="1">
                <a:latin typeface="American Typewriter" panose="02090604020004020304" pitchFamily="18" charset="77"/>
              </a:rPr>
              <a:t>MPI_Finalize</a:t>
            </a:r>
            <a:r>
              <a:rPr lang="en-US" altLang="en-US" sz="1800" dirty="0">
                <a:latin typeface="American Typewriter" panose="02090604020004020304" pitchFamily="18" charset="77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panose="02090604020004020304" pitchFamily="18" charset="77"/>
              </a:rPr>
              <a:t>}</a:t>
            </a: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41596BBA-28A9-C84D-BF09-ECA6AA860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</a:t>
            </a:r>
            <a:r>
              <a:rPr lang="en-US" altLang="ja-JP"/>
              <a:t>s see how it works…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938FED-0925-7E49-9F13-2229E19D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01664C87-ACA0-D348-B58B-03836CF4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3A833C-6F9B-B240-B21A-2CC13CCEBCAA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39844FB-5C47-9E42-8DF0-BDF4C9948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Sending and Receiving Messages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EB3D5A0-74AE-2140-B394-CE246AC0A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basic functions for sending and receiving messages in MPI are the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MPI_Send</a:t>
            </a:r>
            <a:r>
              <a:rPr lang="en-US" altLang="en-US" sz="2000">
                <a:ea typeface="ＭＳ Ｐゴシック" panose="020B0600070205080204" pitchFamily="34" charset="-128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MPI_Recv</a:t>
            </a:r>
            <a:r>
              <a:rPr lang="en-US" altLang="en-US" sz="2000">
                <a:ea typeface="ＭＳ Ｐゴシック" panose="020B0600070205080204" pitchFamily="34" charset="-128"/>
              </a:rPr>
              <a:t>, respectively.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0000"/>
                </a:solidFill>
                <a:ea typeface="ＭＳ Ｐゴシック" panose="020B0600070205080204" pitchFamily="34" charset="-128"/>
              </a:rPr>
              <a:t>NOTE THESE FUNCTIONS CAN DEADLOCK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>
                <a:solidFill>
                  <a:srgbClr val="FF0000"/>
                </a:solidFill>
                <a:ea typeface="ＭＳ Ｐゴシック" panose="020B0600070205080204" pitchFamily="34" charset="-128"/>
              </a:rPr>
              <a:t>AVOID USING IN LARGE SCALE CODES!!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calling sequences of these routines are as follows: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MPI_Send(void *buf, int count, MPI_Datatype 				datatype, int dest, int tag,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		MPI_Comm comm)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int MPI_Recv(void *buf, int count, MPI_Datatype 				datatype, int source, int tag, 					MPI_Comm comm, MPI_Status *status)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MPI provides equivalent datatypes for all C datatypes. This is done for portability reasons.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datatype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MPI_BYTE</a:t>
            </a:r>
            <a:r>
              <a:rPr lang="en-US" altLang="en-US" sz="2000">
                <a:ea typeface="ＭＳ Ｐゴシック" panose="020B0600070205080204" pitchFamily="34" charset="-128"/>
              </a:rPr>
              <a:t> corresponds to a byte (8 bits) and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MPI_PACKED</a:t>
            </a:r>
            <a:r>
              <a:rPr lang="en-US" altLang="en-US" sz="2000">
                <a:ea typeface="ＭＳ Ｐゴシック" panose="020B0600070205080204" pitchFamily="34" charset="-128"/>
              </a:rPr>
              <a:t> corresponds to a collection of data items that has been created by packing non-contiguous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message-tag can take values ranging from zero up to the MPI defined constant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MPI_TAG_UB</a:t>
            </a:r>
            <a:r>
              <a:rPr lang="en-US" altLang="en-US" sz="200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19E5997A-C89A-F840-9A06-7A2F403D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DFD9C147-7718-4349-B354-13D829D9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8E75B-31A7-C24A-8932-FEA5E77822E9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1B44F2B-8F0E-4045-9762-76DE84A35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 Datatypes </a:t>
            </a:r>
          </a:p>
        </p:txBody>
      </p:sp>
      <p:graphicFrame>
        <p:nvGraphicFramePr>
          <p:cNvPr id="756739" name="Group 3">
            <a:extLst>
              <a:ext uri="{FF2B5EF4-FFF2-40B4-BE49-F238E27FC236}">
                <a16:creationId xmlns:a16="http://schemas.microsoft.com/office/drawing/2014/main" id="{AD0BEDAF-B6D0-F542-ABAB-76CC79CDE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066800"/>
          <a:ext cx="6096000" cy="5151560"/>
        </p:xfrm>
        <a:graphic>
          <a:graphicData uri="http://schemas.openxmlformats.org/drawingml/2006/table">
            <a:tbl>
              <a:tblPr/>
              <a:tblGrid>
                <a:gridCol w="27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1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MPI Datatype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  <a:ea typeface="ＭＳ Ｐゴシック" charset="-128"/>
                        </a:rPr>
                        <a:t>C Datatype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MPI_CHAR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signed char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MPI_SHORT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signed short 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signed 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MPI_LONG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signed long 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MPI_UNSIGNED_CHAR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unsigned char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MPI_UNSIGNED_SHORT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unsigned short 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MPI_UNSIGNED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unsigned 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MPI_UNSIGNED_LONG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unsigned long int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MPI_FLOAT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float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MPI_DOUBLE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double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MPI_LONG_DOUBLE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long double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MPI_BYTE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41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MPI_PACKED </a:t>
                      </a:r>
                    </a:p>
                  </a:txBody>
                  <a:tcPr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accent2"/>
                          </a:solidFill>
                          <a:latin typeface="Comic Sans M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charset="0"/>
                        <a:ea typeface="ＭＳ Ｐゴシック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A4AFAE-EDD0-9C48-B089-E0C55502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FE4DE915-6FBF-B443-A06D-C9781CD2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D116B-246A-4844-9DE7-98DB5E906EBB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42F8660-D506-C943-89EE-752BD1A7C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Sending and Receiving Messages 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B286E4D-A530-5A45-AA0F-3C08AE635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 allows specification of wildcard arguments for both source and tag.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source is set to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MPI_ANY_SOURCE</a:t>
            </a:r>
            <a:r>
              <a:rPr lang="en-US" altLang="en-US">
                <a:ea typeface="ＭＳ Ｐゴシック" panose="020B0600070205080204" pitchFamily="34" charset="-128"/>
              </a:rPr>
              <a:t>, then any process of the communication domain can be the source of the message.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tag is set to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MPI_ANY_TAG</a:t>
            </a:r>
            <a:r>
              <a:rPr lang="en-US" altLang="en-US">
                <a:ea typeface="ＭＳ Ｐゴシック" panose="020B0600070205080204" pitchFamily="34" charset="-128"/>
              </a:rPr>
              <a:t>, then messages with any tag are accepted.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 the receive side, the message must be of length equal to or less than the length field specified.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602347-B1D7-134C-9F16-4896BA61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4CB39A7F-DD67-2A4C-A531-E60EE18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AD2FA1-A7A0-6E4A-971A-33AF5FF2D8CE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99DA5A9-BB5D-304B-B030-D63B865EC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Sending and Receiving Messages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884EF13-CA63-424C-A2C2-CEA85F7E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486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 the receiving end, the status variable can be used to get information about 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MPI_Recv</a:t>
            </a:r>
            <a:r>
              <a:rPr lang="en-US" altLang="en-US">
                <a:ea typeface="ＭＳ Ｐゴシック" panose="020B0600070205080204" pitchFamily="34" charset="-128"/>
              </a:rPr>
              <a:t> operation.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corresponding data structure contains: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	typedef struct MPI_Status {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		int MPI_SOURCE;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		int MPI_TAG;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		int MPI_ERROR; };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MPI_Get_count function returns the precise count of data items received.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MPI_Get_count(MPI_Status *status,       MPI_Datatype datatype, 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ea typeface="ＭＳ Ｐゴシック" panose="020B0600070205080204" pitchFamily="34" charset="-128"/>
              </a:rPr>
              <a:t>  int *count) 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B4A7B5-7020-5B45-B80C-87BD9011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346143E3-5A04-004E-82F9-1BB8866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29FF9-1799-2144-B5B7-DD98174DB3E4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FD6E79B-5834-DA42-8714-F053A4B3C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Avoiding Deadlocks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BA332EB-00B6-BD40-9158-85AA0375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mic Sans MS" panose="030F0902030302020204" pitchFamily="66" charset="0"/>
              </a:rPr>
              <a:t>Consider: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Comic Sans MS" panose="030F09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int a[10], b[10], myrank;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MPI_Status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MPI_Comm_rank(MPI_COMM_WORLD, &amp;myrank);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if (myrank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    MPI_Send(a, 10, MPI_INT, 1, 1, 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    MPI_Send(b, 10, MPI_INT, 1, 2, 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else if (myrank ==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    MPI_Recv(b, 10, MPI_INT, 0, 2, MPI_COMM_WORLD, &amp;status);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    MPI_Recv(a, 10, MPI_INT, 0, 1, MPI_COMM_WORLD, &amp;status);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If MPI_Send is blocking, there is a deadlock!!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105611-ADF3-DF4F-A85D-5D813687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3A1744D2-13A3-D54E-8456-56CF83BA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28B32-01B9-234E-8D1A-77A3A9ADD806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ED79DD3-DE58-DE49-B3AD-8D644CA39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Avoiding Deadlocks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AB1C1F8-6000-1C40-8DAB-8410DDC04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8686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Consider the following piece of code, in which process i sends a message to process </a:t>
            </a:r>
            <a:r>
              <a:rPr lang="en-US" altLang="en-US" i="1"/>
              <a:t>i</a:t>
            </a:r>
            <a:r>
              <a:rPr lang="en-US" altLang="en-US"/>
              <a:t> + 1 (modulo the number of processes) and receives a message from process </a:t>
            </a:r>
            <a:r>
              <a:rPr lang="en-US" altLang="en-US" i="1"/>
              <a:t>i</a:t>
            </a:r>
            <a:r>
              <a:rPr lang="en-US" altLang="en-US"/>
              <a:t> - 1 (module the number of processes).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mic Sans MS" panose="030F09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int a[10], b[10], npes, myrank;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MPI_Status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MPI_Comm_size(MPI_COMM_WORLD, &amp;npes);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MPI_Comm_rank(MPI_COMM_WORLD, &amp;myrank);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MPI_Send(a, 10, MPI_INT, (myrank+1)%npes, 1, 		  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MPI_Recv(b, 10, MPI_INT, (myrank-1+npes)%npes, 1, 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Once again, we have a deadlock if MPI_Send is blocking</a:t>
            </a:r>
            <a:r>
              <a:rPr lang="en-US" altLang="en-US" sz="1600" b="1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99FE72-1A40-DC4A-B40B-2DD57E5E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DF2779EF-4EFE-6D4D-B2A0-ED02A9DC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56127-5315-FB47-8B34-A12FC81C4515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B301A9A-A134-0E4D-A842-B83A016F5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Avoiding Deadlocks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D347A27-E576-634E-AB2D-CC6A5A6E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85344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can break the circular wait to avoid deadlocks as follows: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int a[10], b[10], npes, myrank;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MPI_Status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MPI_Comm_size(MPI_COMM_WORLD, &amp;npes);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MPI_Comm_rank(MPI_COMM_WORLD, &amp;myrank);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if (myrank%2 ==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MPI_Send(a, 10, MPI_INT, (myrank+1)%npes,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MPI_Recv(b, 10, MPI_INT, (myrank-1+npes)%npes,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MPI_Recv(b, 10, MPI_INT, (myrank-1+npes)%npes,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MPI_Send(a, 10, MPI_INT, (myrank+1)%npes,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71D93E-89C1-B14E-8FB1-8D78CD7B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BF4CBE65-FB5B-5346-B517-043ABE95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D89A8-E3A9-ED44-AAA6-3B22152D7566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77201FA-6B32-BF41-B851-F92786548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Sending and Receiving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Messages Simultaneously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CD58E73-8B1E-0C4F-BF65-EB5B8DFC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74800"/>
            <a:ext cx="7391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panose="02090604020004020304" pitchFamily="18" charset="77"/>
              </a:rPr>
              <a:t>To exchange messages, MPI provides the following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merican Typewriter" panose="02090604020004020304" pitchFamily="18" charset="7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     int MPI_Sendrecv(void *sendbuf, int sendcount,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MPI_Datatype senddatatype, int dest, int sendtag,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void *recvbuf, int recvcount, MPI_Datatype recvdatatype,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int source, int recvtag,  MPI_Comm comm, MPI_Status *status)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American Typewriter" panose="02090604020004020304" pitchFamily="18" charset="7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panose="02090604020004020304" pitchFamily="18" charset="77"/>
              </a:rPr>
              <a:t>The arguments include arguments to the send and receive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panose="02090604020004020304" pitchFamily="18" charset="77"/>
              </a:rPr>
              <a:t>functions. If we wish to use the same buffer for both send and receive, we can use: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     int MPI_Sendrecv_replace(void *buf, int count,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MPI_Datatype datatype, int dest, int sendtag,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int source, int recvtag, MPI_Comm comm,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merican Typewriter" panose="02090604020004020304" pitchFamily="18" charset="77"/>
              </a:rPr>
              <a:t>	MPI_Status *status)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B6E8-6FB1-1241-A868-0D9D0A6B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AEE6EB7E-E2E4-AE45-8ADB-66FCDF5E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18EDC-412E-734C-ABF8-9608F5B0CB1A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5949CB0-D4C9-6C48-A955-04742F480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Mental</a:t>
            </a:r>
            <a:r>
              <a:rPr lang="en-US" altLang="en-US">
                <a:ea typeface="ＭＳ Ｐゴシック" panose="020B0600070205080204" pitchFamily="34" charset="-128"/>
              </a:rPr>
              <a:t> Model</a:t>
            </a:r>
          </a:p>
        </p:txBody>
      </p:sp>
      <p:pic>
        <p:nvPicPr>
          <p:cNvPr id="18436" name="Picture 4" descr="cluster">
            <a:extLst>
              <a:ext uri="{FF2B5EF4-FFF2-40B4-BE49-F238E27FC236}">
                <a16:creationId xmlns:a16="http://schemas.microsoft.com/office/drawing/2014/main" id="{4AAFE33D-5493-474E-AE26-8217FA40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882650"/>
            <a:ext cx="3970337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tc_cluster">
            <a:extLst>
              <a:ext uri="{FF2B5EF4-FFF2-40B4-BE49-F238E27FC236}">
                <a16:creationId xmlns:a16="http://schemas.microsoft.com/office/drawing/2014/main" id="{79D1BC40-A9A8-2B4C-A999-4B1C8870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81113"/>
            <a:ext cx="4724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BBA533-212F-E94A-82BD-A072824C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D9328118-50A0-DE4C-845E-DC16D4E0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045D3F-1CE7-BF47-9A71-9C055CB41D82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22DCE41-2338-CB41-B07A-0E12F3E96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Send/Recv Complex Data Types Across Heterogenous Sytems?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23298CF-7D45-C044-B178-9A3CD3259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You might have wondered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Why do MPI send/recv routing require to know the MPI data type as well as the size?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Seems like redundant information…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Size is only 1 piece of the data puzzle…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Byte order is the 2</a:t>
            </a:r>
            <a:r>
              <a:rPr lang="en-US" altLang="en-US" baseline="30000">
                <a:ea typeface="ＭＳ Ｐゴシック" panose="020B0600070205080204" pitchFamily="34" charset="-128"/>
              </a:rPr>
              <a:t>nd</a:t>
            </a:r>
            <a:r>
              <a:rPr lang="en-US" altLang="en-US">
                <a:ea typeface="ＭＳ Ｐゴシック" panose="020B0600070205080204" pitchFamily="34" charset="-128"/>
              </a:rPr>
              <a:t> piece!! Big Endian vs. Little Endian!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Different machine architectures have different byte orders.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B56246-A76B-4F4E-BFFF-D044FF5C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C88D355E-416B-B546-BADB-895C710C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8F9F5-5AD1-6B42-ACE6-B11D502CDA3F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00D5803-8B65-8E4F-AD03-7D8E504F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Byte Ordering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85E4CE2-A48D-5B4E-B0DB-B139273BC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should bytes within multi-byte word be ordered in memory?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Conventions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Older Mac</a:t>
            </a:r>
            <a:r>
              <a:rPr lang="ja-JP" altLang="en-US" sz="1800">
                <a:ea typeface="ＭＳ Ｐゴシック" panose="020B0600070205080204" pitchFamily="34" charset="-128"/>
              </a:rPr>
              <a:t>’</a:t>
            </a:r>
            <a:r>
              <a:rPr lang="en-US" altLang="ja-JP" sz="1800">
                <a:ea typeface="ＭＳ Ｐゴシック" panose="020B0600070205080204" pitchFamily="34" charset="-128"/>
              </a:rPr>
              <a:t>s are </a:t>
            </a:r>
            <a:r>
              <a:rPr lang="ja-JP" altLang="en-US" sz="1800" b="1" i="1">
                <a:ea typeface="ＭＳ Ｐゴシック" panose="020B0600070205080204" pitchFamily="34" charset="-128"/>
              </a:rPr>
              <a:t>“</a:t>
            </a:r>
            <a:r>
              <a:rPr lang="en-US" altLang="ja-JP" sz="1800" b="1" i="1">
                <a:ea typeface="ＭＳ Ｐゴシック" panose="020B0600070205080204" pitchFamily="34" charset="-128"/>
              </a:rPr>
              <a:t>Big Endian</a:t>
            </a:r>
            <a:r>
              <a:rPr lang="ja-JP" altLang="en-US" sz="1800" b="1" i="1"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ea typeface="ＭＳ Ｐゴシック" panose="020B0600070205080204" pitchFamily="34" charset="-128"/>
              </a:rPr>
              <a:t> machines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Least significant byte has highest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Intel PC</a:t>
            </a:r>
            <a:r>
              <a:rPr lang="ja-JP" altLang="en-US" sz="1800">
                <a:ea typeface="ＭＳ Ｐゴシック" panose="020B0600070205080204" pitchFamily="34" charset="-128"/>
              </a:rPr>
              <a:t>’</a:t>
            </a:r>
            <a:r>
              <a:rPr lang="en-US" altLang="ja-JP" sz="1800">
                <a:ea typeface="ＭＳ Ｐゴシック" panose="020B0600070205080204" pitchFamily="34" charset="-128"/>
              </a:rPr>
              <a:t>s are </a:t>
            </a:r>
            <a:r>
              <a:rPr lang="ja-JP" altLang="en-US" sz="1800" b="1" i="1">
                <a:ea typeface="ＭＳ Ｐゴシック" panose="020B0600070205080204" pitchFamily="34" charset="-128"/>
              </a:rPr>
              <a:t>“</a:t>
            </a:r>
            <a:r>
              <a:rPr lang="en-US" altLang="ja-JP" sz="1800" b="1" i="1">
                <a:ea typeface="ＭＳ Ｐゴシック" panose="020B0600070205080204" pitchFamily="34" charset="-128"/>
              </a:rPr>
              <a:t>Little Endian</a:t>
            </a:r>
            <a:r>
              <a:rPr lang="ja-JP" altLang="en-US" sz="1800" b="1" i="1"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ea typeface="ＭＳ Ｐゴシック" panose="020B0600070205080204" pitchFamily="34" charset="-128"/>
              </a:rPr>
              <a:t> machines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Least significant byte has lowest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Currently..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Bi-Endian hardware: ARM, PowerPC, DEC Alpha, SPARC V9, MIPS, PA-RISC, and IA64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Note: terms comes from </a:t>
            </a:r>
            <a:r>
              <a:rPr lang="en-US" altLang="en-US" b="1">
                <a:ea typeface="ＭＳ Ｐゴシック" panose="020B0600070205080204" pitchFamily="34" charset="-128"/>
              </a:rPr>
              <a:t>Gulliver</a:t>
            </a:r>
            <a:r>
              <a:rPr lang="ja-JP" altLang="en-US" b="1">
                <a:ea typeface="ＭＳ Ｐゴシック" panose="020B0600070205080204" pitchFamily="34" charset="-128"/>
              </a:rPr>
              <a:t>’</a:t>
            </a:r>
            <a:r>
              <a:rPr lang="en-US" altLang="ja-JP" b="1">
                <a:ea typeface="ＭＳ Ｐゴシック" panose="020B0600070205080204" pitchFamily="34" charset="-128"/>
              </a:rPr>
              <a:t>s Travels</a:t>
            </a:r>
            <a:r>
              <a:rPr lang="en-US" altLang="ja-JP">
                <a:ea typeface="ＭＳ Ｐゴシック" panose="020B0600070205080204" pitchFamily="34" charset="-128"/>
              </a:rPr>
              <a:t> which denotes which end of the soft boiled egg you should crack .. Big or little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endian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…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28C34E6-36EE-664E-96C6-1D329675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5AE6D509-E332-B64A-8B1B-D2F14B22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785B7-432E-444F-831A-B63DB7A06E7D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E198BE9-087C-314C-9F3A-0C63C9791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Byte Ordering Example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AA49F17-0F00-F84A-8FDD-F6E79DFD5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Big Endian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Least significant byte has highest address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Little Endian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Least significant byte has lowest address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Variable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 has 4-byte representation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0x01234567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Address given by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&amp;x</a:t>
            </a:r>
            <a:r>
              <a:rPr lang="en-US" altLang="en-US">
                <a:ea typeface="ＭＳ Ｐゴシック" panose="020B0600070205080204" pitchFamily="34" charset="-128"/>
              </a:rPr>
              <a:t> is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0x100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70314F7E-2687-684B-97C7-94B5213D827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86200"/>
            <a:ext cx="5486400" cy="609600"/>
            <a:chOff x="1104" y="2928"/>
            <a:chExt cx="3456" cy="384"/>
          </a:xfrm>
        </p:grpSpPr>
        <p:sp>
          <p:nvSpPr>
            <p:cNvPr id="48158" name="Rectangle 5">
              <a:extLst>
                <a:ext uri="{FF2B5EF4-FFF2-40B4-BE49-F238E27FC236}">
                  <a16:creationId xmlns:a16="http://schemas.microsoft.com/office/drawing/2014/main" id="{34D13DF5-75E1-DA45-AF21-EC5D02EC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0x100</a:t>
              </a:r>
            </a:p>
          </p:txBody>
        </p:sp>
        <p:sp>
          <p:nvSpPr>
            <p:cNvPr id="48159" name="Rectangle 6">
              <a:extLst>
                <a:ext uri="{FF2B5EF4-FFF2-40B4-BE49-F238E27FC236}">
                  <a16:creationId xmlns:a16="http://schemas.microsoft.com/office/drawing/2014/main" id="{8CE3B436-2A62-B242-BF7E-CF4829142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0x101</a:t>
              </a:r>
            </a:p>
          </p:txBody>
        </p:sp>
        <p:sp>
          <p:nvSpPr>
            <p:cNvPr id="48160" name="Rectangle 7">
              <a:extLst>
                <a:ext uri="{FF2B5EF4-FFF2-40B4-BE49-F238E27FC236}">
                  <a16:creationId xmlns:a16="http://schemas.microsoft.com/office/drawing/2014/main" id="{41C040EB-CB6D-0148-A44A-40932C326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0x102</a:t>
              </a:r>
            </a:p>
          </p:txBody>
        </p:sp>
        <p:sp>
          <p:nvSpPr>
            <p:cNvPr id="48161" name="Rectangle 8">
              <a:extLst>
                <a:ext uri="{FF2B5EF4-FFF2-40B4-BE49-F238E27FC236}">
                  <a16:creationId xmlns:a16="http://schemas.microsoft.com/office/drawing/2014/main" id="{BE74BFB5-4E5F-D542-9C85-4338407B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0x103</a:t>
              </a:r>
            </a:p>
          </p:txBody>
        </p:sp>
        <p:sp>
          <p:nvSpPr>
            <p:cNvPr id="48162" name="Rectangle 9">
              <a:extLst>
                <a:ext uri="{FF2B5EF4-FFF2-40B4-BE49-F238E27FC236}">
                  <a16:creationId xmlns:a16="http://schemas.microsoft.com/office/drawing/2014/main" id="{53B95C7D-522C-154D-9D49-893FCE47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8163" name="Rectangle 10">
              <a:extLst>
                <a:ext uri="{FF2B5EF4-FFF2-40B4-BE49-F238E27FC236}">
                  <a16:creationId xmlns:a16="http://schemas.microsoft.com/office/drawing/2014/main" id="{9FF6D142-2482-B44D-B4DD-B944F1C6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8164" name="Rectangle 11">
              <a:extLst>
                <a:ext uri="{FF2B5EF4-FFF2-40B4-BE49-F238E27FC236}">
                  <a16:creationId xmlns:a16="http://schemas.microsoft.com/office/drawing/2014/main" id="{F86D0506-1881-4B48-A3AD-4FB71D127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48165" name="Rectangle 12">
              <a:extLst>
                <a:ext uri="{FF2B5EF4-FFF2-40B4-BE49-F238E27FC236}">
                  <a16:creationId xmlns:a16="http://schemas.microsoft.com/office/drawing/2014/main" id="{1BFB5330-56DE-0F4D-9F82-81C86E41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48166" name="Rectangle 13">
              <a:extLst>
                <a:ext uri="{FF2B5EF4-FFF2-40B4-BE49-F238E27FC236}">
                  <a16:creationId xmlns:a16="http://schemas.microsoft.com/office/drawing/2014/main" id="{A608BF89-3C99-9B48-8CA5-F835753A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45</a:t>
              </a:r>
            </a:p>
          </p:txBody>
        </p:sp>
        <p:sp>
          <p:nvSpPr>
            <p:cNvPr id="48167" name="Rectangle 14">
              <a:extLst>
                <a:ext uri="{FF2B5EF4-FFF2-40B4-BE49-F238E27FC236}">
                  <a16:creationId xmlns:a16="http://schemas.microsoft.com/office/drawing/2014/main" id="{C643B561-BC3A-514B-8960-B4439CB74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67</a:t>
              </a:r>
            </a:p>
          </p:txBody>
        </p:sp>
        <p:sp>
          <p:nvSpPr>
            <p:cNvPr id="48168" name="Rectangle 15">
              <a:extLst>
                <a:ext uri="{FF2B5EF4-FFF2-40B4-BE49-F238E27FC236}">
                  <a16:creationId xmlns:a16="http://schemas.microsoft.com/office/drawing/2014/main" id="{A64ACC23-E017-D145-9066-F59F1665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8169" name="Rectangle 16">
              <a:extLst>
                <a:ext uri="{FF2B5EF4-FFF2-40B4-BE49-F238E27FC236}">
                  <a16:creationId xmlns:a16="http://schemas.microsoft.com/office/drawing/2014/main" id="{275C0B56-7663-4845-913D-34EB22895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8134" name="Group 17">
            <a:extLst>
              <a:ext uri="{FF2B5EF4-FFF2-40B4-BE49-F238E27FC236}">
                <a16:creationId xmlns:a16="http://schemas.microsoft.com/office/drawing/2014/main" id="{3117C526-2705-DB48-AF33-DD7232E580E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724400"/>
            <a:ext cx="5486400" cy="609600"/>
            <a:chOff x="1104" y="3456"/>
            <a:chExt cx="3456" cy="384"/>
          </a:xfrm>
        </p:grpSpPr>
        <p:sp>
          <p:nvSpPr>
            <p:cNvPr id="48146" name="Rectangle 18">
              <a:extLst>
                <a:ext uri="{FF2B5EF4-FFF2-40B4-BE49-F238E27FC236}">
                  <a16:creationId xmlns:a16="http://schemas.microsoft.com/office/drawing/2014/main" id="{CC0804C4-12CA-5B4C-B2F7-EFA191E4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0x100</a:t>
              </a:r>
            </a:p>
          </p:txBody>
        </p:sp>
        <p:sp>
          <p:nvSpPr>
            <p:cNvPr id="48147" name="Rectangle 19">
              <a:extLst>
                <a:ext uri="{FF2B5EF4-FFF2-40B4-BE49-F238E27FC236}">
                  <a16:creationId xmlns:a16="http://schemas.microsoft.com/office/drawing/2014/main" id="{A9DF4EBD-D8FE-764F-A71D-51F7E74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0x101</a:t>
              </a:r>
            </a:p>
          </p:txBody>
        </p:sp>
        <p:sp>
          <p:nvSpPr>
            <p:cNvPr id="48148" name="Rectangle 20">
              <a:extLst>
                <a:ext uri="{FF2B5EF4-FFF2-40B4-BE49-F238E27FC236}">
                  <a16:creationId xmlns:a16="http://schemas.microsoft.com/office/drawing/2014/main" id="{591A2B02-80BF-D746-B3E5-FB9E63C03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0x102</a:t>
              </a:r>
            </a:p>
          </p:txBody>
        </p:sp>
        <p:sp>
          <p:nvSpPr>
            <p:cNvPr id="48149" name="Rectangle 21">
              <a:extLst>
                <a:ext uri="{FF2B5EF4-FFF2-40B4-BE49-F238E27FC236}">
                  <a16:creationId xmlns:a16="http://schemas.microsoft.com/office/drawing/2014/main" id="{BC98EED5-B6EB-384A-A17D-5154F6D4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chemeClr val="tx1"/>
                  </a:solidFill>
                  <a:latin typeface="Courier New" panose="02070309020205020404" pitchFamily="49" charset="0"/>
                </a:rPr>
                <a:t>0x103</a:t>
              </a:r>
            </a:p>
          </p:txBody>
        </p:sp>
        <p:sp>
          <p:nvSpPr>
            <p:cNvPr id="48150" name="Rectangle 22">
              <a:extLst>
                <a:ext uri="{FF2B5EF4-FFF2-40B4-BE49-F238E27FC236}">
                  <a16:creationId xmlns:a16="http://schemas.microsoft.com/office/drawing/2014/main" id="{D4A1CC85-CED0-BE46-B4C8-4006082D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8151" name="Rectangle 23">
              <a:extLst>
                <a:ext uri="{FF2B5EF4-FFF2-40B4-BE49-F238E27FC236}">
                  <a16:creationId xmlns:a16="http://schemas.microsoft.com/office/drawing/2014/main" id="{CE5E59C6-FAD7-C744-8BBB-3285410C3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8152" name="Rectangle 24">
              <a:extLst>
                <a:ext uri="{FF2B5EF4-FFF2-40B4-BE49-F238E27FC236}">
                  <a16:creationId xmlns:a16="http://schemas.microsoft.com/office/drawing/2014/main" id="{99762C1E-4EAB-3F40-8A8F-37535EF34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67</a:t>
              </a:r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3C7B6758-9A59-494C-8A30-BB9C7DD27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45</a:t>
              </a:r>
            </a:p>
          </p:txBody>
        </p:sp>
        <p:sp>
          <p:nvSpPr>
            <p:cNvPr id="48154" name="Rectangle 26">
              <a:extLst>
                <a:ext uri="{FF2B5EF4-FFF2-40B4-BE49-F238E27FC236}">
                  <a16:creationId xmlns:a16="http://schemas.microsoft.com/office/drawing/2014/main" id="{3B59133B-7F91-3A41-AC14-F04448B60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6F8F8F57-2755-C24E-979A-18DF187A3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Courier New" panose="02070309020205020404" pitchFamily="49" charset="0"/>
                </a:rPr>
                <a:t>01</a:t>
              </a:r>
            </a:p>
          </p:txBody>
        </p:sp>
        <p:sp>
          <p:nvSpPr>
            <p:cNvPr id="48156" name="Rectangle 28">
              <a:extLst>
                <a:ext uri="{FF2B5EF4-FFF2-40B4-BE49-F238E27FC236}">
                  <a16:creationId xmlns:a16="http://schemas.microsoft.com/office/drawing/2014/main" id="{9439D411-C92B-7945-B780-E45382BF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8157" name="Rectangle 29">
              <a:extLst>
                <a:ext uri="{FF2B5EF4-FFF2-40B4-BE49-F238E27FC236}">
                  <a16:creationId xmlns:a16="http://schemas.microsoft.com/office/drawing/2014/main" id="{984A83B7-380B-7340-99F3-3EA5CBB0B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8135" name="Rectangle 30">
            <a:extLst>
              <a:ext uri="{FF2B5EF4-FFF2-40B4-BE49-F238E27FC236}">
                <a16:creationId xmlns:a16="http://schemas.microsoft.com/office/drawing/2014/main" id="{8A925593-CFBB-D84F-BD82-785CA113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17795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Helvetica" pitchFamily="2" charset="0"/>
              </a:rPr>
              <a:t>Big Endian</a:t>
            </a:r>
          </a:p>
        </p:txBody>
      </p:sp>
      <p:sp>
        <p:nvSpPr>
          <p:cNvPr id="48136" name="Rectangle 31">
            <a:extLst>
              <a:ext uri="{FF2B5EF4-FFF2-40B4-BE49-F238E27FC236}">
                <a16:creationId xmlns:a16="http://schemas.microsoft.com/office/drawing/2014/main" id="{B773C266-4637-1D46-A015-0CAA5BEF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648200"/>
            <a:ext cx="17795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  <a:latin typeface="Helvetica" pitchFamily="2" charset="0"/>
              </a:rPr>
              <a:t>Little Endian</a:t>
            </a:r>
          </a:p>
        </p:txBody>
      </p:sp>
      <p:sp>
        <p:nvSpPr>
          <p:cNvPr id="787488" name="Rectangle 32">
            <a:extLst>
              <a:ext uri="{FF2B5EF4-FFF2-40B4-BE49-F238E27FC236}">
                <a16:creationId xmlns:a16="http://schemas.microsoft.com/office/drawing/2014/main" id="{632165BB-9B17-9847-B11A-9AC44908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787489" name="Rectangle 33">
            <a:extLst>
              <a:ext uri="{FF2B5EF4-FFF2-40B4-BE49-F238E27FC236}">
                <a16:creationId xmlns:a16="http://schemas.microsoft.com/office/drawing/2014/main" id="{DCE83B86-1EA6-7842-8A98-3212F755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91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7490" name="Rectangle 34">
            <a:extLst>
              <a:ext uri="{FF2B5EF4-FFF2-40B4-BE49-F238E27FC236}">
                <a16:creationId xmlns:a16="http://schemas.microsoft.com/office/drawing/2014/main" id="{25D903F3-044D-8745-BE9D-D2386EC6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7491" name="Rectangle 35">
            <a:extLst>
              <a:ext uri="{FF2B5EF4-FFF2-40B4-BE49-F238E27FC236}">
                <a16:creationId xmlns:a16="http://schemas.microsoft.com/office/drawing/2014/main" id="{76ED748B-04C2-9840-A2E0-069EC576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910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7492" name="Rectangle 36">
            <a:extLst>
              <a:ext uri="{FF2B5EF4-FFF2-40B4-BE49-F238E27FC236}">
                <a16:creationId xmlns:a16="http://schemas.microsoft.com/office/drawing/2014/main" id="{996E225B-C81C-2B4B-9EC5-768C80A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29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787493" name="Rectangle 37">
            <a:extLst>
              <a:ext uri="{FF2B5EF4-FFF2-40B4-BE49-F238E27FC236}">
                <a16:creationId xmlns:a16="http://schemas.microsoft.com/office/drawing/2014/main" id="{9E1EAA7C-AB98-E642-A671-F0C88F76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787494" name="Rectangle 38">
            <a:extLst>
              <a:ext uri="{FF2B5EF4-FFF2-40B4-BE49-F238E27FC236}">
                <a16:creationId xmlns:a16="http://schemas.microsoft.com/office/drawing/2014/main" id="{84D56A92-555E-D24C-9482-A0C6A36B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29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787495" name="Rectangle 39">
            <a:extLst>
              <a:ext uri="{FF2B5EF4-FFF2-40B4-BE49-F238E27FC236}">
                <a16:creationId xmlns:a16="http://schemas.microsoft.com/office/drawing/2014/main" id="{DDC1D32D-8C68-344D-8AD8-144FB977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685800" cy="304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none" lIns="45720" rIns="4572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01</a:t>
            </a:r>
          </a:p>
        </p:txBody>
      </p:sp>
      <p:sp>
        <p:nvSpPr>
          <p:cNvPr id="48145" name="Text Box 40">
            <a:extLst>
              <a:ext uri="{FF2B5EF4-FFF2-40B4-BE49-F238E27FC236}">
                <a16:creationId xmlns:a16="http://schemas.microsoft.com/office/drawing/2014/main" id="{BE3BC23A-7382-B049-89CB-50DEA781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Comic Sans MS" panose="030F0902030302020204" pitchFamily="66" charset="0"/>
              </a:rPr>
              <a:t>Ouch!.. what a pain for message passing programs!!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8" grpId="0" animBg="1" autoUpdateAnimBg="0"/>
      <p:bldP spid="787489" grpId="0" animBg="1" autoUpdateAnimBg="0"/>
      <p:bldP spid="787490" grpId="0" animBg="1" autoUpdateAnimBg="0"/>
      <p:bldP spid="787491" grpId="0" animBg="1" autoUpdateAnimBg="0"/>
      <p:bldP spid="787492" grpId="0" animBg="1" autoUpdateAnimBg="0"/>
      <p:bldP spid="787493" grpId="0" animBg="1" autoUpdateAnimBg="0"/>
      <p:bldP spid="787494" grpId="0" animBg="1" autoUpdateAnimBg="0"/>
      <p:bldP spid="78749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73FB5A-1968-2147-810F-0532C48C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E630DA49-4ECC-D84E-9000-493D87DC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4F1A5-C62C-5B4B-9539-CB1121378012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A9AC313-7F35-2541-83BF-451461521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Pack/Unpack MPI Semantics Solves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Endian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problems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C1D7598-571A-DE48-AF51-C5DEAEAB2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#include &lt;mpi.h&gt;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unsigned int membersize, maxsize;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int position;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int dest, tag;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char *buffer;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 /* * Do this once.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MPI_Pack_size(1, /* one element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MPI_INT, /* datatype integer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MPI_COMM_WORLD, /* consistent comm.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&amp;membersize); /* max packing space req'd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maxsize = membersize;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MPI_Pack_size(1024, MPI_CHAR, MPI_COMM_WORLD, &amp;membersize); maxsize += membersize;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buffer = malloc(maxsize);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/* * Do this for every new message.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position =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MPI_Pack(&amp;scanline.lineno, /* pack this element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       1, /* one element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       MPI_INT, /* datatype int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       buffer, /* packing buffer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       maxsize, /* buffer size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      &amp;position, /* next free byte offset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      MPI_COMM_WORLD); /* consistent comm.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MPI_Pack(scanline.pixels, 1024, MPI_CHAR, buffer, maxsize, &amp;position, MPI_COMM_WORLD);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MPI_Send(buffer, position, MPI_PACKED, dest, tag, MPI_COMM_WORLD);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7D6B0CA-12E2-1E4F-9596-AFAB727A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211A39A7-49D9-EF47-B72C-DE2023C6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A3F9D4-4622-F744-9881-5FBA50CB61F7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56E8393-50E0-D449-BAD6-401F56EA6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Recv side MPI Unpack…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9C214BF-A239-3846-9AD7-44CB875E8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int src;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int msgsize;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MPI_Status status;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MPI_Recv(buffer, maxsize, MPI_PACKED, src, tag, 				         MPI_COMM_WORLD, &amp;status);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position =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MPI_Get_count(&amp;status, MPI_PACKED, &amp;msgsize);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MPI_Unpack(buffer, /* packing buffer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msgsize, /* buffer size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&amp;position, /* next element byte offset */ 				 	&amp;scanline.lineno, /* unpack this element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1, /* one element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MPI_INT, /* datatype int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		MPI_COMM_WORLD); /* consistent comm.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latin typeface="American Typewriter" panose="02090604020004020304" pitchFamily="18" charset="77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	MPI_Unpack(buffer, msgsize, &amp;position, scanline.pixels, 1024, 			 	MPI_CHAR, MPI_COMM_WORLD);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59DCF3-F1E8-994B-8863-9E6221F5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83AF4D89-B6D4-4A4B-AAB2-229203F8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FA8111-2D19-F644-9941-380E21477866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B9499B1-0C63-E74F-BC1A-82E631A48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BDF9520-4DB6-4243-8F80-F8E8023A8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Parallel Programming Mental Model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Think of a network of workstations (NOWs)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Applications explicitly send messages and recv messages between processors/workstations.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MPI provides a clean API for sending and receiving messages between computer systems that provides the illusion of larger, integrate parallel computer.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Blocking send/recv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Buffered send/recv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Simultaneous send/recv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Define new types</a:t>
            </a:r>
          </a:p>
          <a:p>
            <a:pPr lvl="1" eaLnBrk="1" hangingPunct="1"/>
            <a:r>
              <a:rPr lang="en-US" altLang="en-US" sz="1800">
                <a:ea typeface="ＭＳ Ｐゴシック" panose="020B0600070205080204" pitchFamily="34" charset="-128"/>
              </a:rPr>
              <a:t>Marshall whole complex data structures across hetergeneous systems..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AB0AAF8-2477-C34D-B632-6028A9D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EC960C4-E90C-7741-ADA8-F577C41F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85122-5F7A-A243-85B8-4692AD978189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63E6E6F-844D-E349-BD6A-D03DBA76C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Principles of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Message-Passing Programming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CA6A5C9-DB4E-534D-9B1B-F68AA0D65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logical view of a machine supporting the message-passing paradigm consists of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 b="1">
                <a:ea typeface="ＭＳ Ｐゴシック" panose="020B0600070205080204" pitchFamily="34" charset="-128"/>
              </a:rPr>
              <a:t> processes, each with its own exclusive address space.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data element must belong to one of the partitions of the space; hence, data must be explicitly partitioned and placed.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All interactions (read-only or read/write) require cooperation of two processes - the process that has the data and the process that wants to access the data.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These two constraints, while onerous, make underlying costs very explicit to the programmer.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FD36E6-6314-734D-938D-632A8E57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D76EDC71-72F0-BF49-BCCA-12D8603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40BC0-608B-1442-BA43-88E3ED0BB034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25C17DD-4CD6-E145-9302-63D4B10B4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Principles of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Message-Passing Programming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486B8E3-FE96-2C45-898E-0D2E56A90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Message-passing programs are often written using the </a:t>
            </a:r>
            <a:r>
              <a:rPr lang="en-US" altLang="en-US" i="1">
                <a:ea typeface="ＭＳ Ｐゴシック" panose="020B0600070205080204" pitchFamily="34" charset="-128"/>
              </a:rPr>
              <a:t>asynchronous</a:t>
            </a:r>
            <a:r>
              <a:rPr lang="en-US" altLang="en-US">
                <a:ea typeface="ＭＳ Ｐゴシック" panose="020B0600070205080204" pitchFamily="34" charset="-128"/>
              </a:rPr>
              <a:t> or </a:t>
            </a:r>
            <a:r>
              <a:rPr lang="en-US" altLang="en-US" i="1">
                <a:ea typeface="ＭＳ Ｐゴシック" panose="020B0600070205080204" pitchFamily="34" charset="-128"/>
              </a:rPr>
              <a:t>loosely synchronous</a:t>
            </a:r>
            <a:r>
              <a:rPr lang="en-US" altLang="en-US">
                <a:ea typeface="ＭＳ Ｐゴシック" panose="020B0600070205080204" pitchFamily="34" charset="-128"/>
              </a:rPr>
              <a:t> paradigms.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the asynchronous paradigm, all concurrent tasks execute asynchronously.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the loosely synchronous model, tasks or subsets of tasks synchronize to perform interactions. Between these interactions, tasks execute completely asynchronously.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Most message-passing programs are written using the </a:t>
            </a:r>
            <a:r>
              <a:rPr lang="en-US" altLang="en-US" b="1" i="1">
                <a:ea typeface="ＭＳ Ｐゴシック" panose="020B0600070205080204" pitchFamily="34" charset="-128"/>
              </a:rPr>
              <a:t>single program multiple data</a:t>
            </a:r>
            <a:r>
              <a:rPr lang="en-US" altLang="en-US" b="1">
                <a:ea typeface="ＭＳ Ｐゴシック" panose="020B0600070205080204" pitchFamily="34" charset="-128"/>
              </a:rPr>
              <a:t> (SPMD)</a:t>
            </a:r>
            <a:r>
              <a:rPr lang="en-US" altLang="en-US">
                <a:ea typeface="ＭＳ Ｐゴシック" panose="020B0600070205080204" pitchFamily="34" charset="-128"/>
              </a:rPr>
              <a:t> model.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9B0C9B-FC2A-9443-9EE6-4DFD75F9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9306F441-7493-6C47-9212-B0963F93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A3A97-022C-134A-83BF-F34AD37737CA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0E1D5C1-C4F7-0242-9678-AEFB8CD57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Building Blocks: Send and Receive Operations 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7654DF7-9B54-D249-86F3-F9399BFA7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prototypes of these operations are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send(void *sendbuf, int nelems, int dest)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receive(void *recvbuf, int nelems, int source)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Consider the following code segments: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P0 			P1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a = 100; 		receive(&amp;a, 1,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send(&amp;a, 1, 1); 	printf("%d\n", 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		a = 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semantics of the send operation require that the value received by process P1 must be 100 as opposed to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This motivates the design of the send and receive protocols.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31FFC7-45FC-7143-8527-85F2CB1B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2E643EF-6E35-E14B-839F-5BCE83B8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BAA0E-795A-E245-85C8-FBC23590BEFA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3D585E2-38DC-0844-9C4A-BE29F911C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Non-Buffered Blocking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Message Passing Operations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F4B1AC5-F9A9-0D44-B3AD-D48FE8DC8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A simple method for forcing send/receive semantics is for the send operation to return only when it is safe to do so.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In the non-buffered blocking send, the operation does not return until the matching receive has been encountered at the receiving process. </a:t>
            </a:r>
          </a:p>
          <a:p>
            <a:pPr eaLnBrk="1" hangingPunct="1"/>
            <a:r>
              <a:rPr lang="en-US" altLang="en-US" sz="2000" b="1">
                <a:ea typeface="ＭＳ Ｐゴシック" panose="020B0600070205080204" pitchFamily="34" charset="-128"/>
              </a:rPr>
              <a:t>Idling and deadlocks are major issues with non-buffered blocking sends.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In buffered blocking sends, the sender simply copies the data into the designated buffer and returns after the copy operation has been completed. The data is copied into a buffer at the receiving end as well. </a:t>
            </a:r>
          </a:p>
          <a:p>
            <a:pPr eaLnBrk="1" hangingPunct="1"/>
            <a:r>
              <a:rPr lang="en-US" altLang="en-US" sz="2000" b="1">
                <a:ea typeface="ＭＳ Ｐゴシック" panose="020B0600070205080204" pitchFamily="34" charset="-128"/>
              </a:rPr>
              <a:t>Buffering alleviates idling at the expense of copying overheads.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A01B-64AB-9C47-9BBF-3110E443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73F886F2-329B-F140-8E80-4E5FEA91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47C9EC-E3A7-5C47-91D6-55E360864D93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E8D9EAC-DF08-AC48-ADBD-869A89119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Non-Buffered Blocking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 Passing Operations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B6F3951-BD79-5446-B03A-1250A8B4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57775"/>
            <a:ext cx="7772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Handshake for a blocking non-buffered send/receive operation.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It is easy to see that in cases where sender and receiver do not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reach communication point at similar times, there can be considerable idling overheads.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34963F86-21C2-604E-961F-F3127C7D0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4231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E500AF-FDFE-5443-B135-7B3F0912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1</a:t>
            </a: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C6F86C65-5B60-184D-AA9E-CE1F0E98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FD0CD-1D56-5943-ADE1-1FCF8B58620F}" type="slidenum">
              <a:rPr lang="en-US" altLang="en-US" sz="1400"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7BC0981-95CB-9440-BFA7-A4E105965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Buffered Blocking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 Passing Operations 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1C7ECD1-6277-DC47-B093-DE620161C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simple solution to the idling and deadlocking problem outlined above is to rely on buffers at the sending and receiving ends.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sender simply copies the data into the designated buffer and returns after the copy operation has been completed.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data must be buffered at the receiving end as well.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Buffering trades off idling overhead for buffer copying overhead.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13816</TotalTime>
  <Words>3710</Words>
  <Application>Microsoft Macintosh PowerPoint</Application>
  <PresentationFormat>On-screen Show (4:3)</PresentationFormat>
  <Paragraphs>434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American Typewriter</vt:lpstr>
      <vt:lpstr>Arial</vt:lpstr>
      <vt:lpstr>Comic Sans MS</vt:lpstr>
      <vt:lpstr>Courier New</vt:lpstr>
      <vt:lpstr>Helvetica</vt:lpstr>
      <vt:lpstr>Times New Roman</vt:lpstr>
      <vt:lpstr>Default Design</vt:lpstr>
      <vt:lpstr>CSCI-4320/6340 Parallel Programming &amp; Computing:  Message Passing Interface (MPI 1) </vt:lpstr>
      <vt:lpstr>Topic Overview </vt:lpstr>
      <vt:lpstr>Mental Model</vt:lpstr>
      <vt:lpstr>Principles of  Message-Passing Programming </vt:lpstr>
      <vt:lpstr>Principles of  Message-Passing Programming</vt:lpstr>
      <vt:lpstr>The Building Blocks: Send and Receive Operations </vt:lpstr>
      <vt:lpstr>Non-Buffered Blocking Message Passing Operations </vt:lpstr>
      <vt:lpstr>Non-Buffered Blocking  Message Passing Operations </vt:lpstr>
      <vt:lpstr>Buffered Blocking  Message Passing Operations </vt:lpstr>
      <vt:lpstr>Buffered Blocking  Message Passing Operations</vt:lpstr>
      <vt:lpstr>Buffered Blocking  Message Passing Operations</vt:lpstr>
      <vt:lpstr>Buffered Blocking  Message Passing Operations</vt:lpstr>
      <vt:lpstr>Non-Blocking  Message Passing Operations </vt:lpstr>
      <vt:lpstr>Non-Blocking Message Passing Operations</vt:lpstr>
      <vt:lpstr>Send and Receive Protocols</vt:lpstr>
      <vt:lpstr>MPI: the Message Passing Interface </vt:lpstr>
      <vt:lpstr>MPI: the Message Passing Interface</vt:lpstr>
      <vt:lpstr>Starting and Terminating the MPI Library </vt:lpstr>
      <vt:lpstr>Communicators </vt:lpstr>
      <vt:lpstr>Querying Information</vt:lpstr>
      <vt:lpstr>Our First MPI Program</vt:lpstr>
      <vt:lpstr>Sending and Receiving Messages</vt:lpstr>
      <vt:lpstr>MPI Datatypes </vt:lpstr>
      <vt:lpstr>Sending and Receiving Messages </vt:lpstr>
      <vt:lpstr>Sending and Receiving Messages </vt:lpstr>
      <vt:lpstr>Avoiding Deadlocks</vt:lpstr>
      <vt:lpstr>Avoiding Deadlocks</vt:lpstr>
      <vt:lpstr>Avoiding Deadlocks</vt:lpstr>
      <vt:lpstr>Sending and Receiving  Messages Simultaneously</vt:lpstr>
      <vt:lpstr>Send/Recv Complex Data Types Across Heterogenous Sytems?</vt:lpstr>
      <vt:lpstr>Byte Ordering</vt:lpstr>
      <vt:lpstr>Byte Ordering Example</vt:lpstr>
      <vt:lpstr>Pack/Unpack MPI Semantics Solves “Endian” problems</vt:lpstr>
      <vt:lpstr>Recv side MPI Unpack…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Unix Session</dc:title>
  <dc:creator>Dave Hollinger</dc:creator>
  <cp:lastModifiedBy>Carothers, Christopher D.</cp:lastModifiedBy>
  <cp:revision>556</cp:revision>
  <cp:lastPrinted>2000-11-13T01:02:03Z</cp:lastPrinted>
  <dcterms:created xsi:type="dcterms:W3CDTF">2000-09-04T17:57:50Z</dcterms:created>
  <dcterms:modified xsi:type="dcterms:W3CDTF">2023-02-06T19:41:08Z</dcterms:modified>
</cp:coreProperties>
</file>