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27" r:id="rId3"/>
    <p:sldId id="523" r:id="rId4"/>
    <p:sldId id="472" r:id="rId5"/>
    <p:sldId id="475" r:id="rId6"/>
    <p:sldId id="505" r:id="rId7"/>
    <p:sldId id="519" r:id="rId8"/>
    <p:sldId id="520" r:id="rId9"/>
    <p:sldId id="522" r:id="rId10"/>
    <p:sldId id="521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58"/>
  </p:normalViewPr>
  <p:slideViewPr>
    <p:cSldViewPr>
      <p:cViewPr varScale="1">
        <p:scale>
          <a:sx n="116" d="100"/>
          <a:sy n="116" d="100"/>
        </p:scale>
        <p:origin x="9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A460437-A091-7545-B41B-8AD1806FB4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223E298-3803-E640-A65B-1BD5E9553D6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109B73E0-FE2E-2848-89AA-7D3CF9BB6FA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AC303A52-9385-6F47-BC59-AF7677AAD35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1231AE8-45AC-B04D-AE28-A89930CF1A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479B33E-83CA-3D4F-A730-C23532E193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8BAEADC-4ECE-B44F-A0FF-3479BEF92A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45E4FA8-4440-F64A-A323-CF7144FB56F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43CF9A1-D32D-3046-A407-973BFE34700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0A451B62-E85A-EF41-BD51-ECFDFA8980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D898D63F-4587-3945-953C-E17A04CB1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4" tIns="45713" rIns="91424" bIns="4571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1E2E127-A831-0244-A057-21934337AE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B44CCE-015D-B74E-9B18-1378E0F614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FA22D4-2A6E-FB49-AFAB-17C17A0FB4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</a:t>
            </a:r>
            <a:r>
              <a:rPr lang="en-US" dirty="0" err="1"/>
              <a:t>Isend</a:t>
            </a:r>
            <a:r>
              <a:rPr lang="en-US" dirty="0"/>
              <a:t> </a:t>
            </a:r>
            <a:r>
              <a:rPr lang="en-US" dirty="0" err="1"/>
              <a:t>Irecv</a:t>
            </a:r>
            <a:r>
              <a:rPr lang="en-US" dirty="0"/>
              <a:t> &amp; Collectives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5F2B59-5FC5-834E-A9B1-A8BEE13D1A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DA65A36-4C75-F54C-8DA7-3200624304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86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864AB7-60EB-2244-A4EB-FFF1C72343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89DDE5-9C2D-8A42-B1E1-B02AAA0F7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</a:t>
            </a:r>
            <a:r>
              <a:rPr lang="en-US" dirty="0" err="1"/>
              <a:t>Isend</a:t>
            </a:r>
            <a:r>
              <a:rPr lang="en-US" dirty="0"/>
              <a:t> </a:t>
            </a:r>
            <a:r>
              <a:rPr lang="en-US" dirty="0" err="1"/>
              <a:t>Irecv</a:t>
            </a:r>
            <a:r>
              <a:rPr lang="en-US" dirty="0"/>
              <a:t> &amp; Collectives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419E0F-773A-2241-A240-83BFAA1CD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C33CF6A-8391-DB4D-80C4-47104D33FB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63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72C111-E3FD-AF4E-BD9A-04E58F4B23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9EF11C-2BF0-6D4C-AF53-3D9D87F342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</a:t>
            </a:r>
            <a:r>
              <a:rPr lang="en-US" dirty="0" err="1"/>
              <a:t>Isend</a:t>
            </a:r>
            <a:r>
              <a:rPr lang="en-US" dirty="0"/>
              <a:t> </a:t>
            </a:r>
            <a:r>
              <a:rPr lang="en-US" dirty="0" err="1"/>
              <a:t>Irecv</a:t>
            </a:r>
            <a:r>
              <a:rPr lang="en-US" dirty="0"/>
              <a:t> &amp; Collectives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050245-16B7-D244-869A-469C8B8C42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3B74B56-0049-9A4C-B1CC-FDF23720A0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99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CC1F7C-AED3-0048-9110-ED97BBD8F8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95E4E8-2185-814F-A4BF-0F91BB5741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</a:t>
            </a:r>
            <a:r>
              <a:rPr lang="en-US" dirty="0" err="1"/>
              <a:t>Isend</a:t>
            </a:r>
            <a:r>
              <a:rPr lang="en-US" dirty="0"/>
              <a:t> </a:t>
            </a:r>
            <a:r>
              <a:rPr lang="en-US" dirty="0" err="1"/>
              <a:t>Irecv</a:t>
            </a:r>
            <a:r>
              <a:rPr lang="en-US" dirty="0"/>
              <a:t> &amp; Collectives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B6B123-2954-4B42-BC7B-89EC672CD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BD2042A-3848-A546-A941-88DA92DB9B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73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98281C-E2AE-5444-AEB8-9E2F04D1F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C251D3-535E-2449-8D7B-46D290948A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– MPI </a:t>
            </a:r>
            <a:r>
              <a:rPr lang="en-US" dirty="0" err="1"/>
              <a:t>Isend</a:t>
            </a:r>
            <a:r>
              <a:rPr lang="en-US" dirty="0"/>
              <a:t> </a:t>
            </a:r>
            <a:r>
              <a:rPr lang="en-US" dirty="0" err="1"/>
              <a:t>Irecv</a:t>
            </a:r>
            <a:r>
              <a:rPr lang="en-US" dirty="0"/>
              <a:t> &amp; Collectives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48814E-9AA2-D14D-82B9-4CA140962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3ECAB0E-2100-844E-8E53-93DDDFA35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52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881447-9283-AE4E-8025-B0033F0BB6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FFA263-5832-5F4D-B218-D9533D25BF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</a:t>
            </a:r>
            <a:r>
              <a:rPr lang="en-US" dirty="0" err="1"/>
              <a:t>Isend</a:t>
            </a:r>
            <a:r>
              <a:rPr lang="en-US" dirty="0"/>
              <a:t> </a:t>
            </a:r>
            <a:r>
              <a:rPr lang="en-US" dirty="0" err="1"/>
              <a:t>Irecv</a:t>
            </a:r>
            <a:r>
              <a:rPr lang="en-US" dirty="0"/>
              <a:t> &amp; Collectives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26AD42-0266-6E45-AE61-212D83005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D9450BC-3B61-464B-B4CA-E2A48F52B7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53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EF0BA696-666E-CB4D-AD60-79186D94EF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5827E1D-CB3A-2E4B-BFEF-223A82D265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</a:t>
            </a:r>
            <a:r>
              <a:rPr lang="en-US" dirty="0" err="1"/>
              <a:t>Isend</a:t>
            </a:r>
            <a:r>
              <a:rPr lang="en-US" dirty="0"/>
              <a:t> </a:t>
            </a:r>
            <a:r>
              <a:rPr lang="en-US" dirty="0" err="1"/>
              <a:t>Irecv</a:t>
            </a:r>
            <a:r>
              <a:rPr lang="en-US" dirty="0"/>
              <a:t> &amp; Collectives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21891363-4B24-4442-B18E-A52EBC48BA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0AA7F79-28ED-904A-A445-5A17EC6FE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41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78E17E6-FF5C-1348-BCDC-4F82094770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D587982-23E2-1A42-9CBA-EBEF9D1F14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</a:t>
            </a:r>
            <a:r>
              <a:rPr lang="en-US" dirty="0" err="1"/>
              <a:t>Isend</a:t>
            </a:r>
            <a:r>
              <a:rPr lang="en-US" dirty="0"/>
              <a:t> </a:t>
            </a:r>
            <a:r>
              <a:rPr lang="en-US" dirty="0" err="1"/>
              <a:t>Irecv</a:t>
            </a:r>
            <a:r>
              <a:rPr lang="en-US" dirty="0"/>
              <a:t> &amp; Collectives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CCA630-297D-3D4D-95FF-0C6402C364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E841DCA-1F32-7D43-9BA5-1B254CDAFB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BC0CCE5-48D9-8940-A827-D6675BB6A7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69FE14D-9063-4D47-B1CA-544A454286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</a:t>
            </a:r>
            <a:r>
              <a:rPr lang="en-US" dirty="0" err="1"/>
              <a:t>Isend</a:t>
            </a:r>
            <a:r>
              <a:rPr lang="en-US" dirty="0"/>
              <a:t> </a:t>
            </a:r>
            <a:r>
              <a:rPr lang="en-US" dirty="0" err="1"/>
              <a:t>Irecv</a:t>
            </a:r>
            <a:r>
              <a:rPr lang="en-US" dirty="0"/>
              <a:t> &amp; Collectives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EF9C326-9B72-AE4E-B1CE-CD87AF5FF2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06C9CF4-C139-DD4D-96E9-1B139362B3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21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C82C28B-5500-2B4A-933E-8A2B9748D3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BB0768-CF42-4D4E-8017-A994CBA975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</a:t>
            </a:r>
            <a:r>
              <a:rPr lang="en-US" dirty="0" err="1"/>
              <a:t>Isend</a:t>
            </a:r>
            <a:r>
              <a:rPr lang="en-US" dirty="0"/>
              <a:t> </a:t>
            </a:r>
            <a:r>
              <a:rPr lang="en-US" dirty="0" err="1"/>
              <a:t>Irecv</a:t>
            </a:r>
            <a:r>
              <a:rPr lang="en-US" dirty="0"/>
              <a:t> &amp; Collectives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4EEC8E-73F4-304D-A388-90BBAB63E7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2D9446C-F03E-744A-9076-83021C0F2A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27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D89A1EF0-2705-9F42-AA9E-A7A498ADC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94765F-0764-A348-B5D8-5AC611764F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</a:t>
            </a:r>
            <a:r>
              <a:rPr lang="en-US" dirty="0" err="1"/>
              <a:t>Isend</a:t>
            </a:r>
            <a:r>
              <a:rPr lang="en-US" dirty="0"/>
              <a:t> </a:t>
            </a:r>
            <a:r>
              <a:rPr lang="en-US" dirty="0" err="1"/>
              <a:t>Irecv</a:t>
            </a:r>
            <a:r>
              <a:rPr lang="en-US" dirty="0"/>
              <a:t> &amp; Collectives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57DB3EA4-6A00-1C41-935B-4FA45A3583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430D25D-FC80-4F4C-A4B7-4261B78F8A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18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F4B55E07-80F1-7348-805F-1545CD6FF4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DE86DF-44E6-F944-BA17-6C1C0CB49E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</a:t>
            </a:r>
            <a:r>
              <a:rPr lang="en-US" dirty="0" err="1"/>
              <a:t>Isend</a:t>
            </a:r>
            <a:r>
              <a:rPr lang="en-US" dirty="0"/>
              <a:t> </a:t>
            </a:r>
            <a:r>
              <a:rPr lang="en-US" dirty="0" err="1"/>
              <a:t>Irecv</a:t>
            </a:r>
            <a:r>
              <a:rPr lang="en-US" dirty="0"/>
              <a:t> &amp; Collectives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364E258-6E0C-8E44-8583-4B142D76DE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F4D3652-7FCF-CF4A-BD12-C1F223CEC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69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13F2940-AA5F-4F4E-A4C2-B702C91C3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52F6C6-A9B5-5F41-A5DC-15FE45645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AEFB47A-FCF1-E44F-9A4C-D4BB1D85197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D51C009-5C34-5F4B-A8D8-00C7E57A5F5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2484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>
                <a:solidFill>
                  <a:schemeClr val="accent2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PPC Spring </a:t>
            </a:r>
            <a:r>
              <a:rPr lang="is-IS" dirty="0"/>
              <a:t>2023</a:t>
            </a:r>
            <a:r>
              <a:rPr lang="en-US" dirty="0"/>
              <a:t> - MPI </a:t>
            </a:r>
            <a:r>
              <a:rPr lang="en-US" dirty="0" err="1"/>
              <a:t>Isend</a:t>
            </a:r>
            <a:r>
              <a:rPr lang="en-US" dirty="0"/>
              <a:t> </a:t>
            </a:r>
            <a:r>
              <a:rPr lang="en-US" dirty="0" err="1"/>
              <a:t>Irecv</a:t>
            </a:r>
            <a:r>
              <a:rPr lang="en-US" dirty="0"/>
              <a:t> &amp; Collectives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3F69C0-60A4-B046-9B02-BD1CA6007E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2"/>
                </a:solidFill>
                <a:latin typeface="Comic Sans MS" panose="030F0902030302020204" pitchFamily="66" charset="0"/>
              </a:defRPr>
            </a:lvl1pPr>
          </a:lstStyle>
          <a:p>
            <a:pPr>
              <a:defRPr/>
            </a:pPr>
            <a:fld id="{0A4BF296-319A-3049-83F4-0CF176E643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Comic Sans MS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Comic Sans MS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Comic Sans MS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Comic Sans MS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accent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accent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c@cs.rpi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4">
            <a:extLst>
              <a:ext uri="{FF2B5EF4-FFF2-40B4-BE49-F238E27FC236}">
                <a16:creationId xmlns:a16="http://schemas.microsoft.com/office/drawing/2014/main" id="{37A1A90B-5DB8-184F-8384-C5952846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5440FD7E-B4A9-874F-81B8-4C9E49CF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E071D-8D78-7746-A593-F47F911F4B2C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4BE97C3-5648-6448-86B2-7C55FD407D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7848600" cy="2819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CSCI-4320/6340: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Parallel Programming &amp; Computing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b="1" i="1">
                <a:ea typeface="ＭＳ Ｐゴシック" panose="020B0600070205080204" pitchFamily="34" charset="-128"/>
              </a:rPr>
              <a:t>MPI Point-2-Point and Collective Operations</a:t>
            </a:r>
            <a:endParaRPr lang="en-US" altLang="en-US" sz="2800" b="1" i="1">
              <a:ea typeface="ＭＳ Ｐゴシック" panose="020B0600070205080204" pitchFamily="34" charset="-128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D5A8643-1791-704B-810E-A9ADC6998B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3048000"/>
            <a:ext cx="86868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Prof. Chris Carothers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Computer </a:t>
            </a:r>
            <a:r>
              <a:rPr lang="en-US" altLang="en-US">
                <a:ea typeface="ＭＳ Ｐゴシック" panose="020B0600070205080204" pitchFamily="34" charset="-128"/>
              </a:rPr>
              <a:t>Science Department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i="1" dirty="0">
                <a:ea typeface="ＭＳ Ｐゴシック" panose="020B0600070205080204" pitchFamily="34" charset="-128"/>
                <a:hlinkClick r:id="rId2"/>
              </a:rPr>
              <a:t>chrisc@cs.rpi.edu</a:t>
            </a:r>
            <a:endParaRPr lang="en-US" altLang="en-US" b="1" i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i="1" dirty="0" err="1">
                <a:ea typeface="ＭＳ Ｐゴシック" panose="020B0600070205080204" pitchFamily="34" charset="-128"/>
              </a:rPr>
              <a:t>www.mpich.org</a:t>
            </a:r>
            <a:endParaRPr lang="en-US" altLang="en-US" b="1" i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EA8BD958-5EB0-ED4C-AA21-58D1CD9EF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Point-2-Point: MPI_Cancel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9404D3F4-6E19-0846-9EBA-95CC3D630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Enables the cancellation of a pending request, either sending or receiving.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Most commonly used for Irecvs.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Can be used for Isends but can be very expensive.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MPI_Cancel(MPI_Request  *requests);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	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3" name="Footer Placeholder 3">
            <a:extLst>
              <a:ext uri="{FF2B5EF4-FFF2-40B4-BE49-F238E27FC236}">
                <a16:creationId xmlns:a16="http://schemas.microsoft.com/office/drawing/2014/main" id="{7BBF25A3-EC67-2643-909B-7C6106A9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71E43AE0-E17E-6B41-9E15-A34627C7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1F1051-E03A-3B4D-B0BF-41F22DD0778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>
            <a:extLst>
              <a:ext uri="{FF2B5EF4-FFF2-40B4-BE49-F238E27FC236}">
                <a16:creationId xmlns:a16="http://schemas.microsoft.com/office/drawing/2014/main" id="{7DC6BAAA-2D8C-6B4D-8678-CBF06903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CCFD6EE4-2FCB-8645-B855-D01C44E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86546E-2E59-E041-8469-C271ABC86A9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BE3972A-B996-B44A-B8EF-1CEF1057E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Collective Communication and Computation Operations 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81CC7E8-62AA-5046-8389-BE1C836A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MPI provides an extensive set of functions for performing common collective communication operations. 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Each of these operations is defined over a group corresponding to the communicator. </a:t>
            </a:r>
          </a:p>
          <a:p>
            <a:pPr eaLnBrk="1" hangingPunct="1"/>
            <a:r>
              <a:rPr lang="en-US" altLang="en-US" sz="2800" b="1">
                <a:solidFill>
                  <a:srgbClr val="FF0000"/>
                </a:solidFill>
                <a:ea typeface="ＭＳ Ｐゴシック" panose="020B0600070205080204" pitchFamily="34" charset="-128"/>
              </a:rPr>
              <a:t>All processors in a communicator must call these operations. </a:t>
            </a:r>
          </a:p>
          <a:p>
            <a:pPr lvl="1" eaLnBrk="1" hangingPunct="1"/>
            <a:r>
              <a:rPr lang="en-US" altLang="en-US" b="1">
                <a:solidFill>
                  <a:srgbClr val="FF0000"/>
                </a:solidFill>
                <a:ea typeface="ＭＳ Ｐゴシック" panose="020B0600070205080204" pitchFamily="34" charset="-128"/>
              </a:rPr>
              <a:t>If not, deadlock will happen!!</a:t>
            </a:r>
          </a:p>
          <a:p>
            <a:pPr eaLnBrk="1" hangingPunct="1"/>
            <a:endParaRPr lang="en-US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>
            <a:extLst>
              <a:ext uri="{FF2B5EF4-FFF2-40B4-BE49-F238E27FC236}">
                <a16:creationId xmlns:a16="http://schemas.microsoft.com/office/drawing/2014/main" id="{A72FF161-9EE9-954A-8749-BD82BC69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9E8DE2E4-0B63-A146-8E30-15A8DE4B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6754E9-0DFE-114F-8263-85185C48786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168BA29-31C8-DB49-834C-F52006CAE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Collective Communication Operations 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680CBCC-7683-3743-8DE1-EBB9637F1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barrier synchronization operation is performed in MPI using: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MPI_Barrier(MPI_Comm comm) </a:t>
            </a:r>
          </a:p>
          <a:p>
            <a:pPr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The one-to-all broadcast operation is: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MPI_Bcast(void *buf, int count,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	MPI_Datatype datatype,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	int source, MPI_Comm comm)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all-to-one reduction operation is: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MPI_Reduce(void *sendbuf, void *recvbuf, int count, 		MPI_Datatype datatype, MPI_Op op, int target, 		MPI_Comm comm) </a:t>
            </a:r>
          </a:p>
          <a:p>
            <a:pPr eaLnBrk="1" hangingPunct="1"/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>
            <a:extLst>
              <a:ext uri="{FF2B5EF4-FFF2-40B4-BE49-F238E27FC236}">
                <a16:creationId xmlns:a16="http://schemas.microsoft.com/office/drawing/2014/main" id="{245D81F4-C480-DC47-87C3-F36961C6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0D819268-D2B8-9A4E-AC8E-34626B4C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20D6CF-99FD-A046-8D09-2D5106E93ACC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639C253-2F03-FF4D-805A-495D33D9B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Predefined Reduction Operations </a:t>
            </a:r>
          </a:p>
        </p:txBody>
      </p:sp>
      <p:graphicFrame>
        <p:nvGraphicFramePr>
          <p:cNvPr id="828464" name="Group 48">
            <a:extLst>
              <a:ext uri="{FF2B5EF4-FFF2-40B4-BE49-F238E27FC236}">
                <a16:creationId xmlns:a16="http://schemas.microsoft.com/office/drawing/2014/main" id="{F23801DD-F6E3-7E41-8219-22454AED8F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685800"/>
          <a:ext cx="8229600" cy="5456237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Operation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Meaning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Datatypes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MPI_MAX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Maximum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C integers and floating point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MPI_MIN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Minimum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C integers and floating point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MPI_SUM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Sum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C integers and floating point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MPI_PROD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Product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C integers and floating point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MPI_LAND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Logical AND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C integers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MPI_BAND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Bit-wise AND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C integers and byte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MPI_LOR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Logical OR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C integers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MPI_BOR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Bit-wise OR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C integers and byte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MPI_LXOR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Logical XOR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C integers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MPI_BXOR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Bit-wise XOR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C integers and byte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010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MPI_MAXLOC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max-min value-location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Data-pairs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MPI_MINLOC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min-min value-location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Data-pairs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>
            <a:extLst>
              <a:ext uri="{FF2B5EF4-FFF2-40B4-BE49-F238E27FC236}">
                <a16:creationId xmlns:a16="http://schemas.microsoft.com/office/drawing/2014/main" id="{4B74C912-DBBE-AE44-8D9F-76D294C0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8E62EAA2-8FFB-7B48-9037-1D75DDBC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179918-A52F-7C4E-A691-46055CB6C4A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C639F57-7209-F44C-BB2B-83D8D4A4E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Collective Communication Operations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7438C32-F586-6C47-A0C9-82FE6173F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2667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operation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MPI_MAXLOC</a:t>
            </a:r>
            <a:r>
              <a:rPr lang="en-US" altLang="en-US">
                <a:ea typeface="ＭＳ Ｐゴシック" panose="020B0600070205080204" pitchFamily="34" charset="-128"/>
              </a:rPr>
              <a:t> combines pairs of values (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en-US" i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l</a:t>
            </a:r>
            <a:r>
              <a:rPr lang="en-US" altLang="en-US" i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) and returns the pair (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v, l</a:t>
            </a:r>
            <a:r>
              <a:rPr lang="en-US" altLang="en-US">
                <a:ea typeface="ＭＳ Ｐゴシック" panose="020B0600070205080204" pitchFamily="34" charset="-128"/>
              </a:rPr>
              <a:t>) such that v is the maximum among all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en-US" i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's and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l</a:t>
            </a:r>
            <a:r>
              <a:rPr lang="en-US" altLang="en-US">
                <a:ea typeface="ＭＳ Ｐゴシック" panose="020B0600070205080204" pitchFamily="34" charset="-128"/>
              </a:rPr>
              <a:t> is the corresponding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l</a:t>
            </a:r>
            <a:r>
              <a:rPr lang="en-US" altLang="en-US" i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(if there are more than one, it is the smallest among all these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l</a:t>
            </a:r>
            <a:r>
              <a:rPr lang="en-US" altLang="en-US" i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 's).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MPI_MINLOC</a:t>
            </a:r>
            <a:r>
              <a:rPr lang="en-US" altLang="en-US">
                <a:ea typeface="ＭＳ Ｐゴシック" panose="020B0600070205080204" pitchFamily="34" charset="-128"/>
              </a:rPr>
              <a:t> does the same, except for minimum value of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v</a:t>
            </a:r>
            <a:r>
              <a:rPr lang="en-US" altLang="en-US" i="1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EB14B74C-BC63-D24A-B2F2-668600513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62425"/>
            <a:ext cx="64770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>
            <a:extLst>
              <a:ext uri="{FF2B5EF4-FFF2-40B4-BE49-F238E27FC236}">
                <a16:creationId xmlns:a16="http://schemas.microsoft.com/office/drawing/2014/main" id="{0B7F8781-F5F7-DC42-BDA5-51FE8E72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08FE0E11-6536-234D-AB63-44A1238F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1DE342-0423-654C-B872-AC9987F05519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3124FE1-EF57-1A49-A2B6-9477D365A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Collective Communication Operations 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6AD24AE-7D45-E140-985A-187FD6F0F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71600"/>
            <a:ext cx="6781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MPI datatypes for data-pairs used with the MPI_MAXLOC and MPI_MINLOC reduction operations.</a:t>
            </a:r>
          </a:p>
        </p:txBody>
      </p:sp>
      <p:graphicFrame>
        <p:nvGraphicFramePr>
          <p:cNvPr id="830468" name="Group 4">
            <a:extLst>
              <a:ext uri="{FF2B5EF4-FFF2-40B4-BE49-F238E27FC236}">
                <a16:creationId xmlns:a16="http://schemas.microsoft.com/office/drawing/2014/main" id="{B8E6D3AE-A6A2-8E40-857C-ED94F9C940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3863" y="2673350"/>
          <a:ext cx="5397500" cy="3228976"/>
        </p:xfrm>
        <a:graphic>
          <a:graphicData uri="http://schemas.openxmlformats.org/drawingml/2006/table">
            <a:tbl>
              <a:tblPr/>
              <a:tblGrid>
                <a:gridCol w="280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MPI Datatype </a:t>
                      </a:r>
                    </a:p>
                  </a:txBody>
                  <a:tcPr marT="45729" marB="4572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C Datatype </a:t>
                      </a:r>
                    </a:p>
                  </a:txBody>
                  <a:tcPr marT="45729" marB="4572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5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MPI_2INT </a:t>
                      </a:r>
                    </a:p>
                  </a:txBody>
                  <a:tcPr marT="45729" marB="4572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pair of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s </a:t>
                      </a:r>
                    </a:p>
                  </a:txBody>
                  <a:tcPr marT="45729" marB="4572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MPI_SHORT_INT </a:t>
                      </a:r>
                    </a:p>
                  </a:txBody>
                  <a:tcPr marT="45729" marB="4572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charset="0"/>
                        </a:rPr>
                        <a:t>short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 and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 </a:t>
                      </a:r>
                    </a:p>
                  </a:txBody>
                  <a:tcPr marT="45729" marB="4572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MPI_LONG_INT </a:t>
                      </a:r>
                    </a:p>
                  </a:txBody>
                  <a:tcPr marT="45729" marB="4572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charset="0"/>
                        </a:rPr>
                        <a:t>long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 and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 </a:t>
                      </a:r>
                    </a:p>
                  </a:txBody>
                  <a:tcPr marT="45729" marB="4572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MPI_LONG_DOUBLE_INT</a:t>
                      </a:r>
                    </a:p>
                  </a:txBody>
                  <a:tcPr marT="45729" marB="4572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charset="0"/>
                        </a:rPr>
                        <a:t>long double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 and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 </a:t>
                      </a:r>
                    </a:p>
                  </a:txBody>
                  <a:tcPr marT="45729" marB="4572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5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MPI_FLOAT_INT </a:t>
                      </a:r>
                    </a:p>
                  </a:txBody>
                  <a:tcPr marT="45729" marB="4572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charset="0"/>
                        </a:rPr>
                        <a:t>float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 and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 </a:t>
                      </a:r>
                    </a:p>
                  </a:txBody>
                  <a:tcPr marT="45729" marB="4572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</a:rPr>
                        <a:t>MPI_DOUBLE_INT </a:t>
                      </a:r>
                    </a:p>
                  </a:txBody>
                  <a:tcPr marT="45729" marB="4572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charset="0"/>
                        </a:rPr>
                        <a:t>double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 and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charset="0"/>
                        </a:rPr>
                        <a:t>int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charset="0"/>
                        </a:rPr>
                        <a:t> </a:t>
                      </a:r>
                    </a:p>
                  </a:txBody>
                  <a:tcPr marT="45729" marB="4572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>
            <a:extLst>
              <a:ext uri="{FF2B5EF4-FFF2-40B4-BE49-F238E27FC236}">
                <a16:creationId xmlns:a16="http://schemas.microsoft.com/office/drawing/2014/main" id="{AAD5D482-3A38-E645-A2A1-76466209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C13DD8E1-1A57-334B-A403-71D58F07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992EFC-EE4E-F945-9B32-F399CD90C76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9F4D2C2-8D91-C04E-8D0D-13DDC2126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Collective Communication Operations 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3D5A73B-46F8-6B41-9B88-0ABD46821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If the result of the reduction operation is needed by all processes, MPI provides: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MPI_Allreduce(void *sendbuf, void *recvbuf,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		int count, MPI_Datatype datatype, MPI_Op 		op, MPI_Comm comm) </a:t>
            </a:r>
          </a:p>
          <a:p>
            <a:pPr lvl="1" eaLnBrk="1" hangingPunct="1">
              <a:buFontTx/>
              <a:buNone/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 compute prefix-sums, MPI provides: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MPI_Scan(void *sendbuf, void *recvbuf, int 			count, MPI_Datatype datatype, 				MPI_Op op, MPI_Comm comm)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e.g &lt;3,1,4,0,2&gt; 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  <a:sym typeface="Wingdings" pitchFamily="2" charset="2"/>
              </a:rPr>
              <a:t> &lt;3,4,8,8,10&gt;</a:t>
            </a:r>
          </a:p>
          <a:p>
            <a:pPr eaLnBrk="1" hangingPunct="1">
              <a:buFontTx/>
              <a:buNone/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>
            <a:extLst>
              <a:ext uri="{FF2B5EF4-FFF2-40B4-BE49-F238E27FC236}">
                <a16:creationId xmlns:a16="http://schemas.microsoft.com/office/drawing/2014/main" id="{B578E4E3-CE94-0940-B707-70D2631E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61E671AF-69AE-BB4F-9E09-AABDEAAD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CAE641-C037-7D40-A926-08F32B61D7A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CEA20C5-9DD7-964C-B6F5-C5CBFB800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Collective Communication Operations 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CFE2A70-CEFD-AC4C-844C-77F859C25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The gather operation is performed in MPI using: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	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MPI_Gather(void *sendbuf, int sendcount,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	MPI_Datatype senddatatype, void *recvbuf,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	int recvcount, MPI_Datatype recvdatatype,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	int target, MPI_Comm comm)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MPI also provides the MPI_Allgather function in which the data are gathered at all the processes.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	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MPI_Allgather(void *sendbuf, int sendcount, 			MPI_Datatype senddatatype, void *recvbuf,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	int recvcount, MPI_Datatype recvdatatype,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	MPI_Comm comm)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The corresponding scatter operation is: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	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MPI_Scatter(void *sendbuf, int sendcount,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	MPI_Datatype senddatatype, void *recvbuf,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	int recvcount, MPI_Datatype recvdatatype,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	int source, MPI_Comm comm) 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>
            <a:extLst>
              <a:ext uri="{FF2B5EF4-FFF2-40B4-BE49-F238E27FC236}">
                <a16:creationId xmlns:a16="http://schemas.microsoft.com/office/drawing/2014/main" id="{DFEE10EB-AEDF-1042-BFAF-41C93CDE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7D23E542-8C38-094A-878E-0330EA6A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34D5ED-72B4-F24E-8A25-E978649963E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691AA1A-C4CC-DB47-95DA-6701D7BC5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Collective Communication Operations 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25CD1AE-356B-BE48-A612-2B8FE6528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all-to-all personalized communication operation is performed by: </a:t>
            </a:r>
          </a:p>
          <a:p>
            <a:pPr lvl="1"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MPI_Alltoall(void *sendbuf, int sendcount, 			MPI_Datatype senddatatype,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			void *recvbuf,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			int recvcount,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			MPI_Datatype recvdatatype, 				MPI_Comm comm)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this core set of collective operations, a number of programs can be greatly simplified. 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4">
            <a:extLst>
              <a:ext uri="{FF2B5EF4-FFF2-40B4-BE49-F238E27FC236}">
                <a16:creationId xmlns:a16="http://schemas.microsoft.com/office/drawing/2014/main" id="{5EECF0AC-B81C-724E-940E-393BA50B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63EC6782-5364-1E4D-B9C7-1085F618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30D93B-DC57-2A40-B68F-AB4B80555F0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F5DD9EE-49C6-9645-9B77-477315BC4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Topic Overview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9ACD11B-9732-B747-9097-4D97CF0C8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3340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Review: Principles of Message-Passing Programming</a:t>
            </a:r>
          </a:p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MPI Point 2 Point Messages.. </a:t>
            </a:r>
          </a:p>
          <a:p>
            <a:pPr lvl="1" eaLnBrk="1" hangingPunct="1"/>
            <a:r>
              <a:rPr lang="en-US" altLang="en-US" sz="2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MPI Datatypes</a:t>
            </a:r>
          </a:p>
          <a:p>
            <a:pPr lvl="1" eaLnBrk="1" hangingPunct="1"/>
            <a:r>
              <a:rPr lang="en-US" altLang="en-US" sz="2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MPI_Isend/MPI_Irecv</a:t>
            </a:r>
          </a:p>
          <a:p>
            <a:pPr lvl="1" eaLnBrk="1" hangingPunct="1"/>
            <a:r>
              <a:rPr lang="en-US" altLang="en-US" sz="2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MPI_Testsome</a:t>
            </a:r>
          </a:p>
          <a:p>
            <a:pPr lvl="1" eaLnBrk="1" hangingPunct="1"/>
            <a:r>
              <a:rPr lang="en-US" altLang="en-US" sz="2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MPI_Cancel</a:t>
            </a:r>
          </a:p>
          <a:p>
            <a:pPr lvl="1" eaLnBrk="1" hangingPunct="1"/>
            <a:r>
              <a:rPr lang="en-US" altLang="en-US" sz="2800">
                <a:latin typeface="American Typewriter" panose="02090604020004020304" pitchFamily="18" charset="77"/>
                <a:ea typeface="ＭＳ Ｐゴシック" panose="020B0600070205080204" pitchFamily="34" charset="-128"/>
              </a:rPr>
              <a:t>MPI_Finalize</a:t>
            </a:r>
          </a:p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Collective Operations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02FA859-4937-F64C-847D-CEE645E30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 Datatypes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456D2503-D491-C747-8597-23B71EB8F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MPI_BYTE – untyped byte of data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MPI_CHAR – 8 bit char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MPI_DOUBLE – 64 bit floating point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MPI_FLOAT – 32 bit floating point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MPI_INT – signed 32 bit integer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MPI_LONG – signed 32 bit integer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MPI_LONG_LONG – signed 64 bit integer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MPI_UNSIGNED_X – unsigned LONG, LONG LONG or SHRORT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MPI_UNSIGNED – unsigned 32 bit integer</a:t>
            </a:r>
          </a:p>
        </p:txBody>
      </p:sp>
      <p:sp>
        <p:nvSpPr>
          <p:cNvPr id="18435" name="Footer Placeholder 3">
            <a:extLst>
              <a:ext uri="{FF2B5EF4-FFF2-40B4-BE49-F238E27FC236}">
                <a16:creationId xmlns:a16="http://schemas.microsoft.com/office/drawing/2014/main" id="{285B6503-AF5B-3441-92C3-B6A4B8B4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497AF5D5-C7A9-C845-AB6A-76DA5C6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FD1FD2-13CF-EE42-B65E-2F4DA4B4886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>
            <a:extLst>
              <a:ext uri="{FF2B5EF4-FFF2-40B4-BE49-F238E27FC236}">
                <a16:creationId xmlns:a16="http://schemas.microsoft.com/office/drawing/2014/main" id="{C39C2410-F53E-B74D-91B8-9EA22A5E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3577070B-9D9D-0043-ABE1-848C87C9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D8827F-8059-5344-BEBF-9AA2D2121D43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D22E63B-2109-914F-BB77-5E970386A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Review: Mental</a:t>
            </a:r>
            <a:r>
              <a:rPr lang="en-US" altLang="en-US">
                <a:ea typeface="ＭＳ Ｐゴシック" panose="020B0600070205080204" pitchFamily="34" charset="-128"/>
              </a:rPr>
              <a:t> Model</a:t>
            </a:r>
          </a:p>
        </p:txBody>
      </p:sp>
      <p:pic>
        <p:nvPicPr>
          <p:cNvPr id="19460" name="Picture 4" descr="cluster">
            <a:extLst>
              <a:ext uri="{FF2B5EF4-FFF2-40B4-BE49-F238E27FC236}">
                <a16:creationId xmlns:a16="http://schemas.microsoft.com/office/drawing/2014/main" id="{4BE50F4C-15E6-2143-B98A-92FAEF7F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882650"/>
            <a:ext cx="3970337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tc_cluster">
            <a:extLst>
              <a:ext uri="{FF2B5EF4-FFF2-40B4-BE49-F238E27FC236}">
                <a16:creationId xmlns:a16="http://schemas.microsoft.com/office/drawing/2014/main" id="{FFBBB8F5-AF6F-E249-A5F4-6DF831016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81113"/>
            <a:ext cx="4724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>
            <a:extLst>
              <a:ext uri="{FF2B5EF4-FFF2-40B4-BE49-F238E27FC236}">
                <a16:creationId xmlns:a16="http://schemas.microsoft.com/office/drawing/2014/main" id="{F52BA02D-DBB2-BF48-8E7A-0FC293C2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70253469-9432-0143-B079-B3406E0C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1B4A6A-2210-004C-B37B-04324797EAC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F8BF9A3-0198-274D-8D22-32ED961FA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Review: Principles of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Message-Passing Programming 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3C2D3F4-01C4-3645-81E2-21875648E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80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logical view of a machine supporting the message-passing paradigm consists of </a:t>
            </a:r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 processes, each with its own exclusive address space.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Each data element must belong to one of the partitions of the space; hence, data must be explicitly partitioned and placed.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All interactions (read-only or read/write) require cooperation of two processes - the process that has the data and the process that wants to access the data.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These two constraints, while onerous, make underlying costs very explicit to the programmer. 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>
            <a:extLst>
              <a:ext uri="{FF2B5EF4-FFF2-40B4-BE49-F238E27FC236}">
                <a16:creationId xmlns:a16="http://schemas.microsoft.com/office/drawing/2014/main" id="{AE47E353-0DA7-C044-92F0-54E2FA0B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AB60049E-783D-3340-9B11-13B7EE41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17D956-5AF5-5146-8808-2F713BA3243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479D331-BF30-764B-A80F-161BD4A9C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Point-2-Point: MPI_Isend 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FC66B2B-89B5-B54D-8E93-4E4D077EA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MPI_Isend only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copies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>
                <a:ea typeface="ＭＳ Ｐゴシック" panose="020B0600070205080204" pitchFamily="34" charset="-128"/>
              </a:rPr>
              <a:t> the buffer to MPI and returns.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Isend only completes when request status indicates so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Is non-blocking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MPI_Isend(void *buf, int count, MPI_Datatype datatype,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	int dest, int tag, MPI_Comm comm,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	MPI_Request *request)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Inputs: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buf – initial address of buffer being sent.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count – number of elements in send buffer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datatype – datatype of each send buffer element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dest – rank of destination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tag – message tag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comm – communicator handle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	Outputs: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request – request handle used to check status of send.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8D44E826-A332-AC4C-9824-33DECF768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Point-2-Point: MPI_Irecv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EC777BC4-6A4C-B949-AB22-154D129A2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5181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MPI_Irecv only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posts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 receive to the MPI layer and returns.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Irecv is complete when request status indicates so.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Is non-blocking and will help to avoid deadlock.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MPI_Irecv(void *buf, int count, MPI_Datatype datatype,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	int source, int tag, MPI_Comm comm,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	MPI_Request *request)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Inputs: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buf – initial address of buffer being sent.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count – number of elements in send buffer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datatype – datatype of each send buffer element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dest – rank of destination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tag – message tag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comm – communicator handle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	Outputs: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request – request handle used to check status of send.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531" name="Footer Placeholder 3">
            <a:extLst>
              <a:ext uri="{FF2B5EF4-FFF2-40B4-BE49-F238E27FC236}">
                <a16:creationId xmlns:a16="http://schemas.microsoft.com/office/drawing/2014/main" id="{4FBE7F89-13FD-384A-9E2A-E41AF4F5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CB26BFC5-C3D9-6F44-BC1C-92B96782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AD85D0-47B7-5247-970C-9949DFBB5A8C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A6BC9B27-4C20-554A-968E-7887C8BCA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Point-2-Point: MPI_Testsome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AD33678E-26C3-5F48-8712-B5F4000B39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763000" cy="510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MPI_Testsome allows you to test the success of posted send and recv requests.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Is non-blocking.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int MPI_Testsome(int incount, MPI_Request  array_of_requests[],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	int *outcount, int array_of_indices,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	MPI_Status array_of_statuses)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Inputs: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incount – length of array_of_requests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array_of_requests – array of request handles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Outputs: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6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outcount – number of completed requests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array_of_indices – array of indices that completed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		array_of_statuses – array of status objects for operations that completed		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	</a:t>
            </a:r>
          </a:p>
          <a:p>
            <a:pPr lvl="1"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Other functions are MPI_Testall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5" name="Footer Placeholder 3">
            <a:extLst>
              <a:ext uri="{FF2B5EF4-FFF2-40B4-BE49-F238E27FC236}">
                <a16:creationId xmlns:a16="http://schemas.microsoft.com/office/drawing/2014/main" id="{D7973388-9F19-4E4C-8C8F-D35134FC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42110407-8CCE-7642-859B-94FC0977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15B03A-A5F5-B34F-89EA-73E2DDB3E6BC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BB4DFA7C-3A89-6247-9AC1-796840455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Point-2-Point: MPI_Iprobe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A46545C6-2324-8B41-8E17-1FF39F4900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Non-blocking test for a message w/o actually have to receive that message.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Can be an expensive operation on some MPI </a:t>
            </a:r>
            <a:r>
              <a:rPr lang="en-US" altLang="en-US" dirty="0" err="1">
                <a:ea typeface="ＭＳ Ｐゴシック" panose="020B0600070205080204" pitchFamily="34" charset="-128"/>
              </a:rPr>
              <a:t>Isend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Irecv</a:t>
            </a:r>
            <a:r>
              <a:rPr lang="en-US" altLang="en-US" dirty="0">
                <a:ea typeface="ＭＳ Ｐゴシック" panose="020B0600070205080204" pitchFamily="34" charset="-128"/>
              </a:rPr>
              <a:t> &amp; Collectives.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E.g., </a:t>
            </a:r>
            <a:r>
              <a:rPr lang="en-US" altLang="en-US" dirty="0" err="1">
                <a:ea typeface="ＭＳ Ｐゴシック" panose="020B0600070205080204" pitchFamily="34" charset="-128"/>
              </a:rPr>
              <a:t>Iprobe</a:t>
            </a:r>
            <a:r>
              <a:rPr lang="en-US" altLang="en-US" dirty="0">
                <a:ea typeface="ＭＳ Ｐゴシック" panose="020B0600070205080204" pitchFamily="34" charset="-128"/>
              </a:rPr>
              <a:t> followed by </a:t>
            </a:r>
            <a:r>
              <a:rPr lang="en-US" altLang="en-US" dirty="0" err="1">
                <a:ea typeface="ＭＳ Ｐゴシック" panose="020B0600070205080204" pitchFamily="34" charset="-128"/>
              </a:rPr>
              <a:t>Irecv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MPI_Iprobe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(int source, int tag,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MPI_Comm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comm,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int *flag,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MPI_Status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*status)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Inputs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source – source rand or MPI_ANY_SOURCE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tag – tag value or MPI_ANY_TAG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comm – communicator handle</a:t>
            </a:r>
          </a:p>
        </p:txBody>
      </p:sp>
      <p:sp>
        <p:nvSpPr>
          <p:cNvPr id="24579" name="Footer Placeholder 3">
            <a:extLst>
              <a:ext uri="{FF2B5EF4-FFF2-40B4-BE49-F238E27FC236}">
                <a16:creationId xmlns:a16="http://schemas.microsoft.com/office/drawing/2014/main" id="{A369FE60-603E-FD49-B19F-4E27F9FC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PPC Spring </a:t>
            </a:r>
            <a:r>
              <a:rPr lang="is-IS" altLang="en-US" sz="1400" dirty="0">
                <a:latin typeface="Arial" panose="020B0604020202020204" pitchFamily="34" charset="0"/>
              </a:rPr>
              <a:t>2023</a:t>
            </a:r>
            <a:r>
              <a:rPr lang="en-US" altLang="en-US" sz="1400" dirty="0">
                <a:latin typeface="Arial" panose="020B0604020202020204" pitchFamily="34" charset="0"/>
              </a:rPr>
              <a:t> - MPI </a:t>
            </a:r>
            <a:r>
              <a:rPr lang="en-US" altLang="en-US" sz="1400" dirty="0" err="1">
                <a:latin typeface="Arial" panose="020B0604020202020204" pitchFamily="34" charset="0"/>
              </a:rPr>
              <a:t>Isend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Irecv</a:t>
            </a:r>
            <a:r>
              <a:rPr lang="en-US" altLang="en-US" sz="1400" dirty="0">
                <a:latin typeface="Arial" panose="020B0604020202020204" pitchFamily="34" charset="0"/>
              </a:rPr>
              <a:t> &amp; Collectives</a:t>
            </a: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9AEE498D-CACD-3447-A121-A5250D5A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accent2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8089A2-1B0C-5441-B13C-7D2F3B169A4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13929</TotalTime>
  <Words>1795</Words>
  <Application>Microsoft Macintosh PowerPoint</Application>
  <PresentationFormat>On-screen Show (4:3)</PresentationFormat>
  <Paragraphs>238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Unicode MS</vt:lpstr>
      <vt:lpstr>American Typewriter</vt:lpstr>
      <vt:lpstr>Arial</vt:lpstr>
      <vt:lpstr>Comic Sans MS</vt:lpstr>
      <vt:lpstr>Courier New</vt:lpstr>
      <vt:lpstr>Times New Roman</vt:lpstr>
      <vt:lpstr>Default Design</vt:lpstr>
      <vt:lpstr>CSCI-4320/6340:  Parallel Programming &amp; Computing MPI Point-2-Point and Collective Operations</vt:lpstr>
      <vt:lpstr>Topic Overview </vt:lpstr>
      <vt:lpstr>MPI Datatypes</vt:lpstr>
      <vt:lpstr>Review: Mental Model</vt:lpstr>
      <vt:lpstr>Review: Principles of  Message-Passing Programming </vt:lpstr>
      <vt:lpstr>Point-2-Point: MPI_Isend </vt:lpstr>
      <vt:lpstr>Point-2-Point: MPI_Irecv</vt:lpstr>
      <vt:lpstr>Point-2-Point: MPI_Testsome</vt:lpstr>
      <vt:lpstr>Point-2-Point: MPI_Iprobe</vt:lpstr>
      <vt:lpstr>Point-2-Point: MPI_Cancel</vt:lpstr>
      <vt:lpstr>Collective Communication and Computation Operations </vt:lpstr>
      <vt:lpstr>Collective Communication Operations </vt:lpstr>
      <vt:lpstr>Predefined Reduction Operations </vt:lpstr>
      <vt:lpstr>Collective Communication Operations</vt:lpstr>
      <vt:lpstr>Collective Communication Operations </vt:lpstr>
      <vt:lpstr>Collective Communication Operations </vt:lpstr>
      <vt:lpstr>Collective Communication Operations </vt:lpstr>
      <vt:lpstr>Collective Communication Operations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Unix Session</dc:title>
  <dc:creator>Dave Hollinger</dc:creator>
  <cp:lastModifiedBy>Carothers, Christopher D.</cp:lastModifiedBy>
  <cp:revision>578</cp:revision>
  <cp:lastPrinted>2000-11-13T01:02:03Z</cp:lastPrinted>
  <dcterms:created xsi:type="dcterms:W3CDTF">2011-02-04T14:14:34Z</dcterms:created>
  <dcterms:modified xsi:type="dcterms:W3CDTF">2023-02-09T18:29:25Z</dcterms:modified>
</cp:coreProperties>
</file>