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64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7E51A6-43D2-004C-9ADB-86BD9584DD3F}">
          <p14:sldIdLst>
            <p14:sldId id="256"/>
          </p14:sldIdLst>
        </p14:section>
        <p14:section name="Recap on Autoencoder" id="{55766F27-D7E2-E24E-9A2F-DB4ECA9260D5}">
          <p14:sldIdLst>
            <p14:sldId id="257"/>
            <p14:sldId id="262"/>
            <p14:sldId id="261"/>
          </p14:sldIdLst>
        </p14:section>
        <p14:section name="From Autoencoder to VAE" id="{B2201200-D4E6-0A4E-827B-8CB6490BB2E0}">
          <p14:sldIdLst>
            <p14:sldId id="264"/>
            <p14:sldId id="258"/>
          </p14:sldIdLst>
        </p14:section>
        <p14:section name="Objective" id="{F16F4040-0ED7-894D-A865-907C42238D4A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3"/>
    <p:restoredTop sz="94721"/>
  </p:normalViewPr>
  <p:slideViewPr>
    <p:cSldViewPr snapToGrid="0">
      <p:cViewPr>
        <p:scale>
          <a:sx n="110" d="100"/>
          <a:sy n="110" d="100"/>
        </p:scale>
        <p:origin x="248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D540-6E3A-0479-1826-2C204C375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74C7-9525-5ECE-9E3A-D1FC1E9F4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A114C-88F5-835E-0816-53F1AF23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5554C-0996-0E50-BC95-DE541B3A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03038-1178-86FE-7EA2-306678A4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2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29A3-E011-223B-0B49-EE83AC3F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0EAAF-8D74-4798-5E75-1F296A625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B9E9B-7F1D-4CA6-7E7C-F25BBFCC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0CB97-EF8E-5DDF-2205-8D8DA1A5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94326-527D-CA9C-912B-291D6831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4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F3AD35-8F15-F174-768B-B42A8490B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1DA2F-0831-AEA3-08BD-12AD9CC98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5D8D7-75D5-D66E-E7EB-996540D2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0A020-AA1B-A5A5-E40F-DED8ED3D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B90D4-1B9E-E257-0D45-CEE2908D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5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72E1-CB22-251A-D8DE-C93D22B2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C3380-1036-7DBE-1F36-8C78FFE64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4555-8699-F40A-4A2F-A19B69A8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9B64B-73E9-1552-9948-77EBAEA9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6A6EC-C0A2-EF27-8529-1575C58A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3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9AA6-B825-A5BD-935C-045069B82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9843D-7F53-EAB6-45C9-B8DF8D90D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212DC-8380-850A-04FF-4F1AE776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7BC74-F8A1-2831-0B04-9CB57DCD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8EAA1-1AF6-E7F0-AF06-18E1878E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6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9E20-2A68-2476-C04E-55A74F69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5D319-AF9B-A6A8-B485-6FF0DF03B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93544-8E70-EF9E-D45A-030FC9396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E91F9-63EC-A688-3DCC-D1DB49C5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15ACF-D17A-9F55-D7E0-3FFBE063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50F39-8120-E70F-29A4-F90B1AEC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9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9E57-7579-19E1-D1BA-C8E21BA7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C70F0-6A00-A432-610C-C0AFC96FC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79936-7F54-11C7-5932-8AB14CCC9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768EF-3B98-C857-C5A3-5F31467A8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7C41F-6562-E95D-54E6-4EF82EE32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F4C3B-D9A5-620C-67DE-51E5BC6F5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49709-E487-FC73-77EE-010507EB7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143FC-14AE-7C29-480E-03CE0F7E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5F12-0D1F-1527-4899-74AC60CB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656849-4E75-92E9-A40F-20C74BD1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2B793-D939-5BFA-4CA7-BABD3CB5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E4148-56C4-2D42-95E2-D009DDB2F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0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A4DBF-FF25-BE5B-E556-3F88B8D6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C10066-A572-52C6-073C-56B69D49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621C0-AC52-0FCC-9138-0324FC59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0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AB7D-B9A5-42FA-781E-4ABE24C4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54422-9D6A-DA29-8B79-866899FA9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DDB88-9C9F-C82A-521E-5077CD0BE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E62BF-ACFF-0100-23AE-699C242E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89B87-6A0F-DADB-B85D-40EFDE36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EFED1-9F1F-738D-1A9D-6E6B5059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4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9916-AF97-9CEC-5E29-3941731A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3E8391-BB50-813B-75B1-30C1C5D13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5044E-6A27-E227-45DD-056EEA38F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7C337-6105-0BDC-6512-0AC3AE3D7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B90E-46D2-ED48-9A40-D87F54ADB0F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4E28D-A65A-C4EC-5C50-13F8FBAF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237BC-FD59-E677-0ED1-01324E99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6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CFCF90-11CC-DCA8-2085-166B86A4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BDCF3-D227-5BB6-B63C-DEBC5FF7A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EA6B1-71F8-EE32-580E-ABD2C5928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9B90E-46D2-ED48-9A40-D87F54ADB0F5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A876B-7A1C-ECE4-DFA3-FB11FAC73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A73FA-CA85-724D-AF8D-FE4A96883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6193F-82C9-4548-978C-741BC0BB7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4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0.png"/><Relationship Id="rId10" Type="http://schemas.openxmlformats.org/officeDocument/2006/relationships/image" Target="../media/image16.png"/><Relationship Id="rId4" Type="http://schemas.openxmlformats.org/officeDocument/2006/relationships/image" Target="../media/image8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681-55A7-579A-FB08-27E559A6D2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VAE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E8139-9937-9410-EB3F-C6443226C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4512"/>
            <a:ext cx="9144000" cy="1655762"/>
          </a:xfrm>
        </p:spPr>
        <p:txBody>
          <a:bodyPr/>
          <a:lstStyle/>
          <a:p>
            <a:r>
              <a:rPr lang="en-US" dirty="0"/>
              <a:t>Group U8: Lake Yin, </a:t>
            </a:r>
            <a:r>
              <a:rPr lang="en-US" dirty="0" err="1"/>
              <a:t>Zhiqi</a:t>
            </a:r>
            <a:r>
              <a:rPr lang="en-US" dirty="0"/>
              <a:t> Wang </a:t>
            </a:r>
          </a:p>
        </p:txBody>
      </p:sp>
    </p:spTree>
    <p:extLst>
      <p:ext uri="{BB962C8B-B14F-4D97-AF65-F5344CB8AC3E}">
        <p14:creationId xmlns:p14="http://schemas.microsoft.com/office/powerpoint/2010/main" val="257933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231E-FF0A-B9F1-FC06-89F511FF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on Autoencoder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B0C56D-E038-9E62-4F1F-6D9CC2DD4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873" y="2716012"/>
            <a:ext cx="5601131" cy="250087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598F8A-046C-944D-0218-1C93DB8DD703}"/>
                  </a:ext>
                </a:extLst>
              </p:cNvPr>
              <p:cNvSpPr txBox="1"/>
              <p:nvPr/>
            </p:nvSpPr>
            <p:spPr>
              <a:xfrm>
                <a:off x="731363" y="2346680"/>
                <a:ext cx="356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598F8A-046C-944D-0218-1C93DB8D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63" y="2346680"/>
                <a:ext cx="3564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019B62-BE21-A314-F009-A23295EA49D9}"/>
                  </a:ext>
                </a:extLst>
              </p:cNvPr>
              <p:cNvSpPr txBox="1"/>
              <p:nvPr/>
            </p:nvSpPr>
            <p:spPr>
              <a:xfrm>
                <a:off x="5898543" y="2346680"/>
                <a:ext cx="356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019B62-BE21-A314-F009-A23295EA4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543" y="2346680"/>
                <a:ext cx="3564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D77B8-F578-FB2B-265E-9D8C3A34DDA8}"/>
                  </a:ext>
                </a:extLst>
              </p:cNvPr>
              <p:cNvSpPr txBox="1"/>
              <p:nvPr/>
            </p:nvSpPr>
            <p:spPr>
              <a:xfrm>
                <a:off x="3276207" y="3059668"/>
                <a:ext cx="356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D77B8-F578-FB2B-265E-9D8C3A34D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07" y="3059668"/>
                <a:ext cx="3564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1BBA27A-3F9B-52DB-DBC8-502DFFAD3A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29130" y="2888552"/>
                <a:ext cx="4814042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input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latent representation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the network learns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is the reconstruction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1BBA27A-3F9B-52DB-DBC8-502DFFAD3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130" y="2888552"/>
                <a:ext cx="4814042" cy="4351338"/>
              </a:xfrm>
              <a:prstGeom prst="rect">
                <a:avLst/>
              </a:prstGeom>
              <a:blipFill>
                <a:blip r:embed="rId6"/>
                <a:stretch>
                  <a:fillRect l="-21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B7DEA13-EC9F-69C9-4ECB-C1128621879D}"/>
              </a:ext>
            </a:extLst>
          </p:cNvPr>
          <p:cNvSpPr txBox="1"/>
          <p:nvPr/>
        </p:nvSpPr>
        <p:spPr>
          <a:xfrm>
            <a:off x="621792" y="195681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487D-1DC1-AF6A-9310-6B66B4FBF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Variable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075681-44FC-A899-BC8B-9028CB933A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During the training of Autoencoder, our decoder is reconstructing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from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In fact: encoder learns how to encode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 to </a:t>
                </a:r>
                <a:r>
                  <a:rPr lang="en-US" dirty="0"/>
                  <a:t>a lower dimensional representation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and then the decoder reconstruct the output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. We also call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latent variable.</a:t>
                </a:r>
              </a:p>
              <a:p>
                <a:endParaRPr lang="en-US" dirty="0"/>
              </a:p>
              <a:p>
                <a:pPr algn="ctr"/>
                <a:r>
                  <a:rPr lang="en-US" dirty="0"/>
                  <a:t>encoder: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pPr algn="ctr"/>
                <a:r>
                  <a:rPr lang="en-US" dirty="0"/>
                  <a:t>decoder: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075681-44FC-A899-BC8B-9028CB933A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92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231E-FF0A-B9F1-FC06-89F511FF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on Autoencoder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B0C56D-E038-9E62-4F1F-6D9CC2DD4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873" y="2716012"/>
            <a:ext cx="5601131" cy="250087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598F8A-046C-944D-0218-1C93DB8DD703}"/>
                  </a:ext>
                </a:extLst>
              </p:cNvPr>
              <p:cNvSpPr txBox="1"/>
              <p:nvPr/>
            </p:nvSpPr>
            <p:spPr>
              <a:xfrm>
                <a:off x="731363" y="2346680"/>
                <a:ext cx="356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598F8A-046C-944D-0218-1C93DB8D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63" y="2346680"/>
                <a:ext cx="3564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019B62-BE21-A314-F009-A23295EA49D9}"/>
                  </a:ext>
                </a:extLst>
              </p:cNvPr>
              <p:cNvSpPr txBox="1"/>
              <p:nvPr/>
            </p:nvSpPr>
            <p:spPr>
              <a:xfrm>
                <a:off x="5898543" y="2346680"/>
                <a:ext cx="356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019B62-BE21-A314-F009-A23295EA4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543" y="2346680"/>
                <a:ext cx="3564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D77B8-F578-FB2B-265E-9D8C3A34DDA8}"/>
                  </a:ext>
                </a:extLst>
              </p:cNvPr>
              <p:cNvSpPr txBox="1"/>
              <p:nvPr/>
            </p:nvSpPr>
            <p:spPr>
              <a:xfrm>
                <a:off x="3276207" y="3059668"/>
                <a:ext cx="356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D77B8-F578-FB2B-265E-9D8C3A34D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07" y="3059668"/>
                <a:ext cx="3564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1BBA27A-3F9B-52DB-DBC8-502DFFAD3A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29130" y="2888552"/>
                <a:ext cx="4814042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input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latent representation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the network learns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is the reconstruction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1BBA27A-3F9B-52DB-DBC8-502DFFAD3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130" y="2888552"/>
                <a:ext cx="4814042" cy="4351338"/>
              </a:xfrm>
              <a:prstGeom prst="rect">
                <a:avLst/>
              </a:prstGeom>
              <a:blipFill>
                <a:blip r:embed="rId6"/>
                <a:stretch>
                  <a:fillRect l="-21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B7DEA13-EC9F-69C9-4ECB-C1128621879D}"/>
              </a:ext>
            </a:extLst>
          </p:cNvPr>
          <p:cNvSpPr txBox="1"/>
          <p:nvPr/>
        </p:nvSpPr>
        <p:spPr>
          <a:xfrm>
            <a:off x="621792" y="195681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590DD2-51F0-FA15-DA3C-A68B4F7F5C73}"/>
                  </a:ext>
                </a:extLst>
              </p:cNvPr>
              <p:cNvSpPr txBox="1"/>
              <p:nvPr/>
            </p:nvSpPr>
            <p:spPr>
              <a:xfrm>
                <a:off x="3915102" y="3798332"/>
                <a:ext cx="1955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decoder: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590DD2-51F0-FA15-DA3C-A68B4F7F5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102" y="3798332"/>
                <a:ext cx="1955372" cy="369332"/>
              </a:xfrm>
              <a:prstGeom prst="rect">
                <a:avLst/>
              </a:prstGeom>
              <a:blipFill>
                <a:blip r:embed="rId7"/>
                <a:stretch>
                  <a:fillRect l="-2581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DAB690-751E-F06F-D309-11B9AD4895E3}"/>
                  </a:ext>
                </a:extLst>
              </p:cNvPr>
              <p:cNvSpPr txBox="1"/>
              <p:nvPr/>
            </p:nvSpPr>
            <p:spPr>
              <a:xfrm>
                <a:off x="1241400" y="3785957"/>
                <a:ext cx="2086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encoder: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DAB690-751E-F06F-D309-11B9AD489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400" y="3785957"/>
                <a:ext cx="2086175" cy="369332"/>
              </a:xfrm>
              <a:prstGeom prst="rect">
                <a:avLst/>
              </a:prstGeom>
              <a:blipFill>
                <a:blip r:embed="rId8"/>
                <a:stretch>
                  <a:fillRect l="-241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53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A7E4E-ADF3-B796-29F5-088284BB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As a Generator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71576D-F042-0595-3BDE-F68782563D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Decoder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construct an output (in the same form as input) according to the information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Imagine we have an autoencoder of a human face. The emotion on the face might be represented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Then we might be able to use he decoder as a generative model!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71576D-F042-0595-3BDE-F68782563D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75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231E-FF0A-B9F1-FC06-89F511FF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Autoencoder to VAE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598F8A-046C-944D-0218-1C93DB8DD703}"/>
                  </a:ext>
                </a:extLst>
              </p:cNvPr>
              <p:cNvSpPr txBox="1"/>
              <p:nvPr/>
            </p:nvSpPr>
            <p:spPr>
              <a:xfrm>
                <a:off x="731363" y="2346680"/>
                <a:ext cx="356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598F8A-046C-944D-0218-1C93DB8D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63" y="2346680"/>
                <a:ext cx="35646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019B62-BE21-A314-F009-A23295EA49D9}"/>
                  </a:ext>
                </a:extLst>
              </p:cNvPr>
              <p:cNvSpPr txBox="1"/>
              <p:nvPr/>
            </p:nvSpPr>
            <p:spPr>
              <a:xfrm>
                <a:off x="5898543" y="2346680"/>
                <a:ext cx="356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019B62-BE21-A314-F009-A23295EA4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543" y="2346680"/>
                <a:ext cx="3564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D77B8-F578-FB2B-265E-9D8C3A34DDA8}"/>
                  </a:ext>
                </a:extLst>
              </p:cNvPr>
              <p:cNvSpPr txBox="1"/>
              <p:nvPr/>
            </p:nvSpPr>
            <p:spPr>
              <a:xfrm>
                <a:off x="3276207" y="3059668"/>
                <a:ext cx="356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D77B8-F578-FB2B-265E-9D8C3A34D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07" y="3059668"/>
                <a:ext cx="3564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1BBA27A-3F9B-52DB-DBC8-502DFFAD3A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29130" y="2418514"/>
                <a:ext cx="4814042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input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latent representation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the network learns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is the reconstruction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mean vector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 standard deviation from a prior distribution (usually we take Gaussian 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1BBA27A-3F9B-52DB-DBC8-502DFFAD3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130" y="2418514"/>
                <a:ext cx="4814042" cy="4351338"/>
              </a:xfrm>
              <a:prstGeom prst="rect">
                <a:avLst/>
              </a:prstGeom>
              <a:blipFill>
                <a:blip r:embed="rId5"/>
                <a:stretch>
                  <a:fillRect l="-21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B7DEA13-EC9F-69C9-4ECB-C1128621879D}"/>
              </a:ext>
            </a:extLst>
          </p:cNvPr>
          <p:cNvSpPr txBox="1"/>
          <p:nvPr/>
        </p:nvSpPr>
        <p:spPr>
          <a:xfrm>
            <a:off x="621792" y="195681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D2AADF-3205-229B-CB27-DC5FFF173743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21792" y="2289620"/>
            <a:ext cx="5606176" cy="32801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E7C66B-E86B-7F5A-3D0E-9A0967063CBE}"/>
                  </a:ext>
                </a:extLst>
              </p:cNvPr>
              <p:cNvSpPr txBox="1"/>
              <p:nvPr/>
            </p:nvSpPr>
            <p:spPr>
              <a:xfrm>
                <a:off x="2215685" y="1920288"/>
                <a:ext cx="2472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– mean vector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E7C66B-E86B-7F5A-3D0E-9A0967063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685" y="1920288"/>
                <a:ext cx="2472458" cy="369332"/>
              </a:xfrm>
              <a:prstGeom prst="rect">
                <a:avLst/>
              </a:prstGeom>
              <a:blipFill>
                <a:blip r:embed="rId7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8239D5-998C-8F7B-F1DB-E154F46377CD}"/>
                  </a:ext>
                </a:extLst>
              </p:cNvPr>
              <p:cNvSpPr txBox="1"/>
              <p:nvPr/>
            </p:nvSpPr>
            <p:spPr>
              <a:xfrm>
                <a:off x="2276976" y="5683911"/>
                <a:ext cx="2349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standard deviation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8239D5-998C-8F7B-F1DB-E154F4637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976" y="5683911"/>
                <a:ext cx="2349876" cy="369332"/>
              </a:xfrm>
              <a:prstGeom prst="rect">
                <a:avLst/>
              </a:prstGeom>
              <a:blipFill>
                <a:blip r:embed="rId8"/>
                <a:stretch>
                  <a:fillRect t="-6667" r="-10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U-Turn Arrow 18">
            <a:extLst>
              <a:ext uri="{FF2B5EF4-FFF2-40B4-BE49-F238E27FC236}">
                <a16:creationId xmlns:a16="http://schemas.microsoft.com/office/drawing/2014/main" id="{3BB69D20-5AD0-E8AF-8AA4-79BEBA557E6D}"/>
              </a:ext>
            </a:extLst>
          </p:cNvPr>
          <p:cNvSpPr/>
          <p:nvPr/>
        </p:nvSpPr>
        <p:spPr>
          <a:xfrm rot="16200000">
            <a:off x="2583946" y="4660059"/>
            <a:ext cx="1210336" cy="174191"/>
          </a:xfrm>
          <a:prstGeom prst="uturnArrow">
            <a:avLst>
              <a:gd name="adj1" fmla="val 25000"/>
              <a:gd name="adj2" fmla="val 25000"/>
              <a:gd name="adj3" fmla="val 35508"/>
              <a:gd name="adj4" fmla="val 4896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U-Turn Arrow 19">
            <a:extLst>
              <a:ext uri="{FF2B5EF4-FFF2-40B4-BE49-F238E27FC236}">
                <a16:creationId xmlns:a16="http://schemas.microsoft.com/office/drawing/2014/main" id="{5EA7D8FD-714B-72CA-EE31-8EEE1E6B427A}"/>
              </a:ext>
            </a:extLst>
          </p:cNvPr>
          <p:cNvSpPr/>
          <p:nvPr/>
        </p:nvSpPr>
        <p:spPr>
          <a:xfrm rot="5400000" flipV="1">
            <a:off x="2573174" y="3050578"/>
            <a:ext cx="1210336" cy="174191"/>
          </a:xfrm>
          <a:prstGeom prst="uturnArrow">
            <a:avLst>
              <a:gd name="adj1" fmla="val 25000"/>
              <a:gd name="adj2" fmla="val 25000"/>
              <a:gd name="adj3" fmla="val 35508"/>
              <a:gd name="adj4" fmla="val 4896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7B3BDB-76BB-97DB-1550-2F2F3F63E580}"/>
                  </a:ext>
                </a:extLst>
              </p:cNvPr>
              <p:cNvSpPr txBox="1"/>
              <p:nvPr/>
            </p:nvSpPr>
            <p:spPr>
              <a:xfrm>
                <a:off x="3782833" y="3755217"/>
                <a:ext cx="1955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decoder: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7B3BDB-76BB-97DB-1550-2F2F3F63E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833" y="3755217"/>
                <a:ext cx="1955372" cy="369332"/>
              </a:xfrm>
              <a:prstGeom prst="rect">
                <a:avLst/>
              </a:prstGeom>
              <a:blipFill>
                <a:blip r:embed="rId9"/>
                <a:stretch>
                  <a:fillRect l="-3247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7139F6-C44A-98DE-F3EA-B2319E75B239}"/>
                  </a:ext>
                </a:extLst>
              </p:cNvPr>
              <p:cNvSpPr txBox="1"/>
              <p:nvPr/>
            </p:nvSpPr>
            <p:spPr>
              <a:xfrm>
                <a:off x="1233888" y="3742842"/>
                <a:ext cx="2086175" cy="39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encoder: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7139F6-C44A-98DE-F3EA-B2319E75B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888" y="3742842"/>
                <a:ext cx="2086175" cy="394082"/>
              </a:xfrm>
              <a:prstGeom prst="rect">
                <a:avLst/>
              </a:prstGeom>
              <a:blipFill>
                <a:blip r:embed="rId10"/>
                <a:stretch>
                  <a:fillRect l="-1807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05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2C9F-AB2B-2435-56D7-8278FE85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VAE’s Objective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CC9C0-245B-4ABE-AFD5-F7666C8DA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35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6F107C54-3847-E847-9677-2A4306150274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67EB782-86AF-7D4A-BBC0-4E14A11037A3}">
  <we:reference id="wa200004052" version="1.0.0.2" store="en-US" storeType="OMEX"/>
  <we:alternateReferences>
    <we:reference id="WA200004052" version="1.0.0.2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279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Intro to VAE</vt:lpstr>
      <vt:lpstr>Recap on Autoencoder</vt:lpstr>
      <vt:lpstr>Latent Variable</vt:lpstr>
      <vt:lpstr>Recap on Autoencoder</vt:lpstr>
      <vt:lpstr>Decoder As a Generator</vt:lpstr>
      <vt:lpstr>From Autoencoder to VAE</vt:lpstr>
      <vt:lpstr>VAE’s Objective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VAE</dc:title>
  <dc:creator>Wang Zhiqi</dc:creator>
  <cp:lastModifiedBy>Zhiqi Wang</cp:lastModifiedBy>
  <cp:revision>3</cp:revision>
  <dcterms:created xsi:type="dcterms:W3CDTF">2023-04-10T15:20:38Z</dcterms:created>
  <dcterms:modified xsi:type="dcterms:W3CDTF">2023-04-11T14:07:41Z</dcterms:modified>
</cp:coreProperties>
</file>